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9" r:id="rId2"/>
    <p:sldId id="380" r:id="rId3"/>
    <p:sldId id="381" r:id="rId4"/>
    <p:sldId id="382" r:id="rId5"/>
    <p:sldId id="383" r:id="rId6"/>
    <p:sldId id="384" r:id="rId7"/>
    <p:sldId id="386" r:id="rId8"/>
    <p:sldId id="387" r:id="rId9"/>
    <p:sldId id="390" r:id="rId10"/>
    <p:sldId id="385" r:id="rId11"/>
  </p:sldIdLst>
  <p:sldSz cx="9144000" cy="6858000" type="screen4x3"/>
  <p:notesSz cx="6950075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FFCC"/>
    <a:srgbClr val="FFFF99"/>
    <a:srgbClr val="9933FF"/>
    <a:srgbClr val="336699"/>
    <a:srgbClr val="D0A070"/>
    <a:srgbClr val="3366CC"/>
    <a:srgbClr val="FFFF66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2" autoAdjust="0"/>
    <p:restoredTop sz="96092" autoAdjust="0"/>
  </p:normalViewPr>
  <p:slideViewPr>
    <p:cSldViewPr snapToGrid="0">
      <p:cViewPr>
        <p:scale>
          <a:sx n="70" d="100"/>
          <a:sy n="70" d="100"/>
        </p:scale>
        <p:origin x="-144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>
            <a:lvl1pPr algn="l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747" y="1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>
            <a:lvl1pPr algn="r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38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b" anchorCtr="0" compatLnSpc="1">
            <a:prstTxWarp prst="textNoShape">
              <a:avLst/>
            </a:prstTxWarp>
          </a:bodyPr>
          <a:lstStyle>
            <a:lvl1pPr algn="l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747" y="877238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b" anchorCtr="0" compatLnSpc="1">
            <a:prstTxWarp prst="textNoShape">
              <a:avLst/>
            </a:prstTxWarp>
          </a:bodyPr>
          <a:lstStyle>
            <a:lvl1pPr algn="r" defTabSz="909057">
              <a:defRPr sz="1100" b="0"/>
            </a:lvl1pPr>
          </a:lstStyle>
          <a:p>
            <a:pPr>
              <a:defRPr/>
            </a:pPr>
            <a:fld id="{1A62D9C1-23CF-41CC-AB04-5F18EC14D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93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>
            <a:lvl1pPr algn="l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747" y="1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>
            <a:lvl1pPr algn="r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639" y="4387768"/>
            <a:ext cx="5558801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38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b" anchorCtr="0" compatLnSpc="1">
            <a:prstTxWarp prst="textNoShape">
              <a:avLst/>
            </a:prstTxWarp>
          </a:bodyPr>
          <a:lstStyle>
            <a:lvl1pPr algn="l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747" y="877238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b" anchorCtr="0" compatLnSpc="1">
            <a:prstTxWarp prst="textNoShape">
              <a:avLst/>
            </a:prstTxWarp>
          </a:bodyPr>
          <a:lstStyle>
            <a:lvl1pPr algn="r" defTabSz="909057">
              <a:defRPr sz="1100" b="0"/>
            </a:lvl1pPr>
          </a:lstStyle>
          <a:p>
            <a:pPr>
              <a:defRPr/>
            </a:pPr>
            <a:fld id="{FEC8946B-3F65-4424-AA6A-9EEC6AE7E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227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1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3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Excel</a:t>
            </a:r>
            <a:r>
              <a:rPr lang="en-US" baseline="0" dirty="0" smtClean="0"/>
              <a:t> file:</a:t>
            </a:r>
            <a:r>
              <a:rPr lang="en-US" dirty="0" smtClean="0"/>
              <a:t>  U:\1_Powell Ops\5_Spreadsheets\24 Month Study Data\Powell_Projected_Ele_Nov2012.xlsx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BE01E-C266-4F19-96EB-1A651F6907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351"/>
            <a:fld id="{59E22A62-4FCC-4775-911D-7DCF252BE8B7}" type="slidenum">
              <a:rPr lang="en-US" smtClean="0">
                <a:solidFill>
                  <a:prstClr val="black"/>
                </a:solidFill>
              </a:rPr>
              <a:pPr defTabSz="906351"/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 smtClean="0"/>
              <a:t>Annuals 2014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5-6	start  10/14/2013 	finish  11/01/2013	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7-8	start  02/03/2014 	finish  02/21/2014	Includes Digital Governor Replacement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3-4	start  02/24/2014 	finish  03/14/2014	Includes Digital Governor Replacement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Annual 4	start</a:t>
            </a:r>
            <a:r>
              <a:rPr lang="en-US" baseline="0" dirty="0" smtClean="0"/>
              <a:t>  04/28/2014	finish  05/15/2014	Fixed Wheel Gate 8 Year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1-2	start  09/01/2014	finish  09/19/2014	Includes Digital Governor Replacement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5-6	start  09/22/2013 	finish  10/10/2013	Includes Digital Governor Replacement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Replacements 2014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Unit</a:t>
            </a:r>
            <a:r>
              <a:rPr lang="en-US" baseline="0" dirty="0" smtClean="0"/>
              <a:t> 3 	start  09/23/2013	finish  06/27/2014	Turbine Runner Replacement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Unit 6	start  04/01/2014	finish  04/03/2015	Generator Rebuild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Unit 2	start  07/01/2014	finish  04/06/2015	Turbine Runner Replacement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351"/>
            <a:fld id="{59E22A62-4FCC-4775-911D-7DCF252BE8B7}" type="slidenum">
              <a:rPr lang="en-US" smtClean="0">
                <a:solidFill>
                  <a:prstClr val="black"/>
                </a:solidFill>
              </a:rPr>
              <a:pPr defTabSz="906351"/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 smtClean="0"/>
              <a:t>Annuals 2014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5-6	start  10/14/2013 	finish  11/01/2013	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7-8	start  02/03/2014 	finish  02/21/2014	Includes Digital Governor Replacement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3-4	start  02/24/2014 	finish  03/14/2014	Includes Digital Governor Replacement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Annual 4	start</a:t>
            </a:r>
            <a:r>
              <a:rPr lang="en-US" baseline="0" dirty="0" smtClean="0"/>
              <a:t>  04/28/2014	finish  05/15/2014	Fixed Wheel Gate 8 Year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1-2	start  09/01/2014	finish  09/19/2014	Includes Digital Governor Replacement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5-6	start  09/22/2013 	finish  10/10/2013	Includes Digital Governor Replacement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Replacements 2014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Unit</a:t>
            </a:r>
            <a:r>
              <a:rPr lang="en-US" baseline="0" dirty="0" smtClean="0"/>
              <a:t> 3 	start  09/23/2013	finish  06/27/2014	Turbine Runner Replacement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Unit 6	start  04/01/2014	finish  04/03/2015	Generator Rebuild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Unit 2	start  07/01/2014	finish  04/06/2015	Turbine Runner Replacement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4AB7-3487-4474-B30C-8CA30E9A0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551B-B844-44E1-BB6D-C51EB7302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838DB-300F-43EE-B734-0352D0743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BED17-A4EA-49D1-AA70-E91279ED2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8A32-E9A9-412D-B269-3ED60E0AC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0F5DC-0CBF-4157-AD92-70CADE13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F8319-F87F-4578-96AF-8D238AD03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ACB9-2C62-4F91-A86A-197226B7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24F7-FDC4-4861-BED0-B30665D33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B9D1-9AD0-4192-98A1-21E023CA4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E1783-0179-412C-B27F-25A3FB890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C1FF-76F5-4015-82E2-08C08FB76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450650AE-AD6B-446F-8C4A-70F18EAAB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-1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0" y="464025"/>
            <a:ext cx="8620808" cy="579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81000" y="3624812"/>
            <a:ext cx="8305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Lake Powell Operations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CRFS Spring 2015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>March 25, </a:t>
            </a:r>
            <a:r>
              <a:rPr lang="en-US" sz="2400" i="1" dirty="0" smtClean="0">
                <a:solidFill>
                  <a:schemeClr val="bg1"/>
                </a:solidFill>
              </a:rPr>
              <a:t>2015</a:t>
            </a:r>
          </a:p>
          <a:p>
            <a:pPr algn="l">
              <a:spcBef>
                <a:spcPct val="5000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1" y="867926"/>
            <a:ext cx="4065936" cy="551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0419" y="729427"/>
            <a:ext cx="3320141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Paria</a:t>
            </a:r>
            <a:r>
              <a:rPr lang="en-US" sz="1200" dirty="0" smtClean="0"/>
              <a:t> River Discharge Dec 1 though Mar </a:t>
            </a:r>
            <a:r>
              <a:rPr lang="en-US" sz="1200" dirty="0" smtClean="0"/>
              <a:t>25</a:t>
            </a:r>
            <a:endParaRPr lang="en-US" sz="12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07818" y="0"/>
            <a:ext cx="8811491" cy="6126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Sediment Conditions </a:t>
            </a:r>
            <a:r>
              <a:rPr lang="en-US" sz="1800" i="1" dirty="0">
                <a:solidFill>
                  <a:schemeClr val="bg1"/>
                </a:solidFill>
              </a:rPr>
              <a:t>A</a:t>
            </a:r>
            <a:r>
              <a:rPr lang="en-US" sz="1800" b="1" i="1" dirty="0" smtClean="0">
                <a:solidFill>
                  <a:schemeClr val="bg1"/>
                </a:solidFill>
              </a:rPr>
              <a:t>s of </a:t>
            </a:r>
            <a:r>
              <a:rPr lang="en-US" sz="1800" b="1" i="1" dirty="0" smtClean="0">
                <a:solidFill>
                  <a:schemeClr val="bg1"/>
                </a:solidFill>
              </a:rPr>
              <a:t>3-35-2015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4716" y="4421462"/>
            <a:ext cx="3740126" cy="172354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Sediment Model Results</a:t>
            </a:r>
          </a:p>
          <a:p>
            <a:pPr algn="l"/>
            <a:r>
              <a:rPr lang="en-US" i="1" dirty="0" smtClean="0">
                <a:solidFill>
                  <a:schemeClr val="bg1"/>
                </a:solidFill>
              </a:rPr>
              <a:t>Run on</a:t>
            </a:r>
            <a:r>
              <a:rPr lang="en-US" i="1" dirty="0" smtClean="0">
                <a:solidFill>
                  <a:schemeClr val="bg1"/>
                </a:solidFill>
              </a:rPr>
              <a:t> 3-17-2015</a:t>
            </a: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endParaRPr lang="en-US" i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Have:  ~</a:t>
            </a:r>
            <a:r>
              <a:rPr lang="en-US" sz="1800" dirty="0" smtClean="0">
                <a:solidFill>
                  <a:schemeClr val="bg1"/>
                </a:solidFill>
              </a:rPr>
              <a:t>68 </a:t>
            </a:r>
            <a:r>
              <a:rPr lang="en-US" sz="1800" dirty="0" err="1" smtClean="0">
                <a:solidFill>
                  <a:schemeClr val="bg1"/>
                </a:solidFill>
              </a:rPr>
              <a:t>ktons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</a:rPr>
              <a:t>(as of 3-25-15)</a:t>
            </a:r>
            <a:endParaRPr lang="en-US" sz="1200" i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Need:  ~235 </a:t>
            </a:r>
            <a:r>
              <a:rPr lang="en-US" sz="1800" dirty="0" err="1" smtClean="0">
                <a:solidFill>
                  <a:schemeClr val="bg1"/>
                </a:solidFill>
              </a:rPr>
              <a:t>ktons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            (for the smallest HFE)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472" y="3319585"/>
            <a:ext cx="337624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Paria</a:t>
            </a:r>
            <a:r>
              <a:rPr lang="en-US" sz="1200" dirty="0" smtClean="0"/>
              <a:t> River Sand Input Dec 1 though Mar </a:t>
            </a:r>
            <a:r>
              <a:rPr lang="en-US" sz="1200" dirty="0" smtClean="0"/>
              <a:t>25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488871" y="1020902"/>
            <a:ext cx="45304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u="sng" dirty="0" smtClean="0">
                <a:solidFill>
                  <a:schemeClr val="bg1"/>
                </a:solidFill>
              </a:rPr>
              <a:t>HFE </a:t>
            </a:r>
            <a:r>
              <a:rPr lang="en-US" sz="1800" u="sng" dirty="0">
                <a:solidFill>
                  <a:schemeClr val="bg1"/>
                </a:solidFill>
              </a:rPr>
              <a:t>Protocol allows for </a:t>
            </a:r>
            <a:r>
              <a:rPr lang="en-US" sz="1800" u="sng" dirty="0" smtClean="0">
                <a:solidFill>
                  <a:schemeClr val="bg1"/>
                </a:solidFill>
              </a:rPr>
              <a:t>spring HFEs </a:t>
            </a:r>
            <a:r>
              <a:rPr lang="en-US" sz="1800" dirty="0" smtClean="0">
                <a:solidFill>
                  <a:schemeClr val="bg1"/>
                </a:solidFill>
              </a:rPr>
              <a:t>(March / April) starting in 2015, </a:t>
            </a:r>
            <a:r>
              <a:rPr lang="en-US" sz="1800" dirty="0">
                <a:solidFill>
                  <a:schemeClr val="bg1"/>
                </a:solidFill>
              </a:rPr>
              <a:t>if sediment inputs are adequate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Logistics </a:t>
            </a:r>
            <a:r>
              <a:rPr lang="en-US" sz="1800" dirty="0" smtClean="0">
                <a:solidFill>
                  <a:schemeClr val="bg1"/>
                </a:solidFill>
              </a:rPr>
              <a:t>require planning / coordination </a:t>
            </a:r>
            <a:r>
              <a:rPr lang="en-US" sz="1800" dirty="0">
                <a:solidFill>
                  <a:schemeClr val="bg1"/>
                </a:solidFill>
              </a:rPr>
              <a:t>start 30-days prior to HFE </a:t>
            </a:r>
            <a:r>
              <a:rPr lang="en-US" sz="1800" dirty="0" smtClean="0">
                <a:solidFill>
                  <a:schemeClr val="bg1"/>
                </a:solidFill>
              </a:rPr>
              <a:t>implementation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 Currently not enough sediment to support a spring 2015 HFE– highly unlikely to occur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47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5099401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/>
          </p:nvPr>
        </p:nvSpPr>
        <p:spPr>
          <a:xfrm>
            <a:off x="207818" y="274638"/>
            <a:ext cx="8811491" cy="5851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Snow Conditions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395"/>
            <a:ext cx="5099401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395"/>
            <a:ext cx="5099402" cy="3810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2" y="776525"/>
            <a:ext cx="4291654" cy="55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152400"/>
            <a:ext cx="5099401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6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251417"/>
            <a:ext cx="8575964" cy="6049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0325" y="2290317"/>
            <a:ext cx="2147106" cy="24622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0" i="1" dirty="0" smtClean="0"/>
              <a:t>Mar Mid-Month: 4.85 maf (68%)</a:t>
            </a: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2045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78794"/>
            <a:ext cx="8596313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599"/>
            <a:ext cx="8153400" cy="5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01" y="228599"/>
            <a:ext cx="8430598" cy="60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0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4" y="183758"/>
            <a:ext cx="8426491" cy="612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4596" y="3774391"/>
            <a:ext cx="1965278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u="sng" dirty="0" smtClean="0"/>
              <a:t>Water Year 2015 projections</a:t>
            </a:r>
          </a:p>
          <a:p>
            <a:r>
              <a:rPr lang="en-US" sz="1100" b="0" dirty="0" smtClean="0"/>
              <a:t>Most:  9.0 </a:t>
            </a:r>
            <a:r>
              <a:rPr lang="en-US" sz="1100" b="0" dirty="0" err="1" smtClean="0"/>
              <a:t>maf</a:t>
            </a:r>
            <a:r>
              <a:rPr lang="en-US" sz="1100" b="0" dirty="0" smtClean="0"/>
              <a:t> release</a:t>
            </a:r>
          </a:p>
          <a:p>
            <a:r>
              <a:rPr lang="en-US" sz="1100" b="0" dirty="0" smtClean="0"/>
              <a:t>Max:  9.0 maf release </a:t>
            </a:r>
          </a:p>
          <a:p>
            <a:r>
              <a:rPr lang="en-US" sz="1100" b="0" dirty="0" smtClean="0"/>
              <a:t>Min:  9.0 </a:t>
            </a:r>
            <a:r>
              <a:rPr lang="en-US" sz="1100" b="0" dirty="0" err="1" smtClean="0"/>
              <a:t>maf</a:t>
            </a:r>
            <a:r>
              <a:rPr lang="en-US" sz="1100" b="0" dirty="0" smtClean="0"/>
              <a:t> release 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8781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0746" name="Group 18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22990197"/>
              </p:ext>
            </p:extLst>
          </p:nvPr>
        </p:nvGraphicFramePr>
        <p:xfrm>
          <a:off x="228600" y="304800"/>
          <a:ext cx="8472487" cy="5806440"/>
        </p:xfrm>
        <a:graphic>
          <a:graphicData uri="http://schemas.openxmlformats.org/drawingml/2006/table">
            <a:tbl>
              <a:tblPr/>
              <a:tblGrid>
                <a:gridCol w="1168400"/>
                <a:gridCol w="584200"/>
                <a:gridCol w="585787"/>
                <a:gridCol w="592672"/>
                <a:gridCol w="609066"/>
                <a:gridCol w="638175"/>
                <a:gridCol w="627062"/>
                <a:gridCol w="595313"/>
                <a:gridCol w="658812"/>
                <a:gridCol w="595313"/>
                <a:gridCol w="617537"/>
                <a:gridCol w="595313"/>
                <a:gridCol w="604837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Unit Number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Oct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Nov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Dec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Jan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Feb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Apr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May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Jun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Jul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Aug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Sep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Units Available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 (cfs)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14,400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21,500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21,400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17,700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17,700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 (kaf/month)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1,280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1,110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1,110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690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1,070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1,070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1,320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1,110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1,060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Max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Most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598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776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864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862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589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Min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68" name="Text Box 176"/>
          <p:cNvSpPr txBox="1">
            <a:spLocks noChangeArrowheads="1"/>
          </p:cNvSpPr>
          <p:nvPr/>
        </p:nvSpPr>
        <p:spPr bwMode="auto">
          <a:xfrm>
            <a:off x="619448" y="0"/>
            <a:ext cx="795966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Glen Canyon Power Plant </a:t>
            </a:r>
            <a:r>
              <a:rPr lang="en-US" sz="1600" u="sng" dirty="0" smtClean="0">
                <a:solidFill>
                  <a:srgbClr val="FFFFFF"/>
                </a:solidFill>
              </a:rPr>
              <a:t>Provisional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Unit Outage Schedule for Water Year </a:t>
            </a:r>
            <a:r>
              <a:rPr lang="en-US" sz="1600" dirty="0" smtClean="0">
                <a:solidFill>
                  <a:srgbClr val="FFFFFF"/>
                </a:solidFill>
              </a:rPr>
              <a:t>2015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0" name="Rectangle 173"/>
          <p:cNvSpPr>
            <a:spLocks noChangeArrowheads="1"/>
          </p:cNvSpPr>
          <p:nvPr/>
        </p:nvSpPr>
        <p:spPr bwMode="auto">
          <a:xfrm>
            <a:off x="1371599" y="2697480"/>
            <a:ext cx="5399071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200" y="6111258"/>
            <a:ext cx="486251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FontTx/>
              <a:buAutoNum type="arabicPlain"/>
            </a:pPr>
            <a:r>
              <a:rPr lang="en-US" sz="1100" dirty="0" smtClean="0">
                <a:solidFill>
                  <a:srgbClr val="FFFFFF"/>
                </a:solidFill>
              </a:rPr>
              <a:t>Projected release, based on  January 2015 Min and Max Probable Inflow Projections and 24-Month Study model runs</a:t>
            </a:r>
          </a:p>
          <a:p>
            <a:pPr marL="228600" indent="-228600" algn="l">
              <a:buFontTx/>
              <a:buAutoNum type="arabicPlain"/>
            </a:pPr>
            <a:r>
              <a:rPr lang="en-US" sz="1100" dirty="0">
                <a:solidFill>
                  <a:srgbClr val="FFFFFF"/>
                </a:solidFill>
              </a:rPr>
              <a:t>Projected release, based on  </a:t>
            </a:r>
            <a:r>
              <a:rPr lang="en-US" sz="1100" dirty="0" smtClean="0">
                <a:solidFill>
                  <a:srgbClr val="FFFFFF"/>
                </a:solidFill>
              </a:rPr>
              <a:t>March 2015 Most Probable Inflow </a:t>
            </a:r>
            <a:r>
              <a:rPr lang="en-US" sz="1100" dirty="0">
                <a:solidFill>
                  <a:srgbClr val="FFFFFF"/>
                </a:solidFill>
              </a:rPr>
              <a:t>Projections and 24-Month Study model runs</a:t>
            </a:r>
          </a:p>
          <a:p>
            <a:pPr marL="228600" indent="-228600" algn="l">
              <a:buFontTx/>
              <a:buAutoNum type="arabicPlain"/>
            </a:pPr>
            <a:endParaRPr lang="en-US" sz="1100" dirty="0" smtClean="0">
              <a:solidFill>
                <a:srgbClr val="FFFFFF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65" name="Group 19"/>
          <p:cNvGrpSpPr>
            <a:grpSpLocks/>
          </p:cNvGrpSpPr>
          <p:nvPr/>
        </p:nvGrpSpPr>
        <p:grpSpPr bwMode="auto">
          <a:xfrm>
            <a:off x="4324205" y="3623695"/>
            <a:ext cx="782637" cy="1038225"/>
            <a:chOff x="4343400" y="3838575"/>
            <a:chExt cx="782638" cy="1038225"/>
          </a:xfrm>
        </p:grpSpPr>
        <p:cxnSp>
          <p:nvCxnSpPr>
            <p:cNvPr id="66" name="Straight Connector 65"/>
            <p:cNvCxnSpPr/>
            <p:nvPr/>
          </p:nvCxnSpPr>
          <p:spPr>
            <a:xfrm rot="10800000" flipV="1">
              <a:off x="4416425" y="4343400"/>
              <a:ext cx="649288" cy="533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cxnSpLocks noChangeAspect="1"/>
            </p:cNvCxnSpPr>
            <p:nvPr/>
          </p:nvCxnSpPr>
          <p:spPr>
            <a:xfrm rot="10800000" flipV="1">
              <a:off x="4435476" y="3838575"/>
              <a:ext cx="630238" cy="504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4572000" y="41148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6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343400" y="43434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11,300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516437" y="46482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18,000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343400" y="38862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4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173"/>
          <p:cNvSpPr>
            <a:spLocks noChangeArrowheads="1"/>
          </p:cNvSpPr>
          <p:nvPr/>
        </p:nvSpPr>
        <p:spPr bwMode="auto">
          <a:xfrm>
            <a:off x="2579426" y="1309574"/>
            <a:ext cx="6115334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4760" y="549252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693506" y="580869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683384" y="519453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184"/>
          <p:cNvSpPr>
            <a:spLocks noChangeArrowheads="1"/>
          </p:cNvSpPr>
          <p:nvPr/>
        </p:nvSpPr>
        <p:spPr bwMode="auto">
          <a:xfrm>
            <a:off x="1416951" y="1675304"/>
            <a:ext cx="562655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Rectangle 173"/>
          <p:cNvSpPr>
            <a:spLocks noChangeArrowheads="1"/>
          </p:cNvSpPr>
          <p:nvPr/>
        </p:nvSpPr>
        <p:spPr bwMode="auto">
          <a:xfrm>
            <a:off x="3918192" y="3302436"/>
            <a:ext cx="411480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173"/>
          <p:cNvSpPr>
            <a:spLocks noChangeArrowheads="1"/>
          </p:cNvSpPr>
          <p:nvPr/>
        </p:nvSpPr>
        <p:spPr bwMode="auto">
          <a:xfrm>
            <a:off x="1752527" y="3004880"/>
            <a:ext cx="227079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173"/>
          <p:cNvSpPr>
            <a:spLocks noChangeArrowheads="1"/>
          </p:cNvSpPr>
          <p:nvPr/>
        </p:nvSpPr>
        <p:spPr bwMode="auto">
          <a:xfrm>
            <a:off x="7591422" y="997015"/>
            <a:ext cx="1091961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184"/>
          <p:cNvSpPr>
            <a:spLocks noChangeArrowheads="1"/>
          </p:cNvSpPr>
          <p:nvPr/>
        </p:nvSpPr>
        <p:spPr bwMode="auto">
          <a:xfrm>
            <a:off x="1385247" y="2345273"/>
            <a:ext cx="182880" cy="15765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ectangle 173"/>
          <p:cNvSpPr>
            <a:spLocks noChangeArrowheads="1"/>
          </p:cNvSpPr>
          <p:nvPr/>
        </p:nvSpPr>
        <p:spPr bwMode="auto">
          <a:xfrm>
            <a:off x="3918192" y="3022376"/>
            <a:ext cx="411480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173"/>
          <p:cNvSpPr>
            <a:spLocks noChangeArrowheads="1"/>
          </p:cNvSpPr>
          <p:nvPr/>
        </p:nvSpPr>
        <p:spPr bwMode="auto">
          <a:xfrm>
            <a:off x="5683187" y="1675304"/>
            <a:ext cx="409318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5559105" y="3596400"/>
            <a:ext cx="782637" cy="1038225"/>
            <a:chOff x="4343400" y="3838575"/>
            <a:chExt cx="782638" cy="1038225"/>
          </a:xfrm>
        </p:grpSpPr>
        <p:cxnSp>
          <p:nvCxnSpPr>
            <p:cNvPr id="38" name="Straight Connector 37"/>
            <p:cNvCxnSpPr/>
            <p:nvPr/>
          </p:nvCxnSpPr>
          <p:spPr>
            <a:xfrm rot="10800000" flipV="1">
              <a:off x="4416425" y="4343400"/>
              <a:ext cx="649288" cy="533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 noChangeAspect="1"/>
            </p:cNvCxnSpPr>
            <p:nvPr/>
          </p:nvCxnSpPr>
          <p:spPr>
            <a:xfrm rot="10800000" flipV="1">
              <a:off x="4435476" y="3838575"/>
              <a:ext cx="630238" cy="504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572000" y="41148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5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43400" y="43434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18,000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16437" y="46482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14,500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43400" y="38862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6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858000" y="6085265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(updated 3-17-2015)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173"/>
          <p:cNvSpPr>
            <a:spLocks noChangeArrowheads="1"/>
          </p:cNvSpPr>
          <p:nvPr/>
        </p:nvSpPr>
        <p:spPr bwMode="auto">
          <a:xfrm>
            <a:off x="4398719" y="2047528"/>
            <a:ext cx="458885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le 173"/>
          <p:cNvSpPr>
            <a:spLocks noChangeArrowheads="1"/>
          </p:cNvSpPr>
          <p:nvPr/>
        </p:nvSpPr>
        <p:spPr bwMode="auto">
          <a:xfrm>
            <a:off x="4402595" y="1718784"/>
            <a:ext cx="455010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6" name="Group 19"/>
          <p:cNvGrpSpPr>
            <a:grpSpLocks/>
          </p:cNvGrpSpPr>
          <p:nvPr/>
        </p:nvGrpSpPr>
        <p:grpSpPr bwMode="auto">
          <a:xfrm>
            <a:off x="3715940" y="3620212"/>
            <a:ext cx="782637" cy="1038225"/>
            <a:chOff x="4343400" y="3838575"/>
            <a:chExt cx="782638" cy="1038225"/>
          </a:xfrm>
        </p:grpSpPr>
        <p:cxnSp>
          <p:nvCxnSpPr>
            <p:cNvPr id="57" name="Straight Connector 56"/>
            <p:cNvCxnSpPr/>
            <p:nvPr/>
          </p:nvCxnSpPr>
          <p:spPr>
            <a:xfrm rot="10800000" flipV="1">
              <a:off x="4416425" y="4343400"/>
              <a:ext cx="649288" cy="533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 noChangeAspect="1"/>
            </p:cNvCxnSpPr>
            <p:nvPr/>
          </p:nvCxnSpPr>
          <p:spPr>
            <a:xfrm rot="10800000" flipV="1">
              <a:off x="4435476" y="3838575"/>
              <a:ext cx="630238" cy="504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572000" y="41148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6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43400" y="43434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11,400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16437" y="46482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18,000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43400" y="38862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4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6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0746" name="Group 18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44996012"/>
              </p:ext>
            </p:extLst>
          </p:nvPr>
        </p:nvGraphicFramePr>
        <p:xfrm>
          <a:off x="228600" y="304800"/>
          <a:ext cx="8472487" cy="5806440"/>
        </p:xfrm>
        <a:graphic>
          <a:graphicData uri="http://schemas.openxmlformats.org/drawingml/2006/table">
            <a:tbl>
              <a:tblPr/>
              <a:tblGrid>
                <a:gridCol w="1168400"/>
                <a:gridCol w="584200"/>
                <a:gridCol w="585787"/>
                <a:gridCol w="606425"/>
                <a:gridCol w="595313"/>
                <a:gridCol w="638175"/>
                <a:gridCol w="627062"/>
                <a:gridCol w="595313"/>
                <a:gridCol w="658812"/>
                <a:gridCol w="595313"/>
                <a:gridCol w="617537"/>
                <a:gridCol w="595313"/>
                <a:gridCol w="604837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Unit Number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Oct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Nov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Dec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Jan 2016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Feb 2016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 2016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Apr 2016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May 2016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Jun 2016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Jul 2016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Aug 2016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Sep 2016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Units Available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 (cfs)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14,500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21,200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21,200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21,200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14,900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14,500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21,500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21,500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21,500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21,400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21,400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14,300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 (kaf/month)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1,260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1,260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1,250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940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1,280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1,280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1,290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1,270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1,270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940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Max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1,200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1,300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1,300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1,061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Most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Min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68" name="Text Box 176"/>
          <p:cNvSpPr txBox="1">
            <a:spLocks noChangeArrowheads="1"/>
          </p:cNvSpPr>
          <p:nvPr/>
        </p:nvSpPr>
        <p:spPr bwMode="auto">
          <a:xfrm>
            <a:off x="619448" y="0"/>
            <a:ext cx="795966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Glen Canyon Power Plant </a:t>
            </a:r>
            <a:r>
              <a:rPr lang="en-US" sz="1600" u="sng" dirty="0" smtClean="0">
                <a:solidFill>
                  <a:srgbClr val="FFFFFF"/>
                </a:solidFill>
              </a:rPr>
              <a:t>Provisional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Unit Outage Schedule for Water Year </a:t>
            </a:r>
            <a:r>
              <a:rPr lang="en-US" sz="1600" dirty="0" smtClean="0">
                <a:solidFill>
                  <a:srgbClr val="FFFFFF"/>
                </a:solidFill>
              </a:rPr>
              <a:t>2016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251" y="6111258"/>
            <a:ext cx="472451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FontTx/>
              <a:buAutoNum type="arabicPlain"/>
            </a:pPr>
            <a:r>
              <a:rPr lang="en-US" sz="1100" dirty="0" smtClean="0">
                <a:solidFill>
                  <a:srgbClr val="FFFFFF"/>
                </a:solidFill>
              </a:rPr>
              <a:t>Projected release, based on  January 2015 Min and Max Probable Inflow Projections and 24-Month Study model runs</a:t>
            </a:r>
          </a:p>
          <a:p>
            <a:pPr marL="228600" indent="-228600" algn="l">
              <a:buFontTx/>
              <a:buAutoNum type="arabicPlain"/>
            </a:pPr>
            <a:r>
              <a:rPr lang="en-US" sz="1100" dirty="0">
                <a:solidFill>
                  <a:srgbClr val="FFFFFF"/>
                </a:solidFill>
              </a:rPr>
              <a:t>Projected release, based on  </a:t>
            </a:r>
            <a:r>
              <a:rPr lang="en-US" sz="1100" dirty="0" smtClean="0">
                <a:solidFill>
                  <a:srgbClr val="FFFFFF"/>
                </a:solidFill>
              </a:rPr>
              <a:t>March 2015 Most Probable Inflow </a:t>
            </a:r>
            <a:r>
              <a:rPr lang="en-US" sz="1100" dirty="0">
                <a:solidFill>
                  <a:srgbClr val="FFFFFF"/>
                </a:solidFill>
              </a:rPr>
              <a:t>Projections and 24-Month Study model runs</a:t>
            </a:r>
          </a:p>
          <a:p>
            <a:pPr marL="228600" indent="-228600" algn="l">
              <a:buFontTx/>
              <a:buAutoNum type="arabicPlain"/>
            </a:pPr>
            <a:endParaRPr lang="en-US" sz="1100" dirty="0" smtClean="0">
              <a:solidFill>
                <a:srgbClr val="FFFFFF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4" name="Rectangle 173"/>
          <p:cNvSpPr>
            <a:spLocks noChangeArrowheads="1"/>
          </p:cNvSpPr>
          <p:nvPr/>
        </p:nvSpPr>
        <p:spPr bwMode="auto">
          <a:xfrm>
            <a:off x="4362631" y="2030920"/>
            <a:ext cx="571174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Rectangle 173"/>
          <p:cNvSpPr>
            <a:spLocks noChangeArrowheads="1"/>
          </p:cNvSpPr>
          <p:nvPr/>
        </p:nvSpPr>
        <p:spPr bwMode="auto">
          <a:xfrm>
            <a:off x="4352651" y="1702176"/>
            <a:ext cx="582558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4760" y="549252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633691" y="580869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8.23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638628" y="5194539"/>
            <a:ext cx="52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11.7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173"/>
          <p:cNvSpPr>
            <a:spLocks noChangeArrowheads="1"/>
          </p:cNvSpPr>
          <p:nvPr/>
        </p:nvSpPr>
        <p:spPr bwMode="auto">
          <a:xfrm>
            <a:off x="3734969" y="3348170"/>
            <a:ext cx="589235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173"/>
          <p:cNvSpPr>
            <a:spLocks noChangeArrowheads="1"/>
          </p:cNvSpPr>
          <p:nvPr/>
        </p:nvSpPr>
        <p:spPr bwMode="auto">
          <a:xfrm>
            <a:off x="3734969" y="3024150"/>
            <a:ext cx="589235" cy="157704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0" y="6085721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(updated 3-17-2015)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173"/>
          <p:cNvSpPr>
            <a:spLocks noChangeArrowheads="1"/>
          </p:cNvSpPr>
          <p:nvPr/>
        </p:nvSpPr>
        <p:spPr bwMode="auto">
          <a:xfrm>
            <a:off x="1460456" y="2681140"/>
            <a:ext cx="520744" cy="14978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Rectangle 173"/>
          <p:cNvSpPr>
            <a:spLocks noChangeArrowheads="1"/>
          </p:cNvSpPr>
          <p:nvPr/>
        </p:nvSpPr>
        <p:spPr bwMode="auto">
          <a:xfrm>
            <a:off x="6784434" y="1671414"/>
            <a:ext cx="1917257" cy="1593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173"/>
          <p:cNvSpPr>
            <a:spLocks noChangeArrowheads="1"/>
          </p:cNvSpPr>
          <p:nvPr/>
        </p:nvSpPr>
        <p:spPr bwMode="auto">
          <a:xfrm>
            <a:off x="8094392" y="1292004"/>
            <a:ext cx="411480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le 173"/>
          <p:cNvSpPr>
            <a:spLocks noChangeArrowheads="1"/>
          </p:cNvSpPr>
          <p:nvPr/>
        </p:nvSpPr>
        <p:spPr bwMode="auto">
          <a:xfrm>
            <a:off x="8094392" y="967984"/>
            <a:ext cx="411480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Rectangle 184"/>
          <p:cNvSpPr>
            <a:spLocks noChangeArrowheads="1"/>
          </p:cNvSpPr>
          <p:nvPr/>
        </p:nvSpPr>
        <p:spPr bwMode="auto">
          <a:xfrm>
            <a:off x="8579111" y="2673267"/>
            <a:ext cx="119644" cy="15765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Rectangle 184"/>
          <p:cNvSpPr>
            <a:spLocks noChangeArrowheads="1"/>
          </p:cNvSpPr>
          <p:nvPr/>
        </p:nvSpPr>
        <p:spPr bwMode="auto">
          <a:xfrm>
            <a:off x="8582047" y="2340371"/>
            <a:ext cx="119644" cy="15765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Rectangle 184"/>
          <p:cNvSpPr>
            <a:spLocks noChangeArrowheads="1"/>
          </p:cNvSpPr>
          <p:nvPr/>
        </p:nvSpPr>
        <p:spPr bwMode="auto">
          <a:xfrm>
            <a:off x="1389572" y="1300880"/>
            <a:ext cx="62758" cy="15765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173"/>
          <p:cNvSpPr>
            <a:spLocks noChangeArrowheads="1"/>
          </p:cNvSpPr>
          <p:nvPr/>
        </p:nvSpPr>
        <p:spPr bwMode="auto">
          <a:xfrm>
            <a:off x="1389572" y="967984"/>
            <a:ext cx="5391925" cy="14588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ectangle 173"/>
          <p:cNvSpPr>
            <a:spLocks noChangeArrowheads="1"/>
          </p:cNvSpPr>
          <p:nvPr/>
        </p:nvSpPr>
        <p:spPr bwMode="auto">
          <a:xfrm>
            <a:off x="1452330" y="2359363"/>
            <a:ext cx="520744" cy="14978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36" y="1290922"/>
            <a:ext cx="4270060" cy="329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1302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24811</TotalTime>
  <Words>517</Words>
  <Application>Microsoft Office PowerPoint</Application>
  <PresentationFormat>On-screen Show (4:3)</PresentationFormat>
  <Paragraphs>280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Grantz, K</cp:lastModifiedBy>
  <cp:revision>873</cp:revision>
  <cp:lastPrinted>2013-10-23T15:58:32Z</cp:lastPrinted>
  <dcterms:created xsi:type="dcterms:W3CDTF">2004-03-19T17:04:19Z</dcterms:created>
  <dcterms:modified xsi:type="dcterms:W3CDTF">2015-03-26T15:13:26Z</dcterms:modified>
</cp:coreProperties>
</file>