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69" r:id="rId3"/>
    <p:sldId id="431" r:id="rId4"/>
    <p:sldId id="406" r:id="rId5"/>
    <p:sldId id="409" r:id="rId6"/>
    <p:sldId id="443" r:id="rId7"/>
    <p:sldId id="435" r:id="rId8"/>
    <p:sldId id="450" r:id="rId9"/>
    <p:sldId id="419" r:id="rId10"/>
    <p:sldId id="424" r:id="rId11"/>
    <p:sldId id="403" r:id="rId12"/>
    <p:sldId id="445" r:id="rId13"/>
    <p:sldId id="446" r:id="rId14"/>
    <p:sldId id="447" r:id="rId15"/>
    <p:sldId id="448" r:id="rId16"/>
    <p:sldId id="379" r:id="rId17"/>
    <p:sldId id="401" r:id="rId18"/>
    <p:sldId id="449" r:id="rId19"/>
    <p:sldId id="444" r:id="rId20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3399"/>
    <a:srgbClr val="D0A070"/>
    <a:srgbClr val="FFFF99"/>
    <a:srgbClr val="969696"/>
    <a:srgbClr val="FFFFCC"/>
    <a:srgbClr val="FF3300"/>
    <a:srgbClr val="3366CC"/>
    <a:srgbClr val="3366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7" autoAdjust="0"/>
    <p:restoredTop sz="84139" autoAdjust="0"/>
  </p:normalViewPr>
  <p:slideViewPr>
    <p:cSldViewPr>
      <p:cViewPr>
        <p:scale>
          <a:sx n="110" d="100"/>
          <a:sy n="110" d="100"/>
        </p:scale>
        <p:origin x="-1518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5025" cy="4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2" tIns="45882" rIns="91762" bIns="45882" numCol="1" anchor="t" anchorCtr="0" compatLnSpc="1">
            <a:prstTxWarp prst="textNoShape">
              <a:avLst/>
            </a:prstTxWarp>
          </a:bodyPr>
          <a:lstStyle>
            <a:lvl1pPr defTabSz="91765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26" y="0"/>
            <a:ext cx="3045025" cy="4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2" tIns="45882" rIns="91762" bIns="45882" numCol="1" anchor="t" anchorCtr="0" compatLnSpc="1">
            <a:prstTxWarp prst="textNoShape">
              <a:avLst/>
            </a:prstTxWarp>
          </a:bodyPr>
          <a:lstStyle>
            <a:lvl1pPr algn="r" defTabSz="91765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659"/>
            <a:ext cx="3045025" cy="4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2" tIns="45882" rIns="91762" bIns="45882" numCol="1" anchor="b" anchorCtr="0" compatLnSpc="1">
            <a:prstTxWarp prst="textNoShape">
              <a:avLst/>
            </a:prstTxWarp>
          </a:bodyPr>
          <a:lstStyle>
            <a:lvl1pPr defTabSz="91765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26" y="8842659"/>
            <a:ext cx="3045025" cy="4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2" tIns="45882" rIns="91762" bIns="45882" numCol="1" anchor="b" anchorCtr="0" compatLnSpc="1">
            <a:prstTxWarp prst="textNoShape">
              <a:avLst/>
            </a:prstTxWarp>
          </a:bodyPr>
          <a:lstStyle>
            <a:lvl1pPr algn="r" defTabSz="917659">
              <a:defRPr sz="1200"/>
            </a:lvl1pPr>
          </a:lstStyle>
          <a:p>
            <a:pPr>
              <a:defRPr/>
            </a:pPr>
            <a:fld id="{8F0F7604-1F1C-41F7-9A3F-2EBAAC6CC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73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5025" cy="4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2" tIns="45882" rIns="91762" bIns="45882" numCol="1" anchor="t" anchorCtr="0" compatLnSpc="1">
            <a:prstTxWarp prst="textNoShape">
              <a:avLst/>
            </a:prstTxWarp>
          </a:bodyPr>
          <a:lstStyle>
            <a:lvl1pPr defTabSz="91765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26" y="0"/>
            <a:ext cx="3045025" cy="4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2" tIns="45882" rIns="91762" bIns="45882" numCol="1" anchor="t" anchorCtr="0" compatLnSpc="1">
            <a:prstTxWarp prst="textNoShape">
              <a:avLst/>
            </a:prstTxWarp>
          </a:bodyPr>
          <a:lstStyle>
            <a:lvl1pPr algn="r" defTabSz="91765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5325"/>
            <a:ext cx="4656137" cy="3494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933" y="4423639"/>
            <a:ext cx="5620410" cy="419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2" tIns="45882" rIns="91762" bIns="458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659"/>
            <a:ext cx="3045025" cy="4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2" tIns="45882" rIns="91762" bIns="45882" numCol="1" anchor="b" anchorCtr="0" compatLnSpc="1">
            <a:prstTxWarp prst="textNoShape">
              <a:avLst/>
            </a:prstTxWarp>
          </a:bodyPr>
          <a:lstStyle>
            <a:lvl1pPr defTabSz="91765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26" y="8842659"/>
            <a:ext cx="3045025" cy="4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2" tIns="45882" rIns="91762" bIns="45882" numCol="1" anchor="b" anchorCtr="0" compatLnSpc="1">
            <a:prstTxWarp prst="textNoShape">
              <a:avLst/>
            </a:prstTxWarp>
          </a:bodyPr>
          <a:lstStyle>
            <a:lvl1pPr algn="r" defTabSz="917659">
              <a:defRPr sz="1200"/>
            </a:lvl1pPr>
          </a:lstStyle>
          <a:p>
            <a:pPr>
              <a:defRPr/>
            </a:pPr>
            <a:fld id="{60AB34C6-AB08-4484-9AD0-59956862C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63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6858"/>
            <a:fld id="{0C080248-6D1F-43C3-8D83-B04857BC2AC4}" type="slidenum">
              <a:rPr lang="en-US" smtClean="0"/>
              <a:pPr defTabSz="916858"/>
              <a:t>2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87388"/>
            <a:ext cx="4681537" cy="351313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752" y="4423639"/>
            <a:ext cx="5150772" cy="41203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123A1-7620-44C6-8733-976952AFAA7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37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-Despite dry conditions in the basin, Parker Dam releases</a:t>
            </a:r>
            <a:r>
              <a:rPr lang="en-US" baseline="0" dirty="0" smtClean="0"/>
              <a:t> were lower than the past 15 year average beginning in April and continued through October. (drought conservation?)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B34C6-AB08-4484-9AD0-59956862CCD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34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-Despite dry conditions in the basin, Parker Dam releases</a:t>
            </a:r>
            <a:r>
              <a:rPr lang="en-US" baseline="0" dirty="0" smtClean="0"/>
              <a:t> were lower than the past 15 year average beginning in April and continued through October. (drought conservation?)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B34C6-AB08-4484-9AD0-59956862CCD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34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979726" y="8842659"/>
            <a:ext cx="3045025" cy="4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65" tIns="45884" rIns="91765" bIns="45884" anchor="b"/>
          <a:lstStyle/>
          <a:p>
            <a:pPr algn="r" defTabSz="916858"/>
            <a:fld id="{B1C7C9FD-C208-4547-8060-C123F0099E60}" type="slidenum">
              <a:rPr lang="en-US" sz="1200"/>
              <a:pPr algn="r" defTabSz="916858"/>
              <a:t>4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765" tIns="45884" rIns="91765" bIns="45884"/>
          <a:lstStyle/>
          <a:p>
            <a:pPr eaLnBrk="1" hangingPunct="1"/>
            <a:r>
              <a:rPr lang="en-US" dirty="0" smtClean="0"/>
              <a:t>In handout, include</a:t>
            </a:r>
            <a:r>
              <a:rPr lang="en-US" baseline="0" dirty="0" smtClean="0"/>
              <a:t> conditions this time at the beginning of year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-Discuss dry summer conditions and wet October.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B34C6-AB08-4484-9AD0-59956862CCD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5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9B112-3953-46F8-BBC7-F4CE246E35D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-Despite dry conditions in the basin, Parker Dam releases</a:t>
            </a:r>
            <a:r>
              <a:rPr lang="en-US" baseline="0" dirty="0" smtClean="0"/>
              <a:t> were lower than the past 15 year average beginning in April and continued through October. (drought conservation?)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B34C6-AB08-4484-9AD0-59956862CCD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34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-Despite dry conditions in the basin, Parker Dam releases</a:t>
            </a:r>
            <a:r>
              <a:rPr lang="en-US" baseline="0" dirty="0" smtClean="0"/>
              <a:t> were lower than the past 15 year average beginning in April and continued through October. (drought conservation?)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B34C6-AB08-4484-9AD0-59956862CCD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34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-Reinforces</a:t>
            </a:r>
            <a:r>
              <a:rPr lang="en-US" baseline="0" dirty="0" smtClean="0"/>
              <a:t> that there hasn’t been much change in drought conditions in CA since beginning of year. Slight improvement in AZ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B34C6-AB08-4484-9AD0-59956862CCD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08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/>
            <a:endParaRPr lang="en-US" baseline="0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E6383-8871-4DCB-881C-7CC92F3C034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E6383-8871-4DCB-881C-7CC92F3C034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F36CD-04C7-4FBF-87C4-E707D3334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8E359-B8EA-4BC5-B10D-D643DE6FE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F0335-D389-4B9F-8FC2-40D6A8AF2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650D9-6D76-4E54-A3FA-A369A6EFE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F043D-D879-464A-AD72-1E137323A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A897E-3CEF-4CAF-892F-088CA1B15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D459B-133E-4AEF-A17B-3F2CEB84C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07692-F220-4226-AF12-F443447F0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D40F0-F059-428B-A85E-92431F229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327AA-BAF8-4C0F-98C9-1C6FC43A0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21C7B-FFA5-45FD-9642-3B254E3A7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F6FDC-C91E-425F-9F59-19FC65B30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DCDBF-D61C-4CCE-92AC-A61DEC112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1A0908-B261-4CF0-B2BA-C62968099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81000" y="2573338"/>
            <a:ext cx="8305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CRFS Technical </a:t>
            </a:r>
            <a:r>
              <a:rPr lang="en-US" sz="3600" b="1" dirty="0" smtClean="0">
                <a:solidFill>
                  <a:schemeClr val="bg1"/>
                </a:solidFill>
              </a:rPr>
              <a:t>Committee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Spring Meeting</a:t>
            </a:r>
            <a:r>
              <a:rPr lang="en-US" sz="3600" b="1" dirty="0">
                <a:solidFill>
                  <a:schemeClr val="bg1"/>
                </a:solidFill>
              </a:rPr>
              <a:t/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LC Operations Update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March 15, 2016</a:t>
            </a:r>
            <a:endParaRPr lang="en-US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207" y="399215"/>
            <a:ext cx="7865782" cy="5680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2400" y="457200"/>
            <a:ext cx="44196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2060"/>
                </a:solidFill>
                <a:latin typeface="Arial"/>
              </a:rPr>
              <a:t>STATUS OF OTHER LOWER BASIN RESERVOIRS</a:t>
            </a:r>
            <a:endParaRPr lang="en-US" sz="1000" b="1" dirty="0" smtClean="0">
              <a:solidFill>
                <a:srgbClr val="002060"/>
              </a:solid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2060"/>
                </a:solidFill>
                <a:latin typeface="Arial"/>
              </a:rPr>
              <a:t>a</a:t>
            </a:r>
            <a:r>
              <a:rPr lang="en-US" sz="1100" b="1" dirty="0" smtClean="0">
                <a:solidFill>
                  <a:srgbClr val="002060"/>
                </a:solidFill>
                <a:latin typeface="Arial"/>
              </a:rPr>
              <a:t>s of March </a:t>
            </a:r>
            <a:r>
              <a:rPr lang="en-US" sz="1100" b="1" dirty="0" smtClean="0">
                <a:solidFill>
                  <a:srgbClr val="002060"/>
                </a:solidFill>
                <a:latin typeface="Arial"/>
              </a:rPr>
              <a:t>14, </a:t>
            </a:r>
            <a:r>
              <a:rPr lang="en-US" sz="1100" b="1" dirty="0" smtClean="0">
                <a:solidFill>
                  <a:srgbClr val="002060"/>
                </a:solidFill>
                <a:latin typeface="Arial"/>
              </a:rPr>
              <a:t>2015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8360" y="4876800"/>
            <a:ext cx="1752600" cy="923330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Arial"/>
              </a:rPr>
              <a:t>Painted Rock Dam</a:t>
            </a:r>
            <a:endParaRPr lang="en-US" sz="1400" dirty="0" smtClean="0">
              <a:solidFill>
                <a:srgbClr val="00206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Arial"/>
              </a:rPr>
              <a:t>Elevation: 	535.0 feet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Arial"/>
              </a:rPr>
              <a:t>Capacity: 	0%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Arial"/>
              </a:rPr>
              <a:t>Inflow:	0 </a:t>
            </a:r>
            <a:r>
              <a:rPr lang="en-US" sz="1000" dirty="0" err="1" smtClean="0">
                <a:solidFill>
                  <a:srgbClr val="002060"/>
                </a:solidFill>
                <a:latin typeface="Arial"/>
              </a:rPr>
              <a:t>cfs</a:t>
            </a:r>
            <a:endParaRPr lang="en-US" sz="1000" dirty="0" smtClean="0">
              <a:solidFill>
                <a:srgbClr val="00206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Arial"/>
              </a:rPr>
              <a:t>Outflow:	0 </a:t>
            </a:r>
            <a:r>
              <a:rPr lang="en-US" sz="1000" dirty="0" err="1" smtClean="0">
                <a:solidFill>
                  <a:srgbClr val="002060"/>
                </a:solidFill>
                <a:latin typeface="Arial"/>
              </a:rPr>
              <a:t>cfs</a:t>
            </a:r>
            <a:endParaRPr lang="en-US" sz="1000" dirty="0" smtClean="0">
              <a:solidFill>
                <a:srgbClr val="002060"/>
              </a:solidFill>
              <a:latin typeface="Arial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68314" y="3597906"/>
            <a:ext cx="114300" cy="952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44808" y="3424816"/>
            <a:ext cx="762000" cy="16927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0000"/>
                </a:solidFill>
                <a:latin typeface="Arial"/>
              </a:rPr>
              <a:t>Painted Rock Dam</a:t>
            </a:r>
            <a:endParaRPr lang="en-US" sz="5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87132" y="3458297"/>
            <a:ext cx="754500" cy="16927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0000"/>
                </a:solidFill>
                <a:latin typeface="Arial"/>
              </a:rPr>
              <a:t>Stewart Mtn. Dam</a:t>
            </a:r>
            <a:endParaRPr lang="en-US" sz="5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39532" y="3632561"/>
            <a:ext cx="754500" cy="16927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0000"/>
                </a:solidFill>
                <a:latin typeface="Arial"/>
              </a:rPr>
              <a:t>Mormon Flat Dam</a:t>
            </a:r>
            <a:endParaRPr lang="en-US" sz="5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91932" y="3804011"/>
            <a:ext cx="754500" cy="16927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0000"/>
                </a:solidFill>
                <a:latin typeface="Arial"/>
              </a:rPr>
              <a:t>Horse Mesa Dam</a:t>
            </a:r>
            <a:endParaRPr lang="en-US" sz="500" b="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727332" y="3282571"/>
            <a:ext cx="0" cy="1757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841632" y="3282572"/>
            <a:ext cx="0" cy="3499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4935599" y="3208770"/>
            <a:ext cx="58434" cy="5952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85304" y="3219531"/>
            <a:ext cx="685800" cy="16927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0000"/>
                </a:solidFill>
                <a:latin typeface="Arial"/>
              </a:rPr>
              <a:t>Roosevelt Dam</a:t>
            </a:r>
            <a:endParaRPr lang="en-US" sz="500" b="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5113879" y="3132268"/>
            <a:ext cx="118110" cy="872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570763" y="1741377"/>
            <a:ext cx="1752600" cy="615553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Arial"/>
              </a:rPr>
              <a:t>Salt River Project</a:t>
            </a:r>
            <a:endParaRPr lang="en-US" sz="1400" dirty="0" smtClean="0">
              <a:solidFill>
                <a:srgbClr val="00206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060"/>
                </a:solidFill>
                <a:latin typeface="Arial"/>
              </a:rPr>
              <a:t>Capacity: 	</a:t>
            </a:r>
            <a:r>
              <a:rPr lang="en-US" sz="1000" dirty="0" smtClean="0">
                <a:solidFill>
                  <a:srgbClr val="002060"/>
                </a:solidFill>
                <a:latin typeface="Arial"/>
              </a:rPr>
              <a:t>58%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Arial"/>
              </a:rPr>
              <a:t>Content: 	1.33 maf</a:t>
            </a:r>
          </a:p>
        </p:txBody>
      </p:sp>
      <p:sp>
        <p:nvSpPr>
          <p:cNvPr id="7168" name="TextBox 7167"/>
          <p:cNvSpPr txBox="1"/>
          <p:nvPr/>
        </p:nvSpPr>
        <p:spPr>
          <a:xfrm rot="20302363">
            <a:off x="3010068" y="3751418"/>
            <a:ext cx="49077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2060"/>
                </a:solidFill>
                <a:latin typeface="Arial"/>
              </a:rPr>
              <a:t>Gila River</a:t>
            </a:r>
            <a:endParaRPr lang="en-US" sz="500" b="1">
              <a:solidFill>
                <a:srgbClr val="002060"/>
              </a:solidFill>
              <a:latin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 rot="20784000">
            <a:off x="5401089" y="2945651"/>
            <a:ext cx="49077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2060"/>
                </a:solidFill>
                <a:latin typeface="Arial"/>
              </a:rPr>
              <a:t>Salt River</a:t>
            </a:r>
            <a:endParaRPr lang="en-US" sz="500" b="1">
              <a:solidFill>
                <a:srgbClr val="002060"/>
              </a:solidFill>
              <a:latin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 rot="4553179">
            <a:off x="5545918" y="4609300"/>
            <a:ext cx="6790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2060"/>
                </a:solidFill>
                <a:latin typeface="Arial"/>
              </a:rPr>
              <a:t>San Pedro River</a:t>
            </a:r>
            <a:endParaRPr lang="en-US" sz="500" b="1">
              <a:solidFill>
                <a:srgbClr val="002060"/>
              </a:solidFill>
              <a:latin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 rot="2200562">
            <a:off x="4625084" y="4259728"/>
            <a:ext cx="76362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2060"/>
                </a:solidFill>
                <a:latin typeface="Arial"/>
              </a:rPr>
              <a:t>Santa Cruz River</a:t>
            </a:r>
            <a:endParaRPr lang="en-US" sz="500" b="1">
              <a:solidFill>
                <a:srgbClr val="002060"/>
              </a:solidFill>
              <a:latin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 rot="16513705">
            <a:off x="4280746" y="2492685"/>
            <a:ext cx="54358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2060"/>
                </a:solidFill>
                <a:latin typeface="Arial"/>
              </a:rPr>
              <a:t>Verde River</a:t>
            </a:r>
            <a:endParaRPr lang="en-US" sz="500" b="1">
              <a:solidFill>
                <a:srgbClr val="002060"/>
              </a:solidFill>
              <a:latin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26461" y="2631959"/>
            <a:ext cx="737958" cy="16927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0000"/>
                </a:solidFill>
                <a:latin typeface="Arial"/>
              </a:rPr>
              <a:t>Horseshoe Dam</a:t>
            </a:r>
            <a:endParaRPr lang="en-US" sz="5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05895" y="2848579"/>
            <a:ext cx="611565" cy="16927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0000"/>
                </a:solidFill>
                <a:latin typeface="Arial"/>
              </a:rPr>
              <a:t>Bartlett Dam</a:t>
            </a:r>
            <a:endParaRPr lang="en-US" sz="500" b="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4631010" y="2754138"/>
            <a:ext cx="19264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4713251" y="2945392"/>
            <a:ext cx="19264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 rot="17512009">
            <a:off x="3812228" y="2484678"/>
            <a:ext cx="71945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2060"/>
                </a:solidFill>
                <a:latin typeface="Arial"/>
              </a:rPr>
              <a:t>Agua Fria River</a:t>
            </a:r>
            <a:endParaRPr lang="en-US" sz="500" b="1">
              <a:solidFill>
                <a:srgbClr val="002060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 rot="17512009">
            <a:off x="1729163" y="3197919"/>
            <a:ext cx="71945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2060"/>
                </a:solidFill>
                <a:latin typeface="Arial"/>
              </a:rPr>
              <a:t>Colorado  River</a:t>
            </a:r>
            <a:endParaRPr lang="en-US" sz="500" b="1">
              <a:solidFill>
                <a:srgbClr val="002060"/>
              </a:solidFill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 rot="803633">
            <a:off x="2414320" y="2353963"/>
            <a:ext cx="809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2060"/>
                </a:solidFill>
                <a:latin typeface="Arial"/>
              </a:rPr>
              <a:t>Bill Williams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" b="1">
              <a:solidFill>
                <a:srgbClr val="00206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2060"/>
                </a:solidFill>
                <a:latin typeface="Arial"/>
              </a:rPr>
              <a:t>River</a:t>
            </a:r>
            <a:endParaRPr lang="en-US" sz="500" b="1">
              <a:solidFill>
                <a:srgbClr val="002060"/>
              </a:solidFill>
              <a:latin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31777" y="2117201"/>
            <a:ext cx="568069" cy="16927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0000"/>
                </a:solidFill>
                <a:latin typeface="Arial"/>
              </a:rPr>
              <a:t>Alamo Dam</a:t>
            </a:r>
            <a:endParaRPr lang="en-US" sz="500" b="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820999" y="2291502"/>
            <a:ext cx="105253" cy="1318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414290" y="2647031"/>
            <a:ext cx="558031" cy="16927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0000"/>
                </a:solidFill>
                <a:latin typeface="Arial"/>
              </a:rPr>
              <a:t>Parker Dam</a:t>
            </a:r>
            <a:endParaRPr lang="en-US" sz="500" b="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2446762" y="2497862"/>
            <a:ext cx="0" cy="14290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130914" y="1590707"/>
            <a:ext cx="558031" cy="16927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0000"/>
                </a:solidFill>
                <a:latin typeface="Arial"/>
              </a:rPr>
              <a:t>Davis Dam</a:t>
            </a:r>
            <a:endParaRPr lang="en-US" sz="500" b="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2130914" y="1447800"/>
            <a:ext cx="112194" cy="1429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767230" y="584179"/>
            <a:ext cx="152400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09199" y="479145"/>
            <a:ext cx="558031" cy="16927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0000"/>
                </a:solidFill>
                <a:latin typeface="Arial"/>
              </a:rPr>
              <a:t>Hoover Dam</a:t>
            </a:r>
            <a:endParaRPr lang="en-US" sz="5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33983" y="1219200"/>
            <a:ext cx="1919017" cy="1077218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Arial"/>
              </a:rPr>
              <a:t>Alamo Dam</a:t>
            </a:r>
            <a:endParaRPr lang="en-US" sz="1400" dirty="0" smtClean="0">
              <a:solidFill>
                <a:srgbClr val="00206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Arial"/>
              </a:rPr>
              <a:t>Elevation: 	1,087.5 feet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Arial"/>
              </a:rPr>
              <a:t>Capacity: 	5%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Arial"/>
              </a:rPr>
              <a:t>Content:	51 kaf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Arial"/>
              </a:rPr>
              <a:t>Inflow:	5 cfs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Arial"/>
              </a:rPr>
              <a:t>Outflow:	25 cfs</a:t>
            </a:r>
          </a:p>
        </p:txBody>
      </p:sp>
      <p:sp>
        <p:nvSpPr>
          <p:cNvPr id="3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 algn="l"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701" y="5617250"/>
            <a:ext cx="810299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3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dirty="0" smtClean="0">
                <a:solidFill>
                  <a:schemeClr val="bg1"/>
                </a:solidFill>
              </a:rPr>
              <a:t>Lower Basin Operations 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Calendar Year 2016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Lake Mead Operating Conditions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8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Operating under the Normal/ICS Surplus Condition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Lower Basin projected water use of 7.5 maf +/- ICS created or delivered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Mexico projected to take delivery of 1.5 maf +/- any water deferred or delivered</a:t>
            </a:r>
          </a:p>
        </p:txBody>
      </p:sp>
    </p:spTree>
    <p:extLst>
      <p:ext uri="{BB962C8B-B14F-4D97-AF65-F5344CB8AC3E}">
        <p14:creationId xmlns:p14="http://schemas.microsoft.com/office/powerpoint/2010/main" val="421993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412816" y="3843801"/>
            <a:ext cx="381000" cy="2376171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86" name="AutoShape 5"/>
          <p:cNvSpPr>
            <a:spLocks noChangeArrowheads="1"/>
          </p:cNvSpPr>
          <p:nvPr/>
        </p:nvSpPr>
        <p:spPr bwMode="auto">
          <a:xfrm rot="10800000">
            <a:off x="1600200" y="3843801"/>
            <a:ext cx="1866894" cy="2412669"/>
          </a:xfrm>
          <a:prstGeom prst="rtTriangle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 flipV="1">
            <a:off x="5704953" y="4191000"/>
            <a:ext cx="1534047" cy="2049300"/>
          </a:xfrm>
          <a:prstGeom prst="rtTriangle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5325908" y="4191000"/>
            <a:ext cx="381000" cy="2047253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0" name="Line 15"/>
          <p:cNvSpPr>
            <a:spLocks noChangeShapeType="1"/>
          </p:cNvSpPr>
          <p:nvPr/>
        </p:nvSpPr>
        <p:spPr bwMode="auto">
          <a:xfrm>
            <a:off x="5334000" y="1981200"/>
            <a:ext cx="3657600" cy="0"/>
          </a:xfrm>
          <a:prstGeom prst="line">
            <a:avLst/>
          </a:prstGeom>
          <a:noFill/>
          <a:ln w="15875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1" name="Text Box 16"/>
          <p:cNvSpPr txBox="1">
            <a:spLocks noChangeArrowheads="1"/>
          </p:cNvSpPr>
          <p:nvPr/>
        </p:nvSpPr>
        <p:spPr bwMode="auto">
          <a:xfrm>
            <a:off x="4495800" y="1797050"/>
            <a:ext cx="91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1,219.6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6392" name="Text Box 19"/>
          <p:cNvSpPr txBox="1">
            <a:spLocks noChangeArrowheads="1"/>
          </p:cNvSpPr>
          <p:nvPr/>
        </p:nvSpPr>
        <p:spPr bwMode="auto">
          <a:xfrm>
            <a:off x="7772400" y="1697038"/>
            <a:ext cx="1319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26.120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16393" name="Text Box 27"/>
          <p:cNvSpPr txBox="1">
            <a:spLocks noChangeArrowheads="1"/>
          </p:cNvSpPr>
          <p:nvPr/>
        </p:nvSpPr>
        <p:spPr bwMode="auto">
          <a:xfrm>
            <a:off x="228600" y="17526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FFFCC"/>
                </a:solidFill>
              </a:rPr>
              <a:t>Lake Powell</a:t>
            </a:r>
          </a:p>
        </p:txBody>
      </p:sp>
      <p:sp>
        <p:nvSpPr>
          <p:cNvPr id="16394" name="Text Box 28"/>
          <p:cNvSpPr txBox="1">
            <a:spLocks noChangeArrowheads="1"/>
          </p:cNvSpPr>
          <p:nvPr/>
        </p:nvSpPr>
        <p:spPr bwMode="auto">
          <a:xfrm>
            <a:off x="5334000" y="16002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FFFCC"/>
                </a:solidFill>
              </a:rPr>
              <a:t>Lake Mead</a:t>
            </a:r>
          </a:p>
        </p:txBody>
      </p:sp>
      <p:sp>
        <p:nvSpPr>
          <p:cNvPr id="16395" name="Line 29"/>
          <p:cNvSpPr>
            <a:spLocks noChangeShapeType="1"/>
          </p:cNvSpPr>
          <p:nvPr/>
        </p:nvSpPr>
        <p:spPr bwMode="auto">
          <a:xfrm>
            <a:off x="5334000" y="1981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6" name="Line 30"/>
          <p:cNvSpPr>
            <a:spLocks noChangeShapeType="1"/>
          </p:cNvSpPr>
          <p:nvPr/>
        </p:nvSpPr>
        <p:spPr bwMode="auto">
          <a:xfrm flipV="1">
            <a:off x="5334000" y="6240308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8" name="Text Box 38"/>
          <p:cNvSpPr txBox="1">
            <a:spLocks noChangeArrowheads="1"/>
          </p:cNvSpPr>
          <p:nvPr/>
        </p:nvSpPr>
        <p:spPr bwMode="auto">
          <a:xfrm>
            <a:off x="3810000" y="19494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</a:rPr>
              <a:t>3,700</a:t>
            </a:r>
          </a:p>
        </p:txBody>
      </p:sp>
      <p:sp>
        <p:nvSpPr>
          <p:cNvPr id="16399" name="Line 39"/>
          <p:cNvSpPr>
            <a:spLocks noChangeShapeType="1"/>
          </p:cNvSpPr>
          <p:nvPr/>
        </p:nvSpPr>
        <p:spPr bwMode="auto">
          <a:xfrm>
            <a:off x="228600" y="2133600"/>
            <a:ext cx="3581400" cy="0"/>
          </a:xfrm>
          <a:prstGeom prst="line">
            <a:avLst/>
          </a:prstGeom>
          <a:noFill/>
          <a:ln w="15875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00" name="Text Box 40"/>
          <p:cNvSpPr txBox="1">
            <a:spLocks noChangeArrowheads="1"/>
          </p:cNvSpPr>
          <p:nvPr/>
        </p:nvSpPr>
        <p:spPr bwMode="auto">
          <a:xfrm>
            <a:off x="158750" y="1857375"/>
            <a:ext cx="1212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24.322 maf</a:t>
            </a:r>
          </a:p>
        </p:txBody>
      </p:sp>
      <p:sp>
        <p:nvSpPr>
          <p:cNvPr id="16401" name="Text Box 41"/>
          <p:cNvSpPr txBox="1">
            <a:spLocks noChangeArrowheads="1"/>
          </p:cNvSpPr>
          <p:nvPr/>
        </p:nvSpPr>
        <p:spPr bwMode="auto">
          <a:xfrm>
            <a:off x="22565" y="6016823"/>
            <a:ext cx="11608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FF99"/>
                </a:solidFill>
              </a:rPr>
              <a:t>Not to Scale</a:t>
            </a:r>
          </a:p>
        </p:txBody>
      </p:sp>
      <p:sp>
        <p:nvSpPr>
          <p:cNvPr id="16421" name="Line 48"/>
          <p:cNvSpPr>
            <a:spLocks noChangeShapeType="1"/>
          </p:cNvSpPr>
          <p:nvPr/>
        </p:nvSpPr>
        <p:spPr bwMode="auto">
          <a:xfrm flipV="1">
            <a:off x="884251" y="2927682"/>
            <a:ext cx="2910325" cy="2173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23" name="Line 48"/>
          <p:cNvSpPr>
            <a:spLocks noChangeShapeType="1"/>
          </p:cNvSpPr>
          <p:nvPr/>
        </p:nvSpPr>
        <p:spPr bwMode="auto">
          <a:xfrm>
            <a:off x="5334000" y="3124200"/>
            <a:ext cx="2819400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25" name="Text Box 18"/>
          <p:cNvSpPr txBox="1">
            <a:spLocks noChangeArrowheads="1"/>
          </p:cNvSpPr>
          <p:nvPr/>
        </p:nvSpPr>
        <p:spPr bwMode="auto">
          <a:xfrm>
            <a:off x="7989536" y="295623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16.2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16428" name="Text Box 26"/>
          <p:cNvSpPr txBox="1">
            <a:spLocks noChangeArrowheads="1"/>
          </p:cNvSpPr>
          <p:nvPr/>
        </p:nvSpPr>
        <p:spPr bwMode="auto">
          <a:xfrm>
            <a:off x="-103442" y="2758405"/>
            <a:ext cx="99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FFFFFF"/>
                </a:solidFill>
              </a:rPr>
              <a:t>17.3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16429" name="Text Box 8"/>
          <p:cNvSpPr txBox="1">
            <a:spLocks noChangeArrowheads="1"/>
          </p:cNvSpPr>
          <p:nvPr/>
        </p:nvSpPr>
        <p:spPr bwMode="auto">
          <a:xfrm>
            <a:off x="4648200" y="2955616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1,145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6431" name="Text Box 12"/>
          <p:cNvSpPr txBox="1">
            <a:spLocks noChangeArrowheads="1"/>
          </p:cNvSpPr>
          <p:nvPr/>
        </p:nvSpPr>
        <p:spPr bwMode="auto">
          <a:xfrm>
            <a:off x="3810000" y="2757269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3,651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2819400" y="5410200"/>
            <a:ext cx="966788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5334000" y="5514975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2.5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3200400" y="5514975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1.9 maf</a:t>
            </a: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6019800" y="5638800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FFFFFF"/>
                </a:solidFill>
              </a:rPr>
              <a:t>Dead Storage</a:t>
            </a: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1752600" y="5638800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FFFFFF"/>
                </a:solidFill>
              </a:rPr>
              <a:t>Dead Storage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5341629" y="5410199"/>
            <a:ext cx="982971" cy="309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6188384" y="524223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0.0 maf</a:t>
            </a:r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1692584" y="524223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0.0 </a:t>
            </a:r>
            <a:r>
              <a:rPr lang="en-US" sz="1600" dirty="0" err="1">
                <a:solidFill>
                  <a:srgbClr val="FFFFFF"/>
                </a:solidFill>
              </a:rPr>
              <a:t>maf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4714875" y="5242234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895</a:t>
            </a: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3810000" y="5233524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3,370</a:t>
            </a:r>
          </a:p>
        </p:txBody>
      </p:sp>
      <p:sp>
        <p:nvSpPr>
          <p:cNvPr id="58" name="Line 48"/>
          <p:cNvSpPr>
            <a:spLocks noChangeShapeType="1"/>
          </p:cNvSpPr>
          <p:nvPr/>
        </p:nvSpPr>
        <p:spPr bwMode="auto">
          <a:xfrm>
            <a:off x="5369828" y="3733800"/>
            <a:ext cx="2250173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4648200" y="35814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1,105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0" name="Text Box 18"/>
          <p:cNvSpPr txBox="1">
            <a:spLocks noChangeArrowheads="1"/>
          </p:cNvSpPr>
          <p:nvPr/>
        </p:nvSpPr>
        <p:spPr bwMode="auto">
          <a:xfrm>
            <a:off x="7620000" y="35814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12.2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61" name="Line 14"/>
          <p:cNvSpPr>
            <a:spLocks noChangeShapeType="1"/>
          </p:cNvSpPr>
          <p:nvPr/>
        </p:nvSpPr>
        <p:spPr bwMode="auto">
          <a:xfrm>
            <a:off x="2286000" y="4765821"/>
            <a:ext cx="1504443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35" name="Line 36"/>
          <p:cNvSpPr>
            <a:spLocks noChangeShapeType="1"/>
          </p:cNvSpPr>
          <p:nvPr/>
        </p:nvSpPr>
        <p:spPr bwMode="auto">
          <a:xfrm>
            <a:off x="3798888" y="2133600"/>
            <a:ext cx="0" cy="4114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36" name="Line 37"/>
          <p:cNvSpPr>
            <a:spLocks noChangeShapeType="1"/>
          </p:cNvSpPr>
          <p:nvPr/>
        </p:nvSpPr>
        <p:spPr bwMode="auto">
          <a:xfrm flipH="1" flipV="1">
            <a:off x="238125" y="2133600"/>
            <a:ext cx="3200400" cy="411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1183460" y="4584082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5.9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64" name="Text Box 12"/>
          <p:cNvSpPr txBox="1">
            <a:spLocks noChangeArrowheads="1"/>
          </p:cNvSpPr>
          <p:nvPr/>
        </p:nvSpPr>
        <p:spPr bwMode="auto">
          <a:xfrm>
            <a:off x="3810000" y="4584082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3,525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7" name="Line 30"/>
          <p:cNvSpPr>
            <a:spLocks noChangeShapeType="1"/>
          </p:cNvSpPr>
          <p:nvPr/>
        </p:nvSpPr>
        <p:spPr bwMode="auto">
          <a:xfrm flipV="1">
            <a:off x="3429000" y="6240308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2" name="Rectangle 43"/>
          <p:cNvSpPr>
            <a:spLocks noChangeArrowheads="1"/>
          </p:cNvSpPr>
          <p:nvPr/>
        </p:nvSpPr>
        <p:spPr bwMode="auto">
          <a:xfrm>
            <a:off x="5345465" y="4281741"/>
            <a:ext cx="1664935" cy="67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1,072.8 feet</a:t>
            </a:r>
            <a:endParaRPr lang="en-US" sz="1600" dirty="0">
              <a:solidFill>
                <a:srgbClr val="0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9.42 maf in storage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36% </a:t>
            </a:r>
            <a:r>
              <a:rPr lang="en-US" sz="1200" dirty="0">
                <a:solidFill>
                  <a:srgbClr val="000000"/>
                </a:solidFill>
              </a:rPr>
              <a:t>of capacity</a:t>
            </a:r>
          </a:p>
        </p:txBody>
      </p:sp>
      <p:sp>
        <p:nvSpPr>
          <p:cNvPr id="73" name="Rectangle 42"/>
          <p:cNvSpPr>
            <a:spLocks noChangeArrowheads="1"/>
          </p:cNvSpPr>
          <p:nvPr/>
        </p:nvSpPr>
        <p:spPr bwMode="auto">
          <a:xfrm>
            <a:off x="2309812" y="3912066"/>
            <a:ext cx="1500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3,606.5 feet</a:t>
            </a:r>
            <a:endParaRPr lang="en-US" sz="1600" baseline="30000" dirty="0">
              <a:solidFill>
                <a:srgbClr val="0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12.38 maf in storage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51% </a:t>
            </a:r>
            <a:r>
              <a:rPr lang="en-US" sz="1200" dirty="0">
                <a:solidFill>
                  <a:srgbClr val="000000"/>
                </a:solidFill>
              </a:rPr>
              <a:t>of capacity</a:t>
            </a:r>
          </a:p>
        </p:txBody>
      </p:sp>
      <p:sp>
        <p:nvSpPr>
          <p:cNvPr id="16434" name="Line 31"/>
          <p:cNvSpPr>
            <a:spLocks noChangeShapeType="1"/>
          </p:cNvSpPr>
          <p:nvPr/>
        </p:nvSpPr>
        <p:spPr bwMode="auto">
          <a:xfrm flipV="1">
            <a:off x="5334000" y="1981200"/>
            <a:ext cx="0" cy="427529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AutoShape 34"/>
          <p:cNvSpPr>
            <a:spLocks noChangeArrowheads="1"/>
          </p:cNvSpPr>
          <p:nvPr/>
        </p:nvSpPr>
        <p:spPr bwMode="auto">
          <a:xfrm flipV="1">
            <a:off x="2782674" y="3581400"/>
            <a:ext cx="228600" cy="228600"/>
          </a:xfrm>
          <a:prstGeom prst="triangle">
            <a:avLst>
              <a:gd name="adj" fmla="val 52778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5" name="AutoShape 35"/>
          <p:cNvSpPr>
            <a:spLocks noChangeArrowheads="1"/>
          </p:cNvSpPr>
          <p:nvPr/>
        </p:nvSpPr>
        <p:spPr bwMode="auto">
          <a:xfrm flipV="1">
            <a:off x="6172200" y="3955180"/>
            <a:ext cx="228600" cy="228600"/>
          </a:xfrm>
          <a:prstGeom prst="triangle">
            <a:avLst>
              <a:gd name="adj" fmla="val 52778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7" name="Rectangle 33"/>
          <p:cNvSpPr>
            <a:spLocks noChangeArrowheads="1"/>
          </p:cNvSpPr>
          <p:nvPr/>
        </p:nvSpPr>
        <p:spPr bwMode="auto">
          <a:xfrm>
            <a:off x="7088" y="62024"/>
            <a:ext cx="9144000" cy="7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75000"/>
              </a:lnSpc>
              <a:spcAft>
                <a:spcPts val="300"/>
              </a:spcAft>
            </a:pPr>
            <a:r>
              <a:rPr lang="en-US" sz="3200" b="1" dirty="0">
                <a:solidFill>
                  <a:srgbClr val="FFFFFF"/>
                </a:solidFill>
              </a:rPr>
              <a:t>End of Water Year </a:t>
            </a:r>
            <a:r>
              <a:rPr lang="en-US" sz="3200" b="1" dirty="0" smtClean="0">
                <a:solidFill>
                  <a:srgbClr val="FFFFFF"/>
                </a:solidFill>
              </a:rPr>
              <a:t>2016 Projections</a:t>
            </a:r>
          </a:p>
          <a:p>
            <a:pPr algn="ctr" eaLnBrk="0" hangingPunct="0">
              <a:lnSpc>
                <a:spcPct val="75000"/>
              </a:lnSpc>
              <a:spcAft>
                <a:spcPts val="300"/>
              </a:spcAft>
            </a:pPr>
            <a:r>
              <a:rPr lang="en-US" sz="2200" dirty="0" smtClean="0">
                <a:solidFill>
                  <a:srgbClr val="FFFFFF"/>
                </a:solidFill>
              </a:rPr>
              <a:t>March 2016 24-Month Study Most Probable Inflow Scenario</a:t>
            </a:r>
            <a:r>
              <a:rPr lang="en-US" sz="2200" baseline="30000" dirty="0" smtClean="0">
                <a:solidFill>
                  <a:srgbClr val="FFFFFF"/>
                </a:solidFill>
              </a:rPr>
              <a:t>1</a:t>
            </a:r>
            <a:endParaRPr lang="en-US" sz="2200" dirty="0" smtClean="0">
              <a:solidFill>
                <a:srgbClr val="FFFFFF"/>
              </a:solidFill>
            </a:endParaRPr>
          </a:p>
        </p:txBody>
      </p:sp>
      <p:sp>
        <p:nvSpPr>
          <p:cNvPr id="68" name="Line 47"/>
          <p:cNvSpPr>
            <a:spLocks noChangeShapeType="1"/>
          </p:cNvSpPr>
          <p:nvPr/>
        </p:nvSpPr>
        <p:spPr bwMode="auto">
          <a:xfrm>
            <a:off x="3817144" y="5185899"/>
            <a:ext cx="1447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8" name="Rectangle 48"/>
          <p:cNvSpPr>
            <a:spLocks noChangeArrowheads="1"/>
          </p:cNvSpPr>
          <p:nvPr/>
        </p:nvSpPr>
        <p:spPr bwMode="auto">
          <a:xfrm>
            <a:off x="3879056" y="4852524"/>
            <a:ext cx="1385888" cy="3714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 smtClean="0">
                <a:solidFill>
                  <a:srgbClr val="FFCCCC"/>
                </a:solidFill>
              </a:rPr>
              <a:t>9.00 </a:t>
            </a:r>
            <a:r>
              <a:rPr lang="en-US" sz="1600" b="1" dirty="0">
                <a:solidFill>
                  <a:srgbClr val="FFCCCC"/>
                </a:solidFill>
              </a:rPr>
              <a:t>maf</a:t>
            </a:r>
          </a:p>
        </p:txBody>
      </p:sp>
      <p:sp>
        <p:nvSpPr>
          <p:cNvPr id="69" name="Rectangle 45"/>
          <p:cNvSpPr>
            <a:spLocks noChangeArrowheads="1"/>
          </p:cNvSpPr>
          <p:nvPr/>
        </p:nvSpPr>
        <p:spPr bwMode="auto">
          <a:xfrm>
            <a:off x="22565" y="738054"/>
            <a:ext cx="9144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CCCC"/>
                </a:solidFill>
              </a:rPr>
              <a:t>Projected Unregulated </a:t>
            </a:r>
            <a:r>
              <a:rPr lang="en-US" sz="2000" dirty="0">
                <a:solidFill>
                  <a:srgbClr val="FFCCCC"/>
                </a:solidFill>
              </a:rPr>
              <a:t>Inflow into </a:t>
            </a:r>
            <a:r>
              <a:rPr lang="en-US" sz="2000" dirty="0" smtClean="0">
                <a:solidFill>
                  <a:srgbClr val="FFCCCC"/>
                </a:solidFill>
              </a:rPr>
              <a:t>Powell</a:t>
            </a:r>
            <a:r>
              <a:rPr lang="en-US" sz="2000" baseline="30000" dirty="0" smtClean="0">
                <a:solidFill>
                  <a:srgbClr val="FFCCCC"/>
                </a:solidFill>
              </a:rPr>
              <a:t>1</a:t>
            </a:r>
            <a:r>
              <a:rPr lang="en-US" sz="2000" dirty="0" smtClean="0">
                <a:solidFill>
                  <a:srgbClr val="FFCCCC"/>
                </a:solidFill>
              </a:rPr>
              <a:t> </a:t>
            </a:r>
            <a:r>
              <a:rPr lang="en-US" sz="2000" dirty="0">
                <a:solidFill>
                  <a:srgbClr val="FFCCCC"/>
                </a:solidFill>
              </a:rPr>
              <a:t>= </a:t>
            </a:r>
            <a:r>
              <a:rPr lang="en-US" sz="2000" dirty="0" smtClean="0">
                <a:solidFill>
                  <a:srgbClr val="FFCCCC"/>
                </a:solidFill>
              </a:rPr>
              <a:t>9.02 </a:t>
            </a:r>
            <a:r>
              <a:rPr lang="en-US" sz="2000" dirty="0">
                <a:solidFill>
                  <a:srgbClr val="FFCCCC"/>
                </a:solidFill>
              </a:rPr>
              <a:t>maf </a:t>
            </a:r>
            <a:r>
              <a:rPr lang="en-US" sz="2000" dirty="0" smtClean="0">
                <a:solidFill>
                  <a:srgbClr val="FFCCCC"/>
                </a:solidFill>
              </a:rPr>
              <a:t>(83% </a:t>
            </a:r>
            <a:r>
              <a:rPr lang="en-US" sz="2000" dirty="0">
                <a:solidFill>
                  <a:srgbClr val="FFCCCC"/>
                </a:solidFill>
              </a:rPr>
              <a:t>of average</a:t>
            </a:r>
            <a:r>
              <a:rPr lang="en-US" sz="2000" dirty="0" smtClean="0">
                <a:solidFill>
                  <a:srgbClr val="FFCCCC"/>
                </a:solidFill>
              </a:rPr>
              <a:t>)</a:t>
            </a:r>
          </a:p>
        </p:txBody>
      </p:sp>
      <p:sp>
        <p:nvSpPr>
          <p:cNvPr id="76" name="Rectangle 45"/>
          <p:cNvSpPr>
            <a:spLocks noChangeArrowheads="1"/>
          </p:cNvSpPr>
          <p:nvPr/>
        </p:nvSpPr>
        <p:spPr bwMode="auto">
          <a:xfrm>
            <a:off x="304799" y="6297170"/>
            <a:ext cx="3894003" cy="50482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endParaRPr lang="en-US" sz="1200" dirty="0">
              <a:solidFill>
                <a:srgbClr val="FFCCCC"/>
              </a:solidFill>
            </a:endParaRPr>
          </a:p>
        </p:txBody>
      </p:sp>
      <p:sp>
        <p:nvSpPr>
          <p:cNvPr id="7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 algn="l"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9" name="Line 14"/>
          <p:cNvSpPr>
            <a:spLocks noChangeShapeType="1"/>
          </p:cNvSpPr>
          <p:nvPr/>
        </p:nvSpPr>
        <p:spPr bwMode="auto">
          <a:xfrm>
            <a:off x="1816100" y="4152900"/>
            <a:ext cx="1981200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0" name="Text Box 26"/>
          <p:cNvSpPr txBox="1">
            <a:spLocks noChangeArrowheads="1"/>
          </p:cNvSpPr>
          <p:nvPr/>
        </p:nvSpPr>
        <p:spPr bwMode="auto">
          <a:xfrm>
            <a:off x="742950" y="3984625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9.5 maf</a:t>
            </a:r>
          </a:p>
        </p:txBody>
      </p:sp>
      <p:sp>
        <p:nvSpPr>
          <p:cNvPr id="81" name="Text Box 12"/>
          <p:cNvSpPr txBox="1">
            <a:spLocks noChangeArrowheads="1"/>
          </p:cNvSpPr>
          <p:nvPr/>
        </p:nvSpPr>
        <p:spPr bwMode="auto">
          <a:xfrm>
            <a:off x="3810000" y="399097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3,575</a:t>
            </a:r>
          </a:p>
        </p:txBody>
      </p:sp>
      <p:sp>
        <p:nvSpPr>
          <p:cNvPr id="82" name="Text Box 50"/>
          <p:cNvSpPr txBox="1">
            <a:spLocks noChangeArrowheads="1"/>
          </p:cNvSpPr>
          <p:nvPr/>
        </p:nvSpPr>
        <p:spPr bwMode="auto">
          <a:xfrm>
            <a:off x="7161367" y="3971925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9.6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83" name="Text Box 51"/>
          <p:cNvSpPr txBox="1">
            <a:spLocks noChangeArrowheads="1"/>
          </p:cNvSpPr>
          <p:nvPr/>
        </p:nvSpPr>
        <p:spPr bwMode="auto">
          <a:xfrm>
            <a:off x="4648200" y="397192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1,075</a:t>
            </a:r>
          </a:p>
        </p:txBody>
      </p:sp>
      <p:sp>
        <p:nvSpPr>
          <p:cNvPr id="84" name="Line 14"/>
          <p:cNvSpPr>
            <a:spLocks noChangeShapeType="1"/>
          </p:cNvSpPr>
          <p:nvPr/>
        </p:nvSpPr>
        <p:spPr bwMode="auto">
          <a:xfrm flipV="1">
            <a:off x="5345465" y="4735292"/>
            <a:ext cx="1452519" cy="3892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5" name="Text Box 51"/>
          <p:cNvSpPr txBox="1">
            <a:spLocks noChangeArrowheads="1"/>
          </p:cNvSpPr>
          <p:nvPr/>
        </p:nvSpPr>
        <p:spPr bwMode="auto">
          <a:xfrm>
            <a:off x="4648200" y="4549466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1,025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86" name="Text Box 50"/>
          <p:cNvSpPr txBox="1">
            <a:spLocks noChangeArrowheads="1"/>
          </p:cNvSpPr>
          <p:nvPr/>
        </p:nvSpPr>
        <p:spPr bwMode="auto">
          <a:xfrm>
            <a:off x="6746060" y="4563127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6.0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87" name="Line 49"/>
          <p:cNvSpPr>
            <a:spLocks noChangeShapeType="1"/>
          </p:cNvSpPr>
          <p:nvPr/>
        </p:nvSpPr>
        <p:spPr bwMode="auto">
          <a:xfrm>
            <a:off x="5334000" y="4152900"/>
            <a:ext cx="2011208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6" name="Rectangle 45"/>
          <p:cNvSpPr>
            <a:spLocks noChangeArrowheads="1"/>
          </p:cNvSpPr>
          <p:nvPr/>
        </p:nvSpPr>
        <p:spPr bwMode="auto">
          <a:xfrm>
            <a:off x="304800" y="6298240"/>
            <a:ext cx="3894003" cy="50482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r>
              <a:rPr lang="en-US" sz="1200" baseline="30000" dirty="0">
                <a:solidFill>
                  <a:srgbClr val="FFCCCC"/>
                </a:solidFill>
              </a:rPr>
              <a:t>1</a:t>
            </a:r>
            <a:r>
              <a:rPr lang="en-US" sz="1200" dirty="0">
                <a:solidFill>
                  <a:srgbClr val="FFCCCC"/>
                </a:solidFill>
              </a:rPr>
              <a:t> WY </a:t>
            </a:r>
            <a:r>
              <a:rPr lang="en-US" sz="1200" dirty="0" smtClean="0">
                <a:solidFill>
                  <a:srgbClr val="FFCCCC"/>
                </a:solidFill>
              </a:rPr>
              <a:t>2016 </a:t>
            </a:r>
            <a:r>
              <a:rPr lang="en-US" sz="1200" dirty="0">
                <a:solidFill>
                  <a:srgbClr val="FFCCCC"/>
                </a:solidFill>
              </a:rPr>
              <a:t>unregulated inflow </a:t>
            </a:r>
            <a:r>
              <a:rPr lang="en-US" sz="1200" dirty="0" smtClean="0">
                <a:solidFill>
                  <a:srgbClr val="FFCCCC"/>
                </a:solidFill>
              </a:rPr>
              <a:t>into Lake Powell </a:t>
            </a:r>
            <a:r>
              <a:rPr lang="en-US" sz="1200" dirty="0">
                <a:solidFill>
                  <a:srgbClr val="FFCCCC"/>
                </a:solidFill>
              </a:rPr>
              <a:t>is based on the CBRFC </a:t>
            </a:r>
            <a:r>
              <a:rPr lang="en-US" sz="1200" dirty="0" smtClean="0">
                <a:solidFill>
                  <a:srgbClr val="FFCCCC"/>
                </a:solidFill>
              </a:rPr>
              <a:t>forecast </a:t>
            </a:r>
            <a:r>
              <a:rPr lang="en-US" sz="1200" dirty="0">
                <a:solidFill>
                  <a:srgbClr val="FFCCCC"/>
                </a:solidFill>
              </a:rPr>
              <a:t>dated </a:t>
            </a:r>
            <a:r>
              <a:rPr lang="en-US" sz="1200" dirty="0" smtClean="0">
                <a:solidFill>
                  <a:srgbClr val="FFCCCC"/>
                </a:solidFill>
              </a:rPr>
              <a:t>3/2/16.</a:t>
            </a:r>
            <a:endParaRPr lang="en-US" sz="1200" dirty="0">
              <a:solidFill>
                <a:srgbClr val="FFCCCC"/>
              </a:solidFill>
            </a:endParaRPr>
          </a:p>
        </p:txBody>
      </p:sp>
      <p:sp>
        <p:nvSpPr>
          <p:cNvPr id="16433" name="Line 9"/>
          <p:cNvSpPr>
            <a:spLocks noChangeShapeType="1"/>
          </p:cNvSpPr>
          <p:nvPr/>
        </p:nvSpPr>
        <p:spPr bwMode="auto">
          <a:xfrm flipV="1">
            <a:off x="5706908" y="1981200"/>
            <a:ext cx="3276600" cy="426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85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412816" y="3896436"/>
            <a:ext cx="381000" cy="23418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86" name="AutoShape 5"/>
          <p:cNvSpPr>
            <a:spLocks noChangeArrowheads="1"/>
          </p:cNvSpPr>
          <p:nvPr/>
        </p:nvSpPr>
        <p:spPr bwMode="auto">
          <a:xfrm rot="10800000">
            <a:off x="1600200" y="3896436"/>
            <a:ext cx="1847320" cy="2351934"/>
          </a:xfrm>
          <a:prstGeom prst="rtTriangle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 flipV="1">
            <a:off x="5704952" y="3990974"/>
            <a:ext cx="1702631" cy="2247273"/>
          </a:xfrm>
          <a:prstGeom prst="rtTriangle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5325908" y="3990976"/>
            <a:ext cx="381000" cy="224728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0" name="Line 15"/>
          <p:cNvSpPr>
            <a:spLocks noChangeShapeType="1"/>
          </p:cNvSpPr>
          <p:nvPr/>
        </p:nvSpPr>
        <p:spPr bwMode="auto">
          <a:xfrm>
            <a:off x="5334000" y="1981200"/>
            <a:ext cx="3657600" cy="0"/>
          </a:xfrm>
          <a:prstGeom prst="line">
            <a:avLst/>
          </a:prstGeom>
          <a:noFill/>
          <a:ln w="15875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1" name="Text Box 16"/>
          <p:cNvSpPr txBox="1">
            <a:spLocks noChangeArrowheads="1"/>
          </p:cNvSpPr>
          <p:nvPr/>
        </p:nvSpPr>
        <p:spPr bwMode="auto">
          <a:xfrm>
            <a:off x="4495800" y="1797050"/>
            <a:ext cx="91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1,219.6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6392" name="Text Box 19"/>
          <p:cNvSpPr txBox="1">
            <a:spLocks noChangeArrowheads="1"/>
          </p:cNvSpPr>
          <p:nvPr/>
        </p:nvSpPr>
        <p:spPr bwMode="auto">
          <a:xfrm>
            <a:off x="7772400" y="1697038"/>
            <a:ext cx="1319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26.120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16393" name="Text Box 27"/>
          <p:cNvSpPr txBox="1">
            <a:spLocks noChangeArrowheads="1"/>
          </p:cNvSpPr>
          <p:nvPr/>
        </p:nvSpPr>
        <p:spPr bwMode="auto">
          <a:xfrm>
            <a:off x="228600" y="17526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FFFCC"/>
                </a:solidFill>
              </a:rPr>
              <a:t>Lake Powell</a:t>
            </a:r>
          </a:p>
        </p:txBody>
      </p:sp>
      <p:sp>
        <p:nvSpPr>
          <p:cNvPr id="16394" name="Text Box 28"/>
          <p:cNvSpPr txBox="1">
            <a:spLocks noChangeArrowheads="1"/>
          </p:cNvSpPr>
          <p:nvPr/>
        </p:nvSpPr>
        <p:spPr bwMode="auto">
          <a:xfrm>
            <a:off x="5334000" y="16002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FFFCC"/>
                </a:solidFill>
              </a:rPr>
              <a:t>Lake Mead</a:t>
            </a:r>
          </a:p>
        </p:txBody>
      </p:sp>
      <p:sp>
        <p:nvSpPr>
          <p:cNvPr id="16395" name="Line 29"/>
          <p:cNvSpPr>
            <a:spLocks noChangeShapeType="1"/>
          </p:cNvSpPr>
          <p:nvPr/>
        </p:nvSpPr>
        <p:spPr bwMode="auto">
          <a:xfrm>
            <a:off x="5334000" y="1981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6" name="Line 30"/>
          <p:cNvSpPr>
            <a:spLocks noChangeShapeType="1"/>
          </p:cNvSpPr>
          <p:nvPr/>
        </p:nvSpPr>
        <p:spPr bwMode="auto">
          <a:xfrm flipV="1">
            <a:off x="5334000" y="6240308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8" name="Text Box 38"/>
          <p:cNvSpPr txBox="1">
            <a:spLocks noChangeArrowheads="1"/>
          </p:cNvSpPr>
          <p:nvPr/>
        </p:nvSpPr>
        <p:spPr bwMode="auto">
          <a:xfrm>
            <a:off x="3810000" y="19494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</a:rPr>
              <a:t>3,700</a:t>
            </a:r>
          </a:p>
        </p:txBody>
      </p:sp>
      <p:sp>
        <p:nvSpPr>
          <p:cNvPr id="16399" name="Line 39"/>
          <p:cNvSpPr>
            <a:spLocks noChangeShapeType="1"/>
          </p:cNvSpPr>
          <p:nvPr/>
        </p:nvSpPr>
        <p:spPr bwMode="auto">
          <a:xfrm>
            <a:off x="228600" y="2133600"/>
            <a:ext cx="3581400" cy="0"/>
          </a:xfrm>
          <a:prstGeom prst="line">
            <a:avLst/>
          </a:prstGeom>
          <a:noFill/>
          <a:ln w="15875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00" name="Text Box 40"/>
          <p:cNvSpPr txBox="1">
            <a:spLocks noChangeArrowheads="1"/>
          </p:cNvSpPr>
          <p:nvPr/>
        </p:nvSpPr>
        <p:spPr bwMode="auto">
          <a:xfrm>
            <a:off x="158750" y="1857375"/>
            <a:ext cx="1212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24.322 maf</a:t>
            </a:r>
          </a:p>
        </p:txBody>
      </p:sp>
      <p:sp>
        <p:nvSpPr>
          <p:cNvPr id="16421" name="Line 48"/>
          <p:cNvSpPr>
            <a:spLocks noChangeShapeType="1"/>
          </p:cNvSpPr>
          <p:nvPr/>
        </p:nvSpPr>
        <p:spPr bwMode="auto">
          <a:xfrm flipV="1">
            <a:off x="884251" y="2927682"/>
            <a:ext cx="2910325" cy="2173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22" name="Line 14"/>
          <p:cNvSpPr>
            <a:spLocks noChangeShapeType="1"/>
          </p:cNvSpPr>
          <p:nvPr/>
        </p:nvSpPr>
        <p:spPr bwMode="auto">
          <a:xfrm>
            <a:off x="1816100" y="4152900"/>
            <a:ext cx="1981200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23" name="Line 48"/>
          <p:cNvSpPr>
            <a:spLocks noChangeShapeType="1"/>
          </p:cNvSpPr>
          <p:nvPr/>
        </p:nvSpPr>
        <p:spPr bwMode="auto">
          <a:xfrm>
            <a:off x="5334000" y="3124200"/>
            <a:ext cx="2819400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25" name="Text Box 18"/>
          <p:cNvSpPr txBox="1">
            <a:spLocks noChangeArrowheads="1"/>
          </p:cNvSpPr>
          <p:nvPr/>
        </p:nvSpPr>
        <p:spPr bwMode="auto">
          <a:xfrm>
            <a:off x="7989536" y="295623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16.2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16426" name="Text Box 26"/>
          <p:cNvSpPr txBox="1">
            <a:spLocks noChangeArrowheads="1"/>
          </p:cNvSpPr>
          <p:nvPr/>
        </p:nvSpPr>
        <p:spPr bwMode="auto">
          <a:xfrm>
            <a:off x="742950" y="3984625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9.5 maf</a:t>
            </a:r>
          </a:p>
        </p:txBody>
      </p:sp>
      <p:sp>
        <p:nvSpPr>
          <p:cNvPr id="16427" name="Text Box 50"/>
          <p:cNvSpPr txBox="1">
            <a:spLocks noChangeArrowheads="1"/>
          </p:cNvSpPr>
          <p:nvPr/>
        </p:nvSpPr>
        <p:spPr bwMode="auto">
          <a:xfrm>
            <a:off x="7161367" y="3971925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9.6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16428" name="Text Box 26"/>
          <p:cNvSpPr txBox="1">
            <a:spLocks noChangeArrowheads="1"/>
          </p:cNvSpPr>
          <p:nvPr/>
        </p:nvSpPr>
        <p:spPr bwMode="auto">
          <a:xfrm>
            <a:off x="-104775" y="2758405"/>
            <a:ext cx="99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smtClean="0">
                <a:solidFill>
                  <a:srgbClr val="FFFFFF"/>
                </a:solidFill>
              </a:rPr>
              <a:t>17.3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16429" name="Text Box 8"/>
          <p:cNvSpPr txBox="1">
            <a:spLocks noChangeArrowheads="1"/>
          </p:cNvSpPr>
          <p:nvPr/>
        </p:nvSpPr>
        <p:spPr bwMode="auto">
          <a:xfrm>
            <a:off x="4648200" y="2955616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1,145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6430" name="Text Box 51"/>
          <p:cNvSpPr txBox="1">
            <a:spLocks noChangeArrowheads="1"/>
          </p:cNvSpPr>
          <p:nvPr/>
        </p:nvSpPr>
        <p:spPr bwMode="auto">
          <a:xfrm>
            <a:off x="4648200" y="397192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1,075</a:t>
            </a:r>
          </a:p>
        </p:txBody>
      </p:sp>
      <p:sp>
        <p:nvSpPr>
          <p:cNvPr id="16431" name="Text Box 12"/>
          <p:cNvSpPr txBox="1">
            <a:spLocks noChangeArrowheads="1"/>
          </p:cNvSpPr>
          <p:nvPr/>
        </p:nvSpPr>
        <p:spPr bwMode="auto">
          <a:xfrm>
            <a:off x="3810000" y="2757269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smtClean="0">
                <a:solidFill>
                  <a:srgbClr val="FFFFFF"/>
                </a:solidFill>
              </a:rPr>
              <a:t>3,651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6437" name="Text Box 12"/>
          <p:cNvSpPr txBox="1">
            <a:spLocks noChangeArrowheads="1"/>
          </p:cNvSpPr>
          <p:nvPr/>
        </p:nvSpPr>
        <p:spPr bwMode="auto">
          <a:xfrm>
            <a:off x="3810000" y="399097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3,575</a:t>
            </a:r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2819400" y="5410200"/>
            <a:ext cx="966788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5334000" y="5514975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2.5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3200400" y="5514975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1.9 maf</a:t>
            </a: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6019800" y="5638800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FFFFFF"/>
                </a:solidFill>
              </a:rPr>
              <a:t>Dead Storage</a:t>
            </a: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1752600" y="5638800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FFFFFF"/>
                </a:solidFill>
              </a:rPr>
              <a:t>Dead Storage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5341629" y="5410199"/>
            <a:ext cx="982971" cy="309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6188384" y="524223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0.0 </a:t>
            </a:r>
            <a:r>
              <a:rPr lang="en-US" sz="1600" dirty="0" smtClean="0">
                <a:solidFill>
                  <a:srgbClr val="FFFFFF"/>
                </a:solidFill>
              </a:rPr>
              <a:t>maf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1692584" y="524223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0.0 </a:t>
            </a:r>
            <a:r>
              <a:rPr lang="en-US" sz="1600" dirty="0" err="1">
                <a:solidFill>
                  <a:srgbClr val="FFFFFF"/>
                </a:solidFill>
              </a:rPr>
              <a:t>maf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4714875" y="5242234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895</a:t>
            </a: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3810000" y="5233524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3,370</a:t>
            </a:r>
          </a:p>
        </p:txBody>
      </p:sp>
      <p:sp>
        <p:nvSpPr>
          <p:cNvPr id="58" name="Line 48"/>
          <p:cNvSpPr>
            <a:spLocks noChangeShapeType="1"/>
          </p:cNvSpPr>
          <p:nvPr/>
        </p:nvSpPr>
        <p:spPr bwMode="auto">
          <a:xfrm>
            <a:off x="5369828" y="3733800"/>
            <a:ext cx="2250173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4648200" y="35814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1,105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0" name="Text Box 18"/>
          <p:cNvSpPr txBox="1">
            <a:spLocks noChangeArrowheads="1"/>
          </p:cNvSpPr>
          <p:nvPr/>
        </p:nvSpPr>
        <p:spPr bwMode="auto">
          <a:xfrm>
            <a:off x="7620000" y="35814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12.2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61" name="Line 14"/>
          <p:cNvSpPr>
            <a:spLocks noChangeShapeType="1"/>
          </p:cNvSpPr>
          <p:nvPr/>
        </p:nvSpPr>
        <p:spPr bwMode="auto">
          <a:xfrm>
            <a:off x="2286000" y="4756768"/>
            <a:ext cx="1504443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35" name="Line 36"/>
          <p:cNvSpPr>
            <a:spLocks noChangeShapeType="1"/>
          </p:cNvSpPr>
          <p:nvPr/>
        </p:nvSpPr>
        <p:spPr bwMode="auto">
          <a:xfrm>
            <a:off x="3798888" y="2133600"/>
            <a:ext cx="0" cy="4114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36" name="Line 37"/>
          <p:cNvSpPr>
            <a:spLocks noChangeShapeType="1"/>
          </p:cNvSpPr>
          <p:nvPr/>
        </p:nvSpPr>
        <p:spPr bwMode="auto">
          <a:xfrm flipH="1" flipV="1">
            <a:off x="238125" y="2133600"/>
            <a:ext cx="3200400" cy="411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Line 14"/>
          <p:cNvSpPr>
            <a:spLocks noChangeShapeType="1"/>
          </p:cNvSpPr>
          <p:nvPr/>
        </p:nvSpPr>
        <p:spPr bwMode="auto">
          <a:xfrm>
            <a:off x="5345465" y="4730132"/>
            <a:ext cx="1588735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1183460" y="4584082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5.9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64" name="Text Box 12"/>
          <p:cNvSpPr txBox="1">
            <a:spLocks noChangeArrowheads="1"/>
          </p:cNvSpPr>
          <p:nvPr/>
        </p:nvSpPr>
        <p:spPr bwMode="auto">
          <a:xfrm>
            <a:off x="3810000" y="4584082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3,525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5" name="Text Box 51"/>
          <p:cNvSpPr txBox="1">
            <a:spLocks noChangeArrowheads="1"/>
          </p:cNvSpPr>
          <p:nvPr/>
        </p:nvSpPr>
        <p:spPr bwMode="auto">
          <a:xfrm>
            <a:off x="4648200" y="4549466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1,025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6" name="Text Box 50"/>
          <p:cNvSpPr txBox="1">
            <a:spLocks noChangeArrowheads="1"/>
          </p:cNvSpPr>
          <p:nvPr/>
        </p:nvSpPr>
        <p:spPr bwMode="auto">
          <a:xfrm>
            <a:off x="6746060" y="455407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6.0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67" name="Line 30"/>
          <p:cNvSpPr>
            <a:spLocks noChangeShapeType="1"/>
          </p:cNvSpPr>
          <p:nvPr/>
        </p:nvSpPr>
        <p:spPr bwMode="auto">
          <a:xfrm flipV="1">
            <a:off x="3429000" y="6240308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" name="Rectangle 33"/>
          <p:cNvSpPr>
            <a:spLocks noChangeArrowheads="1"/>
          </p:cNvSpPr>
          <p:nvPr/>
        </p:nvSpPr>
        <p:spPr bwMode="auto">
          <a:xfrm>
            <a:off x="13879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75000"/>
              </a:lnSpc>
              <a:spcAft>
                <a:spcPts val="300"/>
              </a:spcAft>
            </a:pPr>
            <a:r>
              <a:rPr lang="en-US" sz="3200" b="1" dirty="0" smtClean="0">
                <a:solidFill>
                  <a:srgbClr val="FFFFFF"/>
                </a:solidFill>
              </a:rPr>
              <a:t>End of Calendar Year 2016 Projections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2200" dirty="0" smtClean="0">
                <a:solidFill>
                  <a:srgbClr val="FFFFFF"/>
                </a:solidFill>
              </a:rPr>
              <a:t>March 2016 24-Month Study </a:t>
            </a:r>
            <a:r>
              <a:rPr lang="en-US" sz="2200" dirty="0">
                <a:solidFill>
                  <a:srgbClr val="FFFFFF"/>
                </a:solidFill>
              </a:rPr>
              <a:t>Most Probable Inflow </a:t>
            </a:r>
            <a:r>
              <a:rPr lang="en-US" sz="2200" dirty="0" smtClean="0">
                <a:solidFill>
                  <a:srgbClr val="FFFFFF"/>
                </a:solidFill>
              </a:rPr>
              <a:t>Scenario</a:t>
            </a:r>
            <a:r>
              <a:rPr lang="en-US" sz="2200" baseline="30000" dirty="0" smtClean="0">
                <a:solidFill>
                  <a:srgbClr val="FFFFFF"/>
                </a:solidFill>
              </a:rPr>
              <a:t>1</a:t>
            </a:r>
            <a:endParaRPr lang="en-US" sz="2200" baseline="30000" dirty="0">
              <a:solidFill>
                <a:srgbClr val="FFFFFF"/>
              </a:solidFill>
            </a:endParaRPr>
          </a:p>
        </p:txBody>
      </p:sp>
      <p:sp>
        <p:nvSpPr>
          <p:cNvPr id="72" name="Rectangle 43"/>
          <p:cNvSpPr>
            <a:spLocks noChangeArrowheads="1"/>
          </p:cNvSpPr>
          <p:nvPr/>
        </p:nvSpPr>
        <p:spPr bwMode="auto">
          <a:xfrm>
            <a:off x="5356633" y="4110270"/>
            <a:ext cx="1663502" cy="64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1,077.3 feet</a:t>
            </a:r>
            <a:endParaRPr lang="en-US" sz="1600" dirty="0">
              <a:solidFill>
                <a:srgbClr val="0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9.79 maf in storage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37% </a:t>
            </a:r>
            <a:r>
              <a:rPr lang="en-US" sz="1200" dirty="0">
                <a:solidFill>
                  <a:srgbClr val="000000"/>
                </a:solidFill>
              </a:rPr>
              <a:t>of capacity</a:t>
            </a:r>
          </a:p>
        </p:txBody>
      </p:sp>
      <p:sp>
        <p:nvSpPr>
          <p:cNvPr id="73" name="Rectangle 42"/>
          <p:cNvSpPr>
            <a:spLocks noChangeArrowheads="1"/>
          </p:cNvSpPr>
          <p:nvPr/>
        </p:nvSpPr>
        <p:spPr bwMode="auto">
          <a:xfrm>
            <a:off x="2309812" y="3897152"/>
            <a:ext cx="1500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3,599.5 feet</a:t>
            </a:r>
            <a:endParaRPr lang="en-US" sz="1600" baseline="30000" dirty="0">
              <a:solidFill>
                <a:srgbClr val="0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11.70 maf in storage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48% </a:t>
            </a:r>
            <a:r>
              <a:rPr lang="en-US" sz="1200" dirty="0">
                <a:solidFill>
                  <a:srgbClr val="000000"/>
                </a:solidFill>
              </a:rPr>
              <a:t>of capacity</a:t>
            </a:r>
          </a:p>
        </p:txBody>
      </p:sp>
      <p:sp>
        <p:nvSpPr>
          <p:cNvPr id="74" name="Line 49"/>
          <p:cNvSpPr>
            <a:spLocks noChangeShapeType="1"/>
          </p:cNvSpPr>
          <p:nvPr/>
        </p:nvSpPr>
        <p:spPr bwMode="auto">
          <a:xfrm>
            <a:off x="5334000" y="4152900"/>
            <a:ext cx="2011208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34" name="Line 31"/>
          <p:cNvSpPr>
            <a:spLocks noChangeShapeType="1"/>
          </p:cNvSpPr>
          <p:nvPr/>
        </p:nvSpPr>
        <p:spPr bwMode="auto">
          <a:xfrm flipV="1">
            <a:off x="5334000" y="1981200"/>
            <a:ext cx="0" cy="427529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33" name="Line 9"/>
          <p:cNvSpPr>
            <a:spLocks noChangeShapeType="1"/>
          </p:cNvSpPr>
          <p:nvPr/>
        </p:nvSpPr>
        <p:spPr bwMode="auto">
          <a:xfrm flipV="1">
            <a:off x="5706908" y="1981200"/>
            <a:ext cx="3276600" cy="426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AutoShape 34"/>
          <p:cNvSpPr>
            <a:spLocks noChangeArrowheads="1"/>
          </p:cNvSpPr>
          <p:nvPr/>
        </p:nvSpPr>
        <p:spPr bwMode="auto">
          <a:xfrm flipV="1">
            <a:off x="2770853" y="3667513"/>
            <a:ext cx="228600" cy="228600"/>
          </a:xfrm>
          <a:prstGeom prst="triangle">
            <a:avLst>
              <a:gd name="adj" fmla="val 52778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5" name="AutoShape 35"/>
          <p:cNvSpPr>
            <a:spLocks noChangeArrowheads="1"/>
          </p:cNvSpPr>
          <p:nvPr/>
        </p:nvSpPr>
        <p:spPr bwMode="auto">
          <a:xfrm flipV="1">
            <a:off x="6225304" y="3756025"/>
            <a:ext cx="228600" cy="228600"/>
          </a:xfrm>
          <a:prstGeom prst="triangle">
            <a:avLst>
              <a:gd name="adj" fmla="val 52778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6" name="Rectangle 45"/>
          <p:cNvSpPr>
            <a:spLocks noChangeArrowheads="1"/>
          </p:cNvSpPr>
          <p:nvPr/>
        </p:nvSpPr>
        <p:spPr bwMode="auto">
          <a:xfrm>
            <a:off x="304799" y="6297170"/>
            <a:ext cx="3894003" cy="50482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r>
              <a:rPr lang="en-US" sz="1200" baseline="30000" dirty="0">
                <a:solidFill>
                  <a:srgbClr val="FFCCCC"/>
                </a:solidFill>
              </a:rPr>
              <a:t>1</a:t>
            </a:r>
            <a:r>
              <a:rPr lang="en-US" sz="1200" dirty="0">
                <a:solidFill>
                  <a:srgbClr val="FFCCCC"/>
                </a:solidFill>
              </a:rPr>
              <a:t> WY </a:t>
            </a:r>
            <a:r>
              <a:rPr lang="en-US" sz="1200" dirty="0" smtClean="0">
                <a:solidFill>
                  <a:srgbClr val="FFCCCC"/>
                </a:solidFill>
              </a:rPr>
              <a:t>2016 </a:t>
            </a:r>
            <a:r>
              <a:rPr lang="en-US" sz="1200" dirty="0">
                <a:solidFill>
                  <a:srgbClr val="FFCCCC"/>
                </a:solidFill>
              </a:rPr>
              <a:t>unregulated inflow </a:t>
            </a:r>
            <a:r>
              <a:rPr lang="en-US" sz="1200" dirty="0" smtClean="0">
                <a:solidFill>
                  <a:srgbClr val="FFCCCC"/>
                </a:solidFill>
              </a:rPr>
              <a:t>into Lake Powell </a:t>
            </a:r>
            <a:r>
              <a:rPr lang="en-US" sz="1200" dirty="0">
                <a:solidFill>
                  <a:srgbClr val="FFCCCC"/>
                </a:solidFill>
              </a:rPr>
              <a:t>is based on the CBRFC </a:t>
            </a:r>
            <a:r>
              <a:rPr lang="en-US" sz="1200" dirty="0" smtClean="0">
                <a:solidFill>
                  <a:srgbClr val="FFCCCC"/>
                </a:solidFill>
              </a:rPr>
              <a:t>forecast </a:t>
            </a:r>
            <a:r>
              <a:rPr lang="en-US" sz="1200" dirty="0">
                <a:solidFill>
                  <a:srgbClr val="FFCCCC"/>
                </a:solidFill>
              </a:rPr>
              <a:t>dated 3</a:t>
            </a:r>
            <a:r>
              <a:rPr lang="en-US" sz="1200" dirty="0" smtClean="0">
                <a:solidFill>
                  <a:srgbClr val="FFCCCC"/>
                </a:solidFill>
              </a:rPr>
              <a:t>/2/16.</a:t>
            </a:r>
            <a:endParaRPr lang="en-US" sz="1200" dirty="0">
              <a:solidFill>
                <a:srgbClr val="FFCCCC"/>
              </a:solidFill>
            </a:endParaRPr>
          </a:p>
        </p:txBody>
      </p:sp>
      <p:sp>
        <p:nvSpPr>
          <p:cNvPr id="71" name="Rectangle 45"/>
          <p:cNvSpPr>
            <a:spLocks noChangeArrowheads="1"/>
          </p:cNvSpPr>
          <p:nvPr/>
        </p:nvSpPr>
        <p:spPr bwMode="auto">
          <a:xfrm>
            <a:off x="59420" y="762000"/>
            <a:ext cx="91440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FFCCCC"/>
                </a:solidFill>
              </a:rPr>
              <a:t>Based on a </a:t>
            </a:r>
            <a:r>
              <a:rPr lang="en-US" sz="2000" dirty="0" smtClean="0">
                <a:solidFill>
                  <a:srgbClr val="FFCCCC"/>
                </a:solidFill>
              </a:rPr>
              <a:t>9.00 </a:t>
            </a:r>
            <a:r>
              <a:rPr lang="en-US" sz="2000" dirty="0">
                <a:solidFill>
                  <a:srgbClr val="FFCCCC"/>
                </a:solidFill>
              </a:rPr>
              <a:t>maf release pattern from Lake Powell in Water Year </a:t>
            </a:r>
            <a:r>
              <a:rPr lang="en-US" sz="2000" dirty="0" smtClean="0">
                <a:solidFill>
                  <a:srgbClr val="FFCCCC"/>
                </a:solidFill>
              </a:rPr>
              <a:t>2017</a:t>
            </a:r>
            <a:endParaRPr lang="en-US" sz="2000" dirty="0">
              <a:solidFill>
                <a:srgbClr val="FFCCCC"/>
              </a:solidFill>
            </a:endParaRPr>
          </a:p>
        </p:txBody>
      </p:sp>
      <p:sp>
        <p:nvSpPr>
          <p:cNvPr id="7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 algn="l"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Text Box 41"/>
          <p:cNvSpPr txBox="1">
            <a:spLocks noChangeArrowheads="1"/>
          </p:cNvSpPr>
          <p:nvPr/>
        </p:nvSpPr>
        <p:spPr bwMode="auto">
          <a:xfrm>
            <a:off x="22565" y="6016823"/>
            <a:ext cx="11608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FF99"/>
                </a:solidFill>
              </a:rPr>
              <a:t>Not to Scale</a:t>
            </a:r>
          </a:p>
        </p:txBody>
      </p:sp>
    </p:spTree>
    <p:extLst>
      <p:ext uri="{BB962C8B-B14F-4D97-AF65-F5344CB8AC3E}">
        <p14:creationId xmlns:p14="http://schemas.microsoft.com/office/powerpoint/2010/main" val="328137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0338"/>
            <a:ext cx="8609013" cy="585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 algn="l"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1970204"/>
            <a:ext cx="1905000" cy="577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0000"/>
                </a:solidFill>
              </a:rPr>
              <a:t>End of CY 2016 Projection: 1,077.3 feet  (37% full)</a:t>
            </a:r>
          </a:p>
          <a:p>
            <a:r>
              <a:rPr lang="en-US" sz="1050" b="1" i="1" dirty="0" smtClean="0">
                <a:solidFill>
                  <a:srgbClr val="000000"/>
                </a:solidFill>
              </a:rPr>
              <a:t>(Range 1,076 to 1,082 feet)</a:t>
            </a:r>
            <a:endParaRPr lang="en-US" sz="1050" b="1" i="1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>
            <a:off x="5067300" y="2547285"/>
            <a:ext cx="952500" cy="55732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05600" y="1954041"/>
            <a:ext cx="1895946" cy="577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0000"/>
                </a:solidFill>
              </a:rPr>
              <a:t>End of CY 2017 Projection:</a:t>
            </a:r>
          </a:p>
          <a:p>
            <a:r>
              <a:rPr lang="en-US" sz="1050" b="1" dirty="0" smtClean="0">
                <a:solidFill>
                  <a:srgbClr val="000000"/>
                </a:solidFill>
              </a:rPr>
              <a:t>1,072.7 feet (36% full)</a:t>
            </a:r>
          </a:p>
          <a:p>
            <a:r>
              <a:rPr lang="en-US" sz="1050" b="1" i="1" dirty="0" smtClean="0">
                <a:solidFill>
                  <a:srgbClr val="000000"/>
                </a:solidFill>
              </a:rPr>
              <a:t>(Range 1,057 to 1,112 feet)</a:t>
            </a:r>
            <a:endParaRPr lang="en-US" sz="1050" b="1" i="1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>
            <a:off x="7653573" y="2531122"/>
            <a:ext cx="947974" cy="64531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059963" y="855214"/>
            <a:ext cx="0" cy="3716786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5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4" y="14728"/>
            <a:ext cx="8696325" cy="685800"/>
          </a:xfrm>
        </p:spPr>
        <p:txBody>
          <a:bodyPr/>
          <a:lstStyle/>
          <a:p>
            <a:pPr algn="l" eaLnBrk="1" hangingPunct="1"/>
            <a:r>
              <a:rPr lang="en-US" sz="2400" b="1" dirty="0" smtClean="0">
                <a:solidFill>
                  <a:schemeClr val="bg1"/>
                </a:solidFill>
              </a:rPr>
              <a:t>Percent of Traces with Event or System Condition 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Results from January 2016 </a:t>
            </a:r>
            <a:r>
              <a:rPr lang="en-US" sz="2000" b="1" dirty="0" smtClean="0">
                <a:solidFill>
                  <a:srgbClr val="FFC000"/>
                </a:solidFill>
              </a:rPr>
              <a:t>MTOM</a:t>
            </a:r>
            <a:r>
              <a:rPr lang="en-US" sz="2000" b="1" dirty="0" smtClean="0">
                <a:solidFill>
                  <a:schemeClr val="bg1"/>
                </a:solidFill>
              </a:rPr>
              <a:t>/CRSS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1,2,3</a:t>
            </a:r>
            <a:r>
              <a:rPr lang="en-US" sz="2000" b="1" dirty="0" smtClean="0">
                <a:solidFill>
                  <a:schemeClr val="bg1"/>
                </a:solidFill>
              </a:rPr>
              <a:t> (values in percent)</a:t>
            </a:r>
            <a:endParaRPr lang="en-US" sz="2000" b="1" baseline="30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043563" name="Group 10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863457"/>
              </p:ext>
            </p:extLst>
          </p:nvPr>
        </p:nvGraphicFramePr>
        <p:xfrm>
          <a:off x="285751" y="724016"/>
          <a:ext cx="8572499" cy="5130871"/>
        </p:xfrm>
        <a:graphic>
          <a:graphicData uri="http://schemas.openxmlformats.org/drawingml/2006/table">
            <a:tbl>
              <a:tblPr/>
              <a:tblGrid>
                <a:gridCol w="857249"/>
                <a:gridCol w="4419600"/>
                <a:gridCol w="685800"/>
                <a:gridCol w="698733"/>
                <a:gridCol w="637039"/>
                <a:gridCol w="637039"/>
                <a:gridCol w="637039"/>
              </a:tblGrid>
              <a:tr h="31299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Event or System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</a:rPr>
                        <a:t> Condition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2020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68285">
                <a:tc rowSpan="1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Upper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Basin –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Lake Powell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Equalization Tier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/6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47894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Equalization – annual release &gt; 8.23 maf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/6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47894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Equalization – annual release = 8.23 </a:t>
                      </a:r>
                      <a:r>
                        <a:rPr kumimoji="0" lang="en-US" sz="11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maf</a:t>
                      </a:r>
                      <a:endParaRPr kumimoji="0" lang="en-US" sz="11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75438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Upper Elevation Balancing Tier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93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/94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47894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Upper Elevation Balancing – annual release &gt; 8.23 maf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87</a:t>
                      </a: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/89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47894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Upper Elevation Balancing – annual release = 8.23 </a:t>
                      </a:r>
                      <a:r>
                        <a:rPr kumimoji="0" lang="en-US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maf</a:t>
                      </a:r>
                      <a:endParaRPr kumimoji="0" lang="en-US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/5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478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Upper Elevation Balancing – annual release &lt; 8.23 maf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75438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Mid-Elevation Release Tier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75438">
                <a:tc vMerge="1">
                  <a:txBody>
                    <a:bodyPr/>
                    <a:lstStyle/>
                    <a:p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Mid-Elevation Release – annual release = 8.23 maf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75438">
                <a:tc vMerge="1">
                  <a:txBody>
                    <a:bodyPr/>
                    <a:lstStyle/>
                    <a:p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Mid-Elevation Release – annual release = 7.48 maf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75438">
                <a:tc vMerge="1">
                  <a:txBody>
                    <a:bodyPr/>
                    <a:lstStyle/>
                    <a:p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Lower Elevation Balancing Tier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75438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Lower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Basin –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Lake Mead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Shortage Condition – any amount  (Mead ≤ 1,075 ft)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17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/37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53380">
                <a:tc vMerge="1">
                  <a:txBody>
                    <a:bodyPr/>
                    <a:lstStyle/>
                    <a:p>
                      <a:pPr algn="ctr"/>
                      <a:endParaRPr kumimoji="0" lang="en-U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Shortage – 1</a:t>
                      </a:r>
                      <a:r>
                        <a:rPr kumimoji="0" lang="en-US" sz="11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</a:t>
                      </a: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level (Mead ≤ 1,075 and ≥ 1,050 ft)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17</a:t>
                      </a: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/37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53380">
                <a:tc vMerge="1">
                  <a:txBody>
                    <a:bodyPr/>
                    <a:lstStyle/>
                    <a:p>
                      <a:pPr algn="ctr"/>
                      <a:endParaRPr kumimoji="0" lang="en-U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Shortage – 2</a:t>
                      </a:r>
                      <a:r>
                        <a:rPr kumimoji="0" lang="en-US" sz="11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nd</a:t>
                      </a: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level (Mead &lt; 1,050 and ≥ 1,025 ft)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533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Shortage – 3</a:t>
                      </a:r>
                      <a:r>
                        <a:rPr kumimoji="0" lang="en-US" sz="11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rd</a:t>
                      </a: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level (Mead &lt; 1,025 ft)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75438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Surplus Condition – any amount  (Mead ≥ 1,145 ft)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533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Surplus – Flood Control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332655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Normal or ICS Surplus Condition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83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/63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0494" y="5825349"/>
            <a:ext cx="8704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>
                <a:solidFill>
                  <a:srgbClr val="FFFFFF"/>
                </a:solidFill>
                <a:latin typeface="Arial"/>
                <a:cs typeface="Calibri" pitchFamily="34" charset="0"/>
              </a:rPr>
              <a:t>1 </a:t>
            </a:r>
            <a:r>
              <a:rPr lang="en-US" sz="1000" dirty="0">
                <a:solidFill>
                  <a:srgbClr val="FFFFFF"/>
                </a:solidFill>
              </a:rPr>
              <a:t>To address future hydrologic uncertainty CRSS uses 107 hydrologic inflow sequences derived by resampling the observed natural flow record from 1906-2012. MTOM uses a 30-member ensemble unregulated inflow forecast provided by the Colorado Basin River Forecast Center. Results from both </a:t>
            </a:r>
            <a:r>
              <a:rPr lang="en-US" sz="1000" dirty="0" smtClean="0">
                <a:solidFill>
                  <a:srgbClr val="FFFFFF"/>
                </a:solidFill>
              </a:rPr>
              <a:t>models </a:t>
            </a:r>
            <a:r>
              <a:rPr lang="en-US" sz="1000" dirty="0">
                <a:solidFill>
                  <a:srgbClr val="FFFFFF"/>
                </a:solidFill>
              </a:rPr>
              <a:t>are provided in 2016 and 2017 due to the hydrologic uncertainty that exists this early in the year.</a:t>
            </a:r>
          </a:p>
          <a:p>
            <a:r>
              <a:rPr lang="en-US" sz="1000" baseline="30000" dirty="0" smtClean="0">
                <a:solidFill>
                  <a:srgbClr val="FFFFFF"/>
                </a:solidFill>
                <a:latin typeface="Arial"/>
              </a:rPr>
              <a:t>2 </a:t>
            </a:r>
            <a:r>
              <a:rPr lang="en-US" sz="1000" dirty="0" smtClean="0">
                <a:solidFill>
                  <a:srgbClr val="FFFFFF"/>
                </a:solidFill>
                <a:latin typeface="Arial"/>
              </a:rPr>
              <a:t>Reservoir </a:t>
            </a:r>
            <a:r>
              <a:rPr lang="en-US" sz="1000" dirty="0">
                <a:solidFill>
                  <a:srgbClr val="FFFFFF"/>
                </a:solidFill>
                <a:latin typeface="Arial"/>
              </a:rPr>
              <a:t>initial conditions based </a:t>
            </a:r>
            <a:r>
              <a:rPr lang="en-US" sz="1000" dirty="0" smtClean="0">
                <a:solidFill>
                  <a:srgbClr val="FFFFFF"/>
                </a:solidFill>
                <a:latin typeface="Arial"/>
              </a:rPr>
              <a:t>on actual December 31, 2015 conditions.</a:t>
            </a:r>
          </a:p>
          <a:p>
            <a:pPr fontAlgn="b"/>
            <a:r>
              <a:rPr lang="en-US" sz="1000" baseline="30000" dirty="0" smtClean="0">
                <a:solidFill>
                  <a:srgbClr val="FFFFFF"/>
                </a:solidFill>
                <a:latin typeface="Arial"/>
              </a:rPr>
              <a:t>3 </a:t>
            </a:r>
            <a:r>
              <a:rPr lang="en-US" sz="1000" dirty="0" smtClean="0">
                <a:solidFill>
                  <a:srgbClr val="FFFFFF"/>
                </a:solidFill>
                <a:latin typeface="Arial"/>
              </a:rPr>
              <a:t>Percentages shown may not be representative of the full range of future </a:t>
            </a:r>
          </a:p>
          <a:p>
            <a:pPr fontAlgn="b"/>
            <a:r>
              <a:rPr lang="en-US" sz="1000" dirty="0" smtClean="0">
                <a:solidFill>
                  <a:srgbClr val="FFFFFF"/>
                </a:solidFill>
                <a:latin typeface="Arial"/>
              </a:rPr>
              <a:t>  possibilities that could occur with different modeling assumptions.</a:t>
            </a:r>
          </a:p>
        </p:txBody>
      </p:sp>
    </p:spTree>
    <p:extLst>
      <p:ext uri="{BB962C8B-B14F-4D97-AF65-F5344CB8AC3E}">
        <p14:creationId xmlns:p14="http://schemas.microsoft.com/office/powerpoint/2010/main" val="23413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b="1" smtClean="0">
                <a:solidFill>
                  <a:schemeClr val="bg1"/>
                </a:solidFill>
              </a:rPr>
              <a:t>Additional Operational Data</a:t>
            </a:r>
            <a:br>
              <a:rPr lang="en-US" sz="3600" b="1" smtClean="0">
                <a:solidFill>
                  <a:schemeClr val="bg1"/>
                </a:solidFill>
              </a:rPr>
            </a:br>
            <a:r>
              <a:rPr lang="en-US" sz="2400" b="1" smtClean="0">
                <a:solidFill>
                  <a:schemeClr val="bg1"/>
                </a:solidFill>
              </a:rPr>
              <a:t>(provisional year-to-date values)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598303"/>
              </p:ext>
            </p:extLst>
          </p:nvPr>
        </p:nvGraphicFramePr>
        <p:xfrm>
          <a:off x="381000" y="1468120"/>
          <a:ext cx="8237285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718"/>
                <a:gridCol w="2883218"/>
                <a:gridCol w="26613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Mexico Excess Flows (af)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Brock Reservoir Stored (af)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Senator Wash Stored (af)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32,740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12,710</a:t>
                      </a:r>
                      <a:endParaRPr lang="en-US" sz="1600" dirty="0"/>
                    </a:p>
                  </a:txBody>
                  <a:tcPr/>
                </a:tc>
              </a:tr>
              <a:tr h="2489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Through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/>
                        <a:t>3/13/16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Through 3/10/16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Through 3/10/16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K:\Downloads\B1878-300-31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10728"/>
            <a:ext cx="412512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K:\Downloads\B1878-300-310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16" y="3210728"/>
            <a:ext cx="412167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5"/>
          <p:cNvSpPr>
            <a:spLocks noChangeArrowheads="1"/>
          </p:cNvSpPr>
          <p:nvPr/>
        </p:nvSpPr>
        <p:spPr bwMode="auto">
          <a:xfrm>
            <a:off x="261016" y="6044758"/>
            <a:ext cx="4191000" cy="50482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r>
              <a:rPr lang="en-US" sz="1200" dirty="0" smtClean="0">
                <a:solidFill>
                  <a:srgbClr val="FFCCCC"/>
                </a:solidFill>
              </a:rPr>
              <a:t>Morelos Dam Pictured Above – April 2014</a:t>
            </a:r>
          </a:p>
          <a:p>
            <a:r>
              <a:rPr lang="en-US" sz="1200" dirty="0" smtClean="0">
                <a:solidFill>
                  <a:srgbClr val="FFCCCC"/>
                </a:solidFill>
              </a:rPr>
              <a:t>Alexander Stephens (USBR)</a:t>
            </a:r>
            <a:endParaRPr lang="en-US" sz="1200" dirty="0">
              <a:solidFill>
                <a:srgbClr val="FF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5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hdrinc.com/sites/all/files/content/projects/images/246-hoover-dam-bypass-427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75665"/>
            <a:ext cx="8724900" cy="580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838200" y="1371600"/>
            <a:ext cx="7772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8738" indent="-58738" algn="ctr"/>
            <a:r>
              <a:rPr lang="en-US" sz="3600" b="1" dirty="0">
                <a:solidFill>
                  <a:schemeClr val="bg1"/>
                </a:solidFill>
              </a:rPr>
              <a:t>Lower Colorado River</a:t>
            </a:r>
          </a:p>
          <a:p>
            <a:pPr marL="58738" indent="-58738" algn="ctr"/>
            <a:r>
              <a:rPr lang="en-US" sz="3600" b="1" dirty="0">
                <a:solidFill>
                  <a:schemeClr val="bg1"/>
                </a:solidFill>
              </a:rPr>
              <a:t>Operations </a:t>
            </a:r>
            <a:endParaRPr lang="en-US" sz="3200" b="1" dirty="0">
              <a:solidFill>
                <a:schemeClr val="bg1"/>
              </a:solidFill>
            </a:endParaRPr>
          </a:p>
          <a:p>
            <a:pPr marL="58738" indent="-58738"/>
            <a:endParaRPr lang="en-US" sz="3200" b="1" dirty="0">
              <a:solidFill>
                <a:schemeClr val="bg1"/>
              </a:solidFill>
            </a:endParaRPr>
          </a:p>
          <a:p>
            <a:pPr marL="58738" indent="-58738" algn="ctr"/>
            <a:r>
              <a:rPr lang="en-US" sz="2400" b="1" dirty="0">
                <a:solidFill>
                  <a:schemeClr val="bg1"/>
                </a:solidFill>
              </a:rPr>
              <a:t>For further information:  http://</a:t>
            </a:r>
            <a:r>
              <a:rPr lang="en-US" sz="2400" b="1" dirty="0" smtClean="0">
                <a:solidFill>
                  <a:schemeClr val="bg1"/>
                </a:solidFill>
              </a:rPr>
              <a:t>www.usbr.gov/lc/region</a:t>
            </a:r>
          </a:p>
          <a:p>
            <a:pPr marL="58738" indent="-58738" algn="ctr"/>
            <a:endParaRPr lang="en-US" sz="2400" b="1" dirty="0" smtClean="0">
              <a:solidFill>
                <a:schemeClr val="bg1"/>
              </a:solidFill>
            </a:endParaRPr>
          </a:p>
          <a:p>
            <a:pPr marL="58738" indent="-58738" algn="ctr"/>
            <a:r>
              <a:rPr lang="en-US" sz="2400" b="1" dirty="0" smtClean="0">
                <a:solidFill>
                  <a:schemeClr val="bg1"/>
                </a:solidFill>
              </a:rPr>
              <a:t>Email at:</a:t>
            </a:r>
          </a:p>
          <a:p>
            <a:pPr marL="58738" indent="-58738" algn="ctr"/>
            <a:r>
              <a:rPr lang="en-US" sz="2400" b="1" dirty="0" smtClean="0">
                <a:solidFill>
                  <a:schemeClr val="bg1"/>
                </a:solidFill>
              </a:rPr>
              <a:t>bcoowaterops@usbr.gov</a:t>
            </a:r>
            <a:endParaRPr lang="en-US" sz="2400" b="1" dirty="0">
              <a:solidFill>
                <a:schemeClr val="bg1"/>
              </a:solidFill>
            </a:endParaRPr>
          </a:p>
          <a:p>
            <a:pPr marL="58738" indent="-58738" algn="ctr"/>
            <a:endParaRPr lang="en-US" sz="2400" b="1" dirty="0"/>
          </a:p>
          <a:p>
            <a:pPr marL="58738" indent="-58738"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0473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Parker Dam Releases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94" y="1525587"/>
            <a:ext cx="6399213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418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Parker Dam Releases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524000"/>
            <a:ext cx="6399213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93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</a:rPr>
              <a:t>Topics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905000"/>
            <a:ext cx="77724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LC Current Conditions Update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LC Operations Update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SECURE Reservoir Operations Pilot Update</a:t>
            </a:r>
          </a:p>
          <a:p>
            <a:pPr marL="0" indent="0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/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Current Conditions</a:t>
            </a:r>
          </a:p>
        </p:txBody>
      </p:sp>
    </p:spTree>
    <p:extLst>
      <p:ext uri="{BB962C8B-B14F-4D97-AF65-F5344CB8AC3E}">
        <p14:creationId xmlns:p14="http://schemas.microsoft.com/office/powerpoint/2010/main" val="2519809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7924800" cy="12192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dirty="0" smtClean="0"/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Colorado River Basin Storage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(as of March </a:t>
            </a:r>
            <a:r>
              <a:rPr lang="en-US" sz="2800" b="1" dirty="0" smtClean="0">
                <a:solidFill>
                  <a:schemeClr val="bg1"/>
                </a:solidFill>
              </a:rPr>
              <a:t>13, </a:t>
            </a:r>
            <a:r>
              <a:rPr lang="en-US" sz="2800" b="1" dirty="0" smtClean="0">
                <a:solidFill>
                  <a:schemeClr val="bg1"/>
                </a:solidFill>
              </a:rPr>
              <a:t>2016)</a:t>
            </a:r>
            <a:r>
              <a:rPr lang="en-US" sz="3200" b="1" dirty="0" smtClean="0">
                <a:solidFill>
                  <a:schemeClr val="bg1"/>
                </a:solidFill>
              </a:rPr>
              <a:t>			</a:t>
            </a:r>
          </a:p>
        </p:txBody>
      </p:sp>
      <p:graphicFrame>
        <p:nvGraphicFramePr>
          <p:cNvPr id="2334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191706"/>
              </p:ext>
            </p:extLst>
          </p:nvPr>
        </p:nvGraphicFramePr>
        <p:xfrm>
          <a:off x="422339" y="1752600"/>
          <a:ext cx="8299323" cy="401637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282823"/>
                <a:gridCol w="1371600"/>
                <a:gridCol w="1905000"/>
                <a:gridCol w="1739900"/>
              </a:tblGrid>
              <a:tr h="1139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Reservoir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Percent Full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Storage (maf)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Elevation (feet)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Lake Powell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46%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11.16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3,593.7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Lake Mead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39%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10.25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1,082.8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Lake Mohave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92%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1.67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641.8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Lake Havasu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93%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447.9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 System Storage*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49%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29.05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609600" y="5915055"/>
            <a:ext cx="784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*Total system storage was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29.09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maf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or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49%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this time last year</a:t>
            </a:r>
          </a:p>
        </p:txBody>
      </p:sp>
    </p:spTree>
    <p:extLst>
      <p:ext uri="{BB962C8B-B14F-4D97-AF65-F5344CB8AC3E}">
        <p14:creationId xmlns:p14="http://schemas.microsoft.com/office/powerpoint/2010/main" val="40982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189"/>
            <a:ext cx="8229600" cy="685800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Observed Precipitation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38689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Source: http://water.weather.gov/precip/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84260"/>
            <a:ext cx="4170560" cy="28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4260"/>
            <a:ext cx="4166062" cy="28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46252"/>
            <a:ext cx="4158747" cy="28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461" y="3446252"/>
            <a:ext cx="4156838" cy="28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7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86800" cy="914400"/>
          </a:xfrm>
        </p:spPr>
        <p:txBody>
          <a:bodyPr/>
          <a:lstStyle/>
          <a:p>
            <a:pPr algn="l" eaLnBrk="1" hangingPunct="1"/>
            <a:r>
              <a:rPr lang="en-US" sz="3200" b="1" dirty="0">
                <a:solidFill>
                  <a:srgbClr val="FFFFFF"/>
                </a:solidFill>
              </a:rPr>
              <a:t>Lower Basin Side Inflows – WY/CY </a:t>
            </a:r>
            <a:r>
              <a:rPr lang="en-US" sz="3200" b="1" dirty="0" smtClean="0">
                <a:solidFill>
                  <a:srgbClr val="FFFFFF"/>
                </a:solidFill>
              </a:rPr>
              <a:t>2016</a:t>
            </a:r>
            <a:r>
              <a:rPr lang="en-US" sz="3200" b="1" baseline="30000" dirty="0" smtClean="0">
                <a:solidFill>
                  <a:srgbClr val="FFFFFF"/>
                </a:solidFill>
              </a:rPr>
              <a:t>1,2</a:t>
            </a:r>
            <a:r>
              <a:rPr lang="en-US" sz="3200" b="1" dirty="0">
                <a:solidFill>
                  <a:srgbClr val="FFFFFF"/>
                </a:solidFill>
              </a:rPr>
              <a:t/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2400" b="1" dirty="0">
                <a:solidFill>
                  <a:srgbClr val="FFFFFF"/>
                </a:solidFill>
                <a:latin typeface="Arial" pitchFamily="34" charset="0"/>
              </a:rPr>
              <a:t>Intervening Flow from Glen Canyon to Hoover Dam</a:t>
            </a:r>
            <a:endParaRPr lang="en-US" sz="2800" b="1" baseline="30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043563" name="Group 10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776178"/>
              </p:ext>
            </p:extLst>
          </p:nvPr>
        </p:nvGraphicFramePr>
        <p:xfrm>
          <a:off x="376676" y="990600"/>
          <a:ext cx="8390649" cy="5052060"/>
        </p:xfrm>
        <a:graphic>
          <a:graphicData uri="http://schemas.openxmlformats.org/drawingml/2006/table">
            <a:tbl>
              <a:tblPr/>
              <a:tblGrid>
                <a:gridCol w="250237"/>
                <a:gridCol w="1533288"/>
                <a:gridCol w="1660791"/>
                <a:gridCol w="1773036"/>
                <a:gridCol w="1773036"/>
                <a:gridCol w="1400261"/>
              </a:tblGrid>
              <a:tr h="647700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Month in WY/CY 2015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63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5-Year Average Intervening Flow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(KAF)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Observed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Intervening Flow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(KAF)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3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Observed</a:t>
                      </a:r>
                    </a:p>
                    <a:p>
                      <a:pPr marL="0" marR="0" lvl="0" indent="63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Intervening Flow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(% of Average)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Difference From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5-Year Average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(KAF)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rowSpan="5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HISTORICAL</a:t>
                      </a:r>
                      <a:endParaRPr lang="en-US" sz="600" dirty="0" smtClean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October 2015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171%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November 2015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73%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December 2015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79%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292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January 2016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145%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29235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February 2016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rowSpan="10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FUTURE</a:t>
                      </a:r>
                    </a:p>
                  </a:txBody>
                  <a:tcPr vert="vert27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March 2016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4788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April 2016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14478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May 2016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June 2016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4788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July 2016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August 2016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September 2016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6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October 2016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17488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6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November 2016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6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December 2016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gridSpan="2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WY 2016 Totals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795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853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107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%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4788">
                <a:tc gridSpan="2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CY 2016 Totals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795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831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105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%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3400" y="6172200"/>
            <a:ext cx="403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000" baseline="30000" dirty="0">
                <a:solidFill>
                  <a:srgbClr val="FFFFFF"/>
                </a:solidFill>
                <a:latin typeface="Arial"/>
              </a:rPr>
              <a:t>1</a:t>
            </a:r>
            <a:r>
              <a:rPr lang="en-US" sz="1000" dirty="0">
                <a:solidFill>
                  <a:srgbClr val="FFFFFF"/>
                </a:solidFill>
                <a:latin typeface="Arial"/>
              </a:rPr>
              <a:t> Values were computed with the LC’s gain-loss model for the most recent 24-month study.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000" baseline="30000" dirty="0">
                <a:solidFill>
                  <a:srgbClr val="FFFFFF"/>
                </a:solidFill>
                <a:latin typeface="Arial"/>
              </a:rPr>
              <a:t>2</a:t>
            </a:r>
            <a:r>
              <a:rPr lang="en-US" sz="1000" dirty="0">
                <a:solidFill>
                  <a:srgbClr val="FFFFFF"/>
                </a:solidFill>
                <a:latin typeface="Arial"/>
              </a:rPr>
              <a:t> Percents of average are based on the 5-year mean from </a:t>
            </a:r>
            <a:r>
              <a:rPr lang="en-US" sz="1000" dirty="0" smtClean="0">
                <a:solidFill>
                  <a:srgbClr val="FFFFFF"/>
                </a:solidFill>
                <a:latin typeface="Arial"/>
              </a:rPr>
              <a:t>2011-2015.</a:t>
            </a:r>
            <a:endParaRPr lang="en-US" sz="1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 algn="l"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Parker Dam Releases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399213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48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Parker Dam Releases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399213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7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sz="3200" b="1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Drought Conditions</a:t>
            </a:r>
            <a:endParaRPr lang="en-US" sz="5400" dirty="0"/>
          </a:p>
        </p:txBody>
      </p:sp>
      <p:pic>
        <p:nvPicPr>
          <p:cNvPr id="3074" name="Picture 2" descr="http://droughtmonitor.unl.edu/data/chng/pngs/20160301/20160301_conus_chng_52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77" y="762000"/>
            <a:ext cx="710004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51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53364</TotalTime>
  <Words>1242</Words>
  <Application>Microsoft Office PowerPoint</Application>
  <PresentationFormat>On-screen Show (4:3)</PresentationFormat>
  <Paragraphs>409</Paragraphs>
  <Slides>19</Slides>
  <Notes>12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Current Conditions</vt:lpstr>
      <vt:lpstr> Colorado River Basin Storage   (as of March 13, 2016)   </vt:lpstr>
      <vt:lpstr>Observed Precipitation</vt:lpstr>
      <vt:lpstr>Lower Basin Side Inflows – WY/CY 20161,2 Intervening Flow from Glen Canyon to Hoover Dam</vt:lpstr>
      <vt:lpstr>Parker Dam Releases</vt:lpstr>
      <vt:lpstr>Parker Dam Releases</vt:lpstr>
      <vt:lpstr>Drought Conditions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Percent of Traces with Event or System Condition  Results from January 2016 MTOM/CRSS1,2,3 (values in percent)</vt:lpstr>
      <vt:lpstr>PowerPoint Presentation</vt:lpstr>
      <vt:lpstr>PowerPoint Presentation</vt:lpstr>
      <vt:lpstr>Parker Dam Releases</vt:lpstr>
      <vt:lpstr>Parker Dam Releases</vt:lpstr>
    </vt:vector>
  </TitlesOfParts>
  <Company>usbr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usbr</dc:creator>
  <cp:lastModifiedBy>Noe Santos</cp:lastModifiedBy>
  <cp:revision>2535</cp:revision>
  <cp:lastPrinted>2014-03-27T15:31:12Z</cp:lastPrinted>
  <dcterms:created xsi:type="dcterms:W3CDTF">2004-03-19T17:04:19Z</dcterms:created>
  <dcterms:modified xsi:type="dcterms:W3CDTF">2016-03-14T23:00:38Z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roval  Status">
    <vt:lpwstr>Approved</vt:lpwstr>
  </property>
  <property fmtid="{D5CDD505-2E9C-101B-9397-08002B2CF9AE}" pid="3" name="ContentType">
    <vt:lpwstr>Document</vt:lpwstr>
  </property>
  <property fmtid="{D5CDD505-2E9C-101B-9397-08002B2CF9AE}" pid="4" name="Distributed">
    <vt:lpwstr>0</vt:lpwstr>
  </property>
  <property fmtid="{D5CDD505-2E9C-101B-9397-08002B2CF9AE}" pid="5" name="N Drive">
    <vt:lpwstr>0</vt:lpwstr>
  </property>
</Properties>
</file>