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571" r:id="rId2"/>
    <p:sldId id="547" r:id="rId3"/>
    <p:sldId id="548" r:id="rId4"/>
    <p:sldId id="510" r:id="rId5"/>
    <p:sldId id="550" r:id="rId6"/>
    <p:sldId id="549" r:id="rId7"/>
    <p:sldId id="563" r:id="rId8"/>
    <p:sldId id="569" r:id="rId9"/>
    <p:sldId id="572" r:id="rId10"/>
    <p:sldId id="573" r:id="rId11"/>
  </p:sldIdLst>
  <p:sldSz cx="9144000" cy="6858000" type="screen4x3"/>
  <p:notesSz cx="6950075" cy="9236075"/>
  <p:defaultTextStyle>
    <a:defPPr>
      <a:defRPr lang="en-US"/>
    </a:defPPr>
    <a:lvl1pPr algn="ctr" rtl="0" fontAlgn="base">
      <a:spcBef>
        <a:spcPct val="0"/>
      </a:spcBef>
      <a:spcAft>
        <a:spcPct val="0"/>
      </a:spcAft>
      <a:defRPr sz="1400" b="1" kern="1200">
        <a:solidFill>
          <a:schemeClr val="tx1"/>
        </a:solidFill>
        <a:latin typeface="Arial" charset="0"/>
        <a:ea typeface="+mn-ea"/>
        <a:cs typeface="+mn-cs"/>
      </a:defRPr>
    </a:lvl1pPr>
    <a:lvl2pPr marL="457200" algn="ctr" rtl="0" fontAlgn="base">
      <a:spcBef>
        <a:spcPct val="0"/>
      </a:spcBef>
      <a:spcAft>
        <a:spcPct val="0"/>
      </a:spcAft>
      <a:defRPr sz="1400" b="1" kern="1200">
        <a:solidFill>
          <a:schemeClr val="tx1"/>
        </a:solidFill>
        <a:latin typeface="Arial" charset="0"/>
        <a:ea typeface="+mn-ea"/>
        <a:cs typeface="+mn-cs"/>
      </a:defRPr>
    </a:lvl2pPr>
    <a:lvl3pPr marL="914400" algn="ctr" rtl="0" fontAlgn="base">
      <a:spcBef>
        <a:spcPct val="0"/>
      </a:spcBef>
      <a:spcAft>
        <a:spcPct val="0"/>
      </a:spcAft>
      <a:defRPr sz="1400" b="1" kern="1200">
        <a:solidFill>
          <a:schemeClr val="tx1"/>
        </a:solidFill>
        <a:latin typeface="Arial" charset="0"/>
        <a:ea typeface="+mn-ea"/>
        <a:cs typeface="+mn-cs"/>
      </a:defRPr>
    </a:lvl3pPr>
    <a:lvl4pPr marL="1371600" algn="ctr" rtl="0" fontAlgn="base">
      <a:spcBef>
        <a:spcPct val="0"/>
      </a:spcBef>
      <a:spcAft>
        <a:spcPct val="0"/>
      </a:spcAft>
      <a:defRPr sz="1400" b="1" kern="1200">
        <a:solidFill>
          <a:schemeClr val="tx1"/>
        </a:solidFill>
        <a:latin typeface="Arial" charset="0"/>
        <a:ea typeface="+mn-ea"/>
        <a:cs typeface="+mn-cs"/>
      </a:defRPr>
    </a:lvl4pPr>
    <a:lvl5pPr marL="1828800" algn="ctr"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3300"/>
    <a:srgbClr val="9966FF"/>
    <a:srgbClr val="9933FF"/>
    <a:srgbClr val="336699"/>
    <a:srgbClr val="D0A070"/>
    <a:srgbClr val="3366CC"/>
    <a:srgbClr val="FFFF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3" autoAdjust="0"/>
    <p:restoredTop sz="65947" autoAdjust="0"/>
  </p:normalViewPr>
  <p:slideViewPr>
    <p:cSldViewPr snapToGrid="0">
      <p:cViewPr varScale="1">
        <p:scale>
          <a:sx n="68" d="100"/>
          <a:sy n="68"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1" y="1"/>
            <a:ext cx="3010756" cy="462119"/>
          </a:xfrm>
          <a:prstGeom prst="rect">
            <a:avLst/>
          </a:prstGeom>
          <a:noFill/>
          <a:ln w="9525">
            <a:noFill/>
            <a:miter lim="800000"/>
            <a:headEnd/>
            <a:tailEnd/>
          </a:ln>
          <a:effectLst/>
        </p:spPr>
        <p:txBody>
          <a:bodyPr vert="horz" wrap="square" lIns="90838" tIns="45421" rIns="90838" bIns="45421" numCol="1" anchor="t" anchorCtr="0" compatLnSpc="1">
            <a:prstTxWarp prst="textNoShape">
              <a:avLst/>
            </a:prstTxWarp>
          </a:bodyPr>
          <a:lstStyle>
            <a:lvl1pPr algn="l" defTabSz="909013">
              <a:defRPr sz="1100" b="0"/>
            </a:lvl1pPr>
          </a:lstStyle>
          <a:p>
            <a:pPr>
              <a:defRPr/>
            </a:pPr>
            <a:endParaRPr lang="en-US"/>
          </a:p>
        </p:txBody>
      </p:sp>
      <p:sp>
        <p:nvSpPr>
          <p:cNvPr id="159747" name="Rectangle 3"/>
          <p:cNvSpPr>
            <a:spLocks noGrp="1" noChangeArrowheads="1"/>
          </p:cNvSpPr>
          <p:nvPr>
            <p:ph type="dt" sz="quarter" idx="1"/>
          </p:nvPr>
        </p:nvSpPr>
        <p:spPr bwMode="auto">
          <a:xfrm>
            <a:off x="3937747" y="1"/>
            <a:ext cx="3010756" cy="462119"/>
          </a:xfrm>
          <a:prstGeom prst="rect">
            <a:avLst/>
          </a:prstGeom>
          <a:noFill/>
          <a:ln w="9525">
            <a:noFill/>
            <a:miter lim="800000"/>
            <a:headEnd/>
            <a:tailEnd/>
          </a:ln>
          <a:effectLst/>
        </p:spPr>
        <p:txBody>
          <a:bodyPr vert="horz" wrap="square" lIns="90838" tIns="45421" rIns="90838" bIns="45421" numCol="1" anchor="t" anchorCtr="0" compatLnSpc="1">
            <a:prstTxWarp prst="textNoShape">
              <a:avLst/>
            </a:prstTxWarp>
          </a:bodyPr>
          <a:lstStyle>
            <a:lvl1pPr algn="r" defTabSz="909013">
              <a:defRPr sz="1100" b="0"/>
            </a:lvl1pPr>
          </a:lstStyle>
          <a:p>
            <a:pPr>
              <a:defRPr/>
            </a:pPr>
            <a:endParaRPr lang="en-US"/>
          </a:p>
        </p:txBody>
      </p:sp>
      <p:sp>
        <p:nvSpPr>
          <p:cNvPr id="159748" name="Rectangle 4"/>
          <p:cNvSpPr>
            <a:spLocks noGrp="1" noChangeArrowheads="1"/>
          </p:cNvSpPr>
          <p:nvPr>
            <p:ph type="ftr" sz="quarter" idx="2"/>
          </p:nvPr>
        </p:nvSpPr>
        <p:spPr bwMode="auto">
          <a:xfrm>
            <a:off x="1" y="8772380"/>
            <a:ext cx="3010756" cy="462119"/>
          </a:xfrm>
          <a:prstGeom prst="rect">
            <a:avLst/>
          </a:prstGeom>
          <a:noFill/>
          <a:ln w="9525">
            <a:noFill/>
            <a:miter lim="800000"/>
            <a:headEnd/>
            <a:tailEnd/>
          </a:ln>
          <a:effectLst/>
        </p:spPr>
        <p:txBody>
          <a:bodyPr vert="horz" wrap="square" lIns="90838" tIns="45421" rIns="90838" bIns="45421" numCol="1" anchor="b" anchorCtr="0" compatLnSpc="1">
            <a:prstTxWarp prst="textNoShape">
              <a:avLst/>
            </a:prstTxWarp>
          </a:bodyPr>
          <a:lstStyle>
            <a:lvl1pPr algn="l" defTabSz="909013">
              <a:defRPr sz="1100" b="0"/>
            </a:lvl1pPr>
          </a:lstStyle>
          <a:p>
            <a:pPr>
              <a:defRPr/>
            </a:pPr>
            <a:endParaRPr lang="en-US"/>
          </a:p>
        </p:txBody>
      </p:sp>
      <p:sp>
        <p:nvSpPr>
          <p:cNvPr id="159749" name="Rectangle 5"/>
          <p:cNvSpPr>
            <a:spLocks noGrp="1" noChangeArrowheads="1"/>
          </p:cNvSpPr>
          <p:nvPr>
            <p:ph type="sldNum" sz="quarter" idx="3"/>
          </p:nvPr>
        </p:nvSpPr>
        <p:spPr bwMode="auto">
          <a:xfrm>
            <a:off x="3937747" y="8772380"/>
            <a:ext cx="3010756" cy="462119"/>
          </a:xfrm>
          <a:prstGeom prst="rect">
            <a:avLst/>
          </a:prstGeom>
          <a:noFill/>
          <a:ln w="9525">
            <a:noFill/>
            <a:miter lim="800000"/>
            <a:headEnd/>
            <a:tailEnd/>
          </a:ln>
          <a:effectLst/>
        </p:spPr>
        <p:txBody>
          <a:bodyPr vert="horz" wrap="square" lIns="90838" tIns="45421" rIns="90838" bIns="45421" numCol="1" anchor="b" anchorCtr="0" compatLnSpc="1">
            <a:prstTxWarp prst="textNoShape">
              <a:avLst/>
            </a:prstTxWarp>
          </a:bodyPr>
          <a:lstStyle>
            <a:lvl1pPr algn="r" defTabSz="909013">
              <a:defRPr sz="1100" b="0"/>
            </a:lvl1pPr>
          </a:lstStyle>
          <a:p>
            <a:pPr>
              <a:defRPr/>
            </a:pPr>
            <a:fld id="{1A62D9C1-23CF-41CC-AB04-5F18EC14D91E}" type="slidenum">
              <a:rPr lang="en-US"/>
              <a:pPr>
                <a:defRPr/>
              </a:pPr>
              <a:t>‹#›</a:t>
            </a:fld>
            <a:endParaRPr lang="en-US"/>
          </a:p>
        </p:txBody>
      </p:sp>
    </p:spTree>
    <p:extLst>
      <p:ext uri="{BB962C8B-B14F-4D97-AF65-F5344CB8AC3E}">
        <p14:creationId xmlns:p14="http://schemas.microsoft.com/office/powerpoint/2010/main" val="3910993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010756" cy="462119"/>
          </a:xfrm>
          <a:prstGeom prst="rect">
            <a:avLst/>
          </a:prstGeom>
          <a:noFill/>
          <a:ln w="9525">
            <a:noFill/>
            <a:miter lim="800000"/>
            <a:headEnd/>
            <a:tailEnd/>
          </a:ln>
          <a:effectLst/>
        </p:spPr>
        <p:txBody>
          <a:bodyPr vert="horz" wrap="square" lIns="90838" tIns="45421" rIns="90838" bIns="45421" numCol="1" anchor="t" anchorCtr="0" compatLnSpc="1">
            <a:prstTxWarp prst="textNoShape">
              <a:avLst/>
            </a:prstTxWarp>
          </a:bodyPr>
          <a:lstStyle>
            <a:lvl1pPr algn="l" defTabSz="909013">
              <a:defRPr sz="1100" b="0"/>
            </a:lvl1pPr>
          </a:lstStyle>
          <a:p>
            <a:pPr>
              <a:defRPr/>
            </a:pPr>
            <a:endParaRPr lang="en-US"/>
          </a:p>
        </p:txBody>
      </p:sp>
      <p:sp>
        <p:nvSpPr>
          <p:cNvPr id="8195" name="Rectangle 3"/>
          <p:cNvSpPr>
            <a:spLocks noGrp="1" noChangeArrowheads="1"/>
          </p:cNvSpPr>
          <p:nvPr>
            <p:ph type="dt" idx="1"/>
          </p:nvPr>
        </p:nvSpPr>
        <p:spPr bwMode="auto">
          <a:xfrm>
            <a:off x="3937747" y="1"/>
            <a:ext cx="3010756" cy="462119"/>
          </a:xfrm>
          <a:prstGeom prst="rect">
            <a:avLst/>
          </a:prstGeom>
          <a:noFill/>
          <a:ln w="9525">
            <a:noFill/>
            <a:miter lim="800000"/>
            <a:headEnd/>
            <a:tailEnd/>
          </a:ln>
          <a:effectLst/>
        </p:spPr>
        <p:txBody>
          <a:bodyPr vert="horz" wrap="square" lIns="90838" tIns="45421" rIns="90838" bIns="45421" numCol="1" anchor="t" anchorCtr="0" compatLnSpc="1">
            <a:prstTxWarp prst="textNoShape">
              <a:avLst/>
            </a:prstTxWarp>
          </a:bodyPr>
          <a:lstStyle>
            <a:lvl1pPr algn="r" defTabSz="909013">
              <a:defRPr sz="11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5640" y="4387769"/>
            <a:ext cx="5558801" cy="4155919"/>
          </a:xfrm>
          <a:prstGeom prst="rect">
            <a:avLst/>
          </a:prstGeom>
          <a:noFill/>
          <a:ln w="9525">
            <a:noFill/>
            <a:miter lim="800000"/>
            <a:headEnd/>
            <a:tailEnd/>
          </a:ln>
          <a:effectLst/>
        </p:spPr>
        <p:txBody>
          <a:bodyPr vert="horz" wrap="square" lIns="90838" tIns="45421" rIns="90838" bIns="454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8772380"/>
            <a:ext cx="3010756" cy="462119"/>
          </a:xfrm>
          <a:prstGeom prst="rect">
            <a:avLst/>
          </a:prstGeom>
          <a:noFill/>
          <a:ln w="9525">
            <a:noFill/>
            <a:miter lim="800000"/>
            <a:headEnd/>
            <a:tailEnd/>
          </a:ln>
          <a:effectLst/>
        </p:spPr>
        <p:txBody>
          <a:bodyPr vert="horz" wrap="square" lIns="90838" tIns="45421" rIns="90838" bIns="45421" numCol="1" anchor="b" anchorCtr="0" compatLnSpc="1">
            <a:prstTxWarp prst="textNoShape">
              <a:avLst/>
            </a:prstTxWarp>
          </a:bodyPr>
          <a:lstStyle>
            <a:lvl1pPr algn="l" defTabSz="909013">
              <a:defRPr sz="1100" b="0"/>
            </a:lvl1pPr>
          </a:lstStyle>
          <a:p>
            <a:pPr>
              <a:defRPr/>
            </a:pPr>
            <a:endParaRPr lang="en-US"/>
          </a:p>
        </p:txBody>
      </p:sp>
      <p:sp>
        <p:nvSpPr>
          <p:cNvPr id="8199" name="Rectangle 7"/>
          <p:cNvSpPr>
            <a:spLocks noGrp="1" noChangeArrowheads="1"/>
          </p:cNvSpPr>
          <p:nvPr>
            <p:ph type="sldNum" sz="quarter" idx="5"/>
          </p:nvPr>
        </p:nvSpPr>
        <p:spPr bwMode="auto">
          <a:xfrm>
            <a:off x="3937747" y="8772380"/>
            <a:ext cx="3010756" cy="462119"/>
          </a:xfrm>
          <a:prstGeom prst="rect">
            <a:avLst/>
          </a:prstGeom>
          <a:noFill/>
          <a:ln w="9525">
            <a:noFill/>
            <a:miter lim="800000"/>
            <a:headEnd/>
            <a:tailEnd/>
          </a:ln>
          <a:effectLst/>
        </p:spPr>
        <p:txBody>
          <a:bodyPr vert="horz" wrap="square" lIns="90838" tIns="45421" rIns="90838" bIns="45421" numCol="1" anchor="b" anchorCtr="0" compatLnSpc="1">
            <a:prstTxWarp prst="textNoShape">
              <a:avLst/>
            </a:prstTxWarp>
          </a:bodyPr>
          <a:lstStyle>
            <a:lvl1pPr algn="r" defTabSz="909013">
              <a:defRPr sz="1100" b="0"/>
            </a:lvl1pPr>
          </a:lstStyle>
          <a:p>
            <a:pPr>
              <a:defRPr/>
            </a:pPr>
            <a:fld id="{FEC8946B-3F65-4424-AA6A-9EEC6AE7EBEB}" type="slidenum">
              <a:rPr lang="en-US"/>
              <a:pPr>
                <a:defRPr/>
              </a:pPr>
              <a:t>‹#›</a:t>
            </a:fld>
            <a:endParaRPr lang="en-US"/>
          </a:p>
        </p:txBody>
      </p:sp>
    </p:spTree>
    <p:extLst>
      <p:ext uri="{BB962C8B-B14F-4D97-AF65-F5344CB8AC3E}">
        <p14:creationId xmlns:p14="http://schemas.microsoft.com/office/powerpoint/2010/main" val="29472227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741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chart image go to:</a:t>
            </a:r>
          </a:p>
          <a:p>
            <a:r>
              <a:rPr lang="en-US" dirty="0" smtClean="0"/>
              <a:t>T:\WRG\Reservoir Operations\HDB Reports\Basin </a:t>
            </a:r>
            <a:r>
              <a:rPr lang="en-US" dirty="0" err="1" smtClean="0"/>
              <a:t>SnowPack</a:t>
            </a:r>
            <a:r>
              <a:rPr lang="en-US" dirty="0" smtClean="0"/>
              <a:t> and </a:t>
            </a:r>
            <a:r>
              <a:rPr lang="en-US" dirty="0" err="1" smtClean="0"/>
              <a:t>Precip</a:t>
            </a:r>
            <a:r>
              <a:rPr lang="en-US" dirty="0" smtClean="0"/>
              <a:t>\</a:t>
            </a:r>
            <a:r>
              <a:rPr lang="en-US" dirty="0" err="1" smtClean="0"/>
              <a:t>Snotel</a:t>
            </a:r>
            <a:r>
              <a:rPr lang="en-US" dirty="0" smtClean="0"/>
              <a:t>\</a:t>
            </a:r>
            <a:r>
              <a:rPr lang="en-US" dirty="0" err="1" smtClean="0"/>
              <a:t>Snowmap</a:t>
            </a:r>
            <a:r>
              <a:rPr lang="en-US" dirty="0" smtClean="0"/>
              <a:t> Charts\Upper_Colorado.png</a:t>
            </a:r>
            <a:endParaRPr lang="en-US" dirty="0"/>
          </a:p>
        </p:txBody>
      </p:sp>
    </p:spTree>
    <p:extLst>
      <p:ext uri="{BB962C8B-B14F-4D97-AF65-F5344CB8AC3E}">
        <p14:creationId xmlns:p14="http://schemas.microsoft.com/office/powerpoint/2010/main" val="219191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a:t>
            </a:r>
            <a:r>
              <a:rPr lang="en-US" baseline="0" dirty="0" smtClean="0"/>
              <a:t> file:</a:t>
            </a:r>
            <a:r>
              <a:rPr lang="en-US" dirty="0" smtClean="0"/>
              <a:t>   T:\WRG\Reservoir Operations\Katrina\1_Powell Ops\3_Ops Spreadsheets\4_Inflow Forecast Graphs\Feb2016-HistoricInflow_forecast.xlsx</a:t>
            </a:r>
          </a:p>
          <a:p>
            <a:endParaRPr lang="en-US" dirty="0" smtClean="0"/>
          </a:p>
          <a:p>
            <a:r>
              <a:rPr lang="en-US" dirty="0" smtClean="0"/>
              <a:t>*Need to update the mid-month forecast</a:t>
            </a:r>
            <a:endParaRPr lang="en-US" dirty="0"/>
          </a:p>
        </p:txBody>
      </p:sp>
    </p:spTree>
    <p:extLst>
      <p:ext uri="{BB962C8B-B14F-4D97-AF65-F5344CB8AC3E}">
        <p14:creationId xmlns:p14="http://schemas.microsoft.com/office/powerpoint/2010/main" val="177532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file:  T:\WRG\Reservoir Operations\Katrina\1_Powell Ops\3_Ops Spreadsheets\3_24 Month Study Data\24MonthStudyDataTool_January2016.xlsx</a:t>
            </a:r>
            <a:endParaRPr lang="en-US" dirty="0"/>
          </a:p>
        </p:txBody>
      </p:sp>
    </p:spTree>
    <p:extLst>
      <p:ext uri="{BB962C8B-B14F-4D97-AF65-F5344CB8AC3E}">
        <p14:creationId xmlns:p14="http://schemas.microsoft.com/office/powerpoint/2010/main" val="276370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T:\WRG\Reservoir Operations\Katrina\1_Powell Ops\3_Ops Spreadsheets\3_24 Month Study Data\AOPDistribution_of_Potential_Releases_WY2016_1-19-16.xlsx</a:t>
            </a:r>
          </a:p>
          <a:p>
            <a:endParaRPr lang="en-US" dirty="0" smtClean="0"/>
          </a:p>
          <a:p>
            <a:r>
              <a:rPr lang="en-US" dirty="0" smtClean="0"/>
              <a:t>Graphic showing</a:t>
            </a:r>
            <a:r>
              <a:rPr lang="en-US" baseline="0" dirty="0" smtClean="0"/>
              <a:t> what WATER YEAR 2015 total release may be.</a:t>
            </a:r>
            <a:endParaRPr lang="en-US" dirty="0" smtClean="0"/>
          </a:p>
          <a:p>
            <a:endParaRPr lang="en-US" dirty="0" smtClean="0"/>
          </a:p>
          <a:p>
            <a:r>
              <a:rPr lang="en-US" dirty="0" smtClean="0"/>
              <a:t>This graphic is based</a:t>
            </a:r>
            <a:r>
              <a:rPr lang="en-US" baseline="0" dirty="0" smtClean="0"/>
              <a:t>  on the May min, most, max forecast and the release associated with that APPROXIMATE unregulated inflow volume.  This graphic is to help us relate the current forecast to a projected annual release.  In reality, it is the observed inflow and the resulting volume in Lake Powell and Lake Mead at the end of the water year that will determine the final total release from Lake Powell.</a:t>
            </a:r>
            <a:endParaRPr lang="en-US" dirty="0"/>
          </a:p>
        </p:txBody>
      </p:sp>
      <p:sp>
        <p:nvSpPr>
          <p:cNvPr id="4" name="Slide Number Placeholder 3"/>
          <p:cNvSpPr>
            <a:spLocks noGrp="1"/>
          </p:cNvSpPr>
          <p:nvPr>
            <p:ph type="sldNum" sz="quarter" idx="10"/>
          </p:nvPr>
        </p:nvSpPr>
        <p:spPr/>
        <p:txBody>
          <a:bodyPr/>
          <a:lstStyle/>
          <a:p>
            <a:pPr>
              <a:defRPr/>
            </a:pPr>
            <a:fld id="{B8400009-AC03-4E81-9683-A58BF243D512}" type="slidenum">
              <a:rPr lang="en-US" smtClean="0"/>
              <a:pPr>
                <a:defRPr/>
              </a:pPr>
              <a:t>5</a:t>
            </a:fld>
            <a:endParaRPr lang="en-US"/>
          </a:p>
        </p:txBody>
      </p:sp>
    </p:spTree>
    <p:extLst>
      <p:ext uri="{BB962C8B-B14F-4D97-AF65-F5344CB8AC3E}">
        <p14:creationId xmlns:p14="http://schemas.microsoft.com/office/powerpoint/2010/main" val="75204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Excel</a:t>
            </a:r>
            <a:r>
              <a:rPr lang="en-US" baseline="0" dirty="0" smtClean="0"/>
              <a:t> file:</a:t>
            </a:r>
            <a:r>
              <a:rPr lang="en-US" dirty="0" smtClean="0"/>
              <a:t>  T:\WRG\Reservoir Operations\Katrina\1_Powell Ops\3_Ops Spreadsheets\3_24</a:t>
            </a:r>
            <a:r>
              <a:rPr lang="en-US" baseline="0" dirty="0" smtClean="0"/>
              <a:t> Month Study Data</a:t>
            </a:r>
            <a:r>
              <a:rPr lang="en-US" dirty="0" smtClean="0"/>
              <a:t>\Powell_Projected_Ele_Feb2016.xlsx</a:t>
            </a:r>
          </a:p>
          <a:p>
            <a:endParaRPr lang="en-US" dirty="0" smtClean="0"/>
          </a:p>
          <a:p>
            <a:r>
              <a:rPr lang="en-US" dirty="0" smtClean="0"/>
              <a:t>End of calendar year 2016 projection for MOST-</a:t>
            </a:r>
            <a:r>
              <a:rPr lang="en-US" baseline="0" dirty="0" smtClean="0"/>
              <a:t> 3599.51 feet, down from last month’s projection of 3606.66 feet.</a:t>
            </a:r>
          </a:p>
          <a:p>
            <a:r>
              <a:rPr lang="en-US" baseline="0" dirty="0" smtClean="0"/>
              <a:t>MIN/MAX range 3577-3640</a:t>
            </a:r>
          </a:p>
          <a:p>
            <a:endParaRPr lang="en-US" baseline="0" dirty="0" smtClean="0"/>
          </a:p>
          <a:p>
            <a:r>
              <a:rPr lang="en-US" baseline="0" dirty="0" smtClean="0"/>
              <a:t>End of Calendar year 2017 projection for MOST – 3609.50 feet, down from last month’s projection of 3617.40 feet.</a:t>
            </a:r>
          </a:p>
          <a:p>
            <a:r>
              <a:rPr lang="en-US" baseline="0" dirty="0" smtClean="0"/>
              <a:t>MIN/MAX range 3567-3649</a:t>
            </a:r>
          </a:p>
          <a:p>
            <a:endParaRPr lang="en-US" baseline="0" dirty="0" smtClean="0"/>
          </a:p>
          <a:p>
            <a:r>
              <a:rPr lang="en-US" sz="1200" b="0" u="sng" dirty="0" smtClean="0"/>
              <a:t>WY 2017 release projections</a:t>
            </a:r>
          </a:p>
          <a:p>
            <a:r>
              <a:rPr lang="en-US" sz="1200" b="0" dirty="0" smtClean="0"/>
              <a:t>Most:  9.0 maf release</a:t>
            </a:r>
          </a:p>
          <a:p>
            <a:r>
              <a:rPr lang="en-US" sz="1200" b="0" dirty="0" smtClean="0"/>
              <a:t>Max:  11.95 maf release </a:t>
            </a:r>
          </a:p>
          <a:p>
            <a:r>
              <a:rPr lang="en-US" sz="1200" b="0" dirty="0" smtClean="0"/>
              <a:t>Min:  8.23 maf release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61BE01E-C266-4F19-96EB-1A651F69072C}"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6351"/>
            <a:fld id="{59E22A62-4FCC-4775-911D-7DCF252BE8B7}" type="slidenum">
              <a:rPr lang="en-US" smtClean="0">
                <a:solidFill>
                  <a:prstClr val="black"/>
                </a:solidFill>
              </a:rPr>
              <a:pPr defTabSz="906351"/>
              <a:t>7</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buFont typeface="Arial" charset="0"/>
              <a:buNone/>
            </a:pPr>
            <a:r>
              <a:rPr lang="en-US" dirty="0" smtClean="0"/>
              <a:t>T:\WRG\Reservoir Operations\Katrina\1_Powell Ops\3_Ops Spreadsheets\2_Glen Canyon </a:t>
            </a:r>
            <a:r>
              <a:rPr lang="en-US" dirty="0" err="1" smtClean="0"/>
              <a:t>Maintainance</a:t>
            </a:r>
            <a:r>
              <a:rPr lang="en-US" dirty="0" smtClean="0"/>
              <a:t>\WY2015-2016_GCD_maintainance_1-19-2016_kag.xlsx </a:t>
            </a:r>
          </a:p>
          <a:p>
            <a:pPr eaLnBrk="1" hangingPunct="1">
              <a:buFont typeface="Arial" charset="0"/>
              <a:buNone/>
            </a:pPr>
            <a:r>
              <a:rPr lang="en-US" dirty="0" smtClean="0"/>
              <a:t> </a:t>
            </a:r>
          </a:p>
          <a:p>
            <a:pPr eaLnBrk="1" hangingPunct="1">
              <a:buFont typeface="Arial" charset="0"/>
              <a:buNone/>
            </a:pPr>
            <a:r>
              <a:rPr lang="en-US" dirty="0" smtClean="0"/>
              <a:t>-- Ask Roger to update this about a week before the DOI-DOE Fed Family Call.  He puts in the</a:t>
            </a:r>
            <a:r>
              <a:rPr lang="en-US" baseline="0" dirty="0" smtClean="0"/>
              <a:t> 0’s and 1’s </a:t>
            </a:r>
            <a:r>
              <a:rPr lang="en-US" dirty="0" smtClean="0"/>
              <a:t>It’s best to send him your most up to date</a:t>
            </a:r>
            <a:r>
              <a:rPr lang="en-US" baseline="0" dirty="0" smtClean="0"/>
              <a:t> spreadsheet and ask him to update that (otherwise he’ll just use the one he had last month which might not have any changes you made)</a:t>
            </a:r>
          </a:p>
          <a:p>
            <a:pPr eaLnBrk="1" hangingPunct="1">
              <a:buFont typeface="Arial" charset="0"/>
              <a:buNone/>
            </a:pPr>
            <a:endParaRPr lang="en-US" baseline="0" dirty="0" smtClean="0"/>
          </a:p>
          <a:p>
            <a:pPr eaLnBrk="1" hangingPunct="1">
              <a:buFont typeface="Arial" charset="0"/>
              <a:buNone/>
            </a:pPr>
            <a:r>
              <a:rPr lang="en-US" baseline="0" dirty="0" smtClean="0"/>
              <a:t>-- Also need to update this spreadsheet with the latest Unit Load Test (90% gate opening) – spreadsheet that GCD operators send each month: </a:t>
            </a:r>
          </a:p>
          <a:p>
            <a:pPr eaLnBrk="1" hangingPunct="1">
              <a:buFont typeface="Arial" charset="0"/>
              <a:buNone/>
            </a:pPr>
            <a:r>
              <a:rPr lang="en-US" dirty="0" smtClean="0"/>
              <a:t>T:\WRG\Reservoir Operations\Katrina\1_Powell Ops\3_Ops Spreadsheets\2_Glen Canyon </a:t>
            </a:r>
            <a:r>
              <a:rPr lang="en-US" dirty="0" err="1" smtClean="0"/>
              <a:t>Maintainance</a:t>
            </a:r>
            <a:r>
              <a:rPr lang="en-US" dirty="0" smtClean="0"/>
              <a:t>\Full Load Capacity 01-2016.xlsx</a:t>
            </a:r>
          </a:p>
          <a:p>
            <a:pPr eaLnBrk="1" hangingPunct="1">
              <a:buFont typeface="Arial" charset="0"/>
              <a:buNone/>
            </a:pPr>
            <a:endParaRPr lang="en-US" dirty="0" smtClean="0"/>
          </a:p>
          <a:p>
            <a:pPr eaLnBrk="1" hangingPunct="1">
              <a:buFont typeface="Arial" charset="0"/>
              <a:buNone/>
            </a:pPr>
            <a:r>
              <a:rPr lang="en-US" dirty="0" smtClean="0"/>
              <a:t>(also, can use : T:\WRG\Reservoir Operations\Katrina\1_Powell Ops\3_Ops Spreadsheets\2_Glen Canyon </a:t>
            </a:r>
            <a:r>
              <a:rPr lang="en-US" dirty="0" err="1" smtClean="0"/>
              <a:t>Maintainance</a:t>
            </a:r>
            <a:r>
              <a:rPr lang="en-US" dirty="0" smtClean="0"/>
              <a:t>\CRSP Outage Schedule_01.04.2016 LB.xlsx</a:t>
            </a:r>
            <a:r>
              <a:rPr lang="en-US" baseline="0" dirty="0" smtClean="0"/>
              <a:t> if Roger isn’t around to update the 0’s and 1’s.)</a:t>
            </a:r>
            <a:endParaRPr lang="en-US" dirty="0" smtClean="0"/>
          </a:p>
          <a:p>
            <a:pPr eaLnBrk="1" hangingPunct="1">
              <a:buFont typeface="Arial" charset="0"/>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6351"/>
            <a:fld id="{59E22A62-4FCC-4775-911D-7DCF252BE8B7}" type="slidenum">
              <a:rPr lang="en-US" smtClean="0">
                <a:solidFill>
                  <a:prstClr val="black"/>
                </a:solidFill>
              </a:rPr>
              <a:pPr defTabSz="906351"/>
              <a:t>8</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buFont typeface="Arial" charset="0"/>
              <a:buNone/>
            </a:pPr>
            <a:r>
              <a:rPr lang="en-US" dirty="0" smtClean="0"/>
              <a:t> </a:t>
            </a:r>
          </a:p>
          <a:p>
            <a:pPr eaLnBrk="1" hangingPunct="1">
              <a:buFont typeface="Arial" charset="0"/>
              <a:buNone/>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http://www.gcmrc.gov/discharge_qw_sediment/station/GCDAMP/09382000</a:t>
            </a:r>
          </a:p>
          <a:p>
            <a:endParaRPr lang="en-US" dirty="0" smtClean="0"/>
          </a:p>
          <a:p>
            <a:r>
              <a:rPr lang="en-US" sz="1200" b="0" i="0" kern="1200" dirty="0" smtClean="0">
                <a:solidFill>
                  <a:schemeClr val="tx1"/>
                </a:solidFill>
                <a:effectLst/>
                <a:latin typeface="Arial" charset="0"/>
                <a:ea typeface="+mn-ea"/>
                <a:cs typeface="+mn-cs"/>
              </a:rPr>
              <a:t>Open in Chrome:</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-Select "Instantaneous Sand Load" and "Cumulative Sand Load"  (near the </a:t>
            </a:r>
            <a:r>
              <a:rPr lang="en-US" sz="1200" b="0" i="0" kern="1200" dirty="0" err="1" smtClean="0">
                <a:solidFill>
                  <a:schemeClr val="tx1"/>
                </a:solidFill>
                <a:effectLst/>
                <a:latin typeface="Arial" charset="0"/>
                <a:ea typeface="+mn-ea"/>
                <a:cs typeface="+mn-cs"/>
              </a:rPr>
              <a:t>bototm</a:t>
            </a:r>
            <a:r>
              <a:rPr lang="en-US" sz="1200" b="0" i="0" kern="1200" dirty="0" smtClean="0">
                <a:solidFill>
                  <a:schemeClr val="tx1"/>
                </a:solidFill>
                <a:effectLst/>
                <a:latin typeface="Arial" charset="0"/>
                <a:ea typeface="+mn-ea"/>
                <a:cs typeface="+mn-cs"/>
              </a:rPr>
              <a:t> on left</a:t>
            </a:r>
          </a:p>
          <a:p>
            <a:r>
              <a:rPr lang="en-US" sz="1200" b="0" i="0" kern="1200" dirty="0" smtClean="0">
                <a:solidFill>
                  <a:schemeClr val="tx1"/>
                </a:solidFill>
                <a:effectLst/>
                <a:latin typeface="Arial" charset="0"/>
                <a:ea typeface="+mn-ea"/>
                <a:cs typeface="+mn-cs"/>
              </a:rPr>
              <a:t>-</a:t>
            </a:r>
            <a:r>
              <a:rPr lang="en-US" sz="1200" b="1" i="0" kern="1200" dirty="0" smtClean="0">
                <a:solidFill>
                  <a:schemeClr val="tx1"/>
                </a:solidFill>
                <a:effectLst/>
                <a:latin typeface="Arial" charset="0"/>
                <a:ea typeface="+mn-ea"/>
                <a:cs typeface="+mn-cs"/>
              </a:rPr>
              <a:t>Date range</a:t>
            </a:r>
            <a:r>
              <a:rPr lang="en-US" sz="1200" b="0" i="0" kern="1200" dirty="0" smtClean="0">
                <a:solidFill>
                  <a:schemeClr val="tx1"/>
                </a:solidFill>
                <a:effectLst/>
                <a:latin typeface="Arial" charset="0"/>
                <a:ea typeface="+mn-ea"/>
                <a:cs typeface="+mn-cs"/>
              </a:rPr>
              <a:t> </a:t>
            </a:r>
            <a:r>
              <a:rPr lang="en-US" sz="1200" b="0" i="0" kern="1200" dirty="0" err="1" smtClean="0">
                <a:solidFill>
                  <a:schemeClr val="tx1"/>
                </a:solidFill>
                <a:effectLst/>
                <a:latin typeface="Arial" charset="0"/>
                <a:ea typeface="+mn-ea"/>
                <a:cs typeface="+mn-cs"/>
              </a:rPr>
              <a:t>shoudl</a:t>
            </a:r>
            <a:r>
              <a:rPr lang="en-US" sz="1200" b="0" i="0" kern="1200" dirty="0" smtClean="0">
                <a:solidFill>
                  <a:schemeClr val="tx1"/>
                </a:solidFill>
                <a:effectLst/>
                <a:latin typeface="Arial" charset="0"/>
                <a:ea typeface="+mn-ea"/>
                <a:cs typeface="+mn-cs"/>
              </a:rPr>
              <a:t> be from start of accounting period to today (Dec 1  - today for spring) OR (July 1 to today for fall)</a:t>
            </a:r>
          </a:p>
          <a:p>
            <a:r>
              <a:rPr lang="en-US" sz="1200" b="1" i="0" kern="1200" dirty="0" smtClean="0">
                <a:solidFill>
                  <a:schemeClr val="tx1"/>
                </a:solidFill>
                <a:effectLst/>
                <a:latin typeface="Arial" charset="0"/>
                <a:ea typeface="+mn-ea"/>
                <a:cs typeface="+mn-cs"/>
              </a:rPr>
              <a:t>-Build Graph</a:t>
            </a:r>
            <a:endParaRPr lang="en-US" sz="1200" b="0" i="0" kern="1200" dirty="0" smtClean="0">
              <a:solidFill>
                <a:schemeClr val="tx1"/>
              </a:solidFill>
              <a:effectLst/>
              <a:latin typeface="Arial" charset="0"/>
              <a:ea typeface="+mn-ea"/>
              <a:cs typeface="+mn-cs"/>
            </a:endParaRP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Copy paste into </a:t>
            </a:r>
            <a:r>
              <a:rPr lang="en-US" sz="1200" b="0" i="0" kern="1200" dirty="0" err="1" smtClean="0">
                <a:solidFill>
                  <a:schemeClr val="tx1"/>
                </a:solidFill>
                <a:effectLst/>
                <a:latin typeface="Arial" charset="0"/>
                <a:ea typeface="+mn-ea"/>
                <a:cs typeface="+mn-cs"/>
              </a:rPr>
              <a:t>presentaiton</a:t>
            </a:r>
            <a:endParaRPr lang="en-US" sz="1200" b="0" i="0" kern="1200" dirty="0" smtClean="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25767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04AB7-3487-4474-B30C-8CA30E9A0B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0551B-B844-44E1-BB6D-C51EB7302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838DB-300F-43EE-B734-0352D074342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DBED17-A4EA-49D1-AA70-E91279ED27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08A32-E9A9-412D-B269-3ED60E0ACC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0F5DC-0CBF-4157-AD92-70CADE1334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F8319-F87F-4578-96AF-8D238AD03C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65ACB9-2C62-4F91-A86A-197226B794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0E24F7-FDC4-4861-BED0-B30665D33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F1B9D1-9AD0-4192-98A1-21E023CA47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E1783-0179-412C-B27F-25A3FB8901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0BC1FF-76F5-4015-82E2-08C08FB76F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450650AE-AD6B-446F-8C4A-70F18EAAB6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brightnessContrast bright="-18000" contrast="10000"/>
                    </a14:imgEffect>
                  </a14:imgLayer>
                </a14:imgProps>
              </a:ext>
              <a:ext uri="{28A0092B-C50C-407E-A947-70E740481C1C}">
                <a14:useLocalDpi xmlns:a14="http://schemas.microsoft.com/office/drawing/2010/main" val="0"/>
              </a:ext>
            </a:extLst>
          </a:blip>
          <a:srcRect/>
          <a:stretch>
            <a:fillRect/>
          </a:stretch>
        </p:blipFill>
        <p:spPr bwMode="auto">
          <a:xfrm>
            <a:off x="236590" y="464025"/>
            <a:ext cx="8620808" cy="579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Text Box 4"/>
          <p:cNvSpPr txBox="1">
            <a:spLocks noChangeArrowheads="1"/>
          </p:cNvSpPr>
          <p:nvPr/>
        </p:nvSpPr>
        <p:spPr bwMode="auto">
          <a:xfrm>
            <a:off x="381000" y="3624812"/>
            <a:ext cx="8305800" cy="2185214"/>
          </a:xfrm>
          <a:prstGeom prst="rect">
            <a:avLst/>
          </a:prstGeom>
          <a:noFill/>
          <a:ln w="9525">
            <a:noFill/>
            <a:miter lim="800000"/>
            <a:headEnd/>
            <a:tailEnd/>
          </a:ln>
        </p:spPr>
        <p:txBody>
          <a:bodyPr wrap="square">
            <a:spAutoFit/>
          </a:bodyPr>
          <a:lstStyle/>
          <a:p>
            <a:r>
              <a:rPr lang="en-US" sz="3600" dirty="0" smtClean="0">
                <a:solidFill>
                  <a:schemeClr val="bg1"/>
                </a:solidFill>
              </a:rPr>
              <a:t>Lake Powell Operations</a:t>
            </a:r>
          </a:p>
          <a:p>
            <a:r>
              <a:rPr lang="en-US" sz="2800" dirty="0" smtClean="0">
                <a:solidFill>
                  <a:schemeClr val="bg1"/>
                </a:solidFill>
              </a:rPr>
              <a:t>CRFS Spring 2016 </a:t>
            </a:r>
            <a:br>
              <a:rPr lang="en-US" sz="2800" dirty="0" smtClean="0">
                <a:solidFill>
                  <a:schemeClr val="bg1"/>
                </a:solidFill>
              </a:rPr>
            </a:br>
            <a:r>
              <a:rPr lang="en-US" sz="2400" i="1" dirty="0" smtClean="0">
                <a:solidFill>
                  <a:schemeClr val="bg1"/>
                </a:solidFill>
              </a:rPr>
              <a:t>March 15, 2016</a:t>
            </a:r>
          </a:p>
          <a:p>
            <a:pPr algn="l">
              <a:spcBef>
                <a:spcPct val="50000"/>
              </a:spcBef>
            </a:pPr>
            <a:endParaRPr lang="en-US" sz="3200" dirty="0">
              <a:solidFill>
                <a:schemeClr val="bg1"/>
              </a:solidFill>
            </a:endParaRPr>
          </a:p>
        </p:txBody>
      </p:sp>
    </p:spTree>
    <p:extLst>
      <p:ext uri="{BB962C8B-B14F-4D97-AF65-F5344CB8AC3E}">
        <p14:creationId xmlns:p14="http://schemas.microsoft.com/office/powerpoint/2010/main" val="389929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RG\Reservoir Operations\Paul\Powell_Ops\DOI-DOE Fed Family\2016\March\USGS-PariaSedi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8" y="1020901"/>
            <a:ext cx="4281053" cy="51764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1487" y="729427"/>
            <a:ext cx="3320141" cy="276999"/>
          </a:xfrm>
          <a:prstGeom prst="rect">
            <a:avLst/>
          </a:prstGeom>
          <a:solidFill>
            <a:schemeClr val="bg1">
              <a:lumMod val="75000"/>
            </a:schemeClr>
          </a:solidFill>
        </p:spPr>
        <p:txBody>
          <a:bodyPr wrap="none" rtlCol="0">
            <a:spAutoFit/>
          </a:bodyPr>
          <a:lstStyle/>
          <a:p>
            <a:r>
              <a:rPr lang="en-US" sz="1200" dirty="0" err="1" smtClean="0"/>
              <a:t>Paria</a:t>
            </a:r>
            <a:r>
              <a:rPr lang="en-US" sz="1200" dirty="0" smtClean="0"/>
              <a:t> River Discharge Dec 1 though Mar </a:t>
            </a:r>
            <a:r>
              <a:rPr lang="en-US" sz="1200" dirty="0" smtClean="0"/>
              <a:t>14</a:t>
            </a:r>
            <a:endParaRPr lang="en-US" sz="1200" dirty="0"/>
          </a:p>
        </p:txBody>
      </p:sp>
      <p:sp>
        <p:nvSpPr>
          <p:cNvPr id="7" name="Content Placeholder 1"/>
          <p:cNvSpPr txBox="1">
            <a:spLocks/>
          </p:cNvSpPr>
          <p:nvPr/>
        </p:nvSpPr>
        <p:spPr>
          <a:xfrm>
            <a:off x="207818" y="0"/>
            <a:ext cx="8811491" cy="61261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b="1" dirty="0" smtClean="0">
                <a:solidFill>
                  <a:schemeClr val="bg1"/>
                </a:solidFill>
              </a:rPr>
              <a:t>Sediment Conditions </a:t>
            </a:r>
            <a:r>
              <a:rPr lang="en-US" sz="1800" i="1" dirty="0">
                <a:solidFill>
                  <a:schemeClr val="bg1"/>
                </a:solidFill>
              </a:rPr>
              <a:t>A</a:t>
            </a:r>
            <a:r>
              <a:rPr lang="en-US" sz="1800" b="1" i="1" dirty="0" smtClean="0">
                <a:solidFill>
                  <a:schemeClr val="bg1"/>
                </a:solidFill>
              </a:rPr>
              <a:t>s of 3-35-2015</a:t>
            </a:r>
            <a:endParaRPr lang="en-US" b="1" i="1" dirty="0">
              <a:solidFill>
                <a:schemeClr val="bg1"/>
              </a:solidFill>
            </a:endParaRPr>
          </a:p>
        </p:txBody>
      </p:sp>
      <p:sp>
        <p:nvSpPr>
          <p:cNvPr id="4" name="TextBox 3"/>
          <p:cNvSpPr txBox="1"/>
          <p:nvPr/>
        </p:nvSpPr>
        <p:spPr>
          <a:xfrm>
            <a:off x="4884026" y="4421462"/>
            <a:ext cx="3740126" cy="1723549"/>
          </a:xfrm>
          <a:prstGeom prst="rect">
            <a:avLst/>
          </a:prstGeom>
          <a:solidFill>
            <a:schemeClr val="bg2"/>
          </a:solidFill>
        </p:spPr>
        <p:txBody>
          <a:bodyPr wrap="none" rtlCol="0">
            <a:spAutoFit/>
          </a:bodyPr>
          <a:lstStyle/>
          <a:p>
            <a:pPr algn="l"/>
            <a:r>
              <a:rPr lang="en-US" sz="2400" dirty="0" smtClean="0">
                <a:solidFill>
                  <a:schemeClr val="bg1"/>
                </a:solidFill>
              </a:rPr>
              <a:t>Sediment Model Results</a:t>
            </a:r>
          </a:p>
          <a:p>
            <a:pPr algn="l"/>
            <a:r>
              <a:rPr lang="en-US" i="1" dirty="0" smtClean="0">
                <a:solidFill>
                  <a:schemeClr val="bg1"/>
                </a:solidFill>
              </a:rPr>
              <a:t>Run on </a:t>
            </a:r>
            <a:r>
              <a:rPr lang="en-US" i="1" dirty="0" smtClean="0">
                <a:solidFill>
                  <a:schemeClr val="bg1"/>
                </a:solidFill>
              </a:rPr>
              <a:t>3-14-2016</a:t>
            </a:r>
            <a:r>
              <a:rPr lang="en-US" i="1" dirty="0" smtClean="0">
                <a:solidFill>
                  <a:schemeClr val="bg1"/>
                </a:solidFill>
              </a:rPr>
              <a:t/>
            </a:r>
            <a:br>
              <a:rPr lang="en-US" i="1" dirty="0" smtClean="0">
                <a:solidFill>
                  <a:schemeClr val="bg1"/>
                </a:solidFill>
              </a:rPr>
            </a:br>
            <a:endParaRPr lang="en-US" i="1" dirty="0" smtClean="0">
              <a:solidFill>
                <a:schemeClr val="bg1"/>
              </a:solidFill>
            </a:endParaRPr>
          </a:p>
          <a:p>
            <a:pPr algn="l"/>
            <a:r>
              <a:rPr lang="en-US" sz="1800" dirty="0" smtClean="0">
                <a:solidFill>
                  <a:schemeClr val="bg1"/>
                </a:solidFill>
              </a:rPr>
              <a:t>Have:  </a:t>
            </a:r>
            <a:r>
              <a:rPr lang="en-US" sz="1800" dirty="0" smtClean="0">
                <a:solidFill>
                  <a:schemeClr val="bg1"/>
                </a:solidFill>
              </a:rPr>
              <a:t>~</a:t>
            </a:r>
            <a:r>
              <a:rPr lang="en-US" sz="1800" dirty="0" smtClean="0">
                <a:solidFill>
                  <a:schemeClr val="bg1"/>
                </a:solidFill>
              </a:rPr>
              <a:t>32</a:t>
            </a:r>
            <a:r>
              <a:rPr lang="en-US" sz="1800" dirty="0" smtClean="0">
                <a:solidFill>
                  <a:schemeClr val="bg1"/>
                </a:solidFill>
              </a:rPr>
              <a:t> </a:t>
            </a:r>
            <a:r>
              <a:rPr lang="en-US" sz="1800" dirty="0" err="1" smtClean="0">
                <a:solidFill>
                  <a:schemeClr val="bg1"/>
                </a:solidFill>
              </a:rPr>
              <a:t>ktons</a:t>
            </a:r>
            <a:r>
              <a:rPr lang="en-US" sz="1800" dirty="0" smtClean="0">
                <a:solidFill>
                  <a:schemeClr val="bg1"/>
                </a:solidFill>
              </a:rPr>
              <a:t> </a:t>
            </a:r>
            <a:r>
              <a:rPr lang="en-US" sz="1200" i="1" dirty="0" smtClean="0">
                <a:solidFill>
                  <a:schemeClr val="bg1"/>
                </a:solidFill>
              </a:rPr>
              <a:t>(as of 3-25-15)</a:t>
            </a:r>
          </a:p>
          <a:p>
            <a:pPr algn="l"/>
            <a:r>
              <a:rPr lang="en-US" sz="1800" dirty="0" smtClean="0">
                <a:solidFill>
                  <a:schemeClr val="bg1"/>
                </a:solidFill>
              </a:rPr>
              <a:t>Need:  ~</a:t>
            </a:r>
            <a:r>
              <a:rPr lang="en-US" sz="1800" dirty="0" smtClean="0">
                <a:solidFill>
                  <a:schemeClr val="bg1"/>
                </a:solidFill>
              </a:rPr>
              <a:t>270 </a:t>
            </a:r>
            <a:r>
              <a:rPr lang="en-US" sz="1800" dirty="0" err="1" smtClean="0">
                <a:solidFill>
                  <a:schemeClr val="bg1"/>
                </a:solidFill>
              </a:rPr>
              <a:t>ktons</a:t>
            </a:r>
            <a:r>
              <a:rPr lang="en-US" sz="1800" dirty="0" smtClean="0">
                <a:solidFill>
                  <a:schemeClr val="bg1"/>
                </a:solidFill>
              </a:rPr>
              <a:t> </a:t>
            </a:r>
            <a:br>
              <a:rPr lang="en-US" sz="1800" dirty="0" smtClean="0">
                <a:solidFill>
                  <a:schemeClr val="bg1"/>
                </a:solidFill>
              </a:rPr>
            </a:br>
            <a:r>
              <a:rPr lang="en-US" sz="1800" dirty="0" smtClean="0">
                <a:solidFill>
                  <a:schemeClr val="bg1"/>
                </a:solidFill>
              </a:rPr>
              <a:t>            (for the smallest HFE)</a:t>
            </a:r>
            <a:endParaRPr lang="en-US" sz="1800" dirty="0">
              <a:solidFill>
                <a:schemeClr val="bg1"/>
              </a:solidFill>
            </a:endParaRPr>
          </a:p>
        </p:txBody>
      </p:sp>
      <p:sp>
        <p:nvSpPr>
          <p:cNvPr id="13" name="Slide Number Placeholder 2"/>
          <p:cNvSpPr>
            <a:spLocks noGrp="1"/>
          </p:cNvSpPr>
          <p:nvPr>
            <p:ph type="sldNum" sz="quarter" idx="12"/>
          </p:nvPr>
        </p:nvSpPr>
        <p:spPr>
          <a:xfrm>
            <a:off x="-13252" y="6556651"/>
            <a:ext cx="423784" cy="341105"/>
          </a:xfrm>
        </p:spPr>
        <p:txBody>
          <a:bodyPr/>
          <a:lstStyle/>
          <a:p>
            <a:pPr>
              <a:defRPr/>
            </a:pPr>
            <a:fld id="{EA9AAB2F-5DD1-4AF1-9884-AC7966C4438F}" type="slidenum">
              <a:rPr lang="en-US" smtClean="0">
                <a:solidFill>
                  <a:srgbClr val="FFFFFF"/>
                </a:solidFill>
              </a:rPr>
              <a:pPr>
                <a:defRPr/>
              </a:pPr>
              <a:t>10</a:t>
            </a:fld>
            <a:endParaRPr lang="en-US" dirty="0">
              <a:solidFill>
                <a:srgbClr val="FFFFFF"/>
              </a:solidFill>
            </a:endParaRPr>
          </a:p>
        </p:txBody>
      </p:sp>
      <p:sp>
        <p:nvSpPr>
          <p:cNvPr id="16" name="TextBox 15"/>
          <p:cNvSpPr txBox="1"/>
          <p:nvPr/>
        </p:nvSpPr>
        <p:spPr>
          <a:xfrm>
            <a:off x="901487" y="3470640"/>
            <a:ext cx="3376245" cy="276999"/>
          </a:xfrm>
          <a:prstGeom prst="rect">
            <a:avLst/>
          </a:prstGeom>
          <a:solidFill>
            <a:schemeClr val="bg1">
              <a:lumMod val="75000"/>
            </a:schemeClr>
          </a:solidFill>
        </p:spPr>
        <p:txBody>
          <a:bodyPr wrap="none" rtlCol="0">
            <a:spAutoFit/>
          </a:bodyPr>
          <a:lstStyle/>
          <a:p>
            <a:r>
              <a:rPr lang="en-US" sz="1200" dirty="0" err="1" smtClean="0"/>
              <a:t>Paria</a:t>
            </a:r>
            <a:r>
              <a:rPr lang="en-US" sz="1200" dirty="0" smtClean="0"/>
              <a:t> River Sand Input Dec 1 though Mar </a:t>
            </a:r>
            <a:r>
              <a:rPr lang="en-US" sz="1200" dirty="0" smtClean="0"/>
              <a:t>14</a:t>
            </a:r>
            <a:endParaRPr lang="en-US" sz="1200" dirty="0"/>
          </a:p>
        </p:txBody>
      </p:sp>
      <p:sp>
        <p:nvSpPr>
          <p:cNvPr id="2" name="TextBox 1"/>
          <p:cNvSpPr txBox="1"/>
          <p:nvPr/>
        </p:nvSpPr>
        <p:spPr>
          <a:xfrm>
            <a:off x="4488871" y="1020902"/>
            <a:ext cx="4530437" cy="3139321"/>
          </a:xfrm>
          <a:prstGeom prst="rect">
            <a:avLst/>
          </a:prstGeom>
          <a:noFill/>
        </p:spPr>
        <p:txBody>
          <a:bodyPr wrap="square" rtlCol="0">
            <a:spAutoFit/>
          </a:bodyPr>
          <a:lstStyle/>
          <a:p>
            <a:pPr marL="285750" indent="-285750" algn="l">
              <a:buFont typeface="Wingdings" panose="05000000000000000000" pitchFamily="2" charset="2"/>
              <a:buChar char="Ø"/>
            </a:pPr>
            <a:r>
              <a:rPr lang="en-US" sz="1800" u="sng" dirty="0" smtClean="0">
                <a:solidFill>
                  <a:schemeClr val="bg1"/>
                </a:solidFill>
              </a:rPr>
              <a:t>HFE </a:t>
            </a:r>
            <a:r>
              <a:rPr lang="en-US" sz="1800" u="sng" dirty="0">
                <a:solidFill>
                  <a:schemeClr val="bg1"/>
                </a:solidFill>
              </a:rPr>
              <a:t>Protocol allows for </a:t>
            </a:r>
            <a:r>
              <a:rPr lang="en-US" sz="1800" u="sng" dirty="0" smtClean="0">
                <a:solidFill>
                  <a:schemeClr val="bg1"/>
                </a:solidFill>
              </a:rPr>
              <a:t>spring HFEs </a:t>
            </a:r>
            <a:r>
              <a:rPr lang="en-US" sz="1800" dirty="0" smtClean="0">
                <a:solidFill>
                  <a:schemeClr val="bg1"/>
                </a:solidFill>
              </a:rPr>
              <a:t>(March / April) starting in 2015, </a:t>
            </a:r>
            <a:r>
              <a:rPr lang="en-US" sz="1800" dirty="0">
                <a:solidFill>
                  <a:schemeClr val="bg1"/>
                </a:solidFill>
              </a:rPr>
              <a:t>if sediment inputs are adequate</a:t>
            </a:r>
            <a:r>
              <a:rPr lang="en-US" sz="1800" dirty="0" smtClean="0">
                <a:solidFill>
                  <a:schemeClr val="bg1"/>
                </a:solidFill>
              </a:rPr>
              <a:t>.</a:t>
            </a:r>
          </a:p>
          <a:p>
            <a:pPr marL="285750" indent="-285750" algn="l">
              <a:buFont typeface="Wingdings" panose="05000000000000000000" pitchFamily="2" charset="2"/>
              <a:buChar char="Ø"/>
            </a:pPr>
            <a:endParaRPr lang="en-US" sz="1800" dirty="0">
              <a:solidFill>
                <a:schemeClr val="bg1"/>
              </a:solidFill>
            </a:endParaRPr>
          </a:p>
          <a:p>
            <a:pPr marL="285750" indent="-285750" algn="l">
              <a:buFont typeface="Wingdings" panose="05000000000000000000" pitchFamily="2" charset="2"/>
              <a:buChar char="Ø"/>
            </a:pPr>
            <a:r>
              <a:rPr lang="en-US" sz="1800" dirty="0">
                <a:solidFill>
                  <a:schemeClr val="bg1"/>
                </a:solidFill>
              </a:rPr>
              <a:t>Logistics </a:t>
            </a:r>
            <a:r>
              <a:rPr lang="en-US" sz="1800" dirty="0" smtClean="0">
                <a:solidFill>
                  <a:schemeClr val="bg1"/>
                </a:solidFill>
              </a:rPr>
              <a:t>require planning / coordination </a:t>
            </a:r>
            <a:r>
              <a:rPr lang="en-US" sz="1800" dirty="0">
                <a:solidFill>
                  <a:schemeClr val="bg1"/>
                </a:solidFill>
              </a:rPr>
              <a:t>start 30-days prior to HFE </a:t>
            </a:r>
            <a:r>
              <a:rPr lang="en-US" sz="1800" dirty="0" smtClean="0">
                <a:solidFill>
                  <a:schemeClr val="bg1"/>
                </a:solidFill>
              </a:rPr>
              <a:t>implementation</a:t>
            </a:r>
          </a:p>
          <a:p>
            <a:pPr marL="285750" indent="-285750" algn="l">
              <a:buFont typeface="Wingdings" panose="05000000000000000000" pitchFamily="2" charset="2"/>
              <a:buChar char="Ø"/>
            </a:pPr>
            <a:endParaRPr lang="en-US" sz="1800" dirty="0" smtClean="0">
              <a:solidFill>
                <a:schemeClr val="bg1"/>
              </a:solidFill>
            </a:endParaRPr>
          </a:p>
          <a:p>
            <a:pPr marL="285750" indent="-285750" algn="l">
              <a:buFont typeface="Wingdings" panose="05000000000000000000" pitchFamily="2" charset="2"/>
              <a:buChar char="Ø"/>
            </a:pPr>
            <a:r>
              <a:rPr lang="en-US" sz="1800" dirty="0" smtClean="0">
                <a:solidFill>
                  <a:schemeClr val="bg1"/>
                </a:solidFill>
              </a:rPr>
              <a:t> Currently not enough sediment to support a spring 2015 HFE– highly unlikely to occur</a:t>
            </a:r>
            <a:r>
              <a:rPr lang="en-US" sz="1200" dirty="0" smtClean="0">
                <a:solidFill>
                  <a:schemeClr val="bg1"/>
                </a:solidFill>
              </a:rPr>
              <a:t>.</a:t>
            </a:r>
          </a:p>
        </p:txBody>
      </p:sp>
    </p:spTree>
    <p:extLst>
      <p:ext uri="{BB962C8B-B14F-4D97-AF65-F5344CB8AC3E}">
        <p14:creationId xmlns:p14="http://schemas.microsoft.com/office/powerpoint/2010/main" val="230774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00" y="82036"/>
            <a:ext cx="4673918" cy="605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1860" y="82144"/>
            <a:ext cx="4879752" cy="3645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40628" y="532158"/>
            <a:ext cx="2133601" cy="461665"/>
          </a:xfrm>
          <a:prstGeom prst="rect">
            <a:avLst/>
          </a:prstGeom>
          <a:solidFill>
            <a:srgbClr val="FFFF99"/>
          </a:solidFill>
          <a:ln>
            <a:solidFill>
              <a:schemeClr val="tx1"/>
            </a:solidFill>
          </a:ln>
        </p:spPr>
        <p:txBody>
          <a:bodyPr wrap="square" rtlCol="0">
            <a:spAutoFit/>
          </a:bodyPr>
          <a:lstStyle/>
          <a:p>
            <a:pPr algn="ctr"/>
            <a:r>
              <a:rPr lang="en-US" sz="1200" i="1" dirty="0" smtClean="0"/>
              <a:t>As of </a:t>
            </a:r>
            <a:r>
              <a:rPr lang="en-US" sz="1200" i="1" dirty="0" smtClean="0"/>
              <a:t>3-14-2016 </a:t>
            </a:r>
            <a:r>
              <a:rPr lang="en-US" sz="1200" i="1" dirty="0" smtClean="0"/>
              <a:t/>
            </a:r>
            <a:br>
              <a:rPr lang="en-US" sz="1200" i="1" dirty="0" smtClean="0"/>
            </a:br>
            <a:r>
              <a:rPr lang="en-US" sz="1200" i="1" dirty="0" smtClean="0"/>
              <a:t>SWE is </a:t>
            </a:r>
            <a:r>
              <a:rPr lang="en-US" sz="1200" i="1" dirty="0" smtClean="0"/>
              <a:t>90</a:t>
            </a:r>
            <a:r>
              <a:rPr lang="en-US" sz="1200" b="1" i="1" dirty="0" smtClean="0"/>
              <a:t>% </a:t>
            </a:r>
            <a:r>
              <a:rPr lang="en-US" sz="1200" i="1" dirty="0" smtClean="0"/>
              <a:t>of median</a:t>
            </a:r>
            <a:endParaRPr lang="en-US" sz="1200" i="1" dirty="0"/>
          </a:p>
        </p:txBody>
      </p:sp>
      <p:cxnSp>
        <p:nvCxnSpPr>
          <p:cNvPr id="6" name="Straight Arrow Connector 5"/>
          <p:cNvCxnSpPr>
            <a:stCxn id="4" idx="2"/>
          </p:cNvCxnSpPr>
          <p:nvPr/>
        </p:nvCxnSpPr>
        <p:spPr>
          <a:xfrm>
            <a:off x="5607429" y="993823"/>
            <a:ext cx="911358" cy="4914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44580" y="1447799"/>
            <a:ext cx="1219200" cy="830997"/>
          </a:xfrm>
          <a:prstGeom prst="rect">
            <a:avLst/>
          </a:prstGeom>
          <a:solidFill>
            <a:srgbClr val="FFFF99"/>
          </a:solidFill>
          <a:ln>
            <a:solidFill>
              <a:schemeClr val="tx1"/>
            </a:solidFill>
          </a:ln>
        </p:spPr>
        <p:txBody>
          <a:bodyPr wrap="square" rtlCol="0">
            <a:spAutoFit/>
          </a:bodyPr>
          <a:lstStyle/>
          <a:p>
            <a:pPr algn="ctr"/>
            <a:r>
              <a:rPr lang="en-US" sz="1200" i="1" dirty="0" smtClean="0"/>
              <a:t>79% of total average seasonal accumulation</a:t>
            </a:r>
            <a:endParaRPr lang="en-US" sz="1200" i="1" dirty="0"/>
          </a:p>
        </p:txBody>
      </p:sp>
      <p:sp>
        <p:nvSpPr>
          <p:cNvPr id="9" name="Slide Number Placeholder 2"/>
          <p:cNvSpPr>
            <a:spLocks noGrp="1"/>
          </p:cNvSpPr>
          <p:nvPr>
            <p:ph type="sldNum" sz="quarter" idx="12"/>
          </p:nvPr>
        </p:nvSpPr>
        <p:spPr>
          <a:xfrm>
            <a:off x="-13252" y="6556651"/>
            <a:ext cx="423784" cy="341105"/>
          </a:xfrm>
        </p:spPr>
        <p:txBody>
          <a:bodyPr/>
          <a:lstStyle/>
          <a:p>
            <a:pPr algn="ctr">
              <a:defRPr/>
            </a:pPr>
            <a:fld id="{EA9AAB2F-5DD1-4AF1-9884-AC7966C4438F}" type="slidenum">
              <a:rPr lang="en-US" smtClean="0">
                <a:solidFill>
                  <a:srgbClr val="FFFFFF"/>
                </a:solidFill>
              </a:rPr>
              <a:pPr algn="ctr">
                <a:defRPr/>
              </a:pPr>
              <a:t>2</a:t>
            </a:fld>
            <a:endParaRPr lang="en-US" dirty="0">
              <a:solidFill>
                <a:srgbClr val="FFFFFF"/>
              </a:solidFill>
            </a:endParaRPr>
          </a:p>
        </p:txBody>
      </p:sp>
    </p:spTree>
    <p:extLst>
      <p:ext uri="{BB962C8B-B14F-4D97-AF65-F5344CB8AC3E}">
        <p14:creationId xmlns:p14="http://schemas.microsoft.com/office/powerpoint/2010/main" val="64464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 y="110409"/>
            <a:ext cx="8920017" cy="607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2"/>
          <p:cNvSpPr>
            <a:spLocks noGrp="1"/>
          </p:cNvSpPr>
          <p:nvPr>
            <p:ph type="sldNum" sz="quarter" idx="12"/>
          </p:nvPr>
        </p:nvSpPr>
        <p:spPr>
          <a:xfrm>
            <a:off x="-13252" y="6556651"/>
            <a:ext cx="423784" cy="341105"/>
          </a:xfrm>
        </p:spPr>
        <p:txBody>
          <a:bodyPr/>
          <a:lstStyle/>
          <a:p>
            <a:pPr algn="ctr">
              <a:defRPr/>
            </a:pPr>
            <a:fld id="{EA9AAB2F-5DD1-4AF1-9884-AC7966C4438F}" type="slidenum">
              <a:rPr lang="en-US" smtClean="0">
                <a:solidFill>
                  <a:srgbClr val="FFFFFF"/>
                </a:solidFill>
              </a:rPr>
              <a:pPr algn="ctr">
                <a:defRPr/>
              </a:pPr>
              <a:t>3</a:t>
            </a:fld>
            <a:endParaRPr lang="en-US" dirty="0">
              <a:solidFill>
                <a:srgbClr val="FFFFFF"/>
              </a:solidFill>
            </a:endParaRPr>
          </a:p>
        </p:txBody>
      </p:sp>
      <p:sp>
        <p:nvSpPr>
          <p:cNvPr id="2" name="TextBox 1"/>
          <p:cNvSpPr txBox="1"/>
          <p:nvPr/>
        </p:nvSpPr>
        <p:spPr>
          <a:xfrm>
            <a:off x="381000" y="6286922"/>
            <a:ext cx="3768404" cy="307777"/>
          </a:xfrm>
          <a:prstGeom prst="rect">
            <a:avLst/>
          </a:prstGeom>
          <a:noFill/>
        </p:spPr>
        <p:txBody>
          <a:bodyPr wrap="none" rtlCol="0">
            <a:spAutoFit/>
          </a:bodyPr>
          <a:lstStyle/>
          <a:p>
            <a:r>
              <a:rPr lang="en-US" dirty="0" smtClean="0">
                <a:solidFill>
                  <a:schemeClr val="bg1"/>
                </a:solidFill>
              </a:rPr>
              <a:t>* Water Year 2016 forecast: 9.02 maf (83%)</a:t>
            </a:r>
            <a:endParaRPr lang="en-US" dirty="0">
              <a:solidFill>
                <a:schemeClr val="bg1"/>
              </a:solidFill>
            </a:endParaRPr>
          </a:p>
        </p:txBody>
      </p:sp>
      <p:sp>
        <p:nvSpPr>
          <p:cNvPr id="4" name="TextBox 3"/>
          <p:cNvSpPr txBox="1"/>
          <p:nvPr/>
        </p:nvSpPr>
        <p:spPr>
          <a:xfrm>
            <a:off x="1198996" y="2134958"/>
            <a:ext cx="1739635" cy="230832"/>
          </a:xfrm>
          <a:prstGeom prst="rect">
            <a:avLst/>
          </a:prstGeom>
          <a:solidFill>
            <a:srgbClr val="FFFF99"/>
          </a:solidFill>
          <a:ln>
            <a:solidFill>
              <a:schemeClr val="tx1"/>
            </a:solidFill>
          </a:ln>
        </p:spPr>
        <p:txBody>
          <a:bodyPr wrap="square" rtlCol="0">
            <a:spAutoFit/>
          </a:bodyPr>
          <a:lstStyle/>
          <a:p>
            <a:r>
              <a:rPr lang="en-US" sz="900" i="1" dirty="0" smtClean="0"/>
              <a:t>Mid-month: 6.50 </a:t>
            </a:r>
            <a:r>
              <a:rPr lang="en-US" sz="900" i="1" dirty="0" err="1" smtClean="0"/>
              <a:t>maf</a:t>
            </a:r>
            <a:r>
              <a:rPr lang="en-US" sz="900" i="1" dirty="0" smtClean="0"/>
              <a:t> (91%)</a:t>
            </a:r>
            <a:endParaRPr lang="en-US" sz="900" i="1" dirty="0"/>
          </a:p>
        </p:txBody>
      </p:sp>
    </p:spTree>
    <p:extLst>
      <p:ext uri="{BB962C8B-B14F-4D97-AF65-F5344CB8AC3E}">
        <p14:creationId xmlns:p14="http://schemas.microsoft.com/office/powerpoint/2010/main" val="266146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chemeClr val="bg1"/>
                </a:solidFill>
              </a:rPr>
              <a:pPr algn="l">
                <a:defRPr/>
              </a:pPr>
              <a:t>4</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17183"/>
            <a:ext cx="858202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70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68" y="113218"/>
            <a:ext cx="8467726" cy="615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a:spLocks noGrp="1"/>
          </p:cNvSpPr>
          <p:nvPr>
            <p:ph type="sldNum" sz="quarter" idx="12"/>
          </p:nvPr>
        </p:nvSpPr>
        <p:spPr>
          <a:xfrm>
            <a:off x="-13252" y="6556651"/>
            <a:ext cx="423784" cy="341105"/>
          </a:xfrm>
        </p:spPr>
        <p:txBody>
          <a:bodyPr/>
          <a:lstStyle/>
          <a:p>
            <a:pPr algn="ctr">
              <a:defRPr/>
            </a:pPr>
            <a:fld id="{EA9AAB2F-5DD1-4AF1-9884-AC7966C4438F}" type="slidenum">
              <a:rPr lang="en-US" smtClean="0">
                <a:solidFill>
                  <a:srgbClr val="FFFFFF"/>
                </a:solidFill>
              </a:rPr>
              <a:pPr algn="ctr">
                <a:defRPr/>
              </a:pPr>
              <a:t>5</a:t>
            </a:fld>
            <a:endParaRPr lang="en-US" dirty="0">
              <a:solidFill>
                <a:srgbClr val="FFFFFF"/>
              </a:solidFill>
            </a:endParaRPr>
          </a:p>
        </p:txBody>
      </p:sp>
      <p:sp>
        <p:nvSpPr>
          <p:cNvPr id="2" name="TextBox 1"/>
          <p:cNvSpPr txBox="1"/>
          <p:nvPr/>
        </p:nvSpPr>
        <p:spPr>
          <a:xfrm>
            <a:off x="1142999" y="1049785"/>
            <a:ext cx="2458173" cy="969496"/>
          </a:xfrm>
          <a:prstGeom prst="rect">
            <a:avLst/>
          </a:prstGeom>
          <a:solidFill>
            <a:schemeClr val="accent5"/>
          </a:solidFill>
          <a:ln>
            <a:solidFill>
              <a:schemeClr val="bg1">
                <a:lumMod val="50000"/>
              </a:schemeClr>
            </a:solidFill>
          </a:ln>
        </p:spPr>
        <p:txBody>
          <a:bodyPr wrap="none" rtlCol="0">
            <a:spAutoFit/>
          </a:bodyPr>
          <a:lstStyle/>
          <a:p>
            <a:pPr algn="ctr"/>
            <a:r>
              <a:rPr lang="en-US" sz="1200" b="1" dirty="0" smtClean="0"/>
              <a:t>Water Year 2016</a:t>
            </a:r>
          </a:p>
          <a:p>
            <a:pPr algn="ctr"/>
            <a:r>
              <a:rPr lang="en-US" sz="1200" b="1" dirty="0" smtClean="0"/>
              <a:t>Upper Elevation Balancing Tier</a:t>
            </a:r>
          </a:p>
          <a:p>
            <a:pPr algn="ctr"/>
            <a:r>
              <a:rPr lang="en-US" sz="1050" dirty="0" smtClean="0"/>
              <a:t>Initial release of 8.23 maf </a:t>
            </a:r>
          </a:p>
          <a:p>
            <a:pPr algn="ctr"/>
            <a:r>
              <a:rPr lang="en-US" sz="1050" dirty="0" smtClean="0"/>
              <a:t>Potential April adjustment </a:t>
            </a:r>
            <a:br>
              <a:rPr lang="en-US" sz="1050" dirty="0" smtClean="0"/>
            </a:br>
            <a:r>
              <a:rPr lang="en-US" sz="1050" dirty="0" smtClean="0"/>
              <a:t>to Equalization or Balancing</a:t>
            </a:r>
            <a:endParaRPr lang="en-US" sz="1050" dirty="0"/>
          </a:p>
        </p:txBody>
      </p:sp>
      <p:sp>
        <p:nvSpPr>
          <p:cNvPr id="7" name="Left Brace 6"/>
          <p:cNvSpPr/>
          <p:nvPr/>
        </p:nvSpPr>
        <p:spPr>
          <a:xfrm rot="5400000">
            <a:off x="4552277" y="1209265"/>
            <a:ext cx="268043" cy="3429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5400000">
            <a:off x="7356030" y="1107630"/>
            <a:ext cx="299337" cy="22098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790042" y="2281535"/>
            <a:ext cx="1632178" cy="461665"/>
          </a:xfrm>
          <a:prstGeom prst="rect">
            <a:avLst/>
          </a:prstGeom>
          <a:noFill/>
        </p:spPr>
        <p:txBody>
          <a:bodyPr wrap="none" rtlCol="0">
            <a:spAutoFit/>
          </a:bodyPr>
          <a:lstStyle/>
          <a:p>
            <a:r>
              <a:rPr lang="en-US" sz="1200" b="1" dirty="0" smtClean="0"/>
              <a:t>April adjustment to </a:t>
            </a:r>
            <a:br>
              <a:rPr lang="en-US" sz="1200" b="1" dirty="0" smtClean="0"/>
            </a:br>
            <a:r>
              <a:rPr lang="en-US" sz="1200" b="1" dirty="0" smtClean="0"/>
              <a:t>Balancing releases</a:t>
            </a:r>
            <a:endParaRPr lang="en-US" sz="1200" b="1" dirty="0"/>
          </a:p>
        </p:txBody>
      </p:sp>
      <p:sp>
        <p:nvSpPr>
          <p:cNvPr id="10" name="TextBox 9"/>
          <p:cNvSpPr txBox="1"/>
          <p:nvPr/>
        </p:nvSpPr>
        <p:spPr>
          <a:xfrm>
            <a:off x="6516801" y="1617762"/>
            <a:ext cx="1749197" cy="461665"/>
          </a:xfrm>
          <a:prstGeom prst="rect">
            <a:avLst/>
          </a:prstGeom>
          <a:noFill/>
        </p:spPr>
        <p:txBody>
          <a:bodyPr wrap="none" rtlCol="0">
            <a:spAutoFit/>
          </a:bodyPr>
          <a:lstStyle/>
          <a:p>
            <a:r>
              <a:rPr lang="en-US" sz="1200" b="1" dirty="0" smtClean="0"/>
              <a:t>April adjustment to </a:t>
            </a:r>
            <a:br>
              <a:rPr lang="en-US" sz="1200" b="1" dirty="0" smtClean="0"/>
            </a:br>
            <a:r>
              <a:rPr lang="en-US" sz="1200" b="1" dirty="0" smtClean="0"/>
              <a:t>Equalization releases</a:t>
            </a:r>
            <a:endParaRPr lang="en-US" sz="1200" b="1" dirty="0"/>
          </a:p>
        </p:txBody>
      </p:sp>
      <p:sp>
        <p:nvSpPr>
          <p:cNvPr id="11" name="Left Brace 10"/>
          <p:cNvSpPr/>
          <p:nvPr/>
        </p:nvSpPr>
        <p:spPr>
          <a:xfrm rot="5400000">
            <a:off x="1909884" y="2367090"/>
            <a:ext cx="295029" cy="18288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637127" y="2666990"/>
            <a:ext cx="1024651" cy="461665"/>
          </a:xfrm>
          <a:prstGeom prst="rect">
            <a:avLst/>
          </a:prstGeom>
          <a:noFill/>
        </p:spPr>
        <p:txBody>
          <a:bodyPr wrap="square" rtlCol="0">
            <a:spAutoFit/>
          </a:bodyPr>
          <a:lstStyle/>
          <a:p>
            <a:r>
              <a:rPr lang="en-US" sz="1200" b="1" dirty="0" smtClean="0"/>
              <a:t>No April Adjustment</a:t>
            </a:r>
            <a:endParaRPr lang="en-US" sz="1200" b="1" dirty="0"/>
          </a:p>
        </p:txBody>
      </p:sp>
    </p:spTree>
    <p:extLst>
      <p:ext uri="{BB962C8B-B14F-4D97-AF65-F5344CB8AC3E}">
        <p14:creationId xmlns:p14="http://schemas.microsoft.com/office/powerpoint/2010/main" val="31651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1860"/>
            <a:ext cx="868680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7103" y="4536898"/>
            <a:ext cx="2129710" cy="769441"/>
          </a:xfrm>
          <a:prstGeom prst="rect">
            <a:avLst/>
          </a:prstGeom>
          <a:solidFill>
            <a:schemeClr val="bg1">
              <a:lumMod val="75000"/>
            </a:schemeClr>
          </a:solidFill>
          <a:ln>
            <a:solidFill>
              <a:schemeClr val="bg1">
                <a:lumMod val="50000"/>
              </a:schemeClr>
            </a:solidFill>
          </a:ln>
        </p:spPr>
        <p:txBody>
          <a:bodyPr wrap="square" rtlCol="0">
            <a:spAutoFit/>
          </a:bodyPr>
          <a:lstStyle/>
          <a:p>
            <a:r>
              <a:rPr lang="en-US" sz="1100" b="0" u="sng" dirty="0" smtClean="0"/>
              <a:t>WY 2016 release projections</a:t>
            </a:r>
          </a:p>
          <a:p>
            <a:r>
              <a:rPr lang="en-US" sz="1100" b="0" dirty="0" smtClean="0"/>
              <a:t>Most:  9.0 maf release</a:t>
            </a:r>
          </a:p>
          <a:p>
            <a:r>
              <a:rPr lang="en-US" sz="1100" b="0" dirty="0" smtClean="0"/>
              <a:t>Max:  9.0 </a:t>
            </a:r>
            <a:r>
              <a:rPr lang="en-US" sz="1100" b="0" dirty="0" err="1" smtClean="0"/>
              <a:t>maf</a:t>
            </a:r>
            <a:r>
              <a:rPr lang="en-US" sz="1100" b="0" dirty="0" smtClean="0"/>
              <a:t> release </a:t>
            </a:r>
          </a:p>
          <a:p>
            <a:r>
              <a:rPr lang="en-US" sz="1100" b="0" dirty="0" smtClean="0"/>
              <a:t>Min:  9.0 maf release </a:t>
            </a:r>
            <a:endParaRPr lang="en-US" sz="1100" b="0" dirty="0"/>
          </a:p>
        </p:txBody>
      </p:sp>
      <p:sp>
        <p:nvSpPr>
          <p:cNvPr id="9" name="Slide Number Placeholder 2"/>
          <p:cNvSpPr>
            <a:spLocks noGrp="1"/>
          </p:cNvSpPr>
          <p:nvPr>
            <p:ph type="sldNum" sz="quarter" idx="12"/>
          </p:nvPr>
        </p:nvSpPr>
        <p:spPr>
          <a:xfrm>
            <a:off x="-13252" y="6556651"/>
            <a:ext cx="423784" cy="341105"/>
          </a:xfrm>
        </p:spPr>
        <p:txBody>
          <a:bodyPr/>
          <a:lstStyle/>
          <a:p>
            <a:pPr algn="ctr">
              <a:defRPr/>
            </a:pPr>
            <a:fld id="{EA9AAB2F-5DD1-4AF1-9884-AC7966C4438F}" type="slidenum">
              <a:rPr lang="en-US" smtClean="0">
                <a:solidFill>
                  <a:srgbClr val="FFFFFF"/>
                </a:solidFill>
              </a:rPr>
              <a:pPr algn="ctr">
                <a:defRPr/>
              </a:pPr>
              <a:t>6</a:t>
            </a:fld>
            <a:endParaRPr lang="en-US" dirty="0">
              <a:solidFill>
                <a:srgbClr val="FFFFFF"/>
              </a:solidFill>
            </a:endParaRPr>
          </a:p>
        </p:txBody>
      </p:sp>
      <p:sp>
        <p:nvSpPr>
          <p:cNvPr id="8" name="TextBox 7"/>
          <p:cNvSpPr txBox="1"/>
          <p:nvPr/>
        </p:nvSpPr>
        <p:spPr>
          <a:xfrm>
            <a:off x="4112745" y="3805917"/>
            <a:ext cx="1838426" cy="538609"/>
          </a:xfrm>
          <a:prstGeom prst="rect">
            <a:avLst/>
          </a:prstGeom>
          <a:solidFill>
            <a:schemeClr val="bg1"/>
          </a:solidFill>
          <a:ln>
            <a:solidFill>
              <a:schemeClr val="tx1"/>
            </a:solidFill>
          </a:ln>
        </p:spPr>
        <p:txBody>
          <a:bodyPr wrap="square" rtlCol="0">
            <a:spAutoFit/>
          </a:bodyPr>
          <a:lstStyle/>
          <a:p>
            <a:r>
              <a:rPr lang="en-US" sz="1000" b="1" dirty="0" smtClean="0">
                <a:solidFill>
                  <a:srgbClr val="000000"/>
                </a:solidFill>
              </a:rPr>
              <a:t>End of CY 2016 Projection:</a:t>
            </a:r>
          </a:p>
          <a:p>
            <a:r>
              <a:rPr lang="en-US" sz="1000" dirty="0" smtClean="0">
                <a:solidFill>
                  <a:srgbClr val="000000"/>
                </a:solidFill>
              </a:rPr>
              <a:t>3,599.51</a:t>
            </a:r>
            <a:r>
              <a:rPr lang="en-US" sz="1000" b="1" dirty="0" smtClean="0">
                <a:solidFill>
                  <a:srgbClr val="000000"/>
                </a:solidFill>
              </a:rPr>
              <a:t> feet</a:t>
            </a:r>
          </a:p>
          <a:p>
            <a:r>
              <a:rPr lang="en-US" sz="900" b="1" i="1" dirty="0" smtClean="0">
                <a:solidFill>
                  <a:srgbClr val="000000"/>
                </a:solidFill>
              </a:rPr>
              <a:t>(Range 3,577 to 3,640 feet)</a:t>
            </a:r>
            <a:endParaRPr lang="en-US" sz="900" b="1" i="1" dirty="0">
              <a:solidFill>
                <a:srgbClr val="000000"/>
              </a:solidFill>
            </a:endParaRPr>
          </a:p>
        </p:txBody>
      </p:sp>
      <p:cxnSp>
        <p:nvCxnSpPr>
          <p:cNvPr id="10" name="Straight Arrow Connector 9"/>
          <p:cNvCxnSpPr/>
          <p:nvPr/>
        </p:nvCxnSpPr>
        <p:spPr>
          <a:xfrm flipV="1">
            <a:off x="5148942" y="2982351"/>
            <a:ext cx="1392535" cy="823568"/>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5601" y="3786682"/>
            <a:ext cx="1895946" cy="577081"/>
          </a:xfrm>
          <a:prstGeom prst="rect">
            <a:avLst/>
          </a:prstGeom>
          <a:solidFill>
            <a:schemeClr val="bg1"/>
          </a:solidFill>
          <a:ln>
            <a:solidFill>
              <a:schemeClr val="tx1"/>
            </a:solidFill>
          </a:ln>
        </p:spPr>
        <p:txBody>
          <a:bodyPr wrap="square" rtlCol="0">
            <a:spAutoFit/>
          </a:bodyPr>
          <a:lstStyle/>
          <a:p>
            <a:r>
              <a:rPr lang="en-US" sz="1050" b="1" dirty="0" smtClean="0">
                <a:solidFill>
                  <a:srgbClr val="000000"/>
                </a:solidFill>
              </a:rPr>
              <a:t>End of CY 2017 Projection:</a:t>
            </a:r>
          </a:p>
          <a:p>
            <a:r>
              <a:rPr lang="en-US" sz="1050" dirty="0" smtClean="0">
                <a:solidFill>
                  <a:srgbClr val="000000"/>
                </a:solidFill>
              </a:rPr>
              <a:t>3609.50</a:t>
            </a:r>
            <a:r>
              <a:rPr lang="en-US" sz="1050" b="1" dirty="0" smtClean="0">
                <a:solidFill>
                  <a:srgbClr val="000000"/>
                </a:solidFill>
              </a:rPr>
              <a:t> feet</a:t>
            </a:r>
          </a:p>
          <a:p>
            <a:r>
              <a:rPr lang="en-US" sz="1050" b="1" i="1" dirty="0" smtClean="0">
                <a:solidFill>
                  <a:srgbClr val="000000"/>
                </a:solidFill>
              </a:rPr>
              <a:t>(Range </a:t>
            </a:r>
            <a:r>
              <a:rPr lang="en-US" sz="1050" i="1" dirty="0" smtClean="0">
                <a:solidFill>
                  <a:srgbClr val="000000"/>
                </a:solidFill>
              </a:rPr>
              <a:t>3,567</a:t>
            </a:r>
            <a:r>
              <a:rPr lang="en-US" sz="1050" b="1" i="1" dirty="0" smtClean="0">
                <a:solidFill>
                  <a:srgbClr val="000000"/>
                </a:solidFill>
              </a:rPr>
              <a:t> to </a:t>
            </a:r>
            <a:r>
              <a:rPr lang="en-US" sz="1050" i="1" dirty="0" smtClean="0">
                <a:solidFill>
                  <a:srgbClr val="000000"/>
                </a:solidFill>
              </a:rPr>
              <a:t>3,649</a:t>
            </a:r>
            <a:r>
              <a:rPr lang="en-US" sz="1050" b="1" i="1" dirty="0" smtClean="0">
                <a:solidFill>
                  <a:srgbClr val="000000"/>
                </a:solidFill>
              </a:rPr>
              <a:t> feet)</a:t>
            </a:r>
            <a:endParaRPr lang="en-US" sz="1050" b="1" i="1" dirty="0">
              <a:solidFill>
                <a:srgbClr val="000000"/>
              </a:solidFill>
            </a:endParaRPr>
          </a:p>
        </p:txBody>
      </p:sp>
      <p:cxnSp>
        <p:nvCxnSpPr>
          <p:cNvPr id="17" name="Straight Arrow Connector 16"/>
          <p:cNvCxnSpPr/>
          <p:nvPr/>
        </p:nvCxnSpPr>
        <p:spPr>
          <a:xfrm flipV="1">
            <a:off x="7260771" y="2699657"/>
            <a:ext cx="1175658" cy="108702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3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0746" name="Group 186"/>
          <p:cNvGraphicFramePr>
            <a:graphicFrameLocks noGrp="1"/>
          </p:cNvGraphicFramePr>
          <p:nvPr>
            <p:ph/>
            <p:extLst>
              <p:ext uri="{D42A27DB-BD31-4B8C-83A1-F6EECF244321}">
                <p14:modId xmlns:p14="http://schemas.microsoft.com/office/powerpoint/2010/main" val="1195576721"/>
              </p:ext>
            </p:extLst>
          </p:nvPr>
        </p:nvGraphicFramePr>
        <p:xfrm>
          <a:off x="228600" y="304800"/>
          <a:ext cx="8472487" cy="5806440"/>
        </p:xfrm>
        <a:graphic>
          <a:graphicData uri="http://schemas.openxmlformats.org/drawingml/2006/table">
            <a:tbl>
              <a:tblPr/>
              <a:tblGrid>
                <a:gridCol w="1168400"/>
                <a:gridCol w="584200"/>
                <a:gridCol w="585787"/>
                <a:gridCol w="606425"/>
                <a:gridCol w="595313"/>
                <a:gridCol w="638175"/>
                <a:gridCol w="627062"/>
                <a:gridCol w="595313"/>
                <a:gridCol w="658812"/>
                <a:gridCol w="595313"/>
                <a:gridCol w="617537"/>
                <a:gridCol w="595313"/>
                <a:gridCol w="604837"/>
              </a:tblGrid>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Unit Number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Oct 2015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Nov 2015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Dec 2015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Jan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Feb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Mar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Apr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May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Jun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Jul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Aug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Sep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4</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6</a:t>
                      </a:r>
                      <a:endParaRPr kumimoji="0" lang="en-US" sz="1000" b="1"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8</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Units Available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Capacity (cfs)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bg1"/>
                          </a:solidFill>
                          <a:effectLst/>
                          <a:latin typeface="Arial" charset="0"/>
                        </a:rPr>
                        <a:t>18,400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22,100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15,500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15,300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15,300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18,800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22,10015,300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14,900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Capacity (kaf/month)</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1,280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1,300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1090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970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1,140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1,140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 Max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1</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2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Most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2</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577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857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857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Min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1</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700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4"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rgbClr val="FFFFFF"/>
                </a:solidFill>
              </a:rPr>
              <a:pPr algn="l">
                <a:defRPr/>
              </a:pPr>
              <a:t>7</a:t>
            </a:fld>
            <a:endParaRPr lang="en-US" dirty="0">
              <a:solidFill>
                <a:srgbClr val="FFFFFF"/>
              </a:solidFill>
            </a:endParaRPr>
          </a:p>
        </p:txBody>
      </p:sp>
      <p:sp>
        <p:nvSpPr>
          <p:cNvPr id="10468" name="Text Box 176"/>
          <p:cNvSpPr txBox="1">
            <a:spLocks noChangeArrowheads="1"/>
          </p:cNvSpPr>
          <p:nvPr/>
        </p:nvSpPr>
        <p:spPr bwMode="auto">
          <a:xfrm>
            <a:off x="619448" y="0"/>
            <a:ext cx="7959663" cy="338554"/>
          </a:xfrm>
          <a:prstGeom prst="rect">
            <a:avLst/>
          </a:prstGeom>
          <a:noFill/>
          <a:ln w="9525" algn="ctr">
            <a:noFill/>
            <a:miter lim="800000"/>
            <a:headEnd/>
            <a:tailEnd/>
          </a:ln>
        </p:spPr>
        <p:txBody>
          <a:bodyPr wrap="square">
            <a:spAutoFit/>
          </a:bodyPr>
          <a:lstStyle/>
          <a:p>
            <a:pPr algn="ctr"/>
            <a:r>
              <a:rPr lang="en-US" sz="1600" dirty="0">
                <a:solidFill>
                  <a:srgbClr val="FFFFFF"/>
                </a:solidFill>
              </a:rPr>
              <a:t>Glen Canyon Power Plant </a:t>
            </a:r>
            <a:r>
              <a:rPr lang="en-US" sz="1600" u="sng" dirty="0" smtClean="0">
                <a:solidFill>
                  <a:srgbClr val="FFFFFF"/>
                </a:solidFill>
              </a:rPr>
              <a:t>Provisional</a:t>
            </a:r>
            <a:r>
              <a:rPr lang="en-US" sz="1600" dirty="0" smtClean="0">
                <a:solidFill>
                  <a:srgbClr val="FFFFFF"/>
                </a:solidFill>
              </a:rPr>
              <a:t> </a:t>
            </a:r>
            <a:r>
              <a:rPr lang="en-US" sz="1600" dirty="0">
                <a:solidFill>
                  <a:srgbClr val="FFFFFF"/>
                </a:solidFill>
              </a:rPr>
              <a:t>Unit Outage Schedule for Water Year </a:t>
            </a:r>
            <a:r>
              <a:rPr lang="en-US" sz="1600" dirty="0" smtClean="0">
                <a:solidFill>
                  <a:srgbClr val="FFFFFF"/>
                </a:solidFill>
              </a:rPr>
              <a:t>2016</a:t>
            </a:r>
            <a:endParaRPr lang="en-US" sz="1600" dirty="0">
              <a:solidFill>
                <a:srgbClr val="FFFFFF"/>
              </a:solidFill>
            </a:endParaRPr>
          </a:p>
        </p:txBody>
      </p:sp>
      <p:sp>
        <p:nvSpPr>
          <p:cNvPr id="16" name="TextBox 15"/>
          <p:cNvSpPr txBox="1"/>
          <p:nvPr/>
        </p:nvSpPr>
        <p:spPr>
          <a:xfrm>
            <a:off x="300251" y="6111258"/>
            <a:ext cx="4724518" cy="1308050"/>
          </a:xfrm>
          <a:prstGeom prst="rect">
            <a:avLst/>
          </a:prstGeom>
          <a:noFill/>
        </p:spPr>
        <p:txBody>
          <a:bodyPr wrap="square" rtlCol="0">
            <a:spAutoFit/>
          </a:bodyPr>
          <a:lstStyle/>
          <a:p>
            <a:pPr marL="228600" indent="-228600" algn="l">
              <a:buFontTx/>
              <a:buAutoNum type="arabicPlain"/>
            </a:pPr>
            <a:r>
              <a:rPr lang="en-US" sz="1100" dirty="0" smtClean="0">
                <a:solidFill>
                  <a:srgbClr val="FFFFFF"/>
                </a:solidFill>
              </a:rPr>
              <a:t>Projected release, based on January 2016 Min and Max Probable Inflow Projections and 24-Month Study model runs</a:t>
            </a:r>
          </a:p>
          <a:p>
            <a:pPr marL="228600" indent="-228600" algn="l">
              <a:buFontTx/>
              <a:buAutoNum type="arabicPlain"/>
            </a:pPr>
            <a:r>
              <a:rPr lang="en-US" sz="1100" dirty="0">
                <a:solidFill>
                  <a:srgbClr val="FFFFFF"/>
                </a:solidFill>
              </a:rPr>
              <a:t>Projected release, based on  </a:t>
            </a:r>
            <a:r>
              <a:rPr lang="en-US" sz="1100" dirty="0" smtClean="0">
                <a:solidFill>
                  <a:srgbClr val="FFFFFF"/>
                </a:solidFill>
              </a:rPr>
              <a:t>March 2016 Most Probable Inflow </a:t>
            </a:r>
            <a:r>
              <a:rPr lang="en-US" sz="1100" dirty="0">
                <a:solidFill>
                  <a:srgbClr val="FFFFFF"/>
                </a:solidFill>
              </a:rPr>
              <a:t>Projections and 24-Month Study model runs</a:t>
            </a:r>
          </a:p>
          <a:p>
            <a:pPr marL="228600" indent="-228600" algn="l">
              <a:buFontTx/>
              <a:buAutoNum type="arabicPlain"/>
            </a:pPr>
            <a:endParaRPr lang="en-US" sz="1100" dirty="0" smtClean="0">
              <a:solidFill>
                <a:srgbClr val="FFFFFF"/>
              </a:solidFill>
            </a:endParaRPr>
          </a:p>
          <a:p>
            <a:endParaRPr lang="en-US" sz="1200" dirty="0" smtClean="0">
              <a:solidFill>
                <a:srgbClr val="000000"/>
              </a:solidFill>
            </a:endParaRPr>
          </a:p>
          <a:p>
            <a:endParaRPr lang="en-US" sz="1200" dirty="0">
              <a:solidFill>
                <a:srgbClr val="000000"/>
              </a:solidFill>
            </a:endParaRPr>
          </a:p>
        </p:txBody>
      </p:sp>
      <p:sp>
        <p:nvSpPr>
          <p:cNvPr id="64" name="Rectangle 173"/>
          <p:cNvSpPr>
            <a:spLocks noChangeArrowheads="1"/>
          </p:cNvSpPr>
          <p:nvPr/>
        </p:nvSpPr>
        <p:spPr bwMode="auto">
          <a:xfrm>
            <a:off x="4935647" y="2010318"/>
            <a:ext cx="521208" cy="155448"/>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4" name="TextBox 3"/>
          <p:cNvSpPr txBox="1"/>
          <p:nvPr/>
        </p:nvSpPr>
        <p:spPr>
          <a:xfrm>
            <a:off x="8694760" y="5492523"/>
            <a:ext cx="433132" cy="307777"/>
          </a:xfrm>
          <a:prstGeom prst="rect">
            <a:avLst/>
          </a:prstGeom>
          <a:noFill/>
        </p:spPr>
        <p:txBody>
          <a:bodyPr wrap="none" rtlCol="0">
            <a:spAutoFit/>
          </a:bodyPr>
          <a:lstStyle/>
          <a:p>
            <a:r>
              <a:rPr lang="en-US" dirty="0" smtClean="0">
                <a:solidFill>
                  <a:schemeClr val="bg1"/>
                </a:solidFill>
              </a:rPr>
              <a:t>9.0</a:t>
            </a:r>
            <a:endParaRPr lang="en-US" dirty="0">
              <a:solidFill>
                <a:schemeClr val="bg1"/>
              </a:solidFill>
            </a:endParaRPr>
          </a:p>
        </p:txBody>
      </p:sp>
      <p:sp>
        <p:nvSpPr>
          <p:cNvPr id="85" name="TextBox 84"/>
          <p:cNvSpPr txBox="1"/>
          <p:nvPr/>
        </p:nvSpPr>
        <p:spPr>
          <a:xfrm>
            <a:off x="8683384" y="5808699"/>
            <a:ext cx="433132" cy="307777"/>
          </a:xfrm>
          <a:prstGeom prst="rect">
            <a:avLst/>
          </a:prstGeom>
          <a:noFill/>
        </p:spPr>
        <p:txBody>
          <a:bodyPr wrap="none" rtlCol="0">
            <a:spAutoFit/>
          </a:bodyPr>
          <a:lstStyle/>
          <a:p>
            <a:r>
              <a:rPr lang="en-US" dirty="0" smtClean="0">
                <a:solidFill>
                  <a:schemeClr val="bg1"/>
                </a:solidFill>
              </a:rPr>
              <a:t>9.0</a:t>
            </a:r>
            <a:endParaRPr lang="en-US" dirty="0">
              <a:solidFill>
                <a:schemeClr val="bg1"/>
              </a:solidFill>
            </a:endParaRPr>
          </a:p>
        </p:txBody>
      </p:sp>
      <p:sp>
        <p:nvSpPr>
          <p:cNvPr id="86" name="TextBox 85"/>
          <p:cNvSpPr txBox="1"/>
          <p:nvPr/>
        </p:nvSpPr>
        <p:spPr>
          <a:xfrm>
            <a:off x="8683382" y="5194539"/>
            <a:ext cx="433132" cy="307777"/>
          </a:xfrm>
          <a:prstGeom prst="rect">
            <a:avLst/>
          </a:prstGeom>
          <a:noFill/>
        </p:spPr>
        <p:txBody>
          <a:bodyPr wrap="none" rtlCol="0">
            <a:spAutoFit/>
          </a:bodyPr>
          <a:lstStyle/>
          <a:p>
            <a:r>
              <a:rPr lang="en-US" dirty="0" smtClean="0">
                <a:solidFill>
                  <a:schemeClr val="bg1"/>
                </a:solidFill>
              </a:rPr>
              <a:t>9.0</a:t>
            </a:r>
            <a:endParaRPr lang="en-US" dirty="0">
              <a:solidFill>
                <a:schemeClr val="bg1"/>
              </a:solidFill>
            </a:endParaRPr>
          </a:p>
        </p:txBody>
      </p:sp>
      <p:sp>
        <p:nvSpPr>
          <p:cNvPr id="44" name="Rectangle 173"/>
          <p:cNvSpPr>
            <a:spLocks noChangeArrowheads="1"/>
          </p:cNvSpPr>
          <p:nvPr/>
        </p:nvSpPr>
        <p:spPr bwMode="auto">
          <a:xfrm>
            <a:off x="3734969" y="3348170"/>
            <a:ext cx="589235"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5" name="Rectangle 173"/>
          <p:cNvSpPr>
            <a:spLocks noChangeArrowheads="1"/>
          </p:cNvSpPr>
          <p:nvPr/>
        </p:nvSpPr>
        <p:spPr bwMode="auto">
          <a:xfrm>
            <a:off x="3734969" y="3024150"/>
            <a:ext cx="589235"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43" name="TextBox 42"/>
          <p:cNvSpPr txBox="1"/>
          <p:nvPr/>
        </p:nvSpPr>
        <p:spPr>
          <a:xfrm>
            <a:off x="6858000" y="6085721"/>
            <a:ext cx="1905000" cy="492443"/>
          </a:xfrm>
          <a:prstGeom prst="rect">
            <a:avLst/>
          </a:prstGeom>
          <a:noFill/>
        </p:spPr>
        <p:txBody>
          <a:bodyPr wrap="square" rtlCol="0">
            <a:spAutoFit/>
          </a:bodyPr>
          <a:lstStyle/>
          <a:p>
            <a:r>
              <a:rPr lang="en-US" sz="1200" dirty="0" smtClean="0">
                <a:solidFill>
                  <a:srgbClr val="FFFFFF"/>
                </a:solidFill>
              </a:rPr>
              <a:t>(updated 3-10-2016)</a:t>
            </a:r>
          </a:p>
          <a:p>
            <a:endParaRPr lang="en-US" dirty="0">
              <a:solidFill>
                <a:srgbClr val="000000"/>
              </a:solidFill>
            </a:endParaRPr>
          </a:p>
        </p:txBody>
      </p:sp>
      <p:sp>
        <p:nvSpPr>
          <p:cNvPr id="52" name="Rectangle 173"/>
          <p:cNvSpPr>
            <a:spLocks noChangeArrowheads="1"/>
          </p:cNvSpPr>
          <p:nvPr/>
        </p:nvSpPr>
        <p:spPr bwMode="auto">
          <a:xfrm>
            <a:off x="7838868" y="1686654"/>
            <a:ext cx="850392" cy="146304"/>
          </a:xfrm>
          <a:prstGeom prst="rect">
            <a:avLst/>
          </a:prstGeom>
          <a:solidFill>
            <a:srgbClr val="FF0000"/>
          </a:solidFill>
          <a:ln w="9525" algn="ctr">
            <a:solidFill>
              <a:schemeClr val="tx1"/>
            </a:solidFill>
            <a:miter lim="800000"/>
            <a:headEnd/>
            <a:tailEnd/>
          </a:ln>
        </p:spPr>
        <p:txBody>
          <a:bodyPr wrap="none" anchor="ctr"/>
          <a:lstStyle/>
          <a:p>
            <a:endParaRPr lang="en-US">
              <a:solidFill>
                <a:srgbClr val="000000"/>
              </a:solidFill>
            </a:endParaRPr>
          </a:p>
        </p:txBody>
      </p:sp>
      <p:sp>
        <p:nvSpPr>
          <p:cNvPr id="54" name="Rectangle 173"/>
          <p:cNvSpPr>
            <a:spLocks noChangeArrowheads="1"/>
          </p:cNvSpPr>
          <p:nvPr/>
        </p:nvSpPr>
        <p:spPr bwMode="auto">
          <a:xfrm>
            <a:off x="8152598" y="1292004"/>
            <a:ext cx="536154" cy="155448"/>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55" name="Rectangle 173"/>
          <p:cNvSpPr>
            <a:spLocks noChangeArrowheads="1"/>
          </p:cNvSpPr>
          <p:nvPr/>
        </p:nvSpPr>
        <p:spPr bwMode="auto">
          <a:xfrm>
            <a:off x="8152598" y="967984"/>
            <a:ext cx="536154" cy="155448"/>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0" name="Rectangle 173"/>
          <p:cNvSpPr>
            <a:spLocks noChangeArrowheads="1"/>
          </p:cNvSpPr>
          <p:nvPr/>
        </p:nvSpPr>
        <p:spPr bwMode="auto">
          <a:xfrm>
            <a:off x="1392510" y="2357014"/>
            <a:ext cx="4809744" cy="146304"/>
          </a:xfrm>
          <a:prstGeom prst="rect">
            <a:avLst/>
          </a:prstGeom>
          <a:solidFill>
            <a:srgbClr val="FF0000"/>
          </a:solidFill>
          <a:ln w="9525" algn="ctr">
            <a:solidFill>
              <a:schemeClr val="tx1"/>
            </a:solidFill>
            <a:miter lim="800000"/>
            <a:headEnd/>
            <a:tailEnd/>
          </a:ln>
        </p:spPr>
        <p:txBody>
          <a:bodyPr wrap="none" anchor="ctr"/>
          <a:lstStyle/>
          <a:p>
            <a:endParaRPr lang="en-US">
              <a:solidFill>
                <a:srgbClr val="000000"/>
              </a:solidFill>
            </a:endParaRPr>
          </a:p>
        </p:txBody>
      </p:sp>
      <p:sp>
        <p:nvSpPr>
          <p:cNvPr id="31" name="Rectangle 173"/>
          <p:cNvSpPr>
            <a:spLocks noChangeArrowheads="1"/>
          </p:cNvSpPr>
          <p:nvPr/>
        </p:nvSpPr>
        <p:spPr bwMode="auto">
          <a:xfrm>
            <a:off x="1392509" y="1707842"/>
            <a:ext cx="473869" cy="149782"/>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3" name="Rectangle 173"/>
          <p:cNvSpPr>
            <a:spLocks noChangeArrowheads="1"/>
          </p:cNvSpPr>
          <p:nvPr/>
        </p:nvSpPr>
        <p:spPr bwMode="auto">
          <a:xfrm>
            <a:off x="4352650" y="2701301"/>
            <a:ext cx="347472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1" name="Rectangle 173"/>
          <p:cNvSpPr>
            <a:spLocks noChangeArrowheads="1"/>
          </p:cNvSpPr>
          <p:nvPr/>
        </p:nvSpPr>
        <p:spPr bwMode="auto">
          <a:xfrm>
            <a:off x="1392509" y="1333793"/>
            <a:ext cx="763550" cy="149782"/>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5" name="Rectangle 173"/>
          <p:cNvSpPr>
            <a:spLocks noChangeArrowheads="1"/>
          </p:cNvSpPr>
          <p:nvPr/>
        </p:nvSpPr>
        <p:spPr bwMode="auto">
          <a:xfrm>
            <a:off x="2835761" y="1336743"/>
            <a:ext cx="112534" cy="146831"/>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4" name="Rectangle 173"/>
          <p:cNvSpPr>
            <a:spLocks noChangeArrowheads="1"/>
          </p:cNvSpPr>
          <p:nvPr/>
        </p:nvSpPr>
        <p:spPr bwMode="auto">
          <a:xfrm>
            <a:off x="4935647" y="1690278"/>
            <a:ext cx="521208" cy="155448"/>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4009944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0746" name="Group 186"/>
          <p:cNvGraphicFramePr>
            <a:graphicFrameLocks noGrp="1"/>
          </p:cNvGraphicFramePr>
          <p:nvPr>
            <p:ph/>
            <p:extLst>
              <p:ext uri="{D42A27DB-BD31-4B8C-83A1-F6EECF244321}">
                <p14:modId xmlns:p14="http://schemas.microsoft.com/office/powerpoint/2010/main" val="4246014536"/>
              </p:ext>
            </p:extLst>
          </p:nvPr>
        </p:nvGraphicFramePr>
        <p:xfrm>
          <a:off x="228600" y="304800"/>
          <a:ext cx="8472487" cy="5806440"/>
        </p:xfrm>
        <a:graphic>
          <a:graphicData uri="http://schemas.openxmlformats.org/drawingml/2006/table">
            <a:tbl>
              <a:tblPr/>
              <a:tblGrid>
                <a:gridCol w="1168400"/>
                <a:gridCol w="584200"/>
                <a:gridCol w="585787"/>
                <a:gridCol w="606425"/>
                <a:gridCol w="595313"/>
                <a:gridCol w="638175"/>
                <a:gridCol w="627062"/>
                <a:gridCol w="595313"/>
                <a:gridCol w="658812"/>
                <a:gridCol w="595313"/>
                <a:gridCol w="617537"/>
                <a:gridCol w="595313"/>
                <a:gridCol w="604837"/>
              </a:tblGrid>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Unit Number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Oct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Nov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Dec 2016</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Jan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Feb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Mar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Apr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May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Jun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Jul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Aug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Sep 2017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4</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6</a:t>
                      </a:r>
                      <a:endParaRPr kumimoji="0" lang="en-US" sz="1000" b="1"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8</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Units Available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7</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Capacity (cfs)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15,100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15,100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15,100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25,600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18,500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Capacity (kaf/month)</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928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1,352</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1,352</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838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928</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1,353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1,353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1,574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 Max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1</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1200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1400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1500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1049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20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Most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2</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1050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Min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r>
                        <a:rPr kumimoji="0" lang="en-US" sz="1400" b="0" i="0" u="none" strike="noStrike" cap="none" normalizeH="0" baseline="30000" dirty="0" smtClean="0">
                          <a:ln>
                            <a:noFill/>
                          </a:ln>
                          <a:solidFill>
                            <a:schemeClr val="bg1"/>
                          </a:solidFill>
                          <a:effectLst/>
                          <a:latin typeface="Arial" charset="0"/>
                        </a:rPr>
                        <a:t> 1</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850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630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4" name="Slide Number Placeholder 3"/>
          <p:cNvSpPr>
            <a:spLocks noGrp="1"/>
          </p:cNvSpPr>
          <p:nvPr>
            <p:ph type="sldNum" sz="quarter" idx="12"/>
          </p:nvPr>
        </p:nvSpPr>
        <p:spPr>
          <a:xfrm>
            <a:off x="0" y="6550851"/>
            <a:ext cx="651353" cy="307149"/>
          </a:xfrm>
        </p:spPr>
        <p:txBody>
          <a:bodyPr/>
          <a:lstStyle/>
          <a:p>
            <a:pPr algn="l">
              <a:defRPr/>
            </a:pPr>
            <a:fld id="{D95D6241-8AF8-44B7-A3DE-1EB233971F4C}" type="slidenum">
              <a:rPr lang="en-US" smtClean="0">
                <a:solidFill>
                  <a:srgbClr val="FFFFFF"/>
                </a:solidFill>
              </a:rPr>
              <a:pPr algn="l">
                <a:defRPr/>
              </a:pPr>
              <a:t>8</a:t>
            </a:fld>
            <a:endParaRPr lang="en-US" dirty="0">
              <a:solidFill>
                <a:srgbClr val="FFFFFF"/>
              </a:solidFill>
            </a:endParaRPr>
          </a:p>
        </p:txBody>
      </p:sp>
      <p:sp>
        <p:nvSpPr>
          <p:cNvPr id="10468" name="Text Box 176"/>
          <p:cNvSpPr txBox="1">
            <a:spLocks noChangeArrowheads="1"/>
          </p:cNvSpPr>
          <p:nvPr/>
        </p:nvSpPr>
        <p:spPr bwMode="auto">
          <a:xfrm>
            <a:off x="619448" y="0"/>
            <a:ext cx="7959663" cy="338554"/>
          </a:xfrm>
          <a:prstGeom prst="rect">
            <a:avLst/>
          </a:prstGeom>
          <a:noFill/>
          <a:ln w="9525" algn="ctr">
            <a:noFill/>
            <a:miter lim="800000"/>
            <a:headEnd/>
            <a:tailEnd/>
          </a:ln>
        </p:spPr>
        <p:txBody>
          <a:bodyPr wrap="square">
            <a:spAutoFit/>
          </a:bodyPr>
          <a:lstStyle/>
          <a:p>
            <a:pPr algn="ctr"/>
            <a:r>
              <a:rPr lang="en-US" sz="1600" dirty="0">
                <a:solidFill>
                  <a:srgbClr val="FFFFFF"/>
                </a:solidFill>
              </a:rPr>
              <a:t>Glen Canyon Power Plant </a:t>
            </a:r>
            <a:r>
              <a:rPr lang="en-US" sz="1600" u="sng" dirty="0" smtClean="0">
                <a:solidFill>
                  <a:srgbClr val="FFFFFF"/>
                </a:solidFill>
              </a:rPr>
              <a:t>Provisional</a:t>
            </a:r>
            <a:r>
              <a:rPr lang="en-US" sz="1600" dirty="0" smtClean="0">
                <a:solidFill>
                  <a:srgbClr val="FFFFFF"/>
                </a:solidFill>
              </a:rPr>
              <a:t> </a:t>
            </a:r>
            <a:r>
              <a:rPr lang="en-US" sz="1600" dirty="0">
                <a:solidFill>
                  <a:srgbClr val="FFFFFF"/>
                </a:solidFill>
              </a:rPr>
              <a:t>Unit Outage Schedule for Water Year </a:t>
            </a:r>
            <a:r>
              <a:rPr lang="en-US" sz="1600" dirty="0" smtClean="0">
                <a:solidFill>
                  <a:srgbClr val="FFFFFF"/>
                </a:solidFill>
              </a:rPr>
              <a:t>2017</a:t>
            </a:r>
            <a:endParaRPr lang="en-US" sz="1600" dirty="0">
              <a:solidFill>
                <a:srgbClr val="FFFFFF"/>
              </a:solidFill>
            </a:endParaRPr>
          </a:p>
        </p:txBody>
      </p:sp>
      <p:sp>
        <p:nvSpPr>
          <p:cNvPr id="16" name="TextBox 15"/>
          <p:cNvSpPr txBox="1"/>
          <p:nvPr/>
        </p:nvSpPr>
        <p:spPr>
          <a:xfrm>
            <a:off x="300251" y="6111258"/>
            <a:ext cx="4724518" cy="1308050"/>
          </a:xfrm>
          <a:prstGeom prst="rect">
            <a:avLst/>
          </a:prstGeom>
          <a:noFill/>
        </p:spPr>
        <p:txBody>
          <a:bodyPr wrap="square" rtlCol="0">
            <a:spAutoFit/>
          </a:bodyPr>
          <a:lstStyle/>
          <a:p>
            <a:pPr marL="228600" indent="-228600" algn="l">
              <a:buFontTx/>
              <a:buAutoNum type="arabicPlain"/>
            </a:pPr>
            <a:r>
              <a:rPr lang="en-US" sz="1100" dirty="0" smtClean="0">
                <a:solidFill>
                  <a:srgbClr val="FFFFFF"/>
                </a:solidFill>
              </a:rPr>
              <a:t>Projected release, based on January 2016 Min and Max Probable Inflow Projections and 24-Month Study model runs</a:t>
            </a:r>
          </a:p>
          <a:p>
            <a:pPr marL="228600" indent="-228600" algn="l">
              <a:buFontTx/>
              <a:buAutoNum type="arabicPlain"/>
            </a:pPr>
            <a:r>
              <a:rPr lang="en-US" sz="1100" dirty="0">
                <a:solidFill>
                  <a:srgbClr val="FFFFFF"/>
                </a:solidFill>
              </a:rPr>
              <a:t>Projected release, based on  </a:t>
            </a:r>
            <a:r>
              <a:rPr lang="en-US" sz="1100" dirty="0" smtClean="0">
                <a:solidFill>
                  <a:srgbClr val="FFFFFF"/>
                </a:solidFill>
              </a:rPr>
              <a:t>March 2016 Most Probable Inflow </a:t>
            </a:r>
            <a:r>
              <a:rPr lang="en-US" sz="1100" dirty="0">
                <a:solidFill>
                  <a:srgbClr val="FFFFFF"/>
                </a:solidFill>
              </a:rPr>
              <a:t>Projections and 24-Month Study model runs</a:t>
            </a:r>
          </a:p>
          <a:p>
            <a:pPr marL="228600" indent="-228600" algn="l">
              <a:buFontTx/>
              <a:buAutoNum type="arabicPlain"/>
            </a:pPr>
            <a:endParaRPr lang="en-US" sz="1100" dirty="0" smtClean="0">
              <a:solidFill>
                <a:srgbClr val="FFFFFF"/>
              </a:solidFill>
            </a:endParaRPr>
          </a:p>
          <a:p>
            <a:endParaRPr lang="en-US" sz="1200" dirty="0" smtClean="0">
              <a:solidFill>
                <a:srgbClr val="000000"/>
              </a:solidFill>
            </a:endParaRPr>
          </a:p>
          <a:p>
            <a:endParaRPr lang="en-US" sz="1200" dirty="0">
              <a:solidFill>
                <a:srgbClr val="000000"/>
              </a:solidFill>
            </a:endParaRPr>
          </a:p>
        </p:txBody>
      </p:sp>
      <p:sp>
        <p:nvSpPr>
          <p:cNvPr id="4" name="TextBox 3"/>
          <p:cNvSpPr txBox="1"/>
          <p:nvPr/>
        </p:nvSpPr>
        <p:spPr>
          <a:xfrm>
            <a:off x="8694760" y="5492523"/>
            <a:ext cx="433132" cy="307777"/>
          </a:xfrm>
          <a:prstGeom prst="rect">
            <a:avLst/>
          </a:prstGeom>
          <a:noFill/>
        </p:spPr>
        <p:txBody>
          <a:bodyPr wrap="none" rtlCol="0">
            <a:spAutoFit/>
          </a:bodyPr>
          <a:lstStyle/>
          <a:p>
            <a:r>
              <a:rPr lang="en-US" dirty="0" smtClean="0">
                <a:solidFill>
                  <a:schemeClr val="bg1"/>
                </a:solidFill>
              </a:rPr>
              <a:t>9.0</a:t>
            </a:r>
            <a:endParaRPr lang="en-US" dirty="0">
              <a:solidFill>
                <a:schemeClr val="bg1"/>
              </a:solidFill>
            </a:endParaRPr>
          </a:p>
        </p:txBody>
      </p:sp>
      <p:sp>
        <p:nvSpPr>
          <p:cNvPr id="85" name="TextBox 84"/>
          <p:cNvSpPr txBox="1"/>
          <p:nvPr/>
        </p:nvSpPr>
        <p:spPr>
          <a:xfrm>
            <a:off x="8633691" y="5808699"/>
            <a:ext cx="532518" cy="307777"/>
          </a:xfrm>
          <a:prstGeom prst="rect">
            <a:avLst/>
          </a:prstGeom>
          <a:noFill/>
        </p:spPr>
        <p:txBody>
          <a:bodyPr wrap="none" rtlCol="0">
            <a:spAutoFit/>
          </a:bodyPr>
          <a:lstStyle/>
          <a:p>
            <a:r>
              <a:rPr lang="en-US" dirty="0" smtClean="0">
                <a:solidFill>
                  <a:schemeClr val="bg1"/>
                </a:solidFill>
              </a:rPr>
              <a:t>8.23</a:t>
            </a:r>
            <a:endParaRPr lang="en-US" dirty="0">
              <a:solidFill>
                <a:schemeClr val="bg1"/>
              </a:solidFill>
            </a:endParaRPr>
          </a:p>
        </p:txBody>
      </p:sp>
      <p:sp>
        <p:nvSpPr>
          <p:cNvPr id="86" name="TextBox 85"/>
          <p:cNvSpPr txBox="1"/>
          <p:nvPr/>
        </p:nvSpPr>
        <p:spPr>
          <a:xfrm>
            <a:off x="8596554" y="5194539"/>
            <a:ext cx="622030" cy="307777"/>
          </a:xfrm>
          <a:prstGeom prst="rect">
            <a:avLst/>
          </a:prstGeom>
          <a:noFill/>
        </p:spPr>
        <p:txBody>
          <a:bodyPr wrap="none" rtlCol="0">
            <a:spAutoFit/>
          </a:bodyPr>
          <a:lstStyle/>
          <a:p>
            <a:r>
              <a:rPr lang="en-US" dirty="0" smtClean="0">
                <a:solidFill>
                  <a:schemeClr val="bg1"/>
                </a:solidFill>
              </a:rPr>
              <a:t>11.95</a:t>
            </a:r>
            <a:endParaRPr lang="en-US" dirty="0">
              <a:solidFill>
                <a:schemeClr val="bg1"/>
              </a:solidFill>
            </a:endParaRPr>
          </a:p>
        </p:txBody>
      </p:sp>
      <p:sp>
        <p:nvSpPr>
          <p:cNvPr id="43" name="TextBox 42"/>
          <p:cNvSpPr txBox="1"/>
          <p:nvPr/>
        </p:nvSpPr>
        <p:spPr>
          <a:xfrm>
            <a:off x="6858000" y="6085721"/>
            <a:ext cx="1905000" cy="492443"/>
          </a:xfrm>
          <a:prstGeom prst="rect">
            <a:avLst/>
          </a:prstGeom>
          <a:noFill/>
        </p:spPr>
        <p:txBody>
          <a:bodyPr wrap="square" rtlCol="0">
            <a:spAutoFit/>
          </a:bodyPr>
          <a:lstStyle/>
          <a:p>
            <a:r>
              <a:rPr lang="en-US" sz="1200" dirty="0" smtClean="0">
                <a:solidFill>
                  <a:srgbClr val="FFFFFF"/>
                </a:solidFill>
              </a:rPr>
              <a:t>(updated 3-10-2016)</a:t>
            </a:r>
          </a:p>
          <a:p>
            <a:endParaRPr lang="en-US" dirty="0">
              <a:solidFill>
                <a:srgbClr val="000000"/>
              </a:solidFill>
            </a:endParaRPr>
          </a:p>
        </p:txBody>
      </p:sp>
      <p:sp>
        <p:nvSpPr>
          <p:cNvPr id="55" name="Rectangle 173"/>
          <p:cNvSpPr>
            <a:spLocks noChangeArrowheads="1"/>
          </p:cNvSpPr>
          <p:nvPr/>
        </p:nvSpPr>
        <p:spPr bwMode="auto">
          <a:xfrm>
            <a:off x="1453470" y="967984"/>
            <a:ext cx="466344"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8" name="Rectangle 173"/>
          <p:cNvSpPr>
            <a:spLocks noChangeArrowheads="1"/>
          </p:cNvSpPr>
          <p:nvPr/>
        </p:nvSpPr>
        <p:spPr bwMode="auto">
          <a:xfrm>
            <a:off x="1407750" y="1684264"/>
            <a:ext cx="160020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9" name="Rectangle 173"/>
          <p:cNvSpPr>
            <a:spLocks noChangeArrowheads="1"/>
          </p:cNvSpPr>
          <p:nvPr/>
        </p:nvSpPr>
        <p:spPr bwMode="auto">
          <a:xfrm>
            <a:off x="4364310" y="2019544"/>
            <a:ext cx="536154"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6" name="Rectangle 173"/>
          <p:cNvSpPr>
            <a:spLocks noChangeArrowheads="1"/>
          </p:cNvSpPr>
          <p:nvPr/>
        </p:nvSpPr>
        <p:spPr bwMode="auto">
          <a:xfrm>
            <a:off x="3731850" y="3025384"/>
            <a:ext cx="536154"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7" name="Rectangle 173"/>
          <p:cNvSpPr>
            <a:spLocks noChangeArrowheads="1"/>
          </p:cNvSpPr>
          <p:nvPr/>
        </p:nvSpPr>
        <p:spPr bwMode="auto">
          <a:xfrm>
            <a:off x="3739470" y="3353044"/>
            <a:ext cx="536154"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8" name="Rectangle 173"/>
          <p:cNvSpPr>
            <a:spLocks noChangeArrowheads="1"/>
          </p:cNvSpPr>
          <p:nvPr/>
        </p:nvSpPr>
        <p:spPr bwMode="auto">
          <a:xfrm>
            <a:off x="4364310" y="1699504"/>
            <a:ext cx="536154"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39" name="Rectangle 173"/>
          <p:cNvSpPr>
            <a:spLocks noChangeArrowheads="1"/>
          </p:cNvSpPr>
          <p:nvPr/>
        </p:nvSpPr>
        <p:spPr bwMode="auto">
          <a:xfrm>
            <a:off x="3076530" y="967984"/>
            <a:ext cx="4370832"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40" name="Rectangle 173"/>
          <p:cNvSpPr>
            <a:spLocks noChangeArrowheads="1"/>
          </p:cNvSpPr>
          <p:nvPr/>
        </p:nvSpPr>
        <p:spPr bwMode="auto">
          <a:xfrm>
            <a:off x="8173727" y="957560"/>
            <a:ext cx="22860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41" name="Rectangle 173"/>
          <p:cNvSpPr>
            <a:spLocks noChangeArrowheads="1"/>
          </p:cNvSpPr>
          <p:nvPr/>
        </p:nvSpPr>
        <p:spPr bwMode="auto">
          <a:xfrm>
            <a:off x="8181347" y="1323320"/>
            <a:ext cx="50292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0" name="Rectangle 173"/>
          <p:cNvSpPr>
            <a:spLocks noChangeArrowheads="1"/>
          </p:cNvSpPr>
          <p:nvPr/>
        </p:nvSpPr>
        <p:spPr bwMode="auto">
          <a:xfrm>
            <a:off x="1605870" y="2370064"/>
            <a:ext cx="13716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21" name="Rectangle 173"/>
          <p:cNvSpPr>
            <a:spLocks noChangeArrowheads="1"/>
          </p:cNvSpPr>
          <p:nvPr/>
        </p:nvSpPr>
        <p:spPr bwMode="auto">
          <a:xfrm>
            <a:off x="1605870" y="2690104"/>
            <a:ext cx="137160" cy="146304"/>
          </a:xfrm>
          <a:prstGeom prst="rect">
            <a:avLst/>
          </a:prstGeom>
          <a:solidFill>
            <a:srgbClr val="FF0000"/>
          </a:solidFill>
          <a:ln w="9525" algn="ctr">
            <a:solidFill>
              <a:schemeClr val="tx1"/>
            </a:solidFill>
            <a:miter lim="800000"/>
            <a:headEnd/>
            <a:tailEnd/>
          </a:ln>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9804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636" y="1290922"/>
            <a:ext cx="4270060" cy="329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74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66155</TotalTime>
  <Words>942</Words>
  <Application>Microsoft Office PowerPoint</Application>
  <PresentationFormat>On-screen Show (4:3)</PresentationFormat>
  <Paragraphs>302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Davidson, Paul J</cp:lastModifiedBy>
  <cp:revision>1548</cp:revision>
  <cp:lastPrinted>2016-02-18T14:31:12Z</cp:lastPrinted>
  <dcterms:created xsi:type="dcterms:W3CDTF">2004-03-19T17:04:19Z</dcterms:created>
  <dcterms:modified xsi:type="dcterms:W3CDTF">2016-03-14T17:22:43Z</dcterms:modified>
</cp:coreProperties>
</file>