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12" r:id="rId3"/>
    <p:sldId id="346" r:id="rId4"/>
    <p:sldId id="313" r:id="rId5"/>
    <p:sldId id="342" r:id="rId6"/>
    <p:sldId id="347" r:id="rId7"/>
    <p:sldId id="348" r:id="rId8"/>
    <p:sldId id="343" r:id="rId9"/>
    <p:sldId id="344" r:id="rId10"/>
    <p:sldId id="349" r:id="rId11"/>
    <p:sldId id="356" r:id="rId12"/>
    <p:sldId id="351" r:id="rId13"/>
    <p:sldId id="352" r:id="rId14"/>
    <p:sldId id="353" r:id="rId15"/>
    <p:sldId id="354" r:id="rId16"/>
    <p:sldId id="355" r:id="rId17"/>
    <p:sldId id="323" r:id="rId18"/>
    <p:sldId id="314" r:id="rId19"/>
    <p:sldId id="315" r:id="rId20"/>
    <p:sldId id="318" r:id="rId21"/>
    <p:sldId id="319" r:id="rId22"/>
    <p:sldId id="322" r:id="rId23"/>
    <p:sldId id="320" r:id="rId24"/>
    <p:sldId id="317" r:id="rId25"/>
    <p:sldId id="321" r:id="rId26"/>
    <p:sldId id="324" r:id="rId27"/>
    <p:sldId id="325" r:id="rId28"/>
    <p:sldId id="326" r:id="rId29"/>
    <p:sldId id="328" r:id="rId30"/>
    <p:sldId id="327" r:id="rId31"/>
    <p:sldId id="360" r:id="rId32"/>
    <p:sldId id="340" r:id="rId33"/>
    <p:sldId id="341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AE53C4-5D63-B848-B806-8CF14AC27F77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7203276-BEF5-934B-ABA8-629307CA9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2842C0-6641-D14A-BDC1-AB417DB85B2B}" type="slidenum">
              <a:rPr lang="en-US" smtClean="0">
                <a:latin typeface="Arial" pitchFamily="36" charset="0"/>
                <a:ea typeface="ＭＳ Ｐゴシック" pitchFamily="36" charset="-128"/>
                <a:cs typeface="ＭＳ Ｐゴシック" pitchFamily="36" charset="-128"/>
              </a:rPr>
              <a:pPr/>
              <a:t>2</a:t>
            </a:fld>
            <a:endParaRPr lang="en-US" smtClean="0">
              <a:latin typeface="Arial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76B1-CBE9-415D-848F-BDCB92A8963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BF56-7C23-0E48-BA73-2006B7B16999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657F-84BA-004B-8E03-5BA650C0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BF7D-A0D9-894F-8724-5554930C901D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F98B-0227-CE45-B8C2-E24B662B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29CF-5C07-8D41-AFEC-5C3615E55E0D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8463-4DF6-0041-9563-327D92940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DEC3-E5B8-2B46-99DF-CFB19EAABA34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0704-DAFA-AA4B-9AAA-5C57EDB7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AD93-65DD-BE43-A074-4098275EDDB2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06FE-108A-5F46-B84C-FB0AAF13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7748-1A89-4348-9E2B-5C18855EE88C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8994-C39A-0344-860D-13083338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CF04-459A-144C-9338-1DA08FA3EEDF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0319-FED0-A746-8640-694E93A0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5E37-3755-314C-A60F-0A9FB1EDA88D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DE83-9967-3B48-9C40-40C6D567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C8EE-AA77-0F43-9DC7-2FB3F5D4909E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0305-E247-4C4D-8B1F-DABCBBDB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1F72-30C3-F042-9C0E-FF2CD487F514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93AB-F498-9C44-8DB7-AEFF18AA7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8C5-9F03-B746-ADA7-724743B515CB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61C5-12B7-C04F-919D-8124CB0B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196F02-595F-3441-BABE-28B4557B30DB}" type="datetime1">
              <a:rPr lang="en-US"/>
              <a:pPr>
                <a:defRPr/>
              </a:pPr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DBC852-00F4-764E-9AB5-FC8B28040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6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6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6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6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6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6" charset="-128"/>
                <a:cs typeface="ＭＳ Ｐゴシック" pitchFamily="36" charset="-128"/>
              </a:rPr>
              <a:t>CBRFC Postmortem Analysis on</a:t>
            </a:r>
            <a:br>
              <a:rPr lang="en-US" dirty="0" smtClean="0">
                <a:ea typeface="ＭＳ Ｐゴシック" pitchFamily="36" charset="-128"/>
                <a:cs typeface="ＭＳ Ｐゴシック" pitchFamily="36" charset="-128"/>
              </a:rPr>
            </a:br>
            <a:r>
              <a:rPr lang="en-US" dirty="0" smtClean="0">
                <a:ea typeface="ＭＳ Ｐゴシック" pitchFamily="36" charset="-128"/>
                <a:cs typeface="ＭＳ Ｐゴシック" pitchFamily="36" charset="-128"/>
              </a:rPr>
              <a:t>June 2010 flooding in UT and 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420"/>
            <a:ext cx="8229600" cy="1143000"/>
          </a:xfrm>
        </p:spPr>
        <p:txBody>
          <a:bodyPr/>
          <a:lstStyle/>
          <a:p>
            <a:r>
              <a:rPr lang="en-US" dirty="0" smtClean="0"/>
              <a:t>Streamflow Forecasts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Assumption that Peaks=f(snow volume)</a:t>
            </a:r>
          </a:p>
          <a:p>
            <a:r>
              <a:rPr lang="en-US" dirty="0" smtClean="0"/>
              <a:t>Season volumes affected somewhat</a:t>
            </a:r>
          </a:p>
          <a:p>
            <a:r>
              <a:rPr lang="en-US" dirty="0" smtClean="0"/>
              <a:t>Seen on:</a:t>
            </a:r>
          </a:p>
          <a:p>
            <a:pPr lvl="1"/>
            <a:r>
              <a:rPr lang="en-US" dirty="0" smtClean="0"/>
              <a:t>Roaring Fork</a:t>
            </a:r>
          </a:p>
          <a:p>
            <a:pPr lvl="1"/>
            <a:r>
              <a:rPr lang="en-US" dirty="0" smtClean="0"/>
              <a:t>Eagle</a:t>
            </a:r>
          </a:p>
          <a:p>
            <a:pPr lvl="1"/>
            <a:r>
              <a:rPr lang="en-US" dirty="0" smtClean="0"/>
              <a:t>Uncompahgre (a little)</a:t>
            </a:r>
          </a:p>
          <a:p>
            <a:pPr lvl="1"/>
            <a:r>
              <a:rPr lang="en-US" dirty="0" smtClean="0"/>
              <a:t>Granby (a little)</a:t>
            </a:r>
          </a:p>
          <a:p>
            <a:pPr lvl="1"/>
            <a:r>
              <a:rPr lang="en-US" dirty="0" smtClean="0"/>
              <a:t>Yampa</a:t>
            </a:r>
          </a:p>
          <a:p>
            <a:pPr lvl="1"/>
            <a:r>
              <a:rPr lang="en-US" dirty="0" smtClean="0"/>
              <a:t>Big/Little Cottonwood</a:t>
            </a:r>
          </a:p>
          <a:p>
            <a:pPr lvl="1"/>
            <a:r>
              <a:rPr lang="en-US" dirty="0" smtClean="0"/>
              <a:t>Headwaters of Provo/Weber/Bear/Uinta streams</a:t>
            </a:r>
          </a:p>
          <a:p>
            <a:r>
              <a:rPr lang="en-US" dirty="0" smtClean="0"/>
              <a:t>Did not affect</a:t>
            </a:r>
          </a:p>
          <a:p>
            <a:pPr lvl="1"/>
            <a:r>
              <a:rPr lang="en-US" dirty="0" smtClean="0"/>
              <a:t>Gunnison/San Juan Rivers</a:t>
            </a:r>
          </a:p>
          <a:p>
            <a:pPr lvl="1"/>
            <a:r>
              <a:rPr lang="en-US" dirty="0" smtClean="0"/>
              <a:t>Blue</a:t>
            </a:r>
          </a:p>
          <a:p>
            <a:pPr lvl="1"/>
            <a:r>
              <a:rPr lang="en-US" dirty="0" smtClean="0"/>
              <a:t>Upper Green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533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gwsc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sc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wu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llu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dw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3" y="1216025"/>
            <a:ext cx="6681787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7"/>
          </a:xfrm>
        </p:spPr>
        <p:txBody>
          <a:bodyPr/>
          <a:lstStyle/>
          <a:p>
            <a:r>
              <a:rPr lang="en-US" sz="3600" smtClean="0">
                <a:ea typeface="ＭＳ Ｐゴシック" pitchFamily="36" charset="-128"/>
                <a:cs typeface="ＭＳ Ｐゴシック" pitchFamily="36" charset="-128"/>
              </a:rPr>
              <a:t>Streamflow Year Comparisons</a:t>
            </a: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0" y="1306513"/>
            <a:ext cx="2049463" cy="2673350"/>
          </a:xfrm>
        </p:spPr>
        <p:txBody>
          <a:bodyPr/>
          <a:lstStyle/>
          <a:p>
            <a:pPr marL="173038" indent="-173038"/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Both 2005 and 2006 had bigger snowpacks</a:t>
            </a:r>
          </a:p>
          <a:p>
            <a:pPr marL="173038" indent="-173038"/>
            <a:endParaRPr lang="en-US" sz="18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73038" indent="-173038"/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Flow peaks in prior years occurred after lower snow was gone</a:t>
            </a:r>
          </a:p>
          <a:p>
            <a:pPr marL="173038" indent="-173038"/>
            <a:endParaRPr lang="en-US" sz="18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73038" indent="-173038"/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In 2005 and 2006, imagine combining the two melt pulses into one – you’d get a flood!</a:t>
            </a:r>
          </a:p>
          <a:p>
            <a:pPr marL="173038" indent="-173038"/>
            <a:endParaRPr lang="en-US" sz="18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73038" indent="-173038"/>
            <a:endParaRPr lang="en-US" sz="18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73038" indent="-173038"/>
            <a:endParaRPr lang="en-US" sz="1800" smtClean="0"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6180138" y="1820863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800000"/>
                </a:solidFill>
              </a:rPr>
              <a:t>2010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7308850" y="3008313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2005</a:t>
            </a:r>
          </a:p>
        </p:txBody>
      </p:sp>
      <p:sp>
        <p:nvSpPr>
          <p:cNvPr id="63495" name="TextBox 11"/>
          <p:cNvSpPr txBox="1">
            <a:spLocks noChangeArrowheads="1"/>
          </p:cNvSpPr>
          <p:nvPr/>
        </p:nvSpPr>
        <p:spPr bwMode="auto">
          <a:xfrm>
            <a:off x="6618288" y="3429000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3366FF"/>
                </a:solidFill>
              </a:rPr>
              <a:t>2006</a:t>
            </a:r>
          </a:p>
        </p:txBody>
      </p:sp>
      <p:sp>
        <p:nvSpPr>
          <p:cNvPr id="63496" name="TextBox 12"/>
          <p:cNvSpPr txBox="1">
            <a:spLocks noChangeArrowheads="1"/>
          </p:cNvSpPr>
          <p:nvPr/>
        </p:nvSpPr>
        <p:spPr bwMode="auto">
          <a:xfrm>
            <a:off x="3732213" y="2967038"/>
            <a:ext cx="898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Rainfall</a:t>
            </a:r>
          </a:p>
        </p:txBody>
      </p:sp>
      <p:cxnSp>
        <p:nvCxnSpPr>
          <p:cNvPr id="15" name="Straight Arrow Connector 14"/>
          <p:cNvCxnSpPr>
            <a:stCxn id="63496" idx="3"/>
          </p:cNvCxnSpPr>
          <p:nvPr/>
        </p:nvCxnSpPr>
        <p:spPr>
          <a:xfrm>
            <a:off x="4630738" y="3121025"/>
            <a:ext cx="754062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3496" idx="3"/>
          </p:cNvCxnSpPr>
          <p:nvPr/>
        </p:nvCxnSpPr>
        <p:spPr>
          <a:xfrm flipV="1">
            <a:off x="4630738" y="2352675"/>
            <a:ext cx="1549400" cy="768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r>
              <a:rPr lang="en-US" sz="2800" smtClean="0">
                <a:ea typeface="ＭＳ Ｐゴシック" pitchFamily="36" charset="-128"/>
                <a:cs typeface="ＭＳ Ｐゴシック" pitchFamily="36" charset="-128"/>
              </a:rPr>
              <a:t>Little Cottonwood at Crestwood Park</a:t>
            </a:r>
            <a:br>
              <a:rPr lang="en-US" sz="2800" smtClean="0"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2400" smtClean="0">
                <a:ea typeface="ＭＳ Ｐゴシック" pitchFamily="36" charset="-128"/>
                <a:cs typeface="ＭＳ Ｐゴシック" pitchFamily="36" charset="-128"/>
              </a:rPr>
              <a:t>flow forecasts under-simulated</a:t>
            </a:r>
            <a:endParaRPr lang="en-US" sz="2800" smtClean="0"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36" charset="-128"/>
              <a:cs typeface="ＭＳ Ｐゴシック" pitchFamily="36" charset="-128"/>
            </a:endParaRP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143000"/>
            <a:ext cx="8543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6313" y="5126038"/>
            <a:ext cx="2798762" cy="16637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" name="Donut 5"/>
          <p:cNvSpPr/>
          <p:nvPr/>
        </p:nvSpPr>
        <p:spPr>
          <a:xfrm>
            <a:off x="6561138" y="5613400"/>
            <a:ext cx="804862" cy="512763"/>
          </a:xfrm>
          <a:prstGeom prst="donut">
            <a:avLst>
              <a:gd name="adj" fmla="val 1006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4284663" y="41005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forecasts</a:t>
            </a:r>
          </a:p>
        </p:txBody>
      </p: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2641600" y="336232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observed</a:t>
            </a:r>
          </a:p>
        </p:txBody>
      </p:sp>
      <p:sp>
        <p:nvSpPr>
          <p:cNvPr id="54281" name="TextBox 8"/>
          <p:cNvSpPr txBox="1">
            <a:spLocks noChangeArrowheads="1"/>
          </p:cNvSpPr>
          <p:nvPr/>
        </p:nvSpPr>
        <p:spPr bwMode="auto">
          <a:xfrm>
            <a:off x="1912938" y="4672013"/>
            <a:ext cx="117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simulated</a:t>
            </a:r>
          </a:p>
        </p:txBody>
      </p:sp>
      <p:sp>
        <p:nvSpPr>
          <p:cNvPr id="54282" name="TextBox 9"/>
          <p:cNvSpPr txBox="1">
            <a:spLocks noChangeArrowheads="1"/>
          </p:cNvSpPr>
          <p:nvPr/>
        </p:nvSpPr>
        <p:spPr bwMode="auto">
          <a:xfrm>
            <a:off x="1508125" y="2289175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bankfull</a:t>
            </a:r>
          </a:p>
        </p:txBody>
      </p:sp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2106613" y="170180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flood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40200" y="6456363"/>
            <a:ext cx="14986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5463" y="6088063"/>
            <a:ext cx="1120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weekend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725488"/>
          </a:xfrm>
        </p:spPr>
        <p:txBody>
          <a:bodyPr/>
          <a:lstStyle/>
          <a:p>
            <a:r>
              <a:rPr lang="en-US" sz="2800" smtClean="0">
                <a:ea typeface="ＭＳ Ｐゴシック" pitchFamily="36" charset="-128"/>
                <a:cs typeface="ＭＳ Ｐゴシック" pitchFamily="36" charset="-128"/>
              </a:rPr>
              <a:t>WFO Watches and warnings for Little Cottonwood </a:t>
            </a:r>
            <a:br>
              <a:rPr lang="en-US" sz="2800" smtClean="0"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(Cottonwood, Crestwood Park hydrograph shown)</a:t>
            </a:r>
            <a:endParaRPr lang="en-US" sz="2800" smtClean="0">
              <a:ea typeface="ＭＳ Ｐゴシック" pitchFamily="36" charset="-128"/>
              <a:cs typeface="ＭＳ Ｐゴシック" pitchFamily="36" charset="-128"/>
            </a:endParaRPr>
          </a:p>
        </p:txBody>
      </p:sp>
      <p:pic>
        <p:nvPicPr>
          <p:cNvPr id="55299" name="Picture 12"/>
          <p:cNvPicPr>
            <a:picLocks noChangeAspect="1"/>
          </p:cNvPicPr>
          <p:nvPr/>
        </p:nvPicPr>
        <p:blipFill>
          <a:blip r:embed="rId2"/>
          <a:srcRect l="217" t="10921" r="32471" b="4597"/>
          <a:stretch>
            <a:fillRect/>
          </a:stretch>
        </p:blipFill>
        <p:spPr bwMode="auto">
          <a:xfrm>
            <a:off x="0" y="1328738"/>
            <a:ext cx="856138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13"/>
          <p:cNvSpPr txBox="1">
            <a:spLocks noChangeArrowheads="1"/>
          </p:cNvSpPr>
          <p:nvPr/>
        </p:nvSpPr>
        <p:spPr bwMode="auto">
          <a:xfrm>
            <a:off x="4837113" y="3308350"/>
            <a:ext cx="1438275" cy="647700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Flood Warning</a:t>
            </a:r>
          </a:p>
          <a:p>
            <a:r>
              <a:rPr lang="en-US" sz="1200"/>
              <a:t>543 PM MDT SUN JUN 6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108451" y="2579687"/>
            <a:ext cx="1016000" cy="441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2" name="TextBox 19"/>
          <p:cNvSpPr txBox="1">
            <a:spLocks noChangeArrowheads="1"/>
          </p:cNvSpPr>
          <p:nvPr/>
        </p:nvSpPr>
        <p:spPr bwMode="auto">
          <a:xfrm>
            <a:off x="1687513" y="4433888"/>
            <a:ext cx="2327275" cy="615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Hydrologic Outlook (ESF)</a:t>
            </a:r>
          </a:p>
          <a:p>
            <a:r>
              <a:rPr lang="en-US" sz="1200"/>
              <a:t>330 PM MST SAT JUN 5</a:t>
            </a:r>
          </a:p>
          <a:p>
            <a:r>
              <a:rPr lang="en-US" sz="1000" i="1"/>
              <a:t>“FLOODING IS NOT ANTICIPATED”</a:t>
            </a:r>
          </a:p>
        </p:txBody>
      </p:sp>
      <p:cxnSp>
        <p:nvCxnSpPr>
          <p:cNvPr id="21" name="Straight Arrow Connector 20"/>
          <p:cNvCxnSpPr>
            <a:stCxn id="55302" idx="0"/>
          </p:cNvCxnSpPr>
          <p:nvPr/>
        </p:nvCxnSpPr>
        <p:spPr>
          <a:xfrm rot="5400000" flipH="1" flipV="1">
            <a:off x="2414588" y="3052762"/>
            <a:ext cx="1817688" cy="9445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95650" y="3632200"/>
            <a:ext cx="1439863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Flood Watch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1132 AM MDT SUN JUN 6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5400000" flipH="1" flipV="1">
            <a:off x="3583782" y="2912269"/>
            <a:ext cx="1150937" cy="28892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63938" y="5478463"/>
            <a:ext cx="10001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21075" y="5108575"/>
            <a:ext cx="1120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weekend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6" charset="-128"/>
                <a:cs typeface="ＭＳ Ｐゴシック" pitchFamily="36" charset="-128"/>
              </a:rPr>
              <a:t>Post-Mortem for June 6-10 flooding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Forecasts generally poor and under simulated for peak flows that occurred June 6-10, 2010 in northern Utah and western Colorado</a:t>
            </a:r>
          </a:p>
          <a:p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General conditions leading into event:</a:t>
            </a:r>
          </a:p>
          <a:p>
            <a:pPr lvl="1"/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Near normal/below normal snowpack and precipitation on June 1</a:t>
            </a:r>
          </a:p>
          <a:p>
            <a:pPr lvl="1"/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Very cool May</a:t>
            </a:r>
          </a:p>
          <a:p>
            <a:pPr lvl="1"/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Warm (but not record), moist air mass beginning June 5</a:t>
            </a:r>
          </a:p>
          <a:p>
            <a:pPr lvl="1"/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Temperature forecasts generally good</a:t>
            </a:r>
          </a:p>
          <a:p>
            <a:pPr lvl="1"/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SNOTEL sites in flooding catchments near average for this time of year  </a:t>
            </a:r>
          </a:p>
          <a:p>
            <a:pPr lvl="1"/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Streamflow forecasts were almost uniformly too low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What happened in the </a:t>
            </a:r>
            <a:r>
              <a:rPr lang="en-US" sz="2400" b="1" i="1" dirty="0" smtClean="0">
                <a:solidFill>
                  <a:srgbClr val="3366FF"/>
                </a:solidFill>
              </a:rPr>
              <a:t>real</a:t>
            </a:r>
            <a:r>
              <a:rPr lang="en-US" sz="2400" dirty="0" smtClean="0">
                <a:solidFill>
                  <a:srgbClr val="3366FF"/>
                </a:solidFill>
              </a:rPr>
              <a:t> world?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What happened in the </a:t>
            </a:r>
            <a:r>
              <a:rPr lang="en-US" sz="2400" b="1" i="1" dirty="0" smtClean="0">
                <a:solidFill>
                  <a:srgbClr val="3366FF"/>
                </a:solidFill>
              </a:rPr>
              <a:t>model</a:t>
            </a:r>
            <a:r>
              <a:rPr lang="en-US" sz="2400" dirty="0" smtClean="0">
                <a:solidFill>
                  <a:srgbClr val="3366FF"/>
                </a:solidFill>
              </a:rPr>
              <a:t> world? </a:t>
            </a:r>
          </a:p>
          <a:p>
            <a:endParaRPr lang="en-US" sz="2400" dirty="0" smtClean="0"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7"/>
          </a:xfrm>
        </p:spPr>
        <p:txBody>
          <a:bodyPr/>
          <a:lstStyle/>
          <a:p>
            <a:r>
              <a:rPr lang="en-US" sz="4000" smtClean="0">
                <a:ea typeface="ＭＳ Ｐゴシック" pitchFamily="36" charset="-128"/>
                <a:cs typeface="ＭＳ Ｐゴシック" pitchFamily="36" charset="-128"/>
              </a:rPr>
              <a:t>Snotels in Cottonwoods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68275" y="1306513"/>
            <a:ext cx="2795588" cy="4525962"/>
          </a:xfrm>
        </p:spPr>
        <p:txBody>
          <a:bodyPr/>
          <a:lstStyle/>
          <a:p>
            <a:r>
              <a:rPr lang="en-US" sz="2000" smtClean="0">
                <a:solidFill>
                  <a:srgbClr val="3366FF"/>
                </a:solidFill>
                <a:ea typeface="ＭＳ Ｐゴシック" pitchFamily="36" charset="-128"/>
                <a:cs typeface="ＭＳ Ｐゴシック" pitchFamily="36" charset="-128"/>
              </a:rPr>
              <a:t>Mill-D North          </a:t>
            </a: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(8960’, southwest face)</a:t>
            </a:r>
          </a:p>
          <a:p>
            <a:pPr lvl="1"/>
            <a:r>
              <a:rPr lang="en-US" sz="1600" b="1" smtClean="0"/>
              <a:t>“middle”</a:t>
            </a:r>
          </a:p>
          <a:p>
            <a:pPr lvl="1"/>
            <a:endParaRPr lang="en-US" sz="1600" smtClean="0"/>
          </a:p>
          <a:p>
            <a:r>
              <a:rPr lang="en-US" sz="2000" smtClean="0">
                <a:solidFill>
                  <a:srgbClr val="3366FF"/>
                </a:solidFill>
                <a:ea typeface="ＭＳ Ｐゴシック" pitchFamily="36" charset="-128"/>
                <a:cs typeface="ＭＳ Ｐゴシック" pitchFamily="36" charset="-128"/>
              </a:rPr>
              <a:t>Brighton      </a:t>
            </a: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           (8750’, southeast face)</a:t>
            </a:r>
          </a:p>
          <a:p>
            <a:pPr lvl="1"/>
            <a:r>
              <a:rPr lang="en-US" sz="1600" b="1" smtClean="0"/>
              <a:t>“middle”</a:t>
            </a:r>
          </a:p>
          <a:p>
            <a:pPr lvl="1"/>
            <a:endParaRPr lang="en-US" sz="1600" smtClean="0"/>
          </a:p>
          <a:p>
            <a:r>
              <a:rPr lang="en-US" sz="2000" smtClean="0">
                <a:solidFill>
                  <a:srgbClr val="3366FF"/>
                </a:solidFill>
                <a:ea typeface="ＭＳ Ｐゴシック" pitchFamily="36" charset="-128"/>
                <a:cs typeface="ＭＳ Ｐゴシック" pitchFamily="36" charset="-128"/>
              </a:rPr>
              <a:t>Snowbird</a:t>
            </a: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           (9640’, northeast face)</a:t>
            </a:r>
          </a:p>
          <a:p>
            <a:pPr lvl="1"/>
            <a:r>
              <a:rPr lang="en-US" sz="1600" b="1" smtClean="0"/>
              <a:t>“high”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306513"/>
            <a:ext cx="60452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6650038" y="5524500"/>
            <a:ext cx="10207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Snowbird</a:t>
            </a:r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7016750" y="3249613"/>
            <a:ext cx="115411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Mill-D North</a:t>
            </a:r>
          </a:p>
        </p:txBody>
      </p: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7310438" y="4035425"/>
            <a:ext cx="10207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Brighton</a:t>
            </a:r>
          </a:p>
        </p:txBody>
      </p:sp>
      <p:sp>
        <p:nvSpPr>
          <p:cNvPr id="9" name="Donut 8"/>
          <p:cNvSpPr/>
          <p:nvPr/>
        </p:nvSpPr>
        <p:spPr>
          <a:xfrm>
            <a:off x="6299200" y="5122863"/>
            <a:ext cx="490538" cy="508000"/>
          </a:xfrm>
          <a:prstGeom prst="donut">
            <a:avLst>
              <a:gd name="adj" fmla="val 12891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650038" y="2860675"/>
            <a:ext cx="492125" cy="508000"/>
          </a:xfrm>
          <a:prstGeom prst="donut">
            <a:avLst>
              <a:gd name="adj" fmla="val 12891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954838" y="4233863"/>
            <a:ext cx="492125" cy="508000"/>
          </a:xfrm>
          <a:prstGeom prst="donut">
            <a:avLst>
              <a:gd name="adj" fmla="val 12891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6800" cy="893762"/>
          </a:xfrm>
        </p:spPr>
        <p:txBody>
          <a:bodyPr anchor="t"/>
          <a:lstStyle/>
          <a:p>
            <a:pPr algn="l"/>
            <a: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  <a:t>SWE in Cottonwoods</a:t>
            </a:r>
            <a:b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  <a:t/>
            </a:r>
            <a:b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</a:br>
            <a:endParaRPr lang="en-US" sz="3600" dirty="0" smtClean="0">
              <a:solidFill>
                <a:srgbClr val="0000FF"/>
              </a:solidFill>
              <a:ea typeface="ＭＳ Ｐゴシック" pitchFamily="36" charset="-128"/>
              <a:cs typeface="ＭＳ Ｐゴシック" pitchFamily="36" charset="-128"/>
            </a:endParaRP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825" y="0"/>
            <a:ext cx="495617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8700"/>
            <a:ext cx="47212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568700"/>
            <a:ext cx="4584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7493000" y="1328738"/>
            <a:ext cx="1084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Nearly identical melt!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6215063" y="652463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800000"/>
                </a:solidFill>
              </a:rPr>
              <a:t>2006</a:t>
            </a:r>
          </a:p>
        </p:txBody>
      </p:sp>
      <p:sp>
        <p:nvSpPr>
          <p:cNvPr id="59400" name="TextBox 8"/>
          <p:cNvSpPr txBox="1">
            <a:spLocks noChangeArrowheads="1"/>
          </p:cNvSpPr>
          <p:nvPr/>
        </p:nvSpPr>
        <p:spPr bwMode="auto">
          <a:xfrm>
            <a:off x="6367463" y="1963738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2010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600" y="1770063"/>
            <a:ext cx="3782796" cy="264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Snowmelt rate extraordinarily large? (no)</a:t>
            </a:r>
          </a:p>
          <a:p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Snowmelt extraordinarily late? (no)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5229225" y="274638"/>
            <a:ext cx="3457575" cy="1143000"/>
          </a:xfrm>
        </p:spPr>
        <p:txBody>
          <a:bodyPr anchor="t"/>
          <a:lstStyle/>
          <a:p>
            <a:pPr algn="r"/>
            <a:r>
              <a:rPr lang="en-US" sz="2800" smtClean="0">
                <a:ea typeface="ＭＳ Ｐゴシック" pitchFamily="36" charset="-128"/>
                <a:cs typeface="ＭＳ Ｐゴシック" pitchFamily="36" charset="-128"/>
              </a:rPr>
              <a:t>Snow Distribution – corroborates presence of lower elevation snow in 2010 at start of event</a:t>
            </a:r>
          </a:p>
        </p:txBody>
      </p:sp>
      <p:pic>
        <p:nvPicPr>
          <p:cNvPr id="624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4860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3697288"/>
            <a:ext cx="477996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5229225" y="3243263"/>
            <a:ext cx="3457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2006 Snowbird SNOTEL trace almost identical to 2010 trace from June 1-10</a:t>
            </a:r>
          </a:p>
          <a:p>
            <a:endParaRPr lang="en-US"/>
          </a:p>
          <a:p>
            <a:r>
              <a:rPr lang="en-US"/>
              <a:t>However, NOHRSC indicates south facing slopes had already melted out in 2006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4860925" y="2336800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3366FF"/>
                </a:solidFill>
              </a:rPr>
              <a:t>2010 June 1</a:t>
            </a:r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4851400" y="5916613"/>
            <a:ext cx="364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3366FF"/>
                </a:solidFill>
              </a:rPr>
              <a:t>2006 June 1, for comparison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306513"/>
            <a:ext cx="765651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631825"/>
          </a:xfrm>
        </p:spPr>
        <p:txBody>
          <a:bodyPr/>
          <a:lstStyle/>
          <a:p>
            <a:r>
              <a:rPr lang="en-US" sz="3600" smtClean="0">
                <a:ea typeface="ＭＳ Ｐゴシック" pitchFamily="36" charset="-128"/>
                <a:cs typeface="ＭＳ Ｐゴシック" pitchFamily="36" charset="-128"/>
              </a:rPr>
              <a:t>SWE melt comparison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638175" y="893763"/>
            <a:ext cx="8340725" cy="412750"/>
          </a:xfrm>
        </p:spPr>
        <p:txBody>
          <a:bodyPr/>
          <a:lstStyle/>
          <a:p>
            <a:pPr>
              <a:buFont typeface="Arial" pitchFamily="36" charset="0"/>
              <a:buNone/>
            </a:pPr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Compared to 2005 and 2006:  2010 had less SWE, but melt was more synchronized</a:t>
            </a:r>
          </a:p>
        </p:txBody>
      </p:sp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5616575" y="3589338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6845300" y="3089275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2005</a:t>
            </a:r>
          </a:p>
        </p:txBody>
      </p:sp>
      <p:sp>
        <p:nvSpPr>
          <p:cNvPr id="60423" name="TextBox 10"/>
          <p:cNvSpPr txBox="1">
            <a:spLocks noChangeArrowheads="1"/>
          </p:cNvSpPr>
          <p:nvPr/>
        </p:nvSpPr>
        <p:spPr bwMode="auto">
          <a:xfrm>
            <a:off x="5426075" y="3089275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3366FF"/>
                </a:solidFill>
              </a:rPr>
              <a:t>2006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0275" y="4881563"/>
            <a:ext cx="779463" cy="1587"/>
          </a:xfrm>
          <a:prstGeom prst="straightConnector1">
            <a:avLst/>
          </a:prstGeom>
          <a:ln w="31750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00775" y="4579938"/>
            <a:ext cx="1090613" cy="1587"/>
          </a:xfrm>
          <a:prstGeom prst="straightConnector1">
            <a:avLst/>
          </a:prstGeom>
          <a:ln w="3175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05588" y="5572125"/>
            <a:ext cx="328612" cy="1588"/>
          </a:xfrm>
          <a:prstGeom prst="straightConnector1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7" name="TextBox 28"/>
          <p:cNvSpPr txBox="1">
            <a:spLocks noChangeArrowheads="1"/>
          </p:cNvSpPr>
          <p:nvPr/>
        </p:nvSpPr>
        <p:spPr bwMode="auto">
          <a:xfrm>
            <a:off x="7673975" y="3624263"/>
            <a:ext cx="800100" cy="2122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Lower vs upper </a:t>
            </a:r>
            <a:r>
              <a:rPr lang="en-US" sz="1200" b="1" u="sng"/>
              <a:t>meltout</a:t>
            </a:r>
          </a:p>
          <a:p>
            <a:pPr algn="ctr"/>
            <a:endParaRPr lang="en-US" sz="1200"/>
          </a:p>
          <a:p>
            <a:pPr algn="ctr"/>
            <a:endParaRPr lang="en-US" sz="1200"/>
          </a:p>
          <a:p>
            <a:pPr algn="ctr"/>
            <a:endParaRPr lang="en-US" sz="1200"/>
          </a:p>
          <a:p>
            <a:pPr algn="ctr"/>
            <a:endParaRPr lang="en-US" sz="1200"/>
          </a:p>
          <a:p>
            <a:pPr algn="ctr"/>
            <a:endParaRPr lang="en-US" sz="1200"/>
          </a:p>
          <a:p>
            <a:pPr algn="ctr"/>
            <a:endParaRPr lang="en-US" sz="1200"/>
          </a:p>
          <a:p>
            <a:pPr algn="ctr"/>
            <a:endParaRPr lang="en-US" sz="1200"/>
          </a:p>
        </p:txBody>
      </p:sp>
      <p:sp>
        <p:nvSpPr>
          <p:cNvPr id="60428" name="TextBox 25"/>
          <p:cNvSpPr txBox="1">
            <a:spLocks noChangeArrowheads="1"/>
          </p:cNvSpPr>
          <p:nvPr/>
        </p:nvSpPr>
        <p:spPr bwMode="auto">
          <a:xfrm>
            <a:off x="7681913" y="4718050"/>
            <a:ext cx="74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FF"/>
                </a:solidFill>
              </a:rPr>
              <a:t>20 days</a:t>
            </a:r>
          </a:p>
        </p:txBody>
      </p:sp>
      <p:sp>
        <p:nvSpPr>
          <p:cNvPr id="60429" name="TextBox 26"/>
          <p:cNvSpPr txBox="1">
            <a:spLocks noChangeArrowheads="1"/>
          </p:cNvSpPr>
          <p:nvPr/>
        </p:nvSpPr>
        <p:spPr bwMode="auto">
          <a:xfrm>
            <a:off x="7681913" y="4440238"/>
            <a:ext cx="749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30 days</a:t>
            </a:r>
          </a:p>
        </p:txBody>
      </p:sp>
      <p:sp>
        <p:nvSpPr>
          <p:cNvPr id="60430" name="TextBox 27"/>
          <p:cNvSpPr txBox="1">
            <a:spLocks noChangeArrowheads="1"/>
          </p:cNvSpPr>
          <p:nvPr/>
        </p:nvSpPr>
        <p:spPr bwMode="auto">
          <a:xfrm>
            <a:off x="7767638" y="5434013"/>
            <a:ext cx="663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5 days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1" descr="lcwu1l_f_temp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557338"/>
            <a:ext cx="7777162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r>
              <a:rPr lang="en-US" sz="2800" smtClean="0">
                <a:ea typeface="ＭＳ Ｐゴシック" pitchFamily="36" charset="-128"/>
                <a:cs typeface="ＭＳ Ｐゴシック" pitchFamily="36" charset="-128"/>
              </a:rPr>
              <a:t>Little Cottonwood at Crestwood Park:  Temp. forecasts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3395663" y="561340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forecasts</a:t>
            </a: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1633538" y="3286125"/>
            <a:ext cx="113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observed</a:t>
            </a:r>
          </a:p>
        </p:txBody>
      </p:sp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2173288" y="998538"/>
            <a:ext cx="518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Averaged over all elevation zones:  not bad!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24338" y="6438900"/>
            <a:ext cx="17621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6438" y="6072188"/>
            <a:ext cx="1120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weekend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1827213"/>
            <a:ext cx="68199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1825"/>
          </a:xfrm>
        </p:spPr>
        <p:txBody>
          <a:bodyPr/>
          <a:lstStyle/>
          <a:p>
            <a:r>
              <a:rPr lang="en-US" sz="3600" smtClean="0">
                <a:ea typeface="ＭＳ Ｐゴシック" pitchFamily="36" charset="-128"/>
                <a:cs typeface="ＭＳ Ｐゴシック" pitchFamily="36" charset="-128"/>
              </a:rPr>
              <a:t>SWE/Snotel Comparison</a:t>
            </a:r>
          </a:p>
        </p:txBody>
      </p:sp>
      <p:sp>
        <p:nvSpPr>
          <p:cNvPr id="61444" name="Content Placeholder 2"/>
          <p:cNvSpPr>
            <a:spLocks noGrp="1"/>
          </p:cNvSpPr>
          <p:nvPr>
            <p:ph idx="1"/>
          </p:nvPr>
        </p:nvSpPr>
        <p:spPr>
          <a:xfrm>
            <a:off x="168275" y="592138"/>
            <a:ext cx="8518525" cy="2673350"/>
          </a:xfrm>
        </p:spPr>
        <p:txBody>
          <a:bodyPr/>
          <a:lstStyle/>
          <a:p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June Snowmelt at Snowbird in 2006 &amp; 2010 were similar, but in 2006, snow at lower elevations was gone – </a:t>
            </a:r>
            <a:r>
              <a:rPr lang="en-US" sz="1800" b="1" i="1" smtClean="0">
                <a:ea typeface="ＭＳ Ｐゴシック" pitchFamily="36" charset="-128"/>
                <a:cs typeface="ＭＳ Ｐゴシック" pitchFamily="36" charset="-128"/>
              </a:rPr>
              <a:t>in 2010 there was synchronized, rapid melt </a:t>
            </a:r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at both elevations. </a:t>
            </a:r>
          </a:p>
          <a:p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What about </a:t>
            </a:r>
            <a:r>
              <a:rPr lang="en-US" sz="1800" i="1" smtClean="0">
                <a:ea typeface="ＭＳ Ｐゴシック" pitchFamily="36" charset="-128"/>
                <a:cs typeface="ＭＳ Ｐゴシック" pitchFamily="36" charset="-128"/>
              </a:rPr>
              <a:t>May 2006</a:t>
            </a:r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, when both zones were also melting?  Melt rates were lower, particularly in upper zone (and flow response was smaller).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5063" y="3271838"/>
            <a:ext cx="584200" cy="2717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00" y="3271838"/>
            <a:ext cx="584200" cy="27193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4945063" y="2963863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61448" name="TextBox 7"/>
          <p:cNvSpPr txBox="1">
            <a:spLocks noChangeArrowheads="1"/>
          </p:cNvSpPr>
          <p:nvPr/>
        </p:nvSpPr>
        <p:spPr bwMode="auto">
          <a:xfrm>
            <a:off x="2416175" y="5432425"/>
            <a:ext cx="744538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~1.8 in/day</a:t>
            </a:r>
          </a:p>
        </p:txBody>
      </p:sp>
      <p:sp>
        <p:nvSpPr>
          <p:cNvPr id="61449" name="TextBox 8"/>
          <p:cNvSpPr txBox="1">
            <a:spLocks noChangeArrowheads="1"/>
          </p:cNvSpPr>
          <p:nvPr/>
        </p:nvSpPr>
        <p:spPr bwMode="auto">
          <a:xfrm>
            <a:off x="6146800" y="5386388"/>
            <a:ext cx="1058863" cy="307975"/>
          </a:xfrm>
          <a:prstGeom prst="rect">
            <a:avLst/>
          </a:prstGeom>
          <a:solidFill>
            <a:srgbClr val="FF66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~2 in/day</a:t>
            </a:r>
          </a:p>
        </p:txBody>
      </p:sp>
      <p:sp>
        <p:nvSpPr>
          <p:cNvPr id="61450" name="TextBox 9"/>
          <p:cNvSpPr txBox="1">
            <a:spLocks noChangeArrowheads="1"/>
          </p:cNvSpPr>
          <p:nvPr/>
        </p:nvSpPr>
        <p:spPr bwMode="auto">
          <a:xfrm>
            <a:off x="2468563" y="3595688"/>
            <a:ext cx="692150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~1.5 in/day</a:t>
            </a:r>
          </a:p>
        </p:txBody>
      </p:sp>
      <p:sp>
        <p:nvSpPr>
          <p:cNvPr id="61451" name="TextBox 10"/>
          <p:cNvSpPr txBox="1">
            <a:spLocks noChangeArrowheads="1"/>
          </p:cNvSpPr>
          <p:nvPr/>
        </p:nvSpPr>
        <p:spPr bwMode="auto">
          <a:xfrm>
            <a:off x="5653088" y="4473575"/>
            <a:ext cx="919162" cy="523875"/>
          </a:xfrm>
          <a:prstGeom prst="rect">
            <a:avLst/>
          </a:prstGeom>
          <a:solidFill>
            <a:srgbClr val="FF66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2.5 to 3 in/day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62300" y="3875088"/>
            <a:ext cx="498475" cy="1587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60713" y="5553075"/>
            <a:ext cx="500062" cy="168275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327650" y="4735513"/>
            <a:ext cx="325438" cy="1587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165725" y="5553075"/>
            <a:ext cx="981075" cy="236538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6" name="TextBox 20"/>
          <p:cNvSpPr txBox="1">
            <a:spLocks noChangeArrowheads="1"/>
          </p:cNvSpPr>
          <p:nvPr/>
        </p:nvSpPr>
        <p:spPr bwMode="auto">
          <a:xfrm>
            <a:off x="3505200" y="2963863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3366FF"/>
                </a:solidFill>
              </a:rPr>
              <a:t>2006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727200"/>
            <a:ext cx="882491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631825"/>
          </a:xfrm>
        </p:spPr>
        <p:txBody>
          <a:bodyPr/>
          <a:lstStyle/>
          <a:p>
            <a:r>
              <a:rPr lang="en-US" sz="3600" smtClean="0">
                <a:ea typeface="ＭＳ Ｐゴシック" pitchFamily="36" charset="-128"/>
                <a:cs typeface="ＭＳ Ｐゴシック" pitchFamily="36" charset="-128"/>
              </a:rPr>
              <a:t>What did the model think? </a:t>
            </a:r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168275" y="863600"/>
            <a:ext cx="8824913" cy="2673350"/>
          </a:xfrm>
        </p:spPr>
        <p:txBody>
          <a:bodyPr/>
          <a:lstStyle/>
          <a:p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Model SWE at time of runoff was sufficient, and melt rates were close to observed rates</a:t>
            </a:r>
          </a:p>
          <a:p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Overall shape of seasonal snowpack was good (compare to ~38’ peak at Snowbird)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6963" y="2228850"/>
            <a:ext cx="242887" cy="3749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7767638" y="3367088"/>
            <a:ext cx="1073150" cy="3381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2.8 in/day</a:t>
            </a: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7767638" y="5130800"/>
            <a:ext cx="1073150" cy="3381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2.6 in/day</a:t>
            </a:r>
          </a:p>
        </p:txBody>
      </p:sp>
      <p:sp>
        <p:nvSpPr>
          <p:cNvPr id="64520" name="TextBox 10"/>
          <p:cNvSpPr txBox="1">
            <a:spLocks noChangeArrowheads="1"/>
          </p:cNvSpPr>
          <p:nvPr/>
        </p:nvSpPr>
        <p:spPr bwMode="auto">
          <a:xfrm>
            <a:off x="7297738" y="2043113"/>
            <a:ext cx="868362" cy="3381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Jun 3-8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211263"/>
            <a:ext cx="86741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631825"/>
          </a:xfrm>
        </p:spPr>
        <p:txBody>
          <a:bodyPr/>
          <a:lstStyle/>
          <a:p>
            <a:r>
              <a:rPr lang="en-US" sz="3600" smtClean="0">
                <a:ea typeface="ＭＳ Ｐゴシック" pitchFamily="36" charset="-128"/>
                <a:cs typeface="ＭＳ Ｐゴシック" pitchFamily="36" charset="-128"/>
              </a:rPr>
              <a:t>What did the model think? </a:t>
            </a:r>
          </a:p>
        </p:txBody>
      </p:sp>
      <p:sp>
        <p:nvSpPr>
          <p:cNvPr id="65540" name="Content Placeholder 2"/>
          <p:cNvSpPr>
            <a:spLocks noGrp="1"/>
          </p:cNvSpPr>
          <p:nvPr>
            <p:ph idx="1"/>
          </p:nvPr>
        </p:nvSpPr>
        <p:spPr>
          <a:xfrm>
            <a:off x="168275" y="863600"/>
            <a:ext cx="8824913" cy="2673350"/>
          </a:xfrm>
        </p:spPr>
        <p:txBody>
          <a:bodyPr/>
          <a:lstStyle/>
          <a:p>
            <a:r>
              <a:rPr lang="en-US" sz="1800" smtClean="0">
                <a:ea typeface="ＭＳ Ｐゴシック" pitchFamily="36" charset="-128"/>
                <a:cs typeface="ＭＳ Ｐゴシック" pitchFamily="36" charset="-128"/>
              </a:rPr>
              <a:t>Model soil was on pretty dry in upper and middle levels entering event, and stored water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4100" y="2203450"/>
            <a:ext cx="241300" cy="3749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7704138" y="4495800"/>
            <a:ext cx="982662" cy="10763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Deficits in model soil filling</a:t>
            </a:r>
          </a:p>
        </p:txBody>
      </p: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7118350" y="1838325"/>
            <a:ext cx="869950" cy="3397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Jun 3-8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33775" y="2341563"/>
            <a:ext cx="1819275" cy="1304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192463" y="2995613"/>
            <a:ext cx="10810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46" name="TextBox 11"/>
          <p:cNvSpPr txBox="1">
            <a:spLocks noChangeArrowheads="1"/>
          </p:cNvSpPr>
          <p:nvPr/>
        </p:nvSpPr>
        <p:spPr bwMode="auto">
          <a:xfrm>
            <a:off x="3783013" y="2790825"/>
            <a:ext cx="157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3-4 days melt</a:t>
            </a:r>
          </a:p>
          <a:p>
            <a:pPr marL="342900" indent="-342900"/>
            <a:r>
              <a:rPr lang="en-US"/>
              <a:t>soaked up</a:t>
            </a:r>
          </a:p>
        </p:txBody>
      </p:sp>
      <p:sp>
        <p:nvSpPr>
          <p:cNvPr id="65547" name="TextBox 13"/>
          <p:cNvSpPr txBox="1">
            <a:spLocks noChangeArrowheads="1"/>
          </p:cNvSpPr>
          <p:nvPr/>
        </p:nvSpPr>
        <p:spPr bwMode="auto">
          <a:xfrm>
            <a:off x="2957513" y="381952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upper</a:t>
            </a:r>
          </a:p>
        </p:txBody>
      </p:sp>
      <p:sp>
        <p:nvSpPr>
          <p:cNvPr id="65548" name="TextBox 14"/>
          <p:cNvSpPr txBox="1">
            <a:spLocks noChangeArrowheads="1"/>
          </p:cNvSpPr>
          <p:nvPr/>
        </p:nvSpPr>
        <p:spPr bwMode="auto">
          <a:xfrm>
            <a:off x="5754688" y="3087688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lower</a:t>
            </a:r>
          </a:p>
        </p:txBody>
      </p:sp>
      <p:sp>
        <p:nvSpPr>
          <p:cNvPr id="65549" name="TextBox 15"/>
          <p:cNvSpPr txBox="1">
            <a:spLocks noChangeArrowheads="1"/>
          </p:cNvSpPr>
          <p:nvPr/>
        </p:nvSpPr>
        <p:spPr bwMode="auto">
          <a:xfrm>
            <a:off x="4940300" y="496093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middle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/>
          <a:srcRect b="51401"/>
          <a:stretch>
            <a:fillRect/>
          </a:stretch>
        </p:blipFill>
        <p:spPr bwMode="auto">
          <a:xfrm>
            <a:off x="155575" y="1036638"/>
            <a:ext cx="8815388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31775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 dirty="0">
                <a:latin typeface="+mj-lt"/>
                <a:ea typeface="ＭＳ Ｐゴシック" charset="-128"/>
                <a:cs typeface="ＭＳ Ｐゴシック" charset="-128"/>
              </a:rPr>
              <a:t>Was the model right about soil moisture?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1463" y="4856163"/>
            <a:ext cx="841533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Partly right – 2010 was relatively dry</a:t>
            </a: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Partly wrong – throughout winter, SM steadily moved upward toward normal levels</a:t>
            </a:r>
          </a:p>
          <a:p>
            <a:pPr marL="630238" lvl="1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In model, this recovery started late and didn’t get as far</a:t>
            </a:r>
          </a:p>
          <a:p>
            <a:pPr marL="630238" lvl="1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3-4 days of melt went by before model really started generating runoff</a:t>
            </a: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3"/>
          <p:cNvPicPr>
            <a:picLocks noChangeAspect="1"/>
          </p:cNvPicPr>
          <p:nvPr/>
        </p:nvPicPr>
        <p:blipFill>
          <a:blip r:embed="rId2"/>
          <a:srcRect l="6700" t="10643" r="34964"/>
          <a:stretch>
            <a:fillRect/>
          </a:stretch>
        </p:blipFill>
        <p:spPr bwMode="auto">
          <a:xfrm>
            <a:off x="579438" y="1430338"/>
            <a:ext cx="795496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25488"/>
          </a:xfrm>
        </p:spPr>
        <p:txBody>
          <a:bodyPr/>
          <a:lstStyle/>
          <a:p>
            <a:r>
              <a:rPr lang="en-US" sz="2800" smtClean="0">
                <a:ea typeface="ＭＳ Ｐゴシック" pitchFamily="36" charset="-128"/>
                <a:cs typeface="ＭＳ Ｐゴシック" pitchFamily="36" charset="-128"/>
              </a:rPr>
              <a:t>SWE related mods?  LCTU1 (Cottonwood @ SLC)</a:t>
            </a:r>
            <a:br>
              <a:rPr lang="en-US" sz="2800" smtClean="0"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2800" i="1" smtClean="0">
                <a:ea typeface="ＭＳ Ｐゴシック" pitchFamily="36" charset="-128"/>
                <a:cs typeface="ＭＳ Ｐゴシック" pitchFamily="36" charset="-128"/>
              </a:rPr>
              <a:t>only melt factor was used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3663" y="2520950"/>
            <a:ext cx="863600" cy="276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MFC </a:t>
            </a: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0.69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7" name="TextBox 17"/>
          <p:cNvSpPr txBox="1">
            <a:spLocks noChangeArrowheads="1"/>
          </p:cNvSpPr>
          <p:nvPr/>
        </p:nvSpPr>
        <p:spPr bwMode="auto">
          <a:xfrm rot="-5400000">
            <a:off x="-38894" y="3031332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47875" y="2906713"/>
            <a:ext cx="2592388" cy="276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MFC </a:t>
            </a: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1.70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0263" y="3849688"/>
            <a:ext cx="145097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MFC </a:t>
            </a: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1.80 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– deleted 6/7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9038" y="3849688"/>
            <a:ext cx="1360487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MFC </a:t>
            </a: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2.35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– deleted 6/8, 6/10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47875" y="4630738"/>
            <a:ext cx="5232400" cy="2778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MFC </a:t>
            </a: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1.47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– deleted 6/9</a:t>
            </a:r>
          </a:p>
        </p:txBody>
      </p:sp>
      <p:sp>
        <p:nvSpPr>
          <p:cNvPr id="69642" name="TextBox 54"/>
          <p:cNvSpPr txBox="1">
            <a:spLocks noChangeArrowheads="1"/>
          </p:cNvSpPr>
          <p:nvPr/>
        </p:nvSpPr>
        <p:spPr bwMode="auto">
          <a:xfrm>
            <a:off x="457200" y="6497638"/>
            <a:ext cx="663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Note, appears we did only one soil water mod during May-June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420"/>
            <a:ext cx="82296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275"/>
          </a:xfrm>
        </p:spPr>
        <p:txBody>
          <a:bodyPr/>
          <a:lstStyle/>
          <a:p>
            <a: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  <a:t>Preliminary Thoughts (circa June 2010)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41300" y="933450"/>
            <a:ext cx="8445500" cy="3367088"/>
          </a:xfrm>
        </p:spPr>
        <p:txBody>
          <a:bodyPr/>
          <a:lstStyle/>
          <a:p>
            <a:pPr>
              <a:buSzPct val="85000"/>
              <a:buFont typeface="Wingdings" pitchFamily="36" charset="2"/>
              <a:buChar char="q"/>
            </a:pPr>
            <a:r>
              <a:rPr lang="en-US" sz="2400" dirty="0" smtClean="0">
                <a:ea typeface="ＭＳ Ｐゴシック" pitchFamily="36" charset="-128"/>
                <a:cs typeface="ＭＳ Ｐゴシック" pitchFamily="36" charset="-128"/>
              </a:rPr>
              <a:t>The snowmelt that drove the flooding was …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More rapid than normal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From more area than normal (both middle and high </a:t>
            </a:r>
            <a:r>
              <a:rPr lang="en-US" sz="2000" dirty="0" smtClean="0"/>
              <a:t>elevations; also south facing and north facing at the same time)</a:t>
            </a:r>
            <a:endParaRPr lang="en-US" sz="2000" dirty="0" smtClean="0"/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  <a:p>
            <a:pPr>
              <a:buSzPct val="85000"/>
              <a:buFont typeface="Wingdings" pitchFamily="36" charset="2"/>
              <a:buChar char="q"/>
            </a:pPr>
            <a:r>
              <a:rPr lang="en-US" sz="2400" dirty="0" smtClean="0">
                <a:ea typeface="ＭＳ Ｐゴシック" pitchFamily="36" charset="-128"/>
                <a:cs typeface="ＭＳ Ｐゴシック" pitchFamily="36" charset="-128"/>
              </a:rPr>
              <a:t>The cool May 2010 …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Delayed the melt of snow into June, holding lower elevation snow 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Atmospheric moisture effects contributed little during the event, but prior month of cool, relatively moist conditions may have helped it ripen </a:t>
            </a:r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  <a:p>
            <a:pPr>
              <a:buSzPct val="85000"/>
              <a:buFont typeface="Wingdings" pitchFamily="36" charset="2"/>
              <a:buChar char="q"/>
            </a:pPr>
            <a:r>
              <a:rPr lang="en-US" sz="2400" dirty="0" smtClean="0">
                <a:ea typeface="ＭＳ Ｐゴシック" pitchFamily="36" charset="-128"/>
                <a:cs typeface="ＭＳ Ｐゴシック" pitchFamily="36" charset="-128"/>
              </a:rPr>
              <a:t>CBRFC models under-simulated the </a:t>
            </a:r>
            <a:r>
              <a:rPr lang="en-US" sz="2400" dirty="0" err="1" smtClean="0">
                <a:ea typeface="ＭＳ Ｐゴシック" pitchFamily="36" charset="-128"/>
                <a:cs typeface="ＭＳ Ｐゴシック" pitchFamily="36" charset="-128"/>
              </a:rPr>
              <a:t>streamflow</a:t>
            </a:r>
            <a:r>
              <a:rPr lang="en-US" sz="2400" dirty="0" smtClean="0">
                <a:ea typeface="ＭＳ Ｐゴシック" pitchFamily="36" charset="-128"/>
                <a:cs typeface="ＭＳ Ｐゴシック" pitchFamily="36" charset="-128"/>
              </a:rPr>
              <a:t> response</a:t>
            </a:r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123636"/>
            <a:ext cx="8229600" cy="676275"/>
          </a:xfrm>
        </p:spPr>
        <p:txBody>
          <a:bodyPr/>
          <a:lstStyle/>
          <a:p>
            <a: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  <a:t>Questions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41300" y="933450"/>
            <a:ext cx="8445500" cy="3367088"/>
          </a:xfrm>
        </p:spPr>
        <p:txBody>
          <a:bodyPr/>
          <a:lstStyle/>
          <a:p>
            <a:pPr>
              <a:buSzPct val="85000"/>
              <a:buFont typeface="Wingdings" pitchFamily="36" charset="2"/>
              <a:buChar char="q"/>
            </a:pPr>
            <a:r>
              <a:rPr lang="en-US" sz="2400" dirty="0" smtClean="0"/>
              <a:t>Hypothesis #1: Existing model infrastructure not sufficient to capture this event.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H1A: Mismatch between real time and calibration precipitation and temperature input?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H1B: Insufficient model spatial distribution? E.g. Model differentiates elevation but not aspect.</a:t>
            </a:r>
          </a:p>
          <a:p>
            <a:pPr lvl="1">
              <a:buSzPct val="85000"/>
              <a:buFont typeface="Wingdings" pitchFamily="36" charset="2"/>
              <a:buChar char="q"/>
            </a:pPr>
            <a:r>
              <a:rPr lang="en-US" sz="2000" dirty="0" smtClean="0"/>
              <a:t>H1C: Insufficient physics in (temperature index) snow model? </a:t>
            </a:r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  <a:p>
            <a:pPr>
              <a:buSzPct val="85000"/>
              <a:buFont typeface="Wingdings" pitchFamily="36" charset="2"/>
              <a:buChar char="q"/>
            </a:pPr>
            <a:r>
              <a:rPr lang="en-US" sz="2400" dirty="0" smtClean="0"/>
              <a:t>Hypothesis #2: Existing observational infrastructure not sufficiently distributed in space to capture this event.</a:t>
            </a:r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  <a:p>
            <a:pPr lvl="1">
              <a:buSzPct val="85000"/>
              <a:buFont typeface="Wingdings" pitchFamily="36" charset="2"/>
              <a:buChar char="q"/>
            </a:pP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41300" y="1896696"/>
            <a:ext cx="4651378" cy="4152578"/>
            <a:chOff x="241300" y="1896696"/>
            <a:chExt cx="4651378" cy="4152578"/>
          </a:xfrm>
        </p:grpSpPr>
        <p:sp>
          <p:nvSpPr>
            <p:cNvPr id="4" name="TextBox 3"/>
            <p:cNvSpPr txBox="1"/>
            <p:nvPr/>
          </p:nvSpPr>
          <p:spPr>
            <a:xfrm>
              <a:off x="241300" y="4848945"/>
              <a:ext cx="4651378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Tested by extending calibration dataset for Weber Basin through 2010 (Craig)</a:t>
              </a:r>
            </a:p>
            <a:p>
              <a:r>
                <a:rPr lang="en-US" dirty="0" smtClean="0"/>
                <a:t>Result: did not significantly alter </a:t>
              </a:r>
              <a:r>
                <a:rPr lang="en-US" dirty="0" err="1" smtClean="0"/>
                <a:t>streamflow</a:t>
              </a:r>
              <a:r>
                <a:rPr lang="en-US" dirty="0" smtClean="0"/>
                <a:t> </a:t>
              </a:r>
              <a:r>
                <a:rPr lang="en-US" dirty="0" err="1" smtClean="0"/>
                <a:t>simuation</a:t>
              </a:r>
              <a:endParaRPr lang="en-US" dirty="0"/>
            </a:p>
          </p:txBody>
        </p:sp>
        <p:cxnSp>
          <p:nvCxnSpPr>
            <p:cNvPr id="7" name="Shape 6"/>
            <p:cNvCxnSpPr>
              <a:stCxn id="4" idx="1"/>
            </p:cNvCxnSpPr>
            <p:nvPr/>
          </p:nvCxnSpPr>
          <p:spPr>
            <a:xfrm rot="10800000" flipH="1">
              <a:off x="241300" y="1896696"/>
              <a:ext cx="434964" cy="3552414"/>
            </a:xfrm>
            <a:prstGeom prst="curvedConnector4">
              <a:avLst>
                <a:gd name="adj1" fmla="val -52556"/>
                <a:gd name="adj2" fmla="val 10092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035422" y="2581156"/>
            <a:ext cx="4651378" cy="4068282"/>
            <a:chOff x="4035422" y="2581156"/>
            <a:chExt cx="4651378" cy="4068282"/>
          </a:xfrm>
        </p:grpSpPr>
        <p:sp>
          <p:nvSpPr>
            <p:cNvPr id="5" name="TextBox 4"/>
            <p:cNvSpPr txBox="1"/>
            <p:nvPr/>
          </p:nvSpPr>
          <p:spPr>
            <a:xfrm>
              <a:off x="4035422" y="5449109"/>
              <a:ext cx="4651378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Tested by expanding number of “zones” in Weber Basin model to reflect aspect (Craig)</a:t>
              </a:r>
            </a:p>
            <a:p>
              <a:r>
                <a:rPr lang="en-US" dirty="0" smtClean="0"/>
                <a:t>Result: Improved simulation somewhat but not dramatically</a:t>
              </a:r>
              <a:endParaRPr lang="en-US" dirty="0"/>
            </a:p>
          </p:txBody>
        </p:sp>
        <p:cxnSp>
          <p:nvCxnSpPr>
            <p:cNvPr id="11" name="Shape 10"/>
            <p:cNvCxnSpPr>
              <a:stCxn id="5" idx="3"/>
            </p:cNvCxnSpPr>
            <p:nvPr/>
          </p:nvCxnSpPr>
          <p:spPr>
            <a:xfrm flipH="1" flipV="1">
              <a:off x="8329596" y="2581156"/>
              <a:ext cx="357204" cy="3468118"/>
            </a:xfrm>
            <a:prstGeom prst="curvedConnector4">
              <a:avLst>
                <a:gd name="adj1" fmla="val -63997"/>
                <a:gd name="adj2" fmla="val 10026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Possible Reasons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Possible Input errors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Precipitation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Temperature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Fixes for the future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However, running model in calibration mode showed similar errors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Known Snow-17 errors in anomalous  situations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index model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Melt of snow probably was atypical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Diurnal amplitude/SCE tells us something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Model is split by elevation zones not aspect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Significant melt in May in exposed areas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Delay of melt in colder, less exposed areas</a:t>
            </a:r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North facing lower level melted at same time as south facing high level?</a:t>
            </a:r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Preliminary re-calibration results not much help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Added more zones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Made sac-</a:t>
            </a:r>
            <a:r>
              <a:rPr lang="en-US" sz="2900" dirty="0" err="1" smtClean="0"/>
              <a:t>sma</a:t>
            </a:r>
            <a:r>
              <a:rPr lang="en-US" sz="2900" dirty="0" smtClean="0"/>
              <a:t> more responsive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errors in other years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Areas of Study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Areal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Extent updates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400" noProof="0" dirty="0" smtClean="0"/>
              <a:t>Incorporate Snow Cover Extent into model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 to the Snow model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400" dirty="0" smtClean="0"/>
              <a:t>Pursue alternatives to SNOW-17</a:t>
            </a:r>
            <a:endParaRPr kumimoji="0" lang="en-US" sz="3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400" baseline="0" dirty="0" smtClean="0"/>
              <a:t>Distributed</a:t>
            </a:r>
            <a:r>
              <a:rPr lang="en-US" sz="3400" dirty="0" smtClean="0"/>
              <a:t> models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400" dirty="0" smtClean="0"/>
              <a:t>Finer scale modeling may be the only answer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 melt = flooding potential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/>
          <a:srcRect b="35568"/>
          <a:stretch>
            <a:fillRect/>
          </a:stretch>
        </p:blipFill>
        <p:spPr bwMode="auto">
          <a:xfrm>
            <a:off x="2176463" y="247650"/>
            <a:ext cx="69675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163513" y="274638"/>
            <a:ext cx="2384425" cy="779462"/>
          </a:xfrm>
        </p:spPr>
        <p:txBody>
          <a:bodyPr anchor="t"/>
          <a:lstStyle/>
          <a:p>
            <a:pPr algn="l"/>
            <a:r>
              <a:rPr lang="en-US" sz="2800" smtClean="0">
                <a:ea typeface="ＭＳ Ｐゴシック" pitchFamily="36" charset="-128"/>
                <a:cs typeface="ＭＳ Ｐゴシック" pitchFamily="36" charset="-128"/>
              </a:rPr>
              <a:t>Recent local Temperatures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>
          <a:xfrm>
            <a:off x="163513" y="1433513"/>
            <a:ext cx="1771650" cy="3368675"/>
          </a:xfrm>
        </p:spPr>
        <p:txBody>
          <a:bodyPr/>
          <a:lstStyle/>
          <a:p>
            <a:pPr marL="169863" indent="-169863"/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May was generally cool, delayed melt</a:t>
            </a:r>
          </a:p>
          <a:p>
            <a:pPr marL="169863" indent="-169863"/>
            <a:endParaRPr lang="en-US" sz="20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69863" indent="-169863"/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First week in June was warm </a:t>
            </a:r>
          </a:p>
          <a:p>
            <a:pPr marL="169863" indent="-169863"/>
            <a:endParaRPr lang="en-US" sz="20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69863" indent="-169863"/>
            <a:endParaRPr lang="en-US" sz="20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69863" indent="-169863"/>
            <a:endParaRPr lang="en-US" sz="20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69863" indent="-169863"/>
            <a:endParaRPr lang="en-US" sz="2000" smtClean="0">
              <a:ea typeface="ＭＳ Ｐゴシック" pitchFamily="36" charset="-128"/>
              <a:cs typeface="ＭＳ Ｐゴシック" pitchFamily="36" charset="-128"/>
            </a:endParaRPr>
          </a:p>
          <a:p>
            <a:pPr marL="169863" indent="-169863">
              <a:buFont typeface="Arial" pitchFamily="36" charset="0"/>
              <a:buNone/>
            </a:pP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From </a:t>
            </a:r>
          </a:p>
          <a:p>
            <a:pPr marL="169863" indent="-169863">
              <a:buFont typeface="Arial" pitchFamily="36" charset="0"/>
              <a:buNone/>
            </a:pP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NOAA CPC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5488" y="1001713"/>
            <a:ext cx="2012950" cy="5383212"/>
          </a:xfrm>
          <a:prstGeom prst="rect">
            <a:avLst/>
          </a:prstGeom>
          <a:noFill/>
          <a:ln w="412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6151563" y="2882900"/>
            <a:ext cx="141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 cool May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7818438" y="3448050"/>
            <a:ext cx="102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 warm week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3"/>
            <a:ext cx="9144000" cy="685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420"/>
            <a:ext cx="8229600" cy="1143000"/>
          </a:xfrm>
        </p:spPr>
        <p:txBody>
          <a:bodyPr/>
          <a:lstStyle/>
          <a:p>
            <a:r>
              <a:rPr lang="en-US" dirty="0" smtClean="0"/>
              <a:t>Snow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04800" y="49530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Snow:</a:t>
            </a:r>
          </a:p>
          <a:p>
            <a:r>
              <a:rPr lang="en-US"/>
              <a:t>May 6 (above)</a:t>
            </a:r>
          </a:p>
          <a:p>
            <a:r>
              <a:rPr lang="en-US"/>
              <a:t>June 4 (right)</a:t>
            </a:r>
          </a:p>
        </p:txBody>
      </p:sp>
      <p:pic>
        <p:nvPicPr>
          <p:cNvPr id="717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4194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58813"/>
            <a:ext cx="4987925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3"/>
            <a:ext cx="9144000" cy="68520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2.bmp"/>
          <p:cNvPicPr>
            <a:picLocks noChangeAspect="1"/>
          </p:cNvPicPr>
          <p:nvPr/>
        </p:nvPicPr>
        <p:blipFill>
          <a:blip r:embed="rId2" cstate="print"/>
          <a:srcRect t="-43" r="12500"/>
          <a:stretch>
            <a:fillRect/>
          </a:stretch>
        </p:blipFill>
        <p:spPr>
          <a:xfrm>
            <a:off x="0" y="0"/>
            <a:ext cx="8001000" cy="685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1154</Words>
  <Application>Microsoft Macintosh PowerPoint</Application>
  <PresentationFormat>On-screen Show (4:3)</PresentationFormat>
  <Paragraphs>205</Paragraphs>
  <Slides>33</Slides>
  <Notes>3</Notes>
  <HiddenSlides>6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CBRFC Postmortem Analysis on June 2010 flooding in UT and CO</vt:lpstr>
      <vt:lpstr>Post-Mortem for June 6-10 flooding</vt:lpstr>
      <vt:lpstr>Temperature</vt:lpstr>
      <vt:lpstr>Recent local Temperatures</vt:lpstr>
      <vt:lpstr>Slide 5</vt:lpstr>
      <vt:lpstr>Snow</vt:lpstr>
      <vt:lpstr>Slide 7</vt:lpstr>
      <vt:lpstr>Slide 8</vt:lpstr>
      <vt:lpstr>Slide 9</vt:lpstr>
      <vt:lpstr>Streamflow Forecasts</vt:lpstr>
      <vt:lpstr>Observations</vt:lpstr>
      <vt:lpstr>Slide 12</vt:lpstr>
      <vt:lpstr>Slide 13</vt:lpstr>
      <vt:lpstr>Slide 14</vt:lpstr>
      <vt:lpstr>Slide 15</vt:lpstr>
      <vt:lpstr>Slide 16</vt:lpstr>
      <vt:lpstr>Streamflow Year Comparisons</vt:lpstr>
      <vt:lpstr>Little Cottonwood at Crestwood Park flow forecasts under-simulated</vt:lpstr>
      <vt:lpstr>WFO Watches and warnings for Little Cottonwood  (Cottonwood, Crestwood Park hydrograph shown)</vt:lpstr>
      <vt:lpstr>Snotels in Cottonwoods</vt:lpstr>
      <vt:lpstr>SWE in Cottonwoods  </vt:lpstr>
      <vt:lpstr>Snow Distribution – corroborates presence of lower elevation snow in 2010 at start of event</vt:lpstr>
      <vt:lpstr>SWE melt comparison</vt:lpstr>
      <vt:lpstr>Little Cottonwood at Crestwood Park:  Temp. forecasts</vt:lpstr>
      <vt:lpstr>SWE/Snotel Comparison</vt:lpstr>
      <vt:lpstr>What did the model think? </vt:lpstr>
      <vt:lpstr>What did the model think? </vt:lpstr>
      <vt:lpstr>Slide 28</vt:lpstr>
      <vt:lpstr>SWE related mods?  LCTU1 (Cottonwood @ SLC) only melt factor was used</vt:lpstr>
      <vt:lpstr>Preliminary Thoughts (circa June 2010)</vt:lpstr>
      <vt:lpstr>Questions</vt:lpstr>
      <vt:lpstr>Slide 32</vt:lpstr>
      <vt:lpstr>Slide 33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WFO Call June 8</dc:title>
  <dc:creator>Kevin Werner</dc:creator>
  <cp:lastModifiedBy>Kevin Werner</cp:lastModifiedBy>
  <cp:revision>12</cp:revision>
  <dcterms:created xsi:type="dcterms:W3CDTF">2010-12-03T16:26:03Z</dcterms:created>
  <dcterms:modified xsi:type="dcterms:W3CDTF">2010-12-03T16:46:17Z</dcterms:modified>
</cp:coreProperties>
</file>