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3.xml" ContentType="application/vnd.openxmlformats-officedocument.drawingml.chart+xml"/>
  <Override PartName="/ppt/embeddings/oleObject2.bin" ContentType="application/vnd.openxmlformats-officedocument.oleObject"/>
  <Override PartName="/ppt/charts/chart2.xml" ContentType="application/vnd.openxmlformats-officedocument.drawingml.char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charts/chart4.xml" ContentType="application/vnd.openxmlformats-officedocument.drawingml.char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38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61" r:id="rId5"/>
    <p:sldId id="325" r:id="rId6"/>
    <p:sldId id="326" r:id="rId7"/>
    <p:sldId id="327" r:id="rId8"/>
    <p:sldId id="328" r:id="rId9"/>
    <p:sldId id="265" r:id="rId10"/>
    <p:sldId id="264" r:id="rId11"/>
    <p:sldId id="329" r:id="rId12"/>
    <p:sldId id="331" r:id="rId13"/>
    <p:sldId id="330" r:id="rId14"/>
    <p:sldId id="273" r:id="rId15"/>
    <p:sldId id="274" r:id="rId16"/>
    <p:sldId id="267" r:id="rId17"/>
    <p:sldId id="268" r:id="rId18"/>
    <p:sldId id="269" r:id="rId19"/>
    <p:sldId id="335" r:id="rId20"/>
    <p:sldId id="336" r:id="rId21"/>
    <p:sldId id="337" r:id="rId22"/>
    <p:sldId id="339" r:id="rId23"/>
    <p:sldId id="340" r:id="rId24"/>
    <p:sldId id="341" r:id="rId25"/>
    <p:sldId id="342" r:id="rId26"/>
    <p:sldId id="338" r:id="rId27"/>
    <p:sldId id="343" r:id="rId28"/>
    <p:sldId id="344" r:id="rId29"/>
    <p:sldId id="369" r:id="rId30"/>
    <p:sldId id="371" r:id="rId31"/>
    <p:sldId id="370" r:id="rId32"/>
    <p:sldId id="372" r:id="rId33"/>
    <p:sldId id="346" r:id="rId34"/>
    <p:sldId id="347" r:id="rId35"/>
    <p:sldId id="348" r:id="rId36"/>
    <p:sldId id="349" r:id="rId37"/>
    <p:sldId id="373" r:id="rId38"/>
    <p:sldId id="350" r:id="rId39"/>
    <p:sldId id="351" r:id="rId40"/>
    <p:sldId id="352" r:id="rId41"/>
    <p:sldId id="374" r:id="rId42"/>
    <p:sldId id="284" r:id="rId43"/>
    <p:sldId id="259" r:id="rId44"/>
    <p:sldId id="322" r:id="rId45"/>
    <p:sldId id="323" r:id="rId46"/>
    <p:sldId id="283" r:id="rId47"/>
    <p:sldId id="354" r:id="rId48"/>
    <p:sldId id="319" r:id="rId49"/>
    <p:sldId id="353" r:id="rId50"/>
    <p:sldId id="356" r:id="rId51"/>
    <p:sldId id="391" r:id="rId52"/>
    <p:sldId id="387" r:id="rId53"/>
    <p:sldId id="388" r:id="rId54"/>
    <p:sldId id="389" r:id="rId55"/>
    <p:sldId id="390" r:id="rId56"/>
    <p:sldId id="321" r:id="rId57"/>
    <p:sldId id="355" r:id="rId58"/>
    <p:sldId id="358" r:id="rId59"/>
    <p:sldId id="357" r:id="rId60"/>
    <p:sldId id="375" r:id="rId61"/>
    <p:sldId id="292" r:id="rId62"/>
    <p:sldId id="290" r:id="rId63"/>
    <p:sldId id="324" r:id="rId64"/>
    <p:sldId id="38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0BD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presProps" Target="presProps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printerSettings" Target="printerSettings/printerSettings1.bin"/><Relationship Id="rId79" Type="http://schemas.openxmlformats.org/officeDocument/2006/relationships/theme" Target="theme/theme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viewProps" Target="viewProps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AJOLLA\tjc\mphc2_mnl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vw:Downloads:gs_lowergraphs201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vw:Downloads:gs_lowergraphs201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vw:Downloads:gs_lowergraphs201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vw:Downloads:gs_lowergraphs2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0846828521434825"/>
          <c:y val="0.0745487022455526"/>
          <c:w val="0.69716426071741"/>
          <c:h val="0.713079615048121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1-Jan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3.0</c:v>
                </c:pt>
                <c:pt idx="1">
                  <c:v>3.5</c:v>
                </c:pt>
                <c:pt idx="2">
                  <c:v>15.0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15-Jan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3.0</c:v>
                </c:pt>
                <c:pt idx="1">
                  <c:v>3.5</c:v>
                </c:pt>
                <c:pt idx="2">
                  <c:v>15.0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1-Feb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1">
                  <c:v>3.0</c:v>
                </c:pt>
                <c:pt idx="2">
                  <c:v>15.0</c:v>
                </c:pt>
                <c:pt idx="3">
                  <c:v>60.0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15-Feb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1">
                  <c:v>3.0</c:v>
                </c:pt>
                <c:pt idx="2">
                  <c:v>15.0</c:v>
                </c:pt>
                <c:pt idx="3">
                  <c:v>60.0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1-Mar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2">
                  <c:v>10.0</c:v>
                </c:pt>
                <c:pt idx="3">
                  <c:v>50.0</c:v>
                </c:pt>
                <c:pt idx="4">
                  <c:v>115.0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15-Mar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Sheet1!$G$2:$G$8</c:f>
              <c:numCache>
                <c:formatCode>General</c:formatCode>
                <c:ptCount val="7"/>
                <c:pt idx="2">
                  <c:v>10.0</c:v>
                </c:pt>
                <c:pt idx="3">
                  <c:v>50.0</c:v>
                </c:pt>
                <c:pt idx="4">
                  <c:v>115.0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1-Apr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Sheet1!$H$2:$H$8</c:f>
              <c:numCache>
                <c:formatCode>General</c:formatCode>
                <c:ptCount val="7"/>
                <c:pt idx="3">
                  <c:v>47.0</c:v>
                </c:pt>
                <c:pt idx="4">
                  <c:v>107.0</c:v>
                </c:pt>
                <c:pt idx="5">
                  <c:v>86.0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15-Apr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Sheet1!$I$2:$I$8</c:f>
              <c:numCache>
                <c:formatCode>General</c:formatCode>
                <c:ptCount val="7"/>
                <c:pt idx="3">
                  <c:v>53.0</c:v>
                </c:pt>
                <c:pt idx="4">
                  <c:v>92.0</c:v>
                </c:pt>
                <c:pt idx="5">
                  <c:v>73.0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1-May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Sheet1!$J$2:$J$8</c:f>
              <c:numCache>
                <c:formatCode>General</c:formatCode>
                <c:ptCount val="7"/>
                <c:pt idx="4">
                  <c:v>83.0</c:v>
                </c:pt>
                <c:pt idx="5">
                  <c:v>61.0</c:v>
                </c:pt>
                <c:pt idx="6">
                  <c:v>16.0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15-May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Sheet1!$K$2:$K$8</c:f>
              <c:numCache>
                <c:formatCode>General</c:formatCode>
                <c:ptCount val="7"/>
                <c:pt idx="4">
                  <c:v>83.0</c:v>
                </c:pt>
                <c:pt idx="5">
                  <c:v>45.0</c:v>
                </c:pt>
                <c:pt idx="6">
                  <c:v>12.0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1-Jun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Sheet1!$L$2:$L$8</c:f>
              <c:numCache>
                <c:formatCode>General</c:formatCode>
                <c:ptCount val="7"/>
                <c:pt idx="5">
                  <c:v>33.0</c:v>
                </c:pt>
                <c:pt idx="6">
                  <c:v>11.0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15-Jun</c:v>
                </c:pt>
              </c:strCache>
            </c:strRef>
          </c:tx>
          <c:spPr>
            <a:ln>
              <a:noFill/>
            </a:ln>
          </c:spP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Sheet1!$M$2:$M$8</c:f>
              <c:numCache>
                <c:formatCode>General</c:formatCode>
                <c:ptCount val="7"/>
                <c:pt idx="5">
                  <c:v>56.0</c:v>
                </c:pt>
                <c:pt idx="6">
                  <c:v>11.0</c:v>
                </c:pt>
              </c:numCache>
            </c:numRef>
          </c:val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1-Jul</c:v>
                </c:pt>
              </c:strCache>
            </c:strRef>
          </c:tx>
          <c:spPr>
            <a:ln>
              <a:noFill/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Sheet1!$N$2:$N$8</c:f>
              <c:numCache>
                <c:formatCode>General</c:formatCode>
                <c:ptCount val="7"/>
                <c:pt idx="6">
                  <c:v>10.5</c:v>
                </c:pt>
              </c:numCache>
            </c:numRef>
          </c:val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obs</c:v>
                </c:pt>
              </c:strCache>
            </c:strRef>
          </c:tx>
          <c:spPr>
            <a:ln>
              <a:noFill/>
            </a:ln>
          </c:spPr>
          <c:marker>
            <c:symbol val="star"/>
            <c:size val="10"/>
            <c:spPr>
              <a:ln w="19050">
                <a:solidFill>
                  <a:schemeClr val="tx1"/>
                </a:solidFill>
              </a:ln>
            </c:spPr>
          </c:marker>
          <c:cat>
            <c:strRef>
              <c:f>Sheet1!$A$2:$A$8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Sheet1!$O$2:$O$8</c:f>
              <c:numCache>
                <c:formatCode>General</c:formatCode>
                <c:ptCount val="7"/>
                <c:pt idx="0">
                  <c:v>3.1</c:v>
                </c:pt>
                <c:pt idx="1">
                  <c:v>2.9</c:v>
                </c:pt>
                <c:pt idx="2">
                  <c:v>6.3</c:v>
                </c:pt>
                <c:pt idx="3">
                  <c:v>82.0</c:v>
                </c:pt>
                <c:pt idx="4">
                  <c:v>104.0</c:v>
                </c:pt>
                <c:pt idx="5">
                  <c:v>51.0</c:v>
                </c:pt>
                <c:pt idx="6">
                  <c:v>10.4</c:v>
                </c:pt>
              </c:numCache>
            </c:numRef>
          </c:val>
        </c:ser>
        <c:marker val="1"/>
        <c:axId val="590064264"/>
        <c:axId val="590069112"/>
      </c:lineChart>
      <c:catAx>
        <c:axId val="590064264"/>
        <c:scaling>
          <c:orientation val="minMax"/>
        </c:scaling>
        <c:axPos val="b"/>
        <c:tickLblPos val="nextTo"/>
        <c:crossAx val="590069112"/>
        <c:crosses val="autoZero"/>
        <c:auto val="1"/>
        <c:lblAlgn val="ctr"/>
        <c:lblOffset val="100"/>
      </c:catAx>
      <c:valAx>
        <c:axId val="590069112"/>
        <c:scaling>
          <c:orientation val="minMax"/>
        </c:scaling>
        <c:axPos val="l"/>
        <c:majorGridlines/>
        <c:numFmt formatCode="General" sourceLinked="1"/>
        <c:tickLblPos val="nextTo"/>
        <c:crossAx val="59006426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0793296522180802"/>
          <c:y val="0.0730337078651685"/>
          <c:w val="0.902793788622659"/>
          <c:h val="0.688202247191011"/>
        </c:manualLayout>
      </c:layout>
      <c:lineChart>
        <c:grouping val="standard"/>
        <c:ser>
          <c:idx val="10"/>
          <c:order val="3"/>
          <c:tx>
            <c:v>Salt: Actual Volume</c:v>
          </c:tx>
          <c:spPr>
            <a:ln w="19050"/>
          </c:spP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13"/>
          <c:order val="4"/>
          <c:tx>
            <c:v>Salt: Actual Volume</c:v>
          </c:tx>
          <c:spPr>
            <a:ln w="12700">
              <a:solidFill>
                <a:srgbClr val="800000"/>
              </a:solidFill>
              <a:prstDash val="solid"/>
            </a:ln>
          </c:spP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17"/>
          <c:order val="5"/>
          <c:tx>
            <c:v>Historical Medians</c:v>
          </c:tx>
          <c:spPr>
            <a:ln>
              <a:solidFill>
                <a:srgbClr val="008000"/>
              </a:solidFill>
            </a:ln>
          </c:spP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'2010'!$I$3:$I$9</c:f>
              <c:numCache>
                <c:formatCode>#,##0</c:formatCode>
                <c:ptCount val="7"/>
                <c:pt idx="0">
                  <c:v>385000.0</c:v>
                </c:pt>
                <c:pt idx="1">
                  <c:v>370000.0</c:v>
                </c:pt>
                <c:pt idx="2">
                  <c:v>355000.0</c:v>
                </c:pt>
                <c:pt idx="3">
                  <c:v>315000.0</c:v>
                </c:pt>
                <c:pt idx="4">
                  <c:v>270000.0</c:v>
                </c:pt>
                <c:pt idx="5">
                  <c:v>225000.0</c:v>
                </c:pt>
                <c:pt idx="6">
                  <c:v>143000.0</c:v>
                </c:pt>
              </c:numCache>
            </c:numRef>
          </c:val>
        </c:ser>
        <c:ser>
          <c:idx val="1"/>
          <c:order val="0"/>
          <c:tx>
            <c:v>Salt: Actual Volume</c:v>
          </c:tx>
          <c:spPr>
            <a:ln w="19050"/>
          </c:spPr>
          <c:marker>
            <c:symbol val="square"/>
            <c:size val="5"/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5"/>
          <c:order val="1"/>
          <c:tx>
            <c:v>Salt: Actual Volume</c:v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8"/>
          <c:order val="2"/>
          <c:tx>
            <c:v>Historical Medians</c:v>
          </c:tx>
          <c:spPr>
            <a:ln>
              <a:solidFill>
                <a:srgbClr val="008000"/>
              </a:solidFill>
            </a:ln>
          </c:spPr>
          <c:marker>
            <c:symbol val="square"/>
            <c:size val="7"/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'2010'!$I$3:$I$9</c:f>
              <c:numCache>
                <c:formatCode>#,##0</c:formatCode>
                <c:ptCount val="7"/>
                <c:pt idx="0">
                  <c:v>385000.0</c:v>
                </c:pt>
                <c:pt idx="1">
                  <c:v>370000.0</c:v>
                </c:pt>
                <c:pt idx="2">
                  <c:v>355000.0</c:v>
                </c:pt>
                <c:pt idx="3">
                  <c:v>315000.0</c:v>
                </c:pt>
                <c:pt idx="4">
                  <c:v>270000.0</c:v>
                </c:pt>
                <c:pt idx="5">
                  <c:v>225000.0</c:v>
                </c:pt>
                <c:pt idx="6">
                  <c:v>143000.0</c:v>
                </c:pt>
              </c:numCache>
            </c:numRef>
          </c:val>
        </c:ser>
        <c:marker val="1"/>
        <c:axId val="590178312"/>
        <c:axId val="590181864"/>
      </c:lineChart>
      <c:catAx>
        <c:axId val="590178312"/>
        <c:scaling>
          <c:orientation val="minMax"/>
        </c:scaling>
        <c:axPos val="b"/>
        <c:numFmt formatCode="d\-mmm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181864"/>
        <c:crosses val="autoZero"/>
        <c:lblAlgn val="ctr"/>
        <c:lblOffset val="100"/>
        <c:tickLblSkip val="1"/>
        <c:tickMarkSkip val="1"/>
      </c:catAx>
      <c:valAx>
        <c:axId val="590181864"/>
        <c:scaling>
          <c:orientation val="minMax"/>
          <c:max val="1.4E6"/>
        </c:scaling>
        <c:axPos val="l"/>
        <c:majorGridlines/>
        <c:numFmt formatCode="#,##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1783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073689774792137"/>
          <c:y val="0.832454857433015"/>
          <c:w val="0.807429106326744"/>
          <c:h val="0.139247230960755"/>
        </c:manualLayout>
      </c:layout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0793296522180802"/>
          <c:y val="0.0730337078651685"/>
          <c:w val="0.902793788622659"/>
          <c:h val="0.688202247191011"/>
        </c:manualLayout>
      </c:layout>
      <c:lineChart>
        <c:grouping val="standard"/>
        <c:ser>
          <c:idx val="9"/>
          <c:order val="9"/>
          <c:tx>
            <c:v>Forecast Volume</c:v>
          </c:tx>
          <c:spPr>
            <a:ln w="19050">
              <a:solidFill>
                <a:schemeClr val="tx2"/>
              </a:solidFill>
            </a:ln>
          </c:spPr>
          <c:cat>
            <c:multiLvlStrRef>
              <c:f>#REF!</c:f>
            </c:multiLvlStrRef>
          </c:cat>
          <c:val>
            <c:numRef>
              <c:f>'2010'!$C$3:$C$9</c:f>
              <c:numCache>
                <c:formatCode>#,##0</c:formatCode>
                <c:ptCount val="7"/>
                <c:pt idx="0">
                  <c:v>350000.0</c:v>
                </c:pt>
                <c:pt idx="1">
                  <c:v>500000.0</c:v>
                </c:pt>
                <c:pt idx="2">
                  <c:v>850000.0</c:v>
                </c:pt>
                <c:pt idx="3">
                  <c:v>750000.0</c:v>
                </c:pt>
                <c:pt idx="4">
                  <c:v>475000.0</c:v>
                </c:pt>
                <c:pt idx="5">
                  <c:v>425000.0</c:v>
                </c:pt>
                <c:pt idx="6">
                  <c:v>280000.0</c:v>
                </c:pt>
              </c:numCache>
            </c:numRef>
          </c:val>
        </c:ser>
        <c:ser>
          <c:idx val="10"/>
          <c:order val="10"/>
          <c:tx>
            <c:v>Salt: Actual Volume</c:v>
          </c:tx>
          <c:spPr>
            <a:ln w="19050"/>
          </c:spPr>
          <c:cat>
            <c:multiLvlStrRef>
              <c:f>#REF!</c:f>
            </c:multiLvlStr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11"/>
          <c:order val="11"/>
          <c:tx>
            <c:v>10% Exceedance</c:v>
          </c:tx>
          <c:spPr>
            <a:ln w="28575">
              <a:noFill/>
            </a:ln>
          </c:spPr>
          <c:val>
            <c:numRef>
              <c:f>'2010'!$E$3:$E$9</c:f>
              <c:numCache>
                <c:formatCode>#,##0</c:formatCode>
                <c:ptCount val="7"/>
                <c:pt idx="0">
                  <c:v>685000.0</c:v>
                </c:pt>
                <c:pt idx="1">
                  <c:v>970000.0</c:v>
                </c:pt>
                <c:pt idx="2">
                  <c:v>1.2E6</c:v>
                </c:pt>
                <c:pt idx="3">
                  <c:v>1.08E6</c:v>
                </c:pt>
                <c:pt idx="4">
                  <c:v>765000.0</c:v>
                </c:pt>
                <c:pt idx="5">
                  <c:v>500000.0</c:v>
                </c:pt>
                <c:pt idx="6">
                  <c:v>370000.0</c:v>
                </c:pt>
              </c:numCache>
            </c:numRef>
          </c:val>
        </c:ser>
        <c:ser>
          <c:idx val="12"/>
          <c:order val="12"/>
          <c:tx>
            <c:v>90% Exceedance</c:v>
          </c:tx>
          <c:spPr>
            <a:ln w="28575">
              <a:noFill/>
            </a:ln>
          </c:spPr>
          <c:val>
            <c:numRef>
              <c:f>'2010'!$F$3:$F$9</c:f>
              <c:numCache>
                <c:formatCode>#,##0</c:formatCode>
                <c:ptCount val="7"/>
                <c:pt idx="0">
                  <c:v>147000.0</c:v>
                </c:pt>
                <c:pt idx="1">
                  <c:v>215000.0</c:v>
                </c:pt>
                <c:pt idx="2">
                  <c:v>575000.0</c:v>
                </c:pt>
                <c:pt idx="3">
                  <c:v>495000.0</c:v>
                </c:pt>
                <c:pt idx="4">
                  <c:v>270000.0</c:v>
                </c:pt>
                <c:pt idx="5">
                  <c:v>350000.0</c:v>
                </c:pt>
                <c:pt idx="6">
                  <c:v>205000.0</c:v>
                </c:pt>
              </c:numCache>
            </c:numRef>
          </c:val>
        </c:ser>
        <c:ser>
          <c:idx val="13"/>
          <c:order val="13"/>
          <c:tx>
            <c:v>Salt: Actual Volume</c:v>
          </c:tx>
          <c:spPr>
            <a:ln w="12700">
              <a:solidFill>
                <a:srgbClr val="800000"/>
              </a:solidFill>
              <a:prstDash val="solid"/>
            </a:ln>
          </c:spPr>
          <c:cat>
            <c:multiLvlStrRef>
              <c:f>#REF!</c:f>
            </c:multiLvlStr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14"/>
          <c:order val="14"/>
          <c:tx>
            <c:v>10% Exceedance</c:v>
          </c:tx>
          <c:spPr>
            <a:ln w="28575">
              <a:noFill/>
            </a:ln>
          </c:spPr>
          <c:val>
            <c:numRef>
              <c:f>'2010'!$E$3:$E$9</c:f>
              <c:numCache>
                <c:formatCode>#,##0</c:formatCode>
                <c:ptCount val="7"/>
                <c:pt idx="0">
                  <c:v>685000.0</c:v>
                </c:pt>
                <c:pt idx="1">
                  <c:v>970000.0</c:v>
                </c:pt>
                <c:pt idx="2">
                  <c:v>1.2E6</c:v>
                </c:pt>
                <c:pt idx="3">
                  <c:v>1.08E6</c:v>
                </c:pt>
                <c:pt idx="4">
                  <c:v>765000.0</c:v>
                </c:pt>
                <c:pt idx="5">
                  <c:v>500000.0</c:v>
                </c:pt>
                <c:pt idx="6">
                  <c:v>370000.0</c:v>
                </c:pt>
              </c:numCache>
            </c:numRef>
          </c:val>
        </c:ser>
        <c:ser>
          <c:idx val="15"/>
          <c:order val="15"/>
          <c:tx>
            <c:v>90% Exceedance</c:v>
          </c:tx>
          <c:spPr>
            <a:ln w="28575">
              <a:noFill/>
            </a:ln>
          </c:spPr>
          <c:val>
            <c:numRef>
              <c:f>'2010'!$F$3:$F$9</c:f>
              <c:numCache>
                <c:formatCode>#,##0</c:formatCode>
                <c:ptCount val="7"/>
                <c:pt idx="0">
                  <c:v>147000.0</c:v>
                </c:pt>
                <c:pt idx="1">
                  <c:v>215000.0</c:v>
                </c:pt>
                <c:pt idx="2">
                  <c:v>575000.0</c:v>
                </c:pt>
                <c:pt idx="3">
                  <c:v>495000.0</c:v>
                </c:pt>
                <c:pt idx="4">
                  <c:v>270000.0</c:v>
                </c:pt>
                <c:pt idx="5">
                  <c:v>350000.0</c:v>
                </c:pt>
                <c:pt idx="6">
                  <c:v>205000.0</c:v>
                </c:pt>
              </c:numCache>
            </c:numRef>
          </c:val>
        </c:ser>
        <c:ser>
          <c:idx val="16"/>
          <c:order val="16"/>
          <c:tx>
            <c:v>ESP Raw Model Guidance</c:v>
          </c:tx>
          <c:spPr>
            <a:ln w="28575">
              <a:noFill/>
            </a:ln>
          </c:spPr>
          <c:val>
            <c:numRef>
              <c:f>'2010'!$H$3:$H$9</c:f>
              <c:numCache>
                <c:formatCode>#,##0</c:formatCode>
                <c:ptCount val="7"/>
                <c:pt idx="0">
                  <c:v>247000.0</c:v>
                </c:pt>
                <c:pt idx="1">
                  <c:v>752000.0</c:v>
                </c:pt>
                <c:pt idx="2">
                  <c:v>538000.0</c:v>
                </c:pt>
                <c:pt idx="3">
                  <c:v>385000.0</c:v>
                </c:pt>
                <c:pt idx="4">
                  <c:v>310000.0</c:v>
                </c:pt>
                <c:pt idx="5">
                  <c:v>297000.0</c:v>
                </c:pt>
                <c:pt idx="6">
                  <c:v>221000.0</c:v>
                </c:pt>
              </c:numCache>
            </c:numRef>
          </c:val>
        </c:ser>
        <c:ser>
          <c:idx val="17"/>
          <c:order val="17"/>
          <c:tx>
            <c:v>Historical Medians</c:v>
          </c:tx>
          <c:spPr>
            <a:ln>
              <a:solidFill>
                <a:srgbClr val="008000"/>
              </a:solidFill>
            </a:ln>
          </c:spPr>
          <c:val>
            <c:numRef>
              <c:f>'2010'!$I$3:$I$9</c:f>
              <c:numCache>
                <c:formatCode>#,##0</c:formatCode>
                <c:ptCount val="7"/>
                <c:pt idx="0">
                  <c:v>385000.0</c:v>
                </c:pt>
                <c:pt idx="1">
                  <c:v>370000.0</c:v>
                </c:pt>
                <c:pt idx="2">
                  <c:v>355000.0</c:v>
                </c:pt>
                <c:pt idx="3">
                  <c:v>315000.0</c:v>
                </c:pt>
                <c:pt idx="4">
                  <c:v>270000.0</c:v>
                </c:pt>
                <c:pt idx="5">
                  <c:v>225000.0</c:v>
                </c:pt>
                <c:pt idx="6">
                  <c:v>143000.0</c:v>
                </c:pt>
              </c:numCache>
            </c:numRef>
          </c:val>
        </c:ser>
        <c:ser>
          <c:idx val="0"/>
          <c:order val="0"/>
          <c:tx>
            <c:v>Forecast Volume</c:v>
          </c:tx>
          <c:spPr>
            <a:ln w="19050">
              <a:solidFill>
                <a:schemeClr val="tx2"/>
              </a:solidFill>
            </a:ln>
          </c:spPr>
          <c:marker>
            <c:symbol val="circle"/>
            <c:size val="5"/>
            <c:spPr>
              <a:ln>
                <a:solidFill>
                  <a:schemeClr val="tx2"/>
                </a:solidFill>
              </a:ln>
            </c:spPr>
          </c:marker>
          <c:cat>
            <c:multiLvlStrRef>
              <c:f>#REF!</c:f>
            </c:multiLvlStrRef>
          </c:cat>
          <c:val>
            <c:numRef>
              <c:f>'2010'!$C$3:$C$9</c:f>
              <c:numCache>
                <c:formatCode>#,##0</c:formatCode>
                <c:ptCount val="7"/>
                <c:pt idx="0">
                  <c:v>350000.0</c:v>
                </c:pt>
                <c:pt idx="1">
                  <c:v>500000.0</c:v>
                </c:pt>
                <c:pt idx="2">
                  <c:v>850000.0</c:v>
                </c:pt>
                <c:pt idx="3">
                  <c:v>750000.0</c:v>
                </c:pt>
                <c:pt idx="4">
                  <c:v>475000.0</c:v>
                </c:pt>
                <c:pt idx="5">
                  <c:v>425000.0</c:v>
                </c:pt>
                <c:pt idx="6">
                  <c:v>280000.0</c:v>
                </c:pt>
              </c:numCache>
            </c:numRef>
          </c:val>
        </c:ser>
        <c:ser>
          <c:idx val="1"/>
          <c:order val="1"/>
          <c:tx>
            <c:v>Salt: Actual Volume</c:v>
          </c:tx>
          <c:spPr>
            <a:ln w="19050"/>
          </c:spPr>
          <c:marker>
            <c:symbol val="square"/>
            <c:size val="5"/>
          </c:marker>
          <c:cat>
            <c:multiLvlStrRef>
              <c:f>#REF!</c:f>
            </c:multiLvlStr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2"/>
          <c:order val="2"/>
          <c:tx>
            <c:v>10% Exceedance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val>
            <c:numRef>
              <c:f>'2010'!$E$3:$E$9</c:f>
              <c:numCache>
                <c:formatCode>#,##0</c:formatCode>
                <c:ptCount val="7"/>
                <c:pt idx="0">
                  <c:v>685000.0</c:v>
                </c:pt>
                <c:pt idx="1">
                  <c:v>970000.0</c:v>
                </c:pt>
                <c:pt idx="2">
                  <c:v>1.2E6</c:v>
                </c:pt>
                <c:pt idx="3">
                  <c:v>1.08E6</c:v>
                </c:pt>
                <c:pt idx="4">
                  <c:v>765000.0</c:v>
                </c:pt>
                <c:pt idx="5">
                  <c:v>500000.0</c:v>
                </c:pt>
                <c:pt idx="6">
                  <c:v>370000.0</c:v>
                </c:pt>
              </c:numCache>
            </c:numRef>
          </c:val>
        </c:ser>
        <c:ser>
          <c:idx val="3"/>
          <c:order val="3"/>
          <c:tx>
            <c:v>90% Exceedance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00FF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val>
            <c:numRef>
              <c:f>'2010'!$F$3:$F$9</c:f>
              <c:numCache>
                <c:formatCode>#,##0</c:formatCode>
                <c:ptCount val="7"/>
                <c:pt idx="0">
                  <c:v>147000.0</c:v>
                </c:pt>
                <c:pt idx="1">
                  <c:v>215000.0</c:v>
                </c:pt>
                <c:pt idx="2">
                  <c:v>575000.0</c:v>
                </c:pt>
                <c:pt idx="3">
                  <c:v>495000.0</c:v>
                </c:pt>
                <c:pt idx="4">
                  <c:v>270000.0</c:v>
                </c:pt>
                <c:pt idx="5">
                  <c:v>350000.0</c:v>
                </c:pt>
                <c:pt idx="6">
                  <c:v>205000.0</c:v>
                </c:pt>
              </c:numCache>
            </c:numRef>
          </c:val>
        </c:ser>
        <c:ser>
          <c:idx val="5"/>
          <c:order val="4"/>
          <c:tx>
            <c:v>Salt: Actual Volume</c:v>
          </c:tx>
          <c:spPr>
            <a:ln w="12700">
              <a:solidFill>
                <a:srgbClr val="800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multiLvlStrRef>
              <c:f>#REF!</c:f>
            </c:multiLvlStrRef>
          </c:cat>
          <c:val>
            <c:numRef>
              <c:f>'2010'!$D$3:$D$9</c:f>
              <c:numCache>
                <c:formatCode>#,##0</c:formatCode>
                <c:ptCount val="7"/>
                <c:pt idx="0">
                  <c:v>725994.0</c:v>
                </c:pt>
                <c:pt idx="1">
                  <c:v>720622.0</c:v>
                </c:pt>
                <c:pt idx="2">
                  <c:v>535995.0</c:v>
                </c:pt>
                <c:pt idx="3">
                  <c:v>486666.0</c:v>
                </c:pt>
                <c:pt idx="4">
                  <c:v>445727.0</c:v>
                </c:pt>
                <c:pt idx="5">
                  <c:v>364900.0</c:v>
                </c:pt>
                <c:pt idx="6">
                  <c:v>290319.0</c:v>
                </c:pt>
              </c:numCache>
            </c:numRef>
          </c:val>
        </c:ser>
        <c:ser>
          <c:idx val="6"/>
          <c:order val="5"/>
          <c:tx>
            <c:v>10% Exceedance</c:v>
          </c:tx>
          <c:spPr>
            <a:ln w="28575">
              <a:noFill/>
            </a:ln>
          </c:spPr>
          <c:marker>
            <c:symbol val="none"/>
          </c:marker>
          <c:val>
            <c:numRef>
              <c:f>'2010'!$E$3:$E$9</c:f>
              <c:numCache>
                <c:formatCode>#,##0</c:formatCode>
                <c:ptCount val="7"/>
                <c:pt idx="0">
                  <c:v>685000.0</c:v>
                </c:pt>
                <c:pt idx="1">
                  <c:v>970000.0</c:v>
                </c:pt>
                <c:pt idx="2">
                  <c:v>1.2E6</c:v>
                </c:pt>
                <c:pt idx="3">
                  <c:v>1.08E6</c:v>
                </c:pt>
                <c:pt idx="4">
                  <c:v>765000.0</c:v>
                </c:pt>
                <c:pt idx="5">
                  <c:v>500000.0</c:v>
                </c:pt>
                <c:pt idx="6">
                  <c:v>370000.0</c:v>
                </c:pt>
              </c:numCache>
            </c:numRef>
          </c:val>
        </c:ser>
        <c:ser>
          <c:idx val="7"/>
          <c:order val="6"/>
          <c:tx>
            <c:v>90% Exceedance</c:v>
          </c:tx>
          <c:spPr>
            <a:ln w="28575">
              <a:noFill/>
            </a:ln>
          </c:spPr>
          <c:marker>
            <c:symbol val="none"/>
          </c:marker>
          <c:val>
            <c:numRef>
              <c:f>'2010'!$F$3:$F$9</c:f>
              <c:numCache>
                <c:formatCode>#,##0</c:formatCode>
                <c:ptCount val="7"/>
                <c:pt idx="0">
                  <c:v>147000.0</c:v>
                </c:pt>
                <c:pt idx="1">
                  <c:v>215000.0</c:v>
                </c:pt>
                <c:pt idx="2">
                  <c:v>575000.0</c:v>
                </c:pt>
                <c:pt idx="3">
                  <c:v>495000.0</c:v>
                </c:pt>
                <c:pt idx="4">
                  <c:v>270000.0</c:v>
                </c:pt>
                <c:pt idx="5">
                  <c:v>350000.0</c:v>
                </c:pt>
                <c:pt idx="6">
                  <c:v>205000.0</c:v>
                </c:pt>
              </c:numCache>
            </c:numRef>
          </c:val>
        </c:ser>
        <c:ser>
          <c:idx val="4"/>
          <c:order val="7"/>
          <c:tx>
            <c:v>ESP Raw Model Guidance</c:v>
          </c:tx>
          <c:spPr>
            <a:ln w="28575">
              <a:noFill/>
            </a:ln>
          </c:spPr>
          <c:marker>
            <c:symbol val="star"/>
            <c:size val="7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val>
            <c:numRef>
              <c:f>'2010'!$H$3:$H$9</c:f>
              <c:numCache>
                <c:formatCode>#,##0</c:formatCode>
                <c:ptCount val="7"/>
                <c:pt idx="0">
                  <c:v>247000.0</c:v>
                </c:pt>
                <c:pt idx="1">
                  <c:v>752000.0</c:v>
                </c:pt>
                <c:pt idx="2">
                  <c:v>538000.0</c:v>
                </c:pt>
                <c:pt idx="3">
                  <c:v>385000.0</c:v>
                </c:pt>
                <c:pt idx="4">
                  <c:v>310000.0</c:v>
                </c:pt>
                <c:pt idx="5">
                  <c:v>297000.0</c:v>
                </c:pt>
                <c:pt idx="6">
                  <c:v>221000.0</c:v>
                </c:pt>
              </c:numCache>
            </c:numRef>
          </c:val>
        </c:ser>
        <c:ser>
          <c:idx val="8"/>
          <c:order val="8"/>
          <c:tx>
            <c:v>Historical Medians</c:v>
          </c:tx>
          <c:spPr>
            <a:ln>
              <a:solidFill>
                <a:srgbClr val="008000"/>
              </a:solidFill>
            </a:ln>
          </c:spPr>
          <c:marker>
            <c:symbol val="square"/>
            <c:size val="7"/>
          </c:marker>
          <c:val>
            <c:numRef>
              <c:f>'2010'!$I$3:$I$9</c:f>
              <c:numCache>
                <c:formatCode>#,##0</c:formatCode>
                <c:ptCount val="7"/>
                <c:pt idx="0">
                  <c:v>385000.0</c:v>
                </c:pt>
                <c:pt idx="1">
                  <c:v>370000.0</c:v>
                </c:pt>
                <c:pt idx="2">
                  <c:v>355000.0</c:v>
                </c:pt>
                <c:pt idx="3">
                  <c:v>315000.0</c:v>
                </c:pt>
                <c:pt idx="4">
                  <c:v>270000.0</c:v>
                </c:pt>
                <c:pt idx="5">
                  <c:v>225000.0</c:v>
                </c:pt>
                <c:pt idx="6">
                  <c:v>143000.0</c:v>
                </c:pt>
              </c:numCache>
            </c:numRef>
          </c:val>
        </c:ser>
        <c:marker val="1"/>
        <c:axId val="590270488"/>
        <c:axId val="590273768"/>
      </c:lineChart>
      <c:catAx>
        <c:axId val="590270488"/>
        <c:scaling>
          <c:orientation val="minMax"/>
        </c:scaling>
        <c:axPos val="b"/>
        <c:numFmt formatCode="d\-mmm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273768"/>
        <c:crosses val="autoZero"/>
        <c:lblAlgn val="ctr"/>
        <c:lblOffset val="100"/>
        <c:tickLblSkip val="1"/>
        <c:tickMarkSkip val="1"/>
      </c:catAx>
      <c:valAx>
        <c:axId val="590273768"/>
        <c:scaling>
          <c:orientation val="minMax"/>
        </c:scaling>
        <c:axPos val="l"/>
        <c:majorGridlines/>
        <c:numFmt formatCode="#,##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270488"/>
        <c:crosses val="autoZero"/>
        <c:crossBetween val="between"/>
      </c:val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8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ayout>
        <c:manualLayout>
          <c:xMode val="edge"/>
          <c:yMode val="edge"/>
          <c:x val="0.073689774792137"/>
          <c:y val="0.832454857433015"/>
          <c:w val="0.807429106326744"/>
          <c:h val="0.139247230960755"/>
        </c:manualLayout>
      </c:layout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0866427010974883"/>
          <c:y val="0.0712252693901058"/>
          <c:w val="0.894104540492136"/>
          <c:h val="0.698007640023037"/>
        </c:manualLayout>
      </c:layout>
      <c:lineChart>
        <c:grouping val="standard"/>
        <c:ser>
          <c:idx val="0"/>
          <c:order val="0"/>
          <c:tx>
            <c:v>Forecast Volume</c:v>
          </c:tx>
          <c:spPr>
            <a:ln w="19050">
              <a:solidFill>
                <a:schemeClr val="tx2"/>
              </a:solidFill>
            </a:ln>
          </c:spPr>
          <c:marker>
            <c:symbol val="circle"/>
            <c:size val="5"/>
            <c:spPr>
              <a:ln>
                <a:solidFill>
                  <a:schemeClr val="tx2"/>
                </a:solidFill>
              </a:ln>
            </c:spPr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'2010'!$Q$3:$Q$9</c:f>
              <c:numCache>
                <c:formatCode>#,##0</c:formatCode>
                <c:ptCount val="7"/>
                <c:pt idx="0">
                  <c:v>190000.0</c:v>
                </c:pt>
                <c:pt idx="1">
                  <c:v>480000.0</c:v>
                </c:pt>
                <c:pt idx="2">
                  <c:v>550000.0</c:v>
                </c:pt>
                <c:pt idx="3">
                  <c:v>480000.0</c:v>
                </c:pt>
                <c:pt idx="4">
                  <c:v>320000.0</c:v>
                </c:pt>
                <c:pt idx="5">
                  <c:v>260000.0</c:v>
                </c:pt>
                <c:pt idx="6">
                  <c:v>110000.0</c:v>
                </c:pt>
              </c:numCache>
            </c:numRef>
          </c:val>
        </c:ser>
        <c:ser>
          <c:idx val="1"/>
          <c:order val="1"/>
          <c:tx>
            <c:v>Verde: Actual Volume</c:v>
          </c:tx>
          <c:spPr>
            <a:ln w="19050"/>
          </c:spPr>
          <c:marker>
            <c:symbol val="square"/>
            <c:size val="5"/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'2010'!$R$3:$R$9</c:f>
              <c:numCache>
                <c:formatCode>#,##0</c:formatCode>
                <c:ptCount val="7"/>
                <c:pt idx="0">
                  <c:v>511067.0</c:v>
                </c:pt>
                <c:pt idx="1">
                  <c:v>504016.0</c:v>
                </c:pt>
                <c:pt idx="2">
                  <c:v>348368.0</c:v>
                </c:pt>
                <c:pt idx="3">
                  <c:v>303947.0</c:v>
                </c:pt>
                <c:pt idx="4">
                  <c:v>271293.0</c:v>
                </c:pt>
                <c:pt idx="5">
                  <c:v>176183.0</c:v>
                </c:pt>
                <c:pt idx="6">
                  <c:v>76997.0</c:v>
                </c:pt>
              </c:numCache>
            </c:numRef>
          </c:val>
        </c:ser>
        <c:ser>
          <c:idx val="2"/>
          <c:order val="2"/>
          <c:tx>
            <c:v>10% exceedance</c:v>
          </c:tx>
          <c:spPr>
            <a:ln w="12700">
              <a:noFill/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'2010'!$S$3:$S$9</c:f>
              <c:numCache>
                <c:formatCode>#,##0</c:formatCode>
                <c:ptCount val="7"/>
                <c:pt idx="0">
                  <c:v>485000.0</c:v>
                </c:pt>
                <c:pt idx="1">
                  <c:v>915000.0</c:v>
                </c:pt>
                <c:pt idx="2">
                  <c:v>865000.0</c:v>
                </c:pt>
                <c:pt idx="3">
                  <c:v>785000.0</c:v>
                </c:pt>
                <c:pt idx="4">
                  <c:v>565000.0</c:v>
                </c:pt>
                <c:pt idx="5">
                  <c:v>350000.0</c:v>
                </c:pt>
                <c:pt idx="6">
                  <c:v>153000.0</c:v>
                </c:pt>
              </c:numCache>
            </c:numRef>
          </c:val>
        </c:ser>
        <c:ser>
          <c:idx val="3"/>
          <c:order val="3"/>
          <c:tx>
            <c:v>90% Exceedance</c:v>
          </c:tx>
          <c:spPr>
            <a:ln w="12700">
              <a:noFill/>
              <a:prstDash val="solid"/>
            </a:ln>
          </c:spPr>
          <c:marker>
            <c:symbol val="triangle"/>
            <c:size val="5"/>
            <c:spPr>
              <a:solidFill>
                <a:srgbClr val="00FF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'2010'!$T$3:$T$9</c:f>
              <c:numCache>
                <c:formatCode>#,##0</c:formatCode>
                <c:ptCount val="7"/>
                <c:pt idx="0">
                  <c:v>85000.0</c:v>
                </c:pt>
                <c:pt idx="1">
                  <c:v>210000.0</c:v>
                </c:pt>
                <c:pt idx="2">
                  <c:v>320000.0</c:v>
                </c:pt>
                <c:pt idx="3">
                  <c:v>265000.0</c:v>
                </c:pt>
                <c:pt idx="4">
                  <c:v>158888.0</c:v>
                </c:pt>
                <c:pt idx="5">
                  <c:v>169000.0</c:v>
                </c:pt>
                <c:pt idx="6">
                  <c:v>76000.0</c:v>
                </c:pt>
              </c:numCache>
            </c:numRef>
          </c:val>
        </c:ser>
        <c:ser>
          <c:idx val="4"/>
          <c:order val="4"/>
          <c:tx>
            <c:v>ESP Raw Model Guidance</c:v>
          </c:tx>
          <c:spPr>
            <a:ln w="28575">
              <a:noFill/>
            </a:ln>
          </c:spPr>
          <c:marker>
            <c:symbol val="star"/>
            <c:size val="7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cat>
            <c:numRef>
              <c:f>'2010'!$B$3:$B$9</c:f>
              <c:numCache>
                <c:formatCode>d\-mmm</c:formatCode>
                <c:ptCount val="7"/>
                <c:pt idx="0">
                  <c:v>39814.0</c:v>
                </c:pt>
                <c:pt idx="1">
                  <c:v>39828.0</c:v>
                </c:pt>
                <c:pt idx="2">
                  <c:v>39845.0</c:v>
                </c:pt>
                <c:pt idx="3">
                  <c:v>39859.0</c:v>
                </c:pt>
                <c:pt idx="4">
                  <c:v>39873.0</c:v>
                </c:pt>
                <c:pt idx="5">
                  <c:v>39887.0</c:v>
                </c:pt>
                <c:pt idx="6">
                  <c:v>39904.0</c:v>
                </c:pt>
              </c:numCache>
            </c:numRef>
          </c:cat>
          <c:val>
            <c:numRef>
              <c:f>'2010'!$V$3:$V$9</c:f>
              <c:numCache>
                <c:formatCode>#,##0</c:formatCode>
                <c:ptCount val="7"/>
                <c:pt idx="0">
                  <c:v>133000.0</c:v>
                </c:pt>
                <c:pt idx="1">
                  <c:v>560000.0</c:v>
                </c:pt>
                <c:pt idx="2">
                  <c:v>312000.0</c:v>
                </c:pt>
                <c:pt idx="3">
                  <c:v>240000.0</c:v>
                </c:pt>
                <c:pt idx="4">
                  <c:v>190000.0</c:v>
                </c:pt>
                <c:pt idx="5">
                  <c:v>188000.0</c:v>
                </c:pt>
                <c:pt idx="6">
                  <c:v>80000.0</c:v>
                </c:pt>
              </c:numCache>
            </c:numRef>
          </c:val>
        </c:ser>
        <c:ser>
          <c:idx val="5"/>
          <c:order val="5"/>
          <c:tx>
            <c:v>Historical Median</c:v>
          </c:tx>
          <c:spPr>
            <a:ln>
              <a:solidFill>
                <a:srgbClr val="008000"/>
              </a:solidFill>
            </a:ln>
          </c:spPr>
          <c:marker>
            <c:symbol val="square"/>
            <c:size val="7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val>
            <c:numRef>
              <c:f>'2010'!$W$3:$W$9</c:f>
              <c:numCache>
                <c:formatCode>#,##0</c:formatCode>
                <c:ptCount val="7"/>
                <c:pt idx="0">
                  <c:v>220000.0</c:v>
                </c:pt>
                <c:pt idx="1">
                  <c:v>210000.0</c:v>
                </c:pt>
                <c:pt idx="2">
                  <c:v>200000.0</c:v>
                </c:pt>
                <c:pt idx="3">
                  <c:v>165000.0</c:v>
                </c:pt>
                <c:pt idx="4">
                  <c:v>144000.0</c:v>
                </c:pt>
                <c:pt idx="5">
                  <c:v>100000.0</c:v>
                </c:pt>
                <c:pt idx="6">
                  <c:v>44000.0</c:v>
                </c:pt>
              </c:numCache>
            </c:numRef>
          </c:val>
        </c:ser>
        <c:marker val="1"/>
        <c:axId val="590441784"/>
        <c:axId val="590447032"/>
      </c:lineChart>
      <c:catAx>
        <c:axId val="590441784"/>
        <c:scaling>
          <c:orientation val="minMax"/>
        </c:scaling>
        <c:axPos val="b"/>
        <c:numFmt formatCode="d\-mmm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447032"/>
        <c:crosses val="autoZero"/>
        <c:lblAlgn val="ctr"/>
        <c:lblOffset val="100"/>
        <c:tickLblSkip val="1"/>
        <c:tickMarkSkip val="1"/>
      </c:catAx>
      <c:valAx>
        <c:axId val="590447032"/>
        <c:scaling>
          <c:orientation val="minMax"/>
        </c:scaling>
        <c:axPos val="l"/>
        <c:majorGridlines/>
        <c:numFmt formatCode="#,##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4417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654471964076087"/>
          <c:y val="0.877495288068141"/>
          <c:w val="0.899999930138115"/>
          <c:h val="0.0570900947640094"/>
        </c:manualLayout>
      </c:layout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0536540482870173"/>
          <c:y val="0.0682416447302655"/>
          <c:w val="0.94172105441696"/>
          <c:h val="0.711287912380846"/>
        </c:manualLayout>
      </c:layout>
      <c:lineChart>
        <c:grouping val="standard"/>
        <c:ser>
          <c:idx val="0"/>
          <c:order val="0"/>
          <c:tx>
            <c:v>Forecast Volume</c:v>
          </c:tx>
          <c:spPr>
            <a:ln w="19050">
              <a:solidFill>
                <a:schemeClr val="tx2"/>
              </a:solidFill>
            </a:ln>
          </c:spPr>
          <c:marker>
            <c:symbol val="circle"/>
            <c:size val="5"/>
            <c:spPr>
              <a:ln>
                <a:solidFill>
                  <a:schemeClr val="tx2"/>
                </a:solidFill>
              </a:ln>
            </c:spPr>
          </c:marker>
          <c:cat>
            <c:numRef>
              <c:f>'2010'!$AA$3:$AA$6</c:f>
              <c:numCache>
                <c:formatCode>d\-mmm</c:formatCode>
                <c:ptCount val="4"/>
                <c:pt idx="0">
                  <c:v>39814.0</c:v>
                </c:pt>
                <c:pt idx="1">
                  <c:v>39845.0</c:v>
                </c:pt>
                <c:pt idx="2">
                  <c:v>39873.0</c:v>
                </c:pt>
                <c:pt idx="3">
                  <c:v>39904.0</c:v>
                </c:pt>
              </c:numCache>
            </c:numRef>
          </c:cat>
          <c:val>
            <c:numRef>
              <c:f>'2010'!$AC$3:$AC$6</c:f>
              <c:numCache>
                <c:formatCode>General</c:formatCode>
                <c:ptCount val="4"/>
                <c:pt idx="0">
                  <c:v>150000.0</c:v>
                </c:pt>
                <c:pt idx="1">
                  <c:v>300000.0</c:v>
                </c:pt>
                <c:pt idx="2">
                  <c:v>160000.0</c:v>
                </c:pt>
                <c:pt idx="3">
                  <c:v>103000.0</c:v>
                </c:pt>
              </c:numCache>
            </c:numRef>
          </c:val>
        </c:ser>
        <c:ser>
          <c:idx val="1"/>
          <c:order val="1"/>
          <c:tx>
            <c:v>Gila: Actual Volume</c:v>
          </c:tx>
          <c:spPr>
            <a:ln w="19050"/>
          </c:spPr>
          <c:marker>
            <c:symbol val="square"/>
            <c:size val="5"/>
          </c:marker>
          <c:cat>
            <c:numRef>
              <c:f>'2010'!$AA$3:$AA$6</c:f>
              <c:numCache>
                <c:formatCode>d\-mmm</c:formatCode>
                <c:ptCount val="4"/>
                <c:pt idx="0">
                  <c:v>39814.0</c:v>
                </c:pt>
                <c:pt idx="1">
                  <c:v>39845.0</c:v>
                </c:pt>
                <c:pt idx="2">
                  <c:v>39873.0</c:v>
                </c:pt>
                <c:pt idx="3">
                  <c:v>39904.0</c:v>
                </c:pt>
              </c:numCache>
            </c:numRef>
          </c:cat>
          <c:val>
            <c:numRef>
              <c:f>'2010'!$AB$3:$AB$6</c:f>
              <c:numCache>
                <c:formatCode>General</c:formatCode>
                <c:ptCount val="4"/>
                <c:pt idx="0">
                  <c:v>371760.0</c:v>
                </c:pt>
                <c:pt idx="1">
                  <c:v>304270.0</c:v>
                </c:pt>
                <c:pt idx="2">
                  <c:v>236730.0</c:v>
                </c:pt>
                <c:pt idx="3">
                  <c:v>121710.0</c:v>
                </c:pt>
              </c:numCache>
            </c:numRef>
          </c:val>
        </c:ser>
        <c:ser>
          <c:idx val="2"/>
          <c:order val="2"/>
          <c:tx>
            <c:v>10% Exceedance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'2010'!$AA$3:$AA$6</c:f>
              <c:numCache>
                <c:formatCode>d\-mmm</c:formatCode>
                <c:ptCount val="4"/>
                <c:pt idx="0">
                  <c:v>39814.0</c:v>
                </c:pt>
                <c:pt idx="1">
                  <c:v>39845.0</c:v>
                </c:pt>
                <c:pt idx="2">
                  <c:v>39873.0</c:v>
                </c:pt>
                <c:pt idx="3">
                  <c:v>39904.0</c:v>
                </c:pt>
              </c:numCache>
            </c:numRef>
          </c:cat>
          <c:val>
            <c:numRef>
              <c:f>'2010'!$AE$3:$AE$6</c:f>
              <c:numCache>
                <c:formatCode>General</c:formatCode>
                <c:ptCount val="4"/>
                <c:pt idx="0">
                  <c:v>380000.0</c:v>
                </c:pt>
                <c:pt idx="1">
                  <c:v>435000.0</c:v>
                </c:pt>
                <c:pt idx="2">
                  <c:v>225000.0</c:v>
                </c:pt>
                <c:pt idx="3">
                  <c:v>157000.0</c:v>
                </c:pt>
              </c:numCache>
            </c:numRef>
          </c:val>
        </c:ser>
        <c:ser>
          <c:idx val="3"/>
          <c:order val="3"/>
          <c:tx>
            <c:v>90% Exceedance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00FF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cat>
            <c:numRef>
              <c:f>'2010'!$AA$3:$AA$6</c:f>
              <c:numCache>
                <c:formatCode>d\-mmm</c:formatCode>
                <c:ptCount val="4"/>
                <c:pt idx="0">
                  <c:v>39814.0</c:v>
                </c:pt>
                <c:pt idx="1">
                  <c:v>39845.0</c:v>
                </c:pt>
                <c:pt idx="2">
                  <c:v>39873.0</c:v>
                </c:pt>
                <c:pt idx="3">
                  <c:v>39904.0</c:v>
                </c:pt>
              </c:numCache>
            </c:numRef>
          </c:cat>
          <c:val>
            <c:numRef>
              <c:f>'2010'!$AD$3:$AD$6</c:f>
              <c:numCache>
                <c:formatCode>General</c:formatCode>
                <c:ptCount val="4"/>
                <c:pt idx="0">
                  <c:v>91000.0</c:v>
                </c:pt>
                <c:pt idx="1">
                  <c:v>163000.0</c:v>
                </c:pt>
                <c:pt idx="2">
                  <c:v>114000.0</c:v>
                </c:pt>
                <c:pt idx="3">
                  <c:v>60000.0</c:v>
                </c:pt>
              </c:numCache>
            </c:numRef>
          </c:val>
        </c:ser>
        <c:ser>
          <c:idx val="4"/>
          <c:order val="4"/>
          <c:tx>
            <c:v>ESP Raw Model Guidance</c:v>
          </c:tx>
          <c:spPr>
            <a:ln w="28575">
              <a:noFill/>
            </a:ln>
          </c:spPr>
          <c:marker>
            <c:symbol val="star"/>
            <c:size val="7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val>
            <c:numRef>
              <c:f>'2010'!$AF$3:$AF$6</c:f>
              <c:numCache>
                <c:formatCode>General</c:formatCode>
                <c:ptCount val="4"/>
                <c:pt idx="0">
                  <c:v>84000.0</c:v>
                </c:pt>
                <c:pt idx="1">
                  <c:v>222000.0</c:v>
                </c:pt>
                <c:pt idx="2">
                  <c:v>115000.0</c:v>
                </c:pt>
                <c:pt idx="3">
                  <c:v>78000.0</c:v>
                </c:pt>
              </c:numCache>
            </c:numRef>
          </c:val>
        </c:ser>
        <c:ser>
          <c:idx val="5"/>
          <c:order val="5"/>
          <c:tx>
            <c:v>Historical Median</c:v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val>
            <c:numRef>
              <c:f>'2010'!$AH$3:$AH$6</c:f>
              <c:numCache>
                <c:formatCode>General</c:formatCode>
                <c:ptCount val="4"/>
                <c:pt idx="0">
                  <c:v>165000.0</c:v>
                </c:pt>
                <c:pt idx="1">
                  <c:v>144000.0</c:v>
                </c:pt>
                <c:pt idx="2">
                  <c:v>105000.0</c:v>
                </c:pt>
                <c:pt idx="3">
                  <c:v>42000.0</c:v>
                </c:pt>
              </c:numCache>
            </c:numRef>
          </c:val>
        </c:ser>
        <c:marker val="1"/>
        <c:axId val="590475576"/>
        <c:axId val="590480760"/>
      </c:lineChart>
      <c:catAx>
        <c:axId val="590475576"/>
        <c:scaling>
          <c:orientation val="minMax"/>
        </c:scaling>
        <c:axPos val="b"/>
        <c:numFmt formatCode="d\-mmm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480760"/>
        <c:crosses val="autoZero"/>
        <c:lblAlgn val="ctr"/>
        <c:lblOffset val="100"/>
        <c:tickLblSkip val="1"/>
        <c:tickMarkSkip val="1"/>
      </c:catAx>
      <c:valAx>
        <c:axId val="590480760"/>
        <c:scaling>
          <c:orientation val="minMax"/>
        </c:scaling>
        <c:axPos val="l"/>
        <c:majorGridlines/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904755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39175356458821"/>
          <c:y val="0.878834452737818"/>
          <c:w val="0.9"/>
          <c:h val="0.0524127286539412"/>
        </c:manualLayout>
      </c:layout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66.emf"/><Relationship Id="rId1" Type="http://schemas.openxmlformats.org/officeDocument/2006/relationships/image" Target="../media/image63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89DE5C12-B15E-7A43-83AD-88BBC857F3AC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687215B4-699D-C348-9423-362973D51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4FF-8373-1A48-A4BB-C0C78FC7C6F8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3CD3-8CA1-474D-A56B-50720327B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84AF-EA9D-8547-9FD4-5DE70D219E13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CBF4-9034-6B4E-B742-35C1F9214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8BE78-5006-B348-9EB0-31818F901FF1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A36BD-414C-924D-BC18-4C3483D51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EB0F3-EB71-E641-AD97-8B8E79C79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AE475-A82D-964B-A945-815F66459984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1316-1794-D24F-9A68-685246405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26F37-AF31-894A-B24E-9AF27A600044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DD403-29CD-934D-8BF2-645A38A2F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3A4C7-59EA-C140-BF75-9C416A7C633C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5BC2D-B955-004F-91DA-658704534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5CD9-B65D-584F-AFEC-375E27222B26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502B2-5AE2-D449-A4B7-E387F7CFE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10D3-E55F-A242-A716-DFDE78E9EFD6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D4641-952B-9F49-BF80-088943A81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3E6EF-6C84-9E41-8E30-5572FB2193E2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93F9-032D-7F42-87AF-F017A0110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90CF-FA7E-E54A-9783-BFD0AC6649B1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14589-CACC-C64F-AD44-D56A24328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2F01-33DC-EF41-8C03-A9EAB6D26351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B5300-F895-124D-A49B-F26F8A02B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CD1F22-A274-9A4C-A319-BF594BB3BC85}" type="datetime1">
              <a:rPr lang="en-US"/>
              <a:pPr>
                <a:defRPr/>
              </a:pPr>
              <a:t>11/9/10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681D70-82DC-2D45-8473-A67F9B78D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5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5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hyperlink" Target="http://www.cbrfc.noaa.gov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62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69.png"/><Relationship Id="rId3" Type="http://schemas.openxmlformats.org/officeDocument/2006/relationships/image" Target="../media/image67.png"/><Relationship Id="rId6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jpeg"/><Relationship Id="rId6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5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Relationship Id="rId5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3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2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5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brfc.noaa.gov" TargetMode="External"/><Relationship Id="rId3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9" Type="http://schemas.openxmlformats.org/officeDocument/2006/relationships/image" Target="../media/image16.png"/><Relationship Id="rId3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3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3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CBRFC Water Supply Webinar</a:t>
            </a:r>
            <a:br>
              <a:rPr lang="en-US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November 9, 2010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/>
          <p:cNvPicPr>
            <a:picLocks noChangeAspect="1"/>
          </p:cNvPicPr>
          <p:nvPr/>
        </p:nvPicPr>
        <p:blipFill>
          <a:blip r:embed="rId2"/>
          <a:srcRect r="22745"/>
          <a:stretch>
            <a:fillRect/>
          </a:stretch>
        </p:blipFill>
        <p:spPr bwMode="auto">
          <a:xfrm>
            <a:off x="0" y="1524000"/>
            <a:ext cx="26987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965325" y="2390775"/>
            <a:ext cx="733425" cy="706438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580" name="Group 25"/>
          <p:cNvGrpSpPr>
            <a:grpSpLocks/>
          </p:cNvGrpSpPr>
          <p:nvPr/>
        </p:nvGrpSpPr>
        <p:grpSpPr bwMode="auto">
          <a:xfrm>
            <a:off x="3429000" y="180975"/>
            <a:ext cx="5715000" cy="3810000"/>
            <a:chOff x="3429000" y="1600200"/>
            <a:chExt cx="5715000" cy="3810000"/>
          </a:xfrm>
        </p:grpSpPr>
        <p:pic>
          <p:nvPicPr>
            <p:cNvPr id="24584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29000" y="1600200"/>
              <a:ext cx="5715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TextBox 16"/>
            <p:cNvSpPr txBox="1">
              <a:spLocks noChangeArrowheads="1"/>
            </p:cNvSpPr>
            <p:nvPr/>
          </p:nvSpPr>
          <p:spPr bwMode="auto">
            <a:xfrm>
              <a:off x="5715000" y="3200400"/>
              <a:ext cx="4523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81%</a:t>
              </a:r>
              <a:endParaRPr lang="en-US"/>
            </a:p>
          </p:txBody>
        </p:sp>
        <p:sp>
          <p:nvSpPr>
            <p:cNvPr id="24586" name="TextBox 17"/>
            <p:cNvSpPr txBox="1">
              <a:spLocks noChangeArrowheads="1"/>
            </p:cNvSpPr>
            <p:nvPr/>
          </p:nvSpPr>
          <p:spPr bwMode="auto">
            <a:xfrm>
              <a:off x="6100832" y="2923401"/>
              <a:ext cx="4523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77%</a:t>
              </a:r>
              <a:endParaRPr lang="en-US"/>
            </a:p>
          </p:txBody>
        </p:sp>
        <p:sp>
          <p:nvSpPr>
            <p:cNvPr id="24587" name="TextBox 18"/>
            <p:cNvSpPr txBox="1">
              <a:spLocks noChangeArrowheads="1"/>
            </p:cNvSpPr>
            <p:nvPr/>
          </p:nvSpPr>
          <p:spPr bwMode="auto">
            <a:xfrm>
              <a:off x="6481832" y="2819400"/>
              <a:ext cx="4523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73%</a:t>
              </a:r>
              <a:endParaRPr lang="en-US"/>
            </a:p>
          </p:txBody>
        </p:sp>
        <p:sp>
          <p:nvSpPr>
            <p:cNvPr id="24588" name="TextBox 19"/>
            <p:cNvSpPr txBox="1">
              <a:spLocks noChangeArrowheads="1"/>
            </p:cNvSpPr>
            <p:nvPr/>
          </p:nvSpPr>
          <p:spPr bwMode="auto">
            <a:xfrm>
              <a:off x="6858000" y="2895600"/>
              <a:ext cx="4796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5/20</a:t>
              </a:r>
            </a:p>
            <a:p>
              <a:r>
                <a:rPr lang="en-US" sz="1200"/>
                <a:t>97%</a:t>
              </a:r>
              <a:endParaRPr lang="en-US"/>
            </a:p>
          </p:txBody>
        </p:sp>
        <p:sp>
          <p:nvSpPr>
            <p:cNvPr id="24589" name="TextBox 20"/>
            <p:cNvSpPr txBox="1">
              <a:spLocks noChangeArrowheads="1"/>
            </p:cNvSpPr>
            <p:nvPr/>
          </p:nvSpPr>
          <p:spPr bwMode="auto">
            <a:xfrm>
              <a:off x="6858000" y="3990201"/>
              <a:ext cx="45236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57%</a:t>
              </a:r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 rot="16200000" flipH="1">
              <a:off x="4516438" y="3581400"/>
              <a:ext cx="2743200" cy="0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4900613" y="3581400"/>
              <a:ext cx="2743200" cy="0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 flipH="1">
              <a:off x="5294313" y="3581400"/>
              <a:ext cx="2743200" cy="0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5705475" y="3581400"/>
              <a:ext cx="2743200" cy="0"/>
            </a:xfrm>
            <a:prstGeom prst="line">
              <a:avLst/>
            </a:prstGeom>
            <a:ln w="127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/>
          <a:srcRect t="13472" r="48666"/>
          <a:stretch>
            <a:fillRect/>
          </a:stretch>
        </p:blipFill>
        <p:spPr bwMode="auto">
          <a:xfrm>
            <a:off x="4700588" y="4371975"/>
            <a:ext cx="2933700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 l="21333" r="21333" b="86667"/>
          <a:stretch>
            <a:fillRect/>
          </a:stretch>
        </p:blipFill>
        <p:spPr bwMode="auto">
          <a:xfrm>
            <a:off x="4738688" y="3990975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9"/>
          <p:cNvPicPr>
            <a:picLocks noChangeAspect="1"/>
          </p:cNvPicPr>
          <p:nvPr/>
        </p:nvPicPr>
        <p:blipFill>
          <a:blip r:embed="rId5"/>
          <a:srcRect l="64400" t="13281" r="8461" b="48871"/>
          <a:stretch>
            <a:fillRect/>
          </a:stretch>
        </p:blipFill>
        <p:spPr bwMode="auto">
          <a:xfrm>
            <a:off x="6875463" y="4510088"/>
            <a:ext cx="137160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8"/>
          <p:cNvPicPr>
            <a:picLocks noChangeAspect="1"/>
          </p:cNvPicPr>
          <p:nvPr/>
        </p:nvPicPr>
        <p:blipFill>
          <a:blip r:embed="rId2"/>
          <a:srcRect t="21684" r="47986"/>
          <a:stretch>
            <a:fillRect/>
          </a:stretch>
        </p:blipFill>
        <p:spPr bwMode="auto">
          <a:xfrm>
            <a:off x="4646613" y="4684713"/>
            <a:ext cx="273050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/>
          <p:cNvPicPr>
            <a:picLocks noChangeAspect="1"/>
          </p:cNvPicPr>
          <p:nvPr/>
        </p:nvPicPr>
        <p:blipFill>
          <a:blip r:embed="rId3"/>
          <a:srcRect r="22745"/>
          <a:stretch>
            <a:fillRect/>
          </a:stretch>
        </p:blipFill>
        <p:spPr bwMode="auto">
          <a:xfrm>
            <a:off x="0" y="1524000"/>
            <a:ext cx="26987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784350" y="3179763"/>
            <a:ext cx="598488" cy="539750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5" name="Picture 29"/>
          <p:cNvPicPr>
            <a:picLocks noChangeAspect="1"/>
          </p:cNvPicPr>
          <p:nvPr/>
        </p:nvPicPr>
        <p:blipFill>
          <a:blip r:embed="rId4"/>
          <a:srcRect l="64400" t="13281" r="8461" b="48871"/>
          <a:stretch>
            <a:fillRect/>
          </a:stretch>
        </p:blipFill>
        <p:spPr bwMode="auto">
          <a:xfrm>
            <a:off x="7073900" y="4351338"/>
            <a:ext cx="137160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5"/>
          <p:cNvPicPr>
            <a:picLocks noChangeAspect="1"/>
          </p:cNvPicPr>
          <p:nvPr/>
        </p:nvPicPr>
        <p:blipFill>
          <a:blip r:embed="rId2"/>
          <a:srcRect l="30882" r="30788" b="87903"/>
          <a:stretch>
            <a:fillRect/>
          </a:stretch>
        </p:blipFill>
        <p:spPr bwMode="auto">
          <a:xfrm>
            <a:off x="4862513" y="4351338"/>
            <a:ext cx="20129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27400" y="366713"/>
            <a:ext cx="548957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/>
          <p:cNvPicPr>
            <a:picLocks noChangeAspect="1"/>
          </p:cNvPicPr>
          <p:nvPr/>
        </p:nvPicPr>
        <p:blipFill>
          <a:blip r:embed="rId2"/>
          <a:srcRect r="22745"/>
          <a:stretch>
            <a:fillRect/>
          </a:stretch>
        </p:blipFill>
        <p:spPr bwMode="auto">
          <a:xfrm>
            <a:off x="0" y="1524000"/>
            <a:ext cx="26987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57188" y="3179763"/>
            <a:ext cx="600075" cy="539750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628" name="Picture 29"/>
          <p:cNvPicPr>
            <a:picLocks noChangeAspect="1"/>
          </p:cNvPicPr>
          <p:nvPr/>
        </p:nvPicPr>
        <p:blipFill>
          <a:blip r:embed="rId3"/>
          <a:srcRect l="64400" t="13281" r="8461" b="48871"/>
          <a:stretch>
            <a:fillRect/>
          </a:stretch>
        </p:blipFill>
        <p:spPr bwMode="auto">
          <a:xfrm>
            <a:off x="7073900" y="4351338"/>
            <a:ext cx="137160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/>
          </p:cNvPicPr>
          <p:nvPr/>
        </p:nvPicPr>
        <p:blipFill>
          <a:blip r:embed="rId4"/>
          <a:srcRect t="19908" r="48645"/>
          <a:stretch>
            <a:fillRect/>
          </a:stretch>
        </p:blipFill>
        <p:spPr bwMode="auto">
          <a:xfrm>
            <a:off x="4044950" y="4235450"/>
            <a:ext cx="27511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/>
          <p:cNvPicPr>
            <a:picLocks noChangeAspect="1"/>
          </p:cNvPicPr>
          <p:nvPr/>
        </p:nvPicPr>
        <p:blipFill>
          <a:blip r:embed="rId4"/>
          <a:srcRect l="12180" t="546" r="12234" b="85780"/>
          <a:stretch>
            <a:fillRect/>
          </a:stretch>
        </p:blipFill>
        <p:spPr bwMode="auto">
          <a:xfrm>
            <a:off x="3810000" y="4052888"/>
            <a:ext cx="4049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0138" y="177800"/>
            <a:ext cx="4970462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/>
          </p:cNvPicPr>
          <p:nvPr/>
        </p:nvPicPr>
        <p:blipFill>
          <a:blip r:embed="rId2"/>
          <a:srcRect r="22745"/>
          <a:stretch>
            <a:fillRect/>
          </a:stretch>
        </p:blipFill>
        <p:spPr bwMode="auto">
          <a:xfrm>
            <a:off x="0" y="1524000"/>
            <a:ext cx="26987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941388" y="2336800"/>
            <a:ext cx="228600" cy="292100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52" name="Picture 29"/>
          <p:cNvPicPr>
            <a:picLocks noChangeAspect="1"/>
          </p:cNvPicPr>
          <p:nvPr/>
        </p:nvPicPr>
        <p:blipFill>
          <a:blip r:embed="rId3"/>
          <a:srcRect l="64400" t="13281" r="8461" b="48871"/>
          <a:stretch>
            <a:fillRect/>
          </a:stretch>
        </p:blipFill>
        <p:spPr bwMode="auto">
          <a:xfrm>
            <a:off x="7073900" y="4351338"/>
            <a:ext cx="137160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/>
          <p:cNvPicPr>
            <a:picLocks noChangeAspect="1"/>
          </p:cNvPicPr>
          <p:nvPr/>
        </p:nvPicPr>
        <p:blipFill>
          <a:blip r:embed="rId4"/>
          <a:srcRect t="19882" r="47269"/>
          <a:stretch>
            <a:fillRect/>
          </a:stretch>
        </p:blipFill>
        <p:spPr bwMode="auto">
          <a:xfrm>
            <a:off x="4335463" y="4551363"/>
            <a:ext cx="2738437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"/>
          <p:cNvPicPr>
            <a:picLocks noChangeAspect="1"/>
          </p:cNvPicPr>
          <p:nvPr/>
        </p:nvPicPr>
        <p:blipFill>
          <a:blip r:embed="rId4"/>
          <a:srcRect l="30260" r="30191" b="85988"/>
          <a:stretch>
            <a:fillRect/>
          </a:stretch>
        </p:blipFill>
        <p:spPr bwMode="auto">
          <a:xfrm>
            <a:off x="4849813" y="4187825"/>
            <a:ext cx="205263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0888" y="180975"/>
            <a:ext cx="5607050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1676400" y="184150"/>
            <a:ext cx="565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2010 Water Supply Forecasts</a:t>
            </a:r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714375"/>
            <a:ext cx="8418512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604838"/>
            <a:ext cx="669925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1676400" y="184150"/>
            <a:ext cx="565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2010 Water Supply Forecasts</a:t>
            </a: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601663" y="6383338"/>
            <a:ext cx="7356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www.cbrfc.noaa.gov</a:t>
            </a:r>
            <a:r>
              <a:rPr lang="en-US"/>
              <a:t> -&gt; Water Supply -&gt; Verification</a:t>
            </a:r>
          </a:p>
        </p:txBody>
      </p:sp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5251450" y="4154488"/>
            <a:ext cx="3892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April 2010 Forecast Error</a:t>
            </a:r>
          </a:p>
          <a:p>
            <a:pPr>
              <a:buFont typeface="Arial" pitchFamily="-105" charset="0"/>
              <a:buChar char="•"/>
            </a:pPr>
            <a:r>
              <a:rPr lang="en-US"/>
              <a:t>|(Forecast – Observed)/Observed |</a:t>
            </a:r>
          </a:p>
          <a:p>
            <a:pPr>
              <a:buFont typeface="Arial" pitchFamily="-105" charset="0"/>
              <a:buChar char="•"/>
            </a:pPr>
            <a:r>
              <a:rPr lang="en-US"/>
              <a:t>Lower is better</a:t>
            </a:r>
          </a:p>
          <a:p>
            <a:pPr>
              <a:buFont typeface="Arial" pitchFamily="-105" charset="0"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2925" y="1381125"/>
            <a:ext cx="7340600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5715000" y="4724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6477000" y="4572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Forecast Period Accumulation – Monthly Normals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152400" y="2895600"/>
            <a:ext cx="152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1971-2000 History and Normals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496050" y="3875088"/>
            <a:ext cx="1905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Forecast Period Normal</a:t>
            </a:r>
          </a:p>
        </p:txBody>
      </p:sp>
      <p:sp>
        <p:nvSpPr>
          <p:cNvPr id="32775" name="Rectangle 15"/>
          <p:cNvSpPr>
            <a:spLocks noChangeArrowheads="1"/>
          </p:cNvSpPr>
          <p:nvPr/>
        </p:nvSpPr>
        <p:spPr bwMode="auto">
          <a:xfrm>
            <a:off x="6902450" y="6213475"/>
            <a:ext cx="2286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b="1"/>
              <a:t>www.nwrfc.noaa.gov/westernwater</a:t>
            </a:r>
          </a:p>
        </p:txBody>
      </p:sp>
      <p:sp>
        <p:nvSpPr>
          <p:cNvPr id="32776" name="TextBox 9"/>
          <p:cNvSpPr txBox="1">
            <a:spLocks noChangeArrowheads="1"/>
          </p:cNvSpPr>
          <p:nvPr/>
        </p:nvSpPr>
        <p:spPr bwMode="auto">
          <a:xfrm>
            <a:off x="1676400" y="184150"/>
            <a:ext cx="5657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2010 Water Supply Forecasts:</a:t>
            </a:r>
          </a:p>
          <a:p>
            <a:pPr algn="ctr"/>
            <a:r>
              <a:rPr lang="en-US" sz="2400"/>
              <a:t>Lake Powell Inflow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5" grpId="0"/>
      <p:bldP spid="29706" grpId="0"/>
      <p:bldP spid="297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300163"/>
            <a:ext cx="7031038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0" y="1524000"/>
            <a:ext cx="2057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2010 Beginning Of Month </a:t>
            </a:r>
          </a:p>
          <a:p>
            <a:pPr>
              <a:spcBef>
                <a:spcPct val="50000"/>
              </a:spcBef>
            </a:pPr>
            <a:r>
              <a:rPr lang="en-US" b="1"/>
              <a:t>Exceedence Forecasts </a:t>
            </a:r>
          </a:p>
          <a:p>
            <a:pPr>
              <a:spcBef>
                <a:spcPct val="50000"/>
              </a:spcBef>
            </a:pPr>
            <a:r>
              <a:rPr lang="en-US" b="1"/>
              <a:t>For April-July Runoff Volume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1828800" y="6248400"/>
            <a:ext cx="12954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3282950" y="4776788"/>
            <a:ext cx="327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798" name="Group 13"/>
          <p:cNvGrpSpPr>
            <a:grpSpLocks/>
          </p:cNvGrpSpPr>
          <p:nvPr/>
        </p:nvGrpSpPr>
        <p:grpSpPr bwMode="auto">
          <a:xfrm>
            <a:off x="2876550" y="3265488"/>
            <a:ext cx="733425" cy="274637"/>
            <a:chOff x="2859088" y="3081338"/>
            <a:chExt cx="733425" cy="274637"/>
          </a:xfrm>
        </p:grpSpPr>
        <p:sp>
          <p:nvSpPr>
            <p:cNvPr id="33805" name="Line 8"/>
            <p:cNvSpPr>
              <a:spLocks noChangeShapeType="1"/>
            </p:cNvSpPr>
            <p:nvPr/>
          </p:nvSpPr>
          <p:spPr bwMode="auto">
            <a:xfrm>
              <a:off x="3287713" y="3222625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6" name="Text Box 11"/>
            <p:cNvSpPr txBox="1">
              <a:spLocks noChangeArrowheads="1"/>
            </p:cNvSpPr>
            <p:nvPr/>
          </p:nvSpPr>
          <p:spPr bwMode="auto">
            <a:xfrm>
              <a:off x="2859088" y="3081338"/>
              <a:ext cx="60960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1 0%</a:t>
              </a:r>
            </a:p>
          </p:txBody>
        </p:sp>
      </p:grpSp>
      <p:grpSp>
        <p:nvGrpSpPr>
          <p:cNvPr id="33799" name="Group 14"/>
          <p:cNvGrpSpPr>
            <a:grpSpLocks/>
          </p:cNvGrpSpPr>
          <p:nvPr/>
        </p:nvGrpSpPr>
        <p:grpSpPr bwMode="auto">
          <a:xfrm>
            <a:off x="2847975" y="3992563"/>
            <a:ext cx="741363" cy="274637"/>
            <a:chOff x="2851150" y="3854450"/>
            <a:chExt cx="741363" cy="274638"/>
          </a:xfrm>
        </p:grpSpPr>
        <p:sp>
          <p:nvSpPr>
            <p:cNvPr id="33803" name="Line 9"/>
            <p:cNvSpPr>
              <a:spLocks noChangeShapeType="1"/>
            </p:cNvSpPr>
            <p:nvPr/>
          </p:nvSpPr>
          <p:spPr bwMode="auto">
            <a:xfrm>
              <a:off x="3287713" y="400526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>
              <a:off x="2851150" y="3854450"/>
              <a:ext cx="6096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50%</a:t>
              </a:r>
            </a:p>
          </p:txBody>
        </p:sp>
      </p:grp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2847975" y="4637088"/>
            <a:ext cx="609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90%</a:t>
            </a:r>
          </a:p>
        </p:txBody>
      </p:sp>
      <p:sp>
        <p:nvSpPr>
          <p:cNvPr id="33801" name="Rectangle 15"/>
          <p:cNvSpPr>
            <a:spLocks noChangeArrowheads="1"/>
          </p:cNvSpPr>
          <p:nvPr/>
        </p:nvSpPr>
        <p:spPr bwMode="auto">
          <a:xfrm>
            <a:off x="7205663" y="6200775"/>
            <a:ext cx="19669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b="1"/>
              <a:t>wateroutlook.nwrfc.noaa.gov</a:t>
            </a:r>
          </a:p>
        </p:txBody>
      </p:sp>
      <p:sp>
        <p:nvSpPr>
          <p:cNvPr id="33802" name="TextBox 12"/>
          <p:cNvSpPr txBox="1">
            <a:spLocks noChangeArrowheads="1"/>
          </p:cNvSpPr>
          <p:nvPr/>
        </p:nvSpPr>
        <p:spPr bwMode="auto">
          <a:xfrm>
            <a:off x="1676400" y="184150"/>
            <a:ext cx="565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2010 Water Supply Forecasts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 animBg="1"/>
      <p:bldP spid="307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5075" y="1704975"/>
            <a:ext cx="641985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0" y="17526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2010 Observed Values:</a:t>
            </a:r>
          </a:p>
        </p:txBody>
      </p:sp>
      <p:grpSp>
        <p:nvGrpSpPr>
          <p:cNvPr id="34820" name="Group 16"/>
          <p:cNvGrpSpPr>
            <a:grpSpLocks/>
          </p:cNvGrpSpPr>
          <p:nvPr/>
        </p:nvGrpSpPr>
        <p:grpSpPr bwMode="auto">
          <a:xfrm>
            <a:off x="6027738" y="4724400"/>
            <a:ext cx="3505200" cy="608013"/>
            <a:chOff x="5715000" y="4724400"/>
            <a:chExt cx="3505200" cy="608013"/>
          </a:xfrm>
        </p:grpSpPr>
        <p:sp>
          <p:nvSpPr>
            <p:cNvPr id="34830" name="Line 8"/>
            <p:cNvSpPr>
              <a:spLocks noChangeShapeType="1"/>
            </p:cNvSpPr>
            <p:nvPr/>
          </p:nvSpPr>
          <p:spPr bwMode="auto">
            <a:xfrm flipH="1" flipV="1">
              <a:off x="5715000" y="4724400"/>
              <a:ext cx="914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1" name="Text Box 9"/>
            <p:cNvSpPr txBox="1">
              <a:spLocks noChangeArrowheads="1"/>
            </p:cNvSpPr>
            <p:nvPr/>
          </p:nvSpPr>
          <p:spPr bwMode="auto">
            <a:xfrm>
              <a:off x="6629400" y="4875213"/>
              <a:ext cx="2590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/>
                <a:t>Forecast Period Accumulation – Monthly Observed</a:t>
              </a:r>
            </a:p>
          </p:txBody>
        </p:sp>
      </p:grpSp>
      <p:sp>
        <p:nvSpPr>
          <p:cNvPr id="34821" name="Rectangle 11"/>
          <p:cNvSpPr>
            <a:spLocks noChangeArrowheads="1"/>
          </p:cNvSpPr>
          <p:nvPr/>
        </p:nvSpPr>
        <p:spPr bwMode="auto">
          <a:xfrm>
            <a:off x="7218363" y="6223000"/>
            <a:ext cx="19796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b="1"/>
              <a:t>Wateroutlook.nwrfc.noaa.gov</a:t>
            </a:r>
          </a:p>
        </p:txBody>
      </p:sp>
      <p:grpSp>
        <p:nvGrpSpPr>
          <p:cNvPr id="34822" name="Group 17"/>
          <p:cNvGrpSpPr>
            <a:grpSpLocks/>
          </p:cNvGrpSpPr>
          <p:nvPr/>
        </p:nvGrpSpPr>
        <p:grpSpPr bwMode="auto">
          <a:xfrm>
            <a:off x="6629400" y="3602038"/>
            <a:ext cx="885825" cy="784225"/>
            <a:chOff x="6400800" y="3293319"/>
            <a:chExt cx="886030" cy="783381"/>
          </a:xfrm>
        </p:grpSpPr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flipH="1">
              <a:off x="6400800" y="3754984"/>
              <a:ext cx="228600" cy="3217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9" name="Rectangle 13"/>
            <p:cNvSpPr>
              <a:spLocks noChangeArrowheads="1"/>
            </p:cNvSpPr>
            <p:nvPr/>
          </p:nvSpPr>
          <p:spPr bwMode="auto">
            <a:xfrm>
              <a:off x="6400800" y="3293319"/>
              <a:ext cx="8860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/>
                <a:t>5795 KAF</a:t>
              </a:r>
            </a:p>
            <a:p>
              <a:r>
                <a:rPr lang="en-US" sz="1200" b="1"/>
                <a:t>73% avg</a:t>
              </a:r>
            </a:p>
          </p:txBody>
        </p:sp>
      </p:grp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152400" y="2895600"/>
            <a:ext cx="1447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2010 Observed (5795 KAF) Slightly Above June 1</a:t>
            </a:r>
            <a:r>
              <a:rPr lang="en-US" baseline="30000"/>
              <a:t>st</a:t>
            </a:r>
            <a:r>
              <a:rPr lang="en-US"/>
              <a:t> 50% Exceedence  Forecast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5722938" y="57864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724275" y="6172200"/>
            <a:ext cx="3657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May runoff was less than normal.</a:t>
            </a:r>
          </a:p>
        </p:txBody>
      </p:sp>
      <p:sp>
        <p:nvSpPr>
          <p:cNvPr id="34826" name="TextBox 14"/>
          <p:cNvSpPr txBox="1">
            <a:spLocks noChangeArrowheads="1"/>
          </p:cNvSpPr>
          <p:nvPr/>
        </p:nvSpPr>
        <p:spPr bwMode="auto">
          <a:xfrm>
            <a:off x="1676400" y="184150"/>
            <a:ext cx="5657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2010 Water Supply Forecasts</a:t>
            </a:r>
          </a:p>
        </p:txBody>
      </p:sp>
      <p:cxnSp>
        <p:nvCxnSpPr>
          <p:cNvPr id="16" name="Straight Connector 15"/>
          <p:cNvCxnSpPr/>
          <p:nvPr/>
        </p:nvCxnSpPr>
        <p:spPr>
          <a:xfrm rot="10800000">
            <a:off x="3094038" y="4418013"/>
            <a:ext cx="4287837" cy="1587"/>
          </a:xfrm>
          <a:prstGeom prst="line">
            <a:avLst/>
          </a:prstGeom>
          <a:ln>
            <a:solidFill>
              <a:srgbClr val="40BD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8" grpId="0"/>
      <p:bldP spid="31760" grpId="0" animBg="1"/>
      <p:bldP spid="317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0"/>
            <a:ext cx="6429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5575" y="4041775"/>
            <a:ext cx="4416425" cy="2816225"/>
            <a:chOff x="155575" y="4041775"/>
            <a:chExt cx="4416425" cy="2816225"/>
          </a:xfrm>
        </p:grpSpPr>
        <p:pic>
          <p:nvPicPr>
            <p:cNvPr id="35852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5575" y="4041775"/>
              <a:ext cx="4416425" cy="281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Multiply 4"/>
            <p:cNvSpPr/>
            <p:nvPr/>
          </p:nvSpPr>
          <p:spPr>
            <a:xfrm>
              <a:off x="533400" y="6172200"/>
              <a:ext cx="152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Multiply 5"/>
            <p:cNvSpPr/>
            <p:nvPr/>
          </p:nvSpPr>
          <p:spPr>
            <a:xfrm>
              <a:off x="1066800" y="6477000"/>
              <a:ext cx="152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Multiply 6"/>
            <p:cNvSpPr/>
            <p:nvPr/>
          </p:nvSpPr>
          <p:spPr>
            <a:xfrm>
              <a:off x="1600200" y="6172200"/>
              <a:ext cx="152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2057400" y="5791200"/>
              <a:ext cx="152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2590800" y="6096000"/>
              <a:ext cx="152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3124200" y="6096000"/>
              <a:ext cx="152400" cy="15240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572000" y="4114800"/>
            <a:ext cx="4270375" cy="2687638"/>
            <a:chOff x="4572000" y="4114800"/>
            <a:chExt cx="4270375" cy="2687638"/>
          </a:xfrm>
        </p:grpSpPr>
        <p:pic>
          <p:nvPicPr>
            <p:cNvPr id="3585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4114800"/>
              <a:ext cx="4270375" cy="268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val 10"/>
            <p:cNvSpPr/>
            <p:nvPr/>
          </p:nvSpPr>
          <p:spPr>
            <a:xfrm>
              <a:off x="6248400" y="5562600"/>
              <a:ext cx="228600" cy="152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1905000" y="2138363"/>
            <a:ext cx="4343400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TextBox 12"/>
          <p:cNvSpPr txBox="1">
            <a:spLocks noChangeArrowheads="1"/>
          </p:cNvSpPr>
          <p:nvPr/>
        </p:nvSpPr>
        <p:spPr bwMode="auto">
          <a:xfrm>
            <a:off x="5410200" y="1905000"/>
            <a:ext cx="81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5795 KAF</a:t>
            </a:r>
          </a:p>
          <a:p>
            <a:r>
              <a:rPr lang="en-US" sz="1200"/>
              <a:t>73% avg</a:t>
            </a:r>
            <a:endParaRPr lang="en-US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209800" y="1708150"/>
            <a:ext cx="6848475" cy="4667250"/>
            <a:chOff x="2294944" y="1656938"/>
            <a:chExt cx="6849056" cy="4667662"/>
          </a:xfrm>
        </p:grpSpPr>
        <p:pic>
          <p:nvPicPr>
            <p:cNvPr id="35848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72230" y="3263983"/>
              <a:ext cx="4271770" cy="3060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294944" y="1656938"/>
              <a:ext cx="169877" cy="11748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Outline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2010 Year in review</a:t>
            </a:r>
          </a:p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2011 Look ahead</a:t>
            </a:r>
          </a:p>
          <a:p>
            <a:pPr lvl="1" eaLnBrk="1" hangingPunct="1"/>
            <a:r>
              <a:rPr lang="en-US" dirty="0" smtClean="0"/>
              <a:t>Climate forecasts</a:t>
            </a:r>
          </a:p>
          <a:p>
            <a:pPr lvl="1" eaLnBrk="1" hangingPunct="1"/>
            <a:r>
              <a:rPr lang="en-US" dirty="0" smtClean="0"/>
              <a:t>CBRFC update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0"/>
            <a:ext cx="6429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4041775"/>
            <a:ext cx="44164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1905000" y="2438400"/>
            <a:ext cx="4343400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5410200" y="2205038"/>
            <a:ext cx="760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488 KAF</a:t>
            </a:r>
          </a:p>
          <a:p>
            <a:r>
              <a:rPr lang="en-US" sz="1200"/>
              <a:t>57% avg</a:t>
            </a:r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990600" y="57150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1447800" y="6324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1828800" y="5943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2286000" y="57912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2743200" y="5943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3200400" y="5943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87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14800"/>
            <a:ext cx="42703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5943600" y="5867400"/>
            <a:ext cx="2286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0"/>
            <a:ext cx="6429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4041775"/>
            <a:ext cx="44164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14800"/>
            <a:ext cx="42703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ultiply 5"/>
          <p:cNvSpPr/>
          <p:nvPr/>
        </p:nvSpPr>
        <p:spPr>
          <a:xfrm>
            <a:off x="533400" y="57912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066800" y="54102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1600200" y="54102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2057400" y="4800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2590800" y="54102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3124200" y="5562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629400" y="5410200"/>
            <a:ext cx="2286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905000" y="1676400"/>
            <a:ext cx="4343400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1" name="TextBox 14"/>
          <p:cNvSpPr txBox="1">
            <a:spLocks noChangeArrowheads="1"/>
          </p:cNvSpPr>
          <p:nvPr/>
        </p:nvSpPr>
        <p:spPr bwMode="auto">
          <a:xfrm>
            <a:off x="5410200" y="1443038"/>
            <a:ext cx="777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2175 KAF</a:t>
            </a:r>
          </a:p>
          <a:p>
            <a:r>
              <a:rPr lang="en-US" sz="1200"/>
              <a:t>90% avg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/>
          <a:srcRect t="12000"/>
          <a:stretch>
            <a:fillRect/>
          </a:stretch>
        </p:blipFill>
        <p:spPr bwMode="auto">
          <a:xfrm>
            <a:off x="3429000" y="3505200"/>
            <a:ext cx="5715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457200" y="381000"/>
            <a:ext cx="484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Vail (10300 ft) + Fremont Pass (11400 ft) SNOTELS</a:t>
            </a: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762000" y="3886200"/>
            <a:ext cx="152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C00000"/>
                </a:solidFill>
              </a:rPr>
              <a:t>Warm temperatures in mid-April</a:t>
            </a:r>
          </a:p>
        </p:txBody>
      </p:sp>
      <p:cxnSp>
        <p:nvCxnSpPr>
          <p:cNvPr id="7" name="Straight Arrow Connector 6"/>
          <p:cNvCxnSpPr>
            <a:stCxn id="38917" idx="0"/>
          </p:cNvCxnSpPr>
          <p:nvPr/>
        </p:nvCxnSpPr>
        <p:spPr>
          <a:xfrm rot="5400000" flipH="1" flipV="1">
            <a:off x="1295400" y="2133600"/>
            <a:ext cx="1981200" cy="1524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8917" idx="2"/>
          </p:cNvCxnSpPr>
          <p:nvPr/>
        </p:nvCxnSpPr>
        <p:spPr>
          <a:xfrm rot="16200000" flipH="1">
            <a:off x="2883694" y="3264694"/>
            <a:ext cx="709612" cy="3429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0" name="TextBox 10"/>
          <p:cNvSpPr txBox="1">
            <a:spLocks noChangeArrowheads="1"/>
          </p:cNvSpPr>
          <p:nvPr/>
        </p:nvSpPr>
        <p:spPr bwMode="auto">
          <a:xfrm>
            <a:off x="2209800" y="3895725"/>
            <a:ext cx="17526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70C0"/>
                </a:solidFill>
              </a:rPr>
              <a:t>Cool, wet period end of April through mid-May</a:t>
            </a:r>
          </a:p>
        </p:txBody>
      </p:sp>
      <p:cxnSp>
        <p:nvCxnSpPr>
          <p:cNvPr id="12" name="Straight Arrow Connector 11"/>
          <p:cNvCxnSpPr>
            <a:stCxn id="38920" idx="0"/>
          </p:cNvCxnSpPr>
          <p:nvPr/>
        </p:nvCxnSpPr>
        <p:spPr>
          <a:xfrm rot="5400000" flipH="1" flipV="1">
            <a:off x="2071687" y="2614613"/>
            <a:ext cx="2295525" cy="2667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8920" idx="3"/>
          </p:cNvCxnSpPr>
          <p:nvPr/>
        </p:nvCxnSpPr>
        <p:spPr>
          <a:xfrm>
            <a:off x="3962400" y="4271963"/>
            <a:ext cx="1676400" cy="113823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6"/>
          <p:cNvSpPr txBox="1">
            <a:spLocks noChangeArrowheads="1"/>
          </p:cNvSpPr>
          <p:nvPr/>
        </p:nvSpPr>
        <p:spPr bwMode="auto">
          <a:xfrm>
            <a:off x="5943600" y="1905000"/>
            <a:ext cx="2667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Near normal temperatures followed by period of above to  much above average temps</a:t>
            </a:r>
          </a:p>
        </p:txBody>
      </p:sp>
      <p:cxnSp>
        <p:nvCxnSpPr>
          <p:cNvPr id="20" name="Straight Arrow Connector 19"/>
          <p:cNvCxnSpPr>
            <a:stCxn id="38923" idx="1"/>
          </p:cNvCxnSpPr>
          <p:nvPr/>
        </p:nvCxnSpPr>
        <p:spPr>
          <a:xfrm rot="10800000">
            <a:off x="3657600" y="1752600"/>
            <a:ext cx="2286000" cy="5222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5" name="TextBox 25"/>
          <p:cNvSpPr txBox="1">
            <a:spLocks noChangeArrowheads="1"/>
          </p:cNvSpPr>
          <p:nvPr/>
        </p:nvSpPr>
        <p:spPr bwMode="auto">
          <a:xfrm>
            <a:off x="2663825" y="1857375"/>
            <a:ext cx="460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72%</a:t>
            </a:r>
            <a:endParaRPr lang="en-US"/>
          </a:p>
        </p:txBody>
      </p:sp>
      <p:sp>
        <p:nvSpPr>
          <p:cNvPr id="38926" name="TextBox 27"/>
          <p:cNvSpPr txBox="1">
            <a:spLocks noChangeArrowheads="1"/>
          </p:cNvSpPr>
          <p:nvPr/>
        </p:nvSpPr>
        <p:spPr bwMode="auto">
          <a:xfrm>
            <a:off x="2286000" y="2085975"/>
            <a:ext cx="466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79%</a:t>
            </a:r>
            <a:endParaRPr lang="en-US"/>
          </a:p>
        </p:txBody>
      </p:sp>
      <p:sp>
        <p:nvSpPr>
          <p:cNvPr id="38927" name="TextBox 28"/>
          <p:cNvSpPr txBox="1">
            <a:spLocks noChangeArrowheads="1"/>
          </p:cNvSpPr>
          <p:nvPr/>
        </p:nvSpPr>
        <p:spPr bwMode="auto">
          <a:xfrm>
            <a:off x="3044825" y="1295400"/>
            <a:ext cx="4778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80%</a:t>
            </a:r>
            <a:endParaRPr lang="en-US"/>
          </a:p>
        </p:txBody>
      </p:sp>
      <p:sp>
        <p:nvSpPr>
          <p:cNvPr id="38928" name="TextBox 29"/>
          <p:cNvSpPr txBox="1">
            <a:spLocks noChangeArrowheads="1"/>
          </p:cNvSpPr>
          <p:nvPr/>
        </p:nvSpPr>
        <p:spPr bwMode="auto">
          <a:xfrm>
            <a:off x="3425825" y="2085975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55%</a:t>
            </a:r>
            <a:endParaRPr lang="en-US"/>
          </a:p>
        </p:txBody>
      </p:sp>
      <p:sp>
        <p:nvSpPr>
          <p:cNvPr id="38929" name="TextBox 30"/>
          <p:cNvSpPr txBox="1">
            <a:spLocks noChangeArrowheads="1"/>
          </p:cNvSpPr>
          <p:nvPr/>
        </p:nvSpPr>
        <p:spPr bwMode="auto">
          <a:xfrm>
            <a:off x="3352800" y="877888"/>
            <a:ext cx="14176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5/20</a:t>
            </a:r>
          </a:p>
          <a:p>
            <a:r>
              <a:rPr lang="en-US" sz="1200"/>
              <a:t>96% avg</a:t>
            </a:r>
          </a:p>
          <a:p>
            <a:r>
              <a:rPr lang="en-US" sz="1200"/>
              <a:t>87% seasonal peak</a:t>
            </a:r>
            <a:endParaRPr lang="en-US"/>
          </a:p>
        </p:txBody>
      </p:sp>
      <p:pic>
        <p:nvPicPr>
          <p:cNvPr id="38930" name="Picture 3"/>
          <p:cNvPicPr>
            <a:picLocks noChangeAspect="1" noChangeArrowheads="1"/>
          </p:cNvPicPr>
          <p:nvPr/>
        </p:nvPicPr>
        <p:blipFill>
          <a:blip r:embed="rId2"/>
          <a:srcRect l="24001" r="24001" b="88000"/>
          <a:stretch>
            <a:fillRect/>
          </a:stretch>
        </p:blipFill>
        <p:spPr bwMode="auto">
          <a:xfrm>
            <a:off x="5486400" y="3048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stCxn id="38923" idx="2"/>
          </p:cNvCxnSpPr>
          <p:nvPr/>
        </p:nvCxnSpPr>
        <p:spPr>
          <a:xfrm rot="5400000">
            <a:off x="6674644" y="3207544"/>
            <a:ext cx="1166812" cy="381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2" name="TextBox 38"/>
          <p:cNvSpPr txBox="1">
            <a:spLocks noChangeArrowheads="1"/>
          </p:cNvSpPr>
          <p:nvPr/>
        </p:nvSpPr>
        <p:spPr bwMode="auto">
          <a:xfrm>
            <a:off x="3652838" y="2971800"/>
            <a:ext cx="461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6/10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16200000" flipH="1">
            <a:off x="1079500" y="1981200"/>
            <a:ext cx="274320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1481138" y="1981200"/>
            <a:ext cx="274320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1874838" y="1981200"/>
            <a:ext cx="274320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2266950" y="1981200"/>
            <a:ext cx="2743200" cy="0"/>
          </a:xfrm>
          <a:prstGeom prst="line">
            <a:avLst/>
          </a:prstGeom>
          <a:ln w="127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"/>
            <a:ext cx="6429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324600" y="1311275"/>
          <a:ext cx="2743200" cy="1737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14400"/>
                <a:gridCol w="914400"/>
                <a:gridCol w="914400"/>
              </a:tblGrid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4/1</a:t>
                      </a:r>
                      <a:r>
                        <a:rPr lang="en-US" sz="1200" baseline="0" dirty="0" smtClean="0"/>
                        <a:t> FCST</a:t>
                      </a:r>
                    </a:p>
                    <a:p>
                      <a:r>
                        <a:rPr lang="en-US" sz="1200" baseline="0" dirty="0" smtClean="0"/>
                        <a:t>(% </a:t>
                      </a:r>
                      <a:r>
                        <a:rPr lang="en-US" sz="1200" baseline="0" dirty="0" err="1" smtClean="0"/>
                        <a:t>avg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OBS</a:t>
                      </a:r>
                    </a:p>
                    <a:p>
                      <a:r>
                        <a:rPr lang="en-US" sz="1200" dirty="0" smtClean="0"/>
                        <a:t>(%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avg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Eagle-Gypsum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66%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Granby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67%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Willow Ck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45%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102%</a:t>
                      </a:r>
                      <a:endParaRPr lang="en-US" sz="120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Wolford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52%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79%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9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0386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ultiply 3"/>
          <p:cNvSpPr/>
          <p:nvPr/>
        </p:nvSpPr>
        <p:spPr>
          <a:xfrm>
            <a:off x="533400" y="48768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Multiply 4"/>
          <p:cNvSpPr/>
          <p:nvPr/>
        </p:nvSpPr>
        <p:spPr>
          <a:xfrm>
            <a:off x="1066800" y="43434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1600200" y="43434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2057400" y="4038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2590800" y="47244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124200" y="49530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996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14800"/>
            <a:ext cx="42672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6705600" y="5486400"/>
            <a:ext cx="2286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1975" y="1295400"/>
            <a:ext cx="4343400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8" name="TextBox 12"/>
          <p:cNvSpPr txBox="1">
            <a:spLocks noChangeArrowheads="1"/>
          </p:cNvSpPr>
          <p:nvPr/>
        </p:nvSpPr>
        <p:spPr bwMode="auto">
          <a:xfrm>
            <a:off x="4067175" y="1062038"/>
            <a:ext cx="7762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334 KAF</a:t>
            </a:r>
          </a:p>
          <a:p>
            <a:r>
              <a:rPr lang="en-US" sz="1200"/>
              <a:t>100% avg</a:t>
            </a:r>
            <a:endParaRPr lang="en-US"/>
          </a:p>
        </p:txBody>
      </p:sp>
      <p:sp>
        <p:nvSpPr>
          <p:cNvPr id="39969" name="TextBox 14"/>
          <p:cNvSpPr txBox="1">
            <a:spLocks noChangeArrowheads="1"/>
          </p:cNvSpPr>
          <p:nvPr/>
        </p:nvSpPr>
        <p:spPr bwMode="auto">
          <a:xfrm>
            <a:off x="6324600" y="990600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Forecast points with similar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37113" y="3810000"/>
          <a:ext cx="4077731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05"/>
                <a:gridCol w="1155129"/>
                <a:gridCol w="1217369"/>
                <a:gridCol w="963828"/>
              </a:tblGrid>
              <a:tr h="83051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APR-JUL</a:t>
                      </a:r>
                      <a:r>
                        <a:rPr lang="en-US" sz="1400" baseline="0" dirty="0" smtClean="0"/>
                        <a:t> VOLUME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(KAF)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VOL</a:t>
                      </a:r>
                      <a:r>
                        <a:rPr lang="en-US" sz="1400" baseline="0" dirty="0" smtClean="0"/>
                        <a:t> / PEAK RANK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(1947-2010)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FLOW</a:t>
                      </a:r>
                    </a:p>
                    <a:p>
                      <a:pPr algn="ctr"/>
                      <a:r>
                        <a:rPr lang="en-US" sz="1400" dirty="0" smtClean="0"/>
                        <a:t>(CFS)</a:t>
                      </a:r>
                      <a:endParaRPr lang="en-US" sz="1400" dirty="0"/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F0"/>
                          </a:solidFill>
                        </a:rPr>
                        <a:t>1990</a:t>
                      </a:r>
                      <a:endParaRPr lang="en-US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F0"/>
                          </a:solidFill>
                        </a:rPr>
                        <a:t>219</a:t>
                      </a:r>
                      <a:endParaRPr lang="en-US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F0"/>
                          </a:solidFill>
                        </a:rPr>
                        <a:t>55 / 40</a:t>
                      </a:r>
                      <a:endParaRPr lang="en-US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B0F0"/>
                          </a:solidFill>
                        </a:rPr>
                        <a:t>2850</a:t>
                      </a:r>
                      <a:endParaRPr lang="en-US" sz="1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1999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314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32 / 43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2640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r>
                        <a:rPr lang="en-US" sz="1400" b="1" i="1" dirty="0" smtClean="0">
                          <a:solidFill>
                            <a:srgbClr val="00B050"/>
                          </a:solidFill>
                        </a:rPr>
                        <a:t>2010</a:t>
                      </a:r>
                      <a:endParaRPr lang="en-US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B050"/>
                          </a:solidFill>
                        </a:rPr>
                        <a:t>334</a:t>
                      </a:r>
                      <a:endParaRPr lang="en-US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B050"/>
                          </a:solidFill>
                        </a:rPr>
                        <a:t>27 / 2</a:t>
                      </a:r>
                      <a:endParaRPr lang="en-US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B050"/>
                          </a:solidFill>
                        </a:rPr>
                        <a:t>6070 </a:t>
                      </a:r>
                      <a:endParaRPr lang="en-US" sz="1400" b="1" i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1983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447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9 / 3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FF"/>
                          </a:solidFill>
                        </a:rPr>
                        <a:t>6060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</a:tr>
              <a:tr h="33681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CCC00"/>
                          </a:solidFill>
                        </a:rPr>
                        <a:t>1984</a:t>
                      </a:r>
                      <a:endParaRPr lang="en-US" sz="1400" dirty="0">
                        <a:solidFill>
                          <a:srgbClr val="CCCC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CCC00"/>
                          </a:solidFill>
                        </a:rPr>
                        <a:t>608</a:t>
                      </a:r>
                      <a:endParaRPr lang="en-US" sz="1400" dirty="0">
                        <a:solidFill>
                          <a:srgbClr val="CCCC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CCC00"/>
                          </a:solidFill>
                        </a:rPr>
                        <a:t>1 / 1</a:t>
                      </a:r>
                      <a:endParaRPr lang="en-US" sz="1400" dirty="0">
                        <a:solidFill>
                          <a:srgbClr val="CCCC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CCC00"/>
                          </a:solidFill>
                        </a:rPr>
                        <a:t>6580</a:t>
                      </a:r>
                      <a:endParaRPr lang="en-US" sz="1400" dirty="0">
                        <a:solidFill>
                          <a:srgbClr val="CCCC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660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29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4041775"/>
            <a:ext cx="44164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14800"/>
            <a:ext cx="42703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ultiply 4"/>
          <p:cNvSpPr/>
          <p:nvPr/>
        </p:nvSpPr>
        <p:spPr>
          <a:xfrm>
            <a:off x="533400" y="64770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1066800" y="60198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600200" y="60198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2057400" y="54864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2590800" y="56388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3124200" y="56388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24600" y="5486400"/>
            <a:ext cx="2286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1975" y="1676400"/>
            <a:ext cx="4343400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7" name="TextBox 12"/>
          <p:cNvSpPr txBox="1">
            <a:spLocks noChangeArrowheads="1"/>
          </p:cNvSpPr>
          <p:nvPr/>
        </p:nvSpPr>
        <p:spPr bwMode="auto">
          <a:xfrm>
            <a:off x="4067175" y="1443038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137 KAF</a:t>
            </a:r>
          </a:p>
          <a:p>
            <a:r>
              <a:rPr lang="en-US" sz="1200"/>
              <a:t>82% avg</a:t>
            </a:r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324600" y="1311275"/>
          <a:ext cx="2743200" cy="201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90600"/>
                <a:gridCol w="838200"/>
                <a:gridCol w="914400"/>
              </a:tblGrid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4/1</a:t>
                      </a:r>
                      <a:r>
                        <a:rPr lang="en-US" sz="1200" baseline="0" dirty="0" smtClean="0"/>
                        <a:t> FCST</a:t>
                      </a:r>
                    </a:p>
                    <a:p>
                      <a:r>
                        <a:rPr lang="en-US" sz="1200" baseline="0" dirty="0" smtClean="0"/>
                        <a:t>(% </a:t>
                      </a:r>
                      <a:r>
                        <a:rPr lang="en-US" sz="1200" baseline="0" dirty="0" err="1" smtClean="0"/>
                        <a:t>avg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OBS</a:t>
                      </a:r>
                    </a:p>
                    <a:p>
                      <a:r>
                        <a:rPr lang="en-US" sz="1200" dirty="0" smtClean="0"/>
                        <a:t>(%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avg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Dillon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72%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82%</a:t>
                      </a:r>
                      <a:endParaRPr lang="en-US" sz="1200" dirty="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Fraser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94%</a:t>
                      </a:r>
                      <a:endParaRPr lang="en-US" sz="1200" dirty="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Williams </a:t>
                      </a:r>
                      <a:r>
                        <a:rPr lang="en-US" sz="1200" dirty="0" err="1" smtClean="0"/>
                        <a:t>Fk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87%</a:t>
                      </a:r>
                      <a:endParaRPr lang="en-US" sz="1200" dirty="0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Ruedi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72%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90%</a:t>
                      </a:r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Roaring </a:t>
                      </a:r>
                      <a:r>
                        <a:rPr lang="en-US" sz="1200" dirty="0" err="1" smtClean="0"/>
                        <a:t>Fk</a:t>
                      </a:r>
                      <a:r>
                        <a:rPr lang="en-US" sz="1200" dirty="0" smtClean="0"/>
                        <a:t> – Glenwood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020" name="TextBox 15"/>
          <p:cNvSpPr txBox="1">
            <a:spLocks noChangeArrowheads="1"/>
          </p:cNvSpPr>
          <p:nvPr/>
        </p:nvSpPr>
        <p:spPr bwMode="auto">
          <a:xfrm>
            <a:off x="6324600" y="990600"/>
            <a:ext cx="2714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Forecast points with similar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0"/>
            <a:ext cx="64293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4041775"/>
            <a:ext cx="44164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14800"/>
            <a:ext cx="42703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ultiply 4"/>
          <p:cNvSpPr/>
          <p:nvPr/>
        </p:nvSpPr>
        <p:spPr>
          <a:xfrm>
            <a:off x="533400" y="60960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1066800" y="54102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600200" y="55626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2057400" y="60960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2590800" y="62484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3124200" y="6477000"/>
            <a:ext cx="152400" cy="152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48400" y="5334000"/>
            <a:ext cx="2286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905000" y="2214563"/>
            <a:ext cx="4343400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1" name="TextBox 12"/>
          <p:cNvSpPr txBox="1">
            <a:spLocks noChangeArrowheads="1"/>
          </p:cNvSpPr>
          <p:nvPr/>
        </p:nvSpPr>
        <p:spPr bwMode="auto">
          <a:xfrm>
            <a:off x="5410200" y="1981200"/>
            <a:ext cx="750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654 KAF</a:t>
            </a:r>
          </a:p>
          <a:p>
            <a:r>
              <a:rPr lang="en-US" sz="1200"/>
              <a:t>83% avg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5772150" y="5667375"/>
            <a:ext cx="3390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Observed 2010 April-July (kAF)</a:t>
            </a:r>
          </a:p>
          <a:p>
            <a:endParaRPr lang="en-US"/>
          </a:p>
          <a:p>
            <a:r>
              <a:rPr lang="en-US"/>
              <a:t>246.99 = 245 rounded</a:t>
            </a:r>
          </a:p>
          <a:p>
            <a:r>
              <a:rPr lang="en-US"/>
              <a:t>Which is 77% of average</a:t>
            </a:r>
          </a:p>
        </p:txBody>
      </p:sp>
      <p:pic>
        <p:nvPicPr>
          <p:cNvPr id="4403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rot="10800000" flipV="1">
            <a:off x="5364163" y="2362200"/>
            <a:ext cx="46037" cy="762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74700" y="2405063"/>
            <a:ext cx="5170488" cy="1587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  <a:t>McPhee WY2010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990600"/>
          <a:ext cx="8763000" cy="1143000"/>
        </p:xfrm>
        <a:graphic>
          <a:graphicData uri="http://schemas.openxmlformats.org/drawingml/2006/table">
            <a:tbl>
              <a:tblPr/>
              <a:tblGrid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  <a:gridCol w="584200"/>
              </a:tblGrid>
              <a:tr h="127000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1-Jan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15-Jan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1-Feb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15-Feb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1-Mar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15-Mar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1-Apr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15-Apr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1-May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15-May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1-Jun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15-Jun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1-Jul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feb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apr-jul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685800" y="2209800"/>
          <a:ext cx="7772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1295400"/>
            <a:ext cx="7772400" cy="5283200"/>
          </a:xfrm>
          <a:noFill/>
          <a:ln w="31750" cap="flat">
            <a:solidFill>
              <a:schemeClr val="tx1"/>
            </a:solidFill>
            <a:headEnd type="none" w="med" len="med"/>
            <a:tailEnd type="none" w="med" len="med"/>
          </a:ln>
        </p:spPr>
      </p:pic>
      <p:sp>
        <p:nvSpPr>
          <p:cNvPr id="31747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 dirty="0" smtClean="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  <a:t>Great Basin:</a:t>
            </a:r>
            <a:br>
              <a:rPr lang="en-US" sz="2400" dirty="0" smtClean="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400" dirty="0" smtClean="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  <a:t>Six </a:t>
            </a:r>
            <a:r>
              <a:rPr lang="en-US" sz="2400" dirty="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  <a:t>Creeks Area and Big Cottonwood Creek nr SLC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4686300" y="2362200"/>
            <a:ext cx="3467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0">
                <a:latin typeface="Arial" pitchFamily="-105" charset="0"/>
              </a:rPr>
              <a:t>Big Cottonwood Creek</a:t>
            </a:r>
          </a:p>
        </p:txBody>
      </p:sp>
      <p:sp>
        <p:nvSpPr>
          <p:cNvPr id="31751" name="Line 10"/>
          <p:cNvSpPr>
            <a:spLocks noChangeShapeType="1"/>
          </p:cNvSpPr>
          <p:nvPr/>
        </p:nvSpPr>
        <p:spPr bwMode="auto">
          <a:xfrm flipH="1">
            <a:off x="5791200" y="2819400"/>
            <a:ext cx="533400" cy="9906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5334000" y="3924300"/>
            <a:ext cx="838200" cy="3810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3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1295400"/>
            <a:ext cx="3727450" cy="5283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4" name="Oval 15"/>
          <p:cNvSpPr>
            <a:spLocks noChangeArrowheads="1"/>
          </p:cNvSpPr>
          <p:nvPr/>
        </p:nvSpPr>
        <p:spPr bwMode="auto">
          <a:xfrm>
            <a:off x="2286000" y="2755900"/>
            <a:ext cx="914400" cy="11303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Text Box 16"/>
          <p:cNvSpPr txBox="1">
            <a:spLocks noChangeArrowheads="1"/>
          </p:cNvSpPr>
          <p:nvPr/>
        </p:nvSpPr>
        <p:spPr bwMode="auto">
          <a:xfrm>
            <a:off x="1828800" y="947738"/>
            <a:ext cx="790575" cy="2746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800"/>
              <a:t>SNOTEL</a:t>
            </a:r>
          </a:p>
        </p:txBody>
      </p:sp>
      <p:sp>
        <p:nvSpPr>
          <p:cNvPr id="31756" name="Text Box 18"/>
          <p:cNvSpPr txBox="1">
            <a:spLocks noChangeArrowheads="1"/>
          </p:cNvSpPr>
          <p:nvPr/>
        </p:nvSpPr>
        <p:spPr bwMode="auto">
          <a:xfrm>
            <a:off x="5386388" y="914400"/>
            <a:ext cx="2071687" cy="2762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800"/>
              <a:t>SLC Public Utilities Gage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2010 Year in Review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Precipitation, Temperature, and Snowfall Review</a:t>
            </a:r>
          </a:p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Climate forecast verification</a:t>
            </a:r>
          </a:p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Water Supply and Peak Flow Forecast Verification</a:t>
            </a:r>
          </a:p>
          <a:p>
            <a:pPr eaLnBrk="1" hangingPunct="1"/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2514600"/>
            <a:ext cx="2460625" cy="297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33795" name="Picture 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528888"/>
            <a:ext cx="2449513" cy="29575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33796" name="Picture 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0250" y="2528888"/>
            <a:ext cx="2449513" cy="29575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33797" name="Picture 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3" y="2514600"/>
            <a:ext cx="2459037" cy="2971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33798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280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  <a:t>Six Creeks HUC, April – July </a:t>
            </a:r>
            <a:br>
              <a:rPr lang="en-US" sz="280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80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  <a:t>Departure from Normal Precipitation</a:t>
            </a:r>
          </a:p>
        </p:txBody>
      </p:sp>
      <p:sp>
        <p:nvSpPr>
          <p:cNvPr id="33801" name="Text Box 7"/>
          <p:cNvSpPr txBox="1">
            <a:spLocks noChangeArrowheads="1"/>
          </p:cNvSpPr>
          <p:nvPr/>
        </p:nvSpPr>
        <p:spPr bwMode="auto">
          <a:xfrm>
            <a:off x="368300" y="6056313"/>
            <a:ext cx="133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800" baseline="0">
                <a:latin typeface="Arial" pitchFamily="-105" charset="0"/>
              </a:rPr>
              <a:t>HUC 161%</a:t>
            </a:r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463800" y="6056313"/>
            <a:ext cx="133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800" baseline="0">
                <a:latin typeface="Arial" pitchFamily="-105" charset="0"/>
              </a:rPr>
              <a:t>HUC 159%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5508625" y="6096000"/>
            <a:ext cx="1327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800" baseline="0">
                <a:latin typeface="Arial" pitchFamily="-105" charset="0"/>
              </a:rPr>
              <a:t>HUC 116%</a:t>
            </a:r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7507288" y="6110288"/>
            <a:ext cx="1209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HUC 35%</a:t>
            </a:r>
          </a:p>
        </p:txBody>
      </p:sp>
      <p:sp>
        <p:nvSpPr>
          <p:cNvPr id="33805" name="Text Box 19"/>
          <p:cNvSpPr txBox="1">
            <a:spLocks noChangeArrowheads="1"/>
          </p:cNvSpPr>
          <p:nvPr/>
        </p:nvSpPr>
        <p:spPr bwMode="auto">
          <a:xfrm>
            <a:off x="2662238" y="5486400"/>
            <a:ext cx="3586162" cy="3365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/>
              <a:t>CBRFC Precipitation Calculations</a:t>
            </a:r>
            <a:r>
              <a:rPr lang="en-US" sz="1800" b="0"/>
              <a:t> </a:t>
            </a:r>
          </a:p>
        </p:txBody>
      </p:sp>
      <p:sp>
        <p:nvSpPr>
          <p:cNvPr id="33806" name="Text Box 20"/>
          <p:cNvSpPr txBox="1">
            <a:spLocks noChangeArrowheads="1"/>
          </p:cNvSpPr>
          <p:nvPr/>
        </p:nvSpPr>
        <p:spPr bwMode="auto">
          <a:xfrm>
            <a:off x="2533650" y="6477000"/>
            <a:ext cx="3878263" cy="2746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en-US" sz="1800" b="0"/>
              <a:t>The above graphics are from http://water.weather.gov</a:t>
            </a:r>
          </a:p>
        </p:txBody>
      </p:sp>
      <p:pic>
        <p:nvPicPr>
          <p:cNvPr id="33807" name="Picture 4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59263" y="1704975"/>
            <a:ext cx="5143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Rectangle 49"/>
          <p:cNvSpPr>
            <a:spLocks noChangeArrowheads="1"/>
          </p:cNvSpPr>
          <p:nvPr/>
        </p:nvSpPr>
        <p:spPr bwMode="auto">
          <a:xfrm>
            <a:off x="1239838" y="3276600"/>
            <a:ext cx="276225" cy="266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Text Box 50"/>
          <p:cNvSpPr txBox="1">
            <a:spLocks noChangeArrowheads="1"/>
          </p:cNvSpPr>
          <p:nvPr/>
        </p:nvSpPr>
        <p:spPr bwMode="auto">
          <a:xfrm>
            <a:off x="161925" y="1601788"/>
            <a:ext cx="2095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Apr Departure</a:t>
            </a:r>
          </a:p>
          <a:p>
            <a:r>
              <a:rPr lang="en-US" sz="1800" baseline="0">
                <a:latin typeface="Arial" pitchFamily="-105" charset="0"/>
              </a:rPr>
              <a:t>Much Above Avg.</a:t>
            </a:r>
          </a:p>
        </p:txBody>
      </p:sp>
      <p:sp>
        <p:nvSpPr>
          <p:cNvPr id="33810" name="Text Box 51"/>
          <p:cNvSpPr txBox="1">
            <a:spLocks noChangeArrowheads="1"/>
          </p:cNvSpPr>
          <p:nvPr/>
        </p:nvSpPr>
        <p:spPr bwMode="auto">
          <a:xfrm>
            <a:off x="2257425" y="1600200"/>
            <a:ext cx="2095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May Departure</a:t>
            </a:r>
          </a:p>
          <a:p>
            <a:r>
              <a:rPr lang="en-US" sz="1800" baseline="0">
                <a:latin typeface="Arial" pitchFamily="-105" charset="0"/>
              </a:rPr>
              <a:t>Much Above Avg.</a:t>
            </a:r>
          </a:p>
        </p:txBody>
      </p:sp>
      <p:sp>
        <p:nvSpPr>
          <p:cNvPr id="33811" name="Text Box 52"/>
          <p:cNvSpPr txBox="1">
            <a:spLocks noChangeArrowheads="1"/>
          </p:cNvSpPr>
          <p:nvPr/>
        </p:nvSpPr>
        <p:spPr bwMode="auto">
          <a:xfrm>
            <a:off x="4953000" y="1600200"/>
            <a:ext cx="186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June Departure</a:t>
            </a:r>
          </a:p>
          <a:p>
            <a:r>
              <a:rPr lang="en-US" sz="1800" baseline="0">
                <a:latin typeface="Arial" pitchFamily="-105" charset="0"/>
              </a:rPr>
              <a:t>Above Avg.</a:t>
            </a:r>
          </a:p>
        </p:txBody>
      </p:sp>
      <p:sp>
        <p:nvSpPr>
          <p:cNvPr id="33812" name="Text Box 53"/>
          <p:cNvSpPr txBox="1">
            <a:spLocks noChangeArrowheads="1"/>
          </p:cNvSpPr>
          <p:nvPr/>
        </p:nvSpPr>
        <p:spPr bwMode="auto">
          <a:xfrm>
            <a:off x="7011988" y="1600200"/>
            <a:ext cx="207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July Departure</a:t>
            </a:r>
          </a:p>
          <a:p>
            <a:r>
              <a:rPr lang="en-US" sz="1800" baseline="0">
                <a:latin typeface="Arial" pitchFamily="-105" charset="0"/>
              </a:rPr>
              <a:t>Much Below Avg.</a:t>
            </a:r>
          </a:p>
        </p:txBody>
      </p:sp>
      <p:sp>
        <p:nvSpPr>
          <p:cNvPr id="33813" name="Rectangle 49"/>
          <p:cNvSpPr>
            <a:spLocks noChangeArrowheads="1"/>
          </p:cNvSpPr>
          <p:nvPr/>
        </p:nvSpPr>
        <p:spPr bwMode="auto">
          <a:xfrm>
            <a:off x="3657600" y="3200400"/>
            <a:ext cx="276225" cy="228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4" name="Rectangle 49"/>
          <p:cNvSpPr>
            <a:spLocks noChangeArrowheads="1"/>
          </p:cNvSpPr>
          <p:nvPr/>
        </p:nvSpPr>
        <p:spPr bwMode="auto">
          <a:xfrm>
            <a:off x="5743575" y="3200400"/>
            <a:ext cx="276225" cy="228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5" name="Rectangle 49"/>
          <p:cNvSpPr>
            <a:spLocks noChangeArrowheads="1"/>
          </p:cNvSpPr>
          <p:nvPr/>
        </p:nvSpPr>
        <p:spPr bwMode="auto">
          <a:xfrm>
            <a:off x="8001000" y="2933700"/>
            <a:ext cx="276225" cy="228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4459288"/>
            <a:ext cx="3267075" cy="2178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graphicFrame>
        <p:nvGraphicFramePr>
          <p:cNvPr id="4098" name="Object 28"/>
          <p:cNvGraphicFramePr>
            <a:graphicFrameLocks noChangeAspect="1"/>
          </p:cNvGraphicFramePr>
          <p:nvPr/>
        </p:nvGraphicFramePr>
        <p:xfrm>
          <a:off x="6183313" y="1295400"/>
          <a:ext cx="2378075" cy="3078163"/>
        </p:xfrm>
        <a:graphic>
          <a:graphicData uri="http://schemas.openxmlformats.org/presentationml/2006/ole">
            <p:oleObj spid="_x0000_s98306" name="Acrobat Document" r:id="rId4" imgW="2463800" imgH="6718300" progId="">
              <p:embed/>
            </p:oleObj>
          </a:graphicData>
        </a:graphic>
      </p:graphicFrame>
      <p:graphicFrame>
        <p:nvGraphicFramePr>
          <p:cNvPr id="4099" name="Object 29"/>
          <p:cNvGraphicFramePr>
            <a:graphicFrameLocks noChangeAspect="1"/>
          </p:cNvGraphicFramePr>
          <p:nvPr/>
        </p:nvGraphicFramePr>
        <p:xfrm>
          <a:off x="6919913" y="4056063"/>
          <a:ext cx="1995487" cy="2581275"/>
        </p:xfrm>
        <a:graphic>
          <a:graphicData uri="http://schemas.openxmlformats.org/presentationml/2006/ole">
            <p:oleObj spid="_x0000_s98307" name="Acrobat Document" r:id="rId5" imgW="2463800" imgH="6718300" progId="">
              <p:embed/>
            </p:oleObj>
          </a:graphicData>
        </a:graphic>
      </p:graphicFrame>
      <p:graphicFrame>
        <p:nvGraphicFramePr>
          <p:cNvPr id="4100" name="Object 27"/>
          <p:cNvGraphicFramePr>
            <a:graphicFrameLocks noChangeAspect="1"/>
          </p:cNvGraphicFramePr>
          <p:nvPr/>
        </p:nvGraphicFramePr>
        <p:xfrm>
          <a:off x="3429000" y="1295400"/>
          <a:ext cx="2379663" cy="3079750"/>
        </p:xfrm>
        <a:graphic>
          <a:graphicData uri="http://schemas.openxmlformats.org/presentationml/2006/ole">
            <p:oleObj spid="_x0000_s98308" name="Acrobat Document" r:id="rId6" imgW="2463800" imgH="6718300" progId="">
              <p:embed/>
            </p:oleObj>
          </a:graphicData>
        </a:graphic>
      </p:graphicFrame>
      <p:graphicFrame>
        <p:nvGraphicFramePr>
          <p:cNvPr id="4101" name="Object 26"/>
          <p:cNvGraphicFramePr>
            <a:graphicFrameLocks noChangeAspect="1"/>
          </p:cNvGraphicFramePr>
          <p:nvPr/>
        </p:nvGraphicFramePr>
        <p:xfrm>
          <a:off x="727075" y="1295400"/>
          <a:ext cx="2378075" cy="3078163"/>
        </p:xfrm>
        <a:graphic>
          <a:graphicData uri="http://schemas.openxmlformats.org/presentationml/2006/ole">
            <p:oleObj spid="_x0000_s98309" name="Acrobat Document" r:id="rId7" imgW="2463800" imgH="6718300" progId="">
              <p:embed/>
            </p:oleObj>
          </a:graphicData>
        </a:graphic>
      </p:graphicFrame>
      <p:sp>
        <p:nvSpPr>
          <p:cNvPr id="4103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00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  <a:t>2010 Snow Melt Pattern – Six Creeks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1212850" y="1919288"/>
            <a:ext cx="1536700" cy="3698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/>
              <a:t>March 65%</a:t>
            </a:r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3965575" y="1901825"/>
            <a:ext cx="1365250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/>
              <a:t>April 70%</a:t>
            </a:r>
          </a:p>
        </p:txBody>
      </p:sp>
      <p:sp>
        <p:nvSpPr>
          <p:cNvPr id="4108" name="Text Box 11"/>
          <p:cNvSpPr txBox="1">
            <a:spLocks noChangeArrowheads="1"/>
          </p:cNvSpPr>
          <p:nvPr/>
        </p:nvSpPr>
        <p:spPr bwMode="auto">
          <a:xfrm>
            <a:off x="6789738" y="1735138"/>
            <a:ext cx="1436687" cy="3683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/>
              <a:t>May 108%</a:t>
            </a:r>
          </a:p>
        </p:txBody>
      </p:sp>
      <p:sp>
        <p:nvSpPr>
          <p:cNvPr id="4109" name="Text Box 12"/>
          <p:cNvSpPr txBox="1">
            <a:spLocks noChangeArrowheads="1"/>
          </p:cNvSpPr>
          <p:nvPr/>
        </p:nvSpPr>
        <p:spPr bwMode="auto">
          <a:xfrm>
            <a:off x="7262813" y="4525963"/>
            <a:ext cx="1519237" cy="3698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/>
              <a:t>June 136%</a:t>
            </a:r>
          </a:p>
        </p:txBody>
      </p:sp>
      <p:sp>
        <p:nvSpPr>
          <p:cNvPr id="4110" name="Line 13"/>
          <p:cNvSpPr>
            <a:spLocks noChangeShapeType="1"/>
          </p:cNvSpPr>
          <p:nvPr/>
        </p:nvSpPr>
        <p:spPr bwMode="auto">
          <a:xfrm flipH="1">
            <a:off x="1981200" y="2271713"/>
            <a:ext cx="381000" cy="2428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 flipH="1">
            <a:off x="4648200" y="2286000"/>
            <a:ext cx="22860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2" name="Line 15"/>
          <p:cNvSpPr>
            <a:spLocks noChangeShapeType="1"/>
          </p:cNvSpPr>
          <p:nvPr/>
        </p:nvSpPr>
        <p:spPr bwMode="auto">
          <a:xfrm flipH="1">
            <a:off x="7620000" y="2057400"/>
            <a:ext cx="152400" cy="2428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3" name="Line 16"/>
          <p:cNvSpPr>
            <a:spLocks noChangeShapeType="1"/>
          </p:cNvSpPr>
          <p:nvPr/>
        </p:nvSpPr>
        <p:spPr bwMode="auto">
          <a:xfrm flipH="1">
            <a:off x="8077200" y="4892675"/>
            <a:ext cx="304800" cy="1365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4" name="Text Box 20"/>
          <p:cNvSpPr txBox="1">
            <a:spLocks noChangeArrowheads="1"/>
          </p:cNvSpPr>
          <p:nvPr/>
        </p:nvSpPr>
        <p:spPr bwMode="auto">
          <a:xfrm>
            <a:off x="581025" y="5440363"/>
            <a:ext cx="711200" cy="2762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/>
              <a:t>May 1st</a:t>
            </a:r>
          </a:p>
        </p:txBody>
      </p:sp>
      <p:sp>
        <p:nvSpPr>
          <p:cNvPr id="4115" name="Line 21"/>
          <p:cNvSpPr>
            <a:spLocks noChangeShapeType="1"/>
          </p:cNvSpPr>
          <p:nvPr/>
        </p:nvSpPr>
        <p:spPr bwMode="auto">
          <a:xfrm flipV="1">
            <a:off x="1339850" y="5600700"/>
            <a:ext cx="6413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6" name="Text Box 25"/>
          <p:cNvSpPr txBox="1">
            <a:spLocks noChangeArrowheads="1"/>
          </p:cNvSpPr>
          <p:nvPr/>
        </p:nvSpPr>
        <p:spPr bwMode="auto">
          <a:xfrm>
            <a:off x="2133600" y="5181600"/>
            <a:ext cx="9715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8967 ft</a:t>
            </a:r>
            <a:r>
              <a:rPr lang="en-US" sz="1800" b="0" baseline="0">
                <a:latin typeface="Arial" pitchFamily="-105" charset="0"/>
              </a:rPr>
              <a:t>.</a:t>
            </a:r>
          </a:p>
        </p:txBody>
      </p:sp>
      <p:pic>
        <p:nvPicPr>
          <p:cNvPr id="4117" name="Picture 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2659063"/>
            <a:ext cx="3419475" cy="22796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118" name="Text Box 24"/>
          <p:cNvSpPr txBox="1">
            <a:spLocks noChangeArrowheads="1"/>
          </p:cNvSpPr>
          <p:nvPr/>
        </p:nvSpPr>
        <p:spPr bwMode="auto">
          <a:xfrm>
            <a:off x="2746375" y="3200400"/>
            <a:ext cx="979488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9640 ft.</a:t>
            </a:r>
          </a:p>
        </p:txBody>
      </p:sp>
      <p:pic>
        <p:nvPicPr>
          <p:cNvPr id="4119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0913" y="4438650"/>
            <a:ext cx="3298825" cy="21986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965575" y="5181600"/>
            <a:ext cx="971550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aseline="0">
                <a:latin typeface="Arial" pitchFamily="-105" charset="0"/>
              </a:rPr>
              <a:t>8750 ft.</a:t>
            </a:r>
          </a:p>
        </p:txBody>
      </p:sp>
      <p:sp>
        <p:nvSpPr>
          <p:cNvPr id="4121" name="Text Box 24"/>
          <p:cNvSpPr txBox="1">
            <a:spLocks noChangeArrowheads="1"/>
          </p:cNvSpPr>
          <p:nvPr/>
        </p:nvSpPr>
        <p:spPr bwMode="auto">
          <a:xfrm>
            <a:off x="2684463" y="3798888"/>
            <a:ext cx="2955925" cy="5857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aseline="0">
                <a:latin typeface="Arial" pitchFamily="-105" charset="0"/>
              </a:rPr>
              <a:t>Near Seasonal Peak value in</a:t>
            </a:r>
          </a:p>
          <a:p>
            <a:r>
              <a:rPr lang="en-US" sz="1600" baseline="0">
                <a:latin typeface="Arial" pitchFamily="-105" charset="0"/>
              </a:rPr>
              <a:t>Late May, normally Apr 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12750"/>
            <a:ext cx="8572500" cy="6032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54100" y="4051300"/>
            <a:ext cx="5194300" cy="1588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8"/>
          <p:cNvSpPr txBox="1">
            <a:spLocks noChangeArrowheads="1"/>
          </p:cNvSpPr>
          <p:nvPr/>
        </p:nvSpPr>
        <p:spPr bwMode="auto">
          <a:xfrm>
            <a:off x="304800" y="76200"/>
            <a:ext cx="845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Arizona / New Mexico Basins – Impacts to Forecasts and Runoff Volumes</a:t>
            </a:r>
          </a:p>
        </p:txBody>
      </p:sp>
      <p:sp>
        <p:nvSpPr>
          <p:cNvPr id="47107" name="Rectangle 17"/>
          <p:cNvSpPr>
            <a:spLocks noChangeArrowheads="1"/>
          </p:cNvSpPr>
          <p:nvPr/>
        </p:nvSpPr>
        <p:spPr bwMode="auto">
          <a:xfrm>
            <a:off x="6477000" y="4419600"/>
            <a:ext cx="152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-76200" y="457200"/>
            <a:ext cx="78486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</a:t>
            </a:r>
            <a:r>
              <a:rPr lang="en-US" sz="1200" b="1"/>
              <a:t>All areas:</a:t>
            </a:r>
            <a:r>
              <a:rPr lang="en-US" sz="1200"/>
              <a:t> </a:t>
            </a:r>
          </a:p>
          <a:p>
            <a:pPr marL="457200" lvl="2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Dry late summer and fall, initially dry soil conditions in model.</a:t>
            </a:r>
          </a:p>
          <a:p>
            <a:pPr marL="457200" lvl="2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El Nino conditions suggested wetter than average conditions.</a:t>
            </a:r>
          </a:p>
          <a:p>
            <a:pPr marL="457200" lvl="2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Dry soil conditions persisted under high elevation snowpack.  </a:t>
            </a:r>
          </a:p>
          <a:p>
            <a:pPr lvl="1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Significant rain event in January set the stage for large volumes</a:t>
            </a:r>
          </a:p>
          <a:p>
            <a:pPr lvl="1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Frequent cold storms &amp; below average temps. </a:t>
            </a:r>
          </a:p>
          <a:p>
            <a:pPr lvl="1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Heavy, record snowpack persisted throughout the winter</a:t>
            </a:r>
          </a:p>
          <a:p>
            <a:pPr lvl="1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Good snowmelt contribution in March-April.</a:t>
            </a:r>
          </a:p>
          <a:p>
            <a:pPr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 b="1"/>
              <a:t>Gila Basins</a:t>
            </a:r>
            <a:endParaRPr lang="en-US" sz="1200"/>
          </a:p>
          <a:p>
            <a:pPr lvl="1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Driest area early on as December was also dry.</a:t>
            </a:r>
          </a:p>
          <a:p>
            <a:pPr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</a:t>
            </a:r>
            <a:r>
              <a:rPr lang="en-US" sz="1200" b="1"/>
              <a:t>Salt River Basin (Verde &amp; Tonto)</a:t>
            </a:r>
            <a:endParaRPr lang="en-US" sz="1200"/>
          </a:p>
          <a:p>
            <a:pPr lvl="1">
              <a:spcBef>
                <a:spcPct val="50000"/>
              </a:spcBef>
              <a:buFont typeface="Wingdings" pitchFamily="-105" charset="2"/>
              <a:buChar char="Ø"/>
            </a:pPr>
            <a:r>
              <a:rPr lang="en-US" sz="1200"/>
              <a:t> January event had the most significant impact in this area.</a:t>
            </a:r>
            <a:endParaRPr lang="en-US" sz="1200" b="1"/>
          </a:p>
        </p:txBody>
      </p:sp>
      <p:pic>
        <p:nvPicPr>
          <p:cNvPr id="47109" name="Picture 11" descr="slra3_fl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838200"/>
            <a:ext cx="41671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2" descr="gila_flo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810000"/>
            <a:ext cx="43195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3" descr="lcla3_flow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878263"/>
            <a:ext cx="43434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9"/>
          <p:cNvSpPr txBox="1">
            <a:spLocks noChangeArrowheads="1"/>
          </p:cNvSpPr>
          <p:nvPr/>
        </p:nvSpPr>
        <p:spPr bwMode="auto">
          <a:xfrm>
            <a:off x="304800" y="3048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u="sng"/>
              <a:t>January Precipitation Event:</a:t>
            </a:r>
            <a:endParaRPr lang="en-US"/>
          </a:p>
        </p:txBody>
      </p:sp>
      <p:sp>
        <p:nvSpPr>
          <p:cNvPr id="48131" name="Text Box 14"/>
          <p:cNvSpPr txBox="1">
            <a:spLocks noChangeArrowheads="1"/>
          </p:cNvSpPr>
          <p:nvPr/>
        </p:nvSpPr>
        <p:spPr bwMode="auto">
          <a:xfrm>
            <a:off x="2971800" y="685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Jan 18-22 Precipitation Event </a:t>
            </a:r>
          </a:p>
        </p:txBody>
      </p:sp>
      <p:pic>
        <p:nvPicPr>
          <p:cNvPr id="48132" name="Picture 3" descr="jan_pcp_a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027113"/>
            <a:ext cx="7391400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00200"/>
            <a:ext cx="11128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13"/>
          <p:cNvSpPr txBox="1">
            <a:spLocks noChangeArrowheads="1"/>
          </p:cNvSpPr>
          <p:nvPr/>
        </p:nvSpPr>
        <p:spPr bwMode="auto">
          <a:xfrm>
            <a:off x="381000" y="381000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Arizona/New Mexico Basins – 2010 Snow Impacts</a:t>
            </a:r>
          </a:p>
        </p:txBody>
      </p:sp>
      <p:sp>
        <p:nvSpPr>
          <p:cNvPr id="49156" name="Text Box 14"/>
          <p:cNvSpPr txBox="1">
            <a:spLocks noChangeArrowheads="1"/>
          </p:cNvSpPr>
          <p:nvPr/>
        </p:nvSpPr>
        <p:spPr bwMode="auto">
          <a:xfrm>
            <a:off x="6400800" y="152400"/>
            <a:ext cx="251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Snow Maps: www.nohrsc.noaa.gov</a:t>
            </a:r>
          </a:p>
        </p:txBody>
      </p:sp>
      <p:sp>
        <p:nvSpPr>
          <p:cNvPr id="49157" name="Text Box 18"/>
          <p:cNvSpPr txBox="1">
            <a:spLocks noChangeArrowheads="1"/>
          </p:cNvSpPr>
          <p:nvPr/>
        </p:nvSpPr>
        <p:spPr bwMode="auto">
          <a:xfrm>
            <a:off x="228600" y="1143000"/>
            <a:ext cx="4191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February 1 2010</a:t>
            </a:r>
            <a:r>
              <a:rPr lang="en-US" sz="1600"/>
              <a:t> – </a:t>
            </a:r>
            <a:r>
              <a:rPr lang="en-US" sz="1400"/>
              <a:t>Snow Water Equivalent</a:t>
            </a:r>
          </a:p>
        </p:txBody>
      </p:sp>
      <p:sp>
        <p:nvSpPr>
          <p:cNvPr id="49158" name="Text Box 19"/>
          <p:cNvSpPr txBox="1">
            <a:spLocks noChangeArrowheads="1"/>
          </p:cNvSpPr>
          <p:nvPr/>
        </p:nvSpPr>
        <p:spPr bwMode="auto">
          <a:xfrm>
            <a:off x="5105400" y="1143000"/>
            <a:ext cx="3733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April 1 2010</a:t>
            </a:r>
            <a:r>
              <a:rPr lang="en-US" sz="1600"/>
              <a:t> – </a:t>
            </a:r>
            <a:r>
              <a:rPr lang="en-US" sz="1400"/>
              <a:t>Snow Water Equivalent</a:t>
            </a:r>
          </a:p>
        </p:txBody>
      </p:sp>
      <p:sp>
        <p:nvSpPr>
          <p:cNvPr id="49159" name="Line 20"/>
          <p:cNvSpPr>
            <a:spLocks noChangeShapeType="1"/>
          </p:cNvSpPr>
          <p:nvPr/>
        </p:nvSpPr>
        <p:spPr bwMode="auto">
          <a:xfrm>
            <a:off x="1828800" y="6705600"/>
            <a:ext cx="8382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0" name="Line 21"/>
          <p:cNvSpPr>
            <a:spLocks noChangeShapeType="1"/>
          </p:cNvSpPr>
          <p:nvPr/>
        </p:nvSpPr>
        <p:spPr bwMode="auto">
          <a:xfrm>
            <a:off x="4343400" y="6705600"/>
            <a:ext cx="838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1" name="Text Box 22"/>
          <p:cNvSpPr txBox="1">
            <a:spLocks noChangeArrowheads="1"/>
          </p:cNvSpPr>
          <p:nvPr/>
        </p:nvSpPr>
        <p:spPr bwMode="auto">
          <a:xfrm>
            <a:off x="2743200" y="6583363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2010 observed</a:t>
            </a:r>
          </a:p>
        </p:txBody>
      </p:sp>
      <p:sp>
        <p:nvSpPr>
          <p:cNvPr id="49162" name="Text Box 23"/>
          <p:cNvSpPr txBox="1">
            <a:spLocks noChangeArrowheads="1"/>
          </p:cNvSpPr>
          <p:nvPr/>
        </p:nvSpPr>
        <p:spPr bwMode="auto">
          <a:xfrm>
            <a:off x="5257800" y="6583363"/>
            <a:ext cx="1295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Average</a:t>
            </a:r>
          </a:p>
        </p:txBody>
      </p:sp>
      <p:pic>
        <p:nvPicPr>
          <p:cNvPr id="49163" name="Picture 21" descr="feb1sno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60500"/>
            <a:ext cx="36290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22" descr="apr1snow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447800"/>
            <a:ext cx="3673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Picture 19" descr="fry2snow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281488"/>
            <a:ext cx="297180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6" name="Text Box 7"/>
          <p:cNvSpPr txBox="1">
            <a:spLocks noChangeArrowheads="1"/>
          </p:cNvSpPr>
          <p:nvPr/>
        </p:nvSpPr>
        <p:spPr bwMode="auto">
          <a:xfrm>
            <a:off x="1600200" y="4648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Verde basin  7200 feet</a:t>
            </a:r>
          </a:p>
        </p:txBody>
      </p:sp>
      <p:pic>
        <p:nvPicPr>
          <p:cNvPr id="49167" name="Picture 20" descr="hebersnow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267200"/>
            <a:ext cx="29860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8" name="Text Box 11"/>
          <p:cNvSpPr txBox="1">
            <a:spLocks noChangeArrowheads="1"/>
          </p:cNvSpPr>
          <p:nvPr/>
        </p:nvSpPr>
        <p:spPr bwMode="auto">
          <a:xfrm>
            <a:off x="4572000" y="4648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Little Colorado  7600 feet</a:t>
            </a:r>
          </a:p>
        </p:txBody>
      </p:sp>
      <p:pic>
        <p:nvPicPr>
          <p:cNvPr id="49169" name="Picture 24" descr="hnma3snow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5038" y="4267200"/>
            <a:ext cx="29765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0" name="Text Box 12"/>
          <p:cNvSpPr txBox="1">
            <a:spLocks noChangeArrowheads="1"/>
          </p:cNvSpPr>
          <p:nvPr/>
        </p:nvSpPr>
        <p:spPr bwMode="auto">
          <a:xfrm>
            <a:off x="7467600" y="4724400"/>
            <a:ext cx="129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Salt Basin 9100 feet</a:t>
            </a:r>
          </a:p>
        </p:txBody>
      </p:sp>
      <p:sp>
        <p:nvSpPr>
          <p:cNvPr id="49171" name="Line 17"/>
          <p:cNvSpPr>
            <a:spLocks noChangeShapeType="1"/>
          </p:cNvSpPr>
          <p:nvPr/>
        </p:nvSpPr>
        <p:spPr bwMode="auto">
          <a:xfrm flipV="1">
            <a:off x="838200" y="2819400"/>
            <a:ext cx="3048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2" name="Line 17"/>
          <p:cNvSpPr>
            <a:spLocks noChangeShapeType="1"/>
          </p:cNvSpPr>
          <p:nvPr/>
        </p:nvSpPr>
        <p:spPr bwMode="auto">
          <a:xfrm flipV="1">
            <a:off x="5562600" y="3200400"/>
            <a:ext cx="10668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73" name="Line 17"/>
          <p:cNvSpPr>
            <a:spLocks noChangeShapeType="1"/>
          </p:cNvSpPr>
          <p:nvPr/>
        </p:nvSpPr>
        <p:spPr bwMode="auto">
          <a:xfrm flipV="1">
            <a:off x="6477000" y="3505200"/>
            <a:ext cx="7620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8"/>
          <p:cNvSpPr txBox="1">
            <a:spLocks noChangeArrowheads="1"/>
          </p:cNvSpPr>
          <p:nvPr/>
        </p:nvSpPr>
        <p:spPr bwMode="auto">
          <a:xfrm>
            <a:off x="457200" y="304800"/>
            <a:ext cx="8153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SALT – ROOSEVELT: 	</a:t>
            </a:r>
          </a:p>
          <a:p>
            <a:pPr algn="ctr">
              <a:spcBef>
                <a:spcPct val="50000"/>
              </a:spcBef>
            </a:pPr>
            <a:r>
              <a:rPr lang="en-US" b="1"/>
              <a:t>	2010 CBRFC-NRCS COORDINATED FORECASTS</a:t>
            </a:r>
          </a:p>
        </p:txBody>
      </p:sp>
      <p:sp>
        <p:nvSpPr>
          <p:cNvPr id="50179" name="Text Box 9"/>
          <p:cNvSpPr txBox="1">
            <a:spLocks noChangeArrowheads="1"/>
          </p:cNvSpPr>
          <p:nvPr/>
        </p:nvSpPr>
        <p:spPr bwMode="auto">
          <a:xfrm>
            <a:off x="1295400" y="1447800"/>
            <a:ext cx="670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Progressive Forecast Period (Forecast Issue Date through May)</a:t>
            </a:r>
          </a:p>
        </p:txBody>
      </p:sp>
      <p:sp>
        <p:nvSpPr>
          <p:cNvPr id="50180" name="Text Box 20"/>
          <p:cNvSpPr txBox="1">
            <a:spLocks noChangeArrowheads="1"/>
          </p:cNvSpPr>
          <p:nvPr/>
        </p:nvSpPr>
        <p:spPr bwMode="auto">
          <a:xfrm>
            <a:off x="304800" y="63246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0181" name="Text Box 21"/>
          <p:cNvSpPr txBox="1">
            <a:spLocks noChangeArrowheads="1"/>
          </p:cNvSpPr>
          <p:nvPr/>
        </p:nvSpPr>
        <p:spPr bwMode="auto">
          <a:xfrm>
            <a:off x="228600" y="62484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Volume in acre-feet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0" y="2247900"/>
          <a:ext cx="9144000" cy="374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-38100" y="2344737"/>
          <a:ext cx="9182100" cy="374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0178" name="Text Box 8"/>
          <p:cNvSpPr txBox="1">
            <a:spLocks noChangeArrowheads="1"/>
          </p:cNvSpPr>
          <p:nvPr/>
        </p:nvSpPr>
        <p:spPr bwMode="auto">
          <a:xfrm>
            <a:off x="457200" y="304800"/>
            <a:ext cx="8153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SALT – ROOSEVELT: 	</a:t>
            </a:r>
          </a:p>
          <a:p>
            <a:pPr algn="ctr">
              <a:spcBef>
                <a:spcPct val="50000"/>
              </a:spcBef>
            </a:pPr>
            <a:r>
              <a:rPr lang="en-US" b="1"/>
              <a:t>	2010 CBRFC-NRCS COORDINATED FORECASTS</a:t>
            </a:r>
          </a:p>
        </p:txBody>
      </p:sp>
      <p:sp>
        <p:nvSpPr>
          <p:cNvPr id="50179" name="Text Box 9"/>
          <p:cNvSpPr txBox="1">
            <a:spLocks noChangeArrowheads="1"/>
          </p:cNvSpPr>
          <p:nvPr/>
        </p:nvSpPr>
        <p:spPr bwMode="auto">
          <a:xfrm>
            <a:off x="1295400" y="1447800"/>
            <a:ext cx="670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Progressive Forecast Period (Forecast Issue Date through May)</a:t>
            </a:r>
          </a:p>
        </p:txBody>
      </p:sp>
      <p:sp>
        <p:nvSpPr>
          <p:cNvPr id="50180" name="Text Box 20"/>
          <p:cNvSpPr txBox="1">
            <a:spLocks noChangeArrowheads="1"/>
          </p:cNvSpPr>
          <p:nvPr/>
        </p:nvSpPr>
        <p:spPr bwMode="auto">
          <a:xfrm>
            <a:off x="304800" y="63246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0181" name="Text Box 21"/>
          <p:cNvSpPr txBox="1">
            <a:spLocks noChangeArrowheads="1"/>
          </p:cNvSpPr>
          <p:nvPr/>
        </p:nvSpPr>
        <p:spPr bwMode="auto">
          <a:xfrm>
            <a:off x="228600" y="62484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Volume in acre-feet</a:t>
            </a:r>
          </a:p>
        </p:txBody>
      </p:sp>
      <p:sp>
        <p:nvSpPr>
          <p:cNvPr id="50183" name="Text Box 13"/>
          <p:cNvSpPr txBox="1">
            <a:spLocks noChangeArrowheads="1"/>
          </p:cNvSpPr>
          <p:nvPr/>
        </p:nvSpPr>
        <p:spPr bwMode="auto">
          <a:xfrm>
            <a:off x="914400" y="41910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-51.8%</a:t>
            </a:r>
          </a:p>
        </p:txBody>
      </p:sp>
      <p:sp>
        <p:nvSpPr>
          <p:cNvPr id="50184" name="Text Box 14"/>
          <p:cNvSpPr txBox="1">
            <a:spLocks noChangeArrowheads="1"/>
          </p:cNvSpPr>
          <p:nvPr/>
        </p:nvSpPr>
        <p:spPr bwMode="auto">
          <a:xfrm>
            <a:off x="2667000" y="4219575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-30.6%</a:t>
            </a:r>
          </a:p>
        </p:txBody>
      </p:sp>
      <p:sp>
        <p:nvSpPr>
          <p:cNvPr id="50185" name="Text Box 15"/>
          <p:cNvSpPr txBox="1">
            <a:spLocks noChangeArrowheads="1"/>
          </p:cNvSpPr>
          <p:nvPr/>
        </p:nvSpPr>
        <p:spPr bwMode="auto">
          <a:xfrm>
            <a:off x="3581400" y="3382963"/>
            <a:ext cx="83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+ 58.6%</a:t>
            </a:r>
          </a:p>
        </p:txBody>
      </p:sp>
      <p:sp>
        <p:nvSpPr>
          <p:cNvPr id="50186" name="Text Box 11"/>
          <p:cNvSpPr txBox="1">
            <a:spLocks noChangeArrowheads="1"/>
          </p:cNvSpPr>
          <p:nvPr/>
        </p:nvSpPr>
        <p:spPr bwMode="auto">
          <a:xfrm>
            <a:off x="4876800" y="34290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+ 54.1%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6019800" y="406876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+ 6.6%</a:t>
            </a:r>
          </a:p>
        </p:txBody>
      </p:sp>
      <p:sp>
        <p:nvSpPr>
          <p:cNvPr id="50188" name="Text Box 11"/>
          <p:cNvSpPr txBox="1">
            <a:spLocks noChangeArrowheads="1"/>
          </p:cNvSpPr>
          <p:nvPr/>
        </p:nvSpPr>
        <p:spPr bwMode="auto">
          <a:xfrm>
            <a:off x="7239000" y="422116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+ 16.5%</a:t>
            </a:r>
          </a:p>
        </p:txBody>
      </p:sp>
      <p:sp>
        <p:nvSpPr>
          <p:cNvPr id="50189" name="Text Box 11"/>
          <p:cNvSpPr txBox="1">
            <a:spLocks noChangeArrowheads="1"/>
          </p:cNvSpPr>
          <p:nvPr/>
        </p:nvSpPr>
        <p:spPr bwMode="auto">
          <a:xfrm>
            <a:off x="8305800" y="4602163"/>
            <a:ext cx="762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-3.6%</a:t>
            </a:r>
          </a:p>
        </p:txBody>
      </p:sp>
      <p:sp>
        <p:nvSpPr>
          <p:cNvPr id="50190" name="TextBox 17"/>
          <p:cNvSpPr txBox="1">
            <a:spLocks noChangeArrowheads="1"/>
          </p:cNvSpPr>
          <p:nvPr/>
        </p:nvSpPr>
        <p:spPr bwMode="auto">
          <a:xfrm>
            <a:off x="1066800" y="2952750"/>
            <a:ext cx="10668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000"/>
              <a:t>QPF Driven ESP Guidance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81200" y="3429000"/>
            <a:ext cx="3810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533400" y="457200"/>
            <a:ext cx="8001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VERDE-HORSHOE:</a:t>
            </a:r>
          </a:p>
          <a:p>
            <a:pPr algn="ctr">
              <a:spcBef>
                <a:spcPct val="50000"/>
              </a:spcBef>
            </a:pPr>
            <a:r>
              <a:rPr lang="en-US" b="1"/>
              <a:t>CBRFC-NRCS COORDINATED FORECASTS</a:t>
            </a:r>
          </a:p>
          <a:p>
            <a:pPr>
              <a:spcBef>
                <a:spcPct val="50000"/>
              </a:spcBef>
            </a:pPr>
            <a:endParaRPr lang="en-US" b="1"/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295400" y="1524000"/>
            <a:ext cx="670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Progressive Forecast Period (Forecast Issue Date through May)</a:t>
            </a:r>
          </a:p>
        </p:txBody>
      </p:sp>
      <p:sp>
        <p:nvSpPr>
          <p:cNvPr id="51204" name="Text Box 15"/>
          <p:cNvSpPr txBox="1">
            <a:spLocks noChangeArrowheads="1"/>
          </p:cNvSpPr>
          <p:nvPr/>
        </p:nvSpPr>
        <p:spPr bwMode="auto">
          <a:xfrm>
            <a:off x="381000" y="63246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Volume in acre-feet</a:t>
            </a:r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1371600" y="4419600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-62.8%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514600" y="4143375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-4.8%</a:t>
            </a:r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3810000" y="3305175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+57.9%</a:t>
            </a:r>
          </a:p>
        </p:txBody>
      </p:sp>
      <p:sp>
        <p:nvSpPr>
          <p:cNvPr id="51209" name="Text Box 7"/>
          <p:cNvSpPr txBox="1">
            <a:spLocks noChangeArrowheads="1"/>
          </p:cNvSpPr>
          <p:nvPr/>
        </p:nvSpPr>
        <p:spPr bwMode="auto">
          <a:xfrm>
            <a:off x="4724400" y="3533775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+ 57.9%</a:t>
            </a:r>
          </a:p>
        </p:txBody>
      </p:sp>
      <p:sp>
        <p:nvSpPr>
          <p:cNvPr id="51210" name="Text Box 7"/>
          <p:cNvSpPr txBox="1">
            <a:spLocks noChangeArrowheads="1"/>
          </p:cNvSpPr>
          <p:nvPr/>
        </p:nvSpPr>
        <p:spPr bwMode="auto">
          <a:xfrm>
            <a:off x="5867400" y="4143375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+ 18%</a:t>
            </a:r>
          </a:p>
        </p:txBody>
      </p:sp>
      <p:sp>
        <p:nvSpPr>
          <p:cNvPr id="51211" name="Text Box 7"/>
          <p:cNvSpPr txBox="1">
            <a:spLocks noChangeArrowheads="1"/>
          </p:cNvSpPr>
          <p:nvPr/>
        </p:nvSpPr>
        <p:spPr bwMode="auto">
          <a:xfrm>
            <a:off x="6934200" y="4371975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+ 47.6%</a:t>
            </a:r>
          </a:p>
        </p:txBody>
      </p:sp>
      <p:sp>
        <p:nvSpPr>
          <p:cNvPr id="51212" name="Text Box 7"/>
          <p:cNvSpPr txBox="1">
            <a:spLocks noChangeArrowheads="1"/>
          </p:cNvSpPr>
          <p:nvPr/>
        </p:nvSpPr>
        <p:spPr bwMode="auto">
          <a:xfrm>
            <a:off x="8001000" y="4752975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+ 42.9%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354013" y="2441575"/>
          <a:ext cx="8588374" cy="380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342900" y="1965325"/>
          <a:ext cx="8458200" cy="414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457200" y="304800"/>
            <a:ext cx="81534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GILA – SOLOMON: 	</a:t>
            </a:r>
          </a:p>
          <a:p>
            <a:pPr algn="ctr">
              <a:spcBef>
                <a:spcPct val="50000"/>
              </a:spcBef>
            </a:pPr>
            <a:r>
              <a:rPr lang="en-US" b="1"/>
              <a:t>	CBRFC-NRCS COORDINATED FORECASTS</a:t>
            </a:r>
          </a:p>
        </p:txBody>
      </p:sp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1295400" y="1447800"/>
            <a:ext cx="670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Progressive Forecast Period (Forecast Issue Date through May)</a:t>
            </a:r>
          </a:p>
        </p:txBody>
      </p:sp>
      <p:sp>
        <p:nvSpPr>
          <p:cNvPr id="52228" name="Text Box 14"/>
          <p:cNvSpPr txBox="1">
            <a:spLocks noChangeArrowheads="1"/>
          </p:cNvSpPr>
          <p:nvPr/>
        </p:nvSpPr>
        <p:spPr bwMode="auto">
          <a:xfrm>
            <a:off x="152400" y="6096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Volume in thousands of acre-feet</a:t>
            </a:r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1447800" y="4038600"/>
            <a:ext cx="685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-59%</a:t>
            </a:r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4038600" y="3124200"/>
            <a:ext cx="685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+1.4%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257800" y="4343400"/>
            <a:ext cx="685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-32.4%</a:t>
            </a:r>
          </a:p>
        </p:txBody>
      </p:sp>
      <p:sp>
        <p:nvSpPr>
          <p:cNvPr id="52233" name="Text Box 8"/>
          <p:cNvSpPr txBox="1">
            <a:spLocks noChangeArrowheads="1"/>
          </p:cNvSpPr>
          <p:nvPr/>
        </p:nvSpPr>
        <p:spPr bwMode="auto">
          <a:xfrm>
            <a:off x="8001000" y="4343400"/>
            <a:ext cx="685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-15.4%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292258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5588" y="152400"/>
            <a:ext cx="29575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75" y="152400"/>
            <a:ext cx="292258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40125"/>
            <a:ext cx="2795588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2588" y="3540125"/>
            <a:ext cx="2744787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67375" y="3540125"/>
            <a:ext cx="2744788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90600"/>
            <a:ext cx="86868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b="1" smtClean="0">
                <a:ea typeface="ＭＳ Ｐゴシック" pitchFamily="-105" charset="-128"/>
                <a:cs typeface="ＭＳ Ｐゴシック" pitchFamily="-105" charset="-128"/>
              </a:rPr>
              <a:t>What was observed ?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Significantly above median volumes – all areas.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b="1" smtClean="0">
                <a:ea typeface="ＭＳ Ｐゴシック" pitchFamily="-105" charset="-128"/>
                <a:cs typeface="ＭＳ Ｐゴシック" pitchFamily="-105" charset="-128"/>
              </a:rPr>
              <a:t>Primary impacts to the forecasts and ensuing runoff ?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Wet December through February.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Precipitation event the 3</a:t>
            </a:r>
            <a:r>
              <a:rPr lang="en-US" sz="1400" baseline="30000" smtClean="0"/>
              <a:t>rd</a:t>
            </a:r>
            <a:r>
              <a:rPr lang="en-US" sz="1400" smtClean="0"/>
              <a:t> week of January.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Below average temps – cold storms – built / maintained heavy snowpack.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El Nino conditions were present – gave greater weight to El Nino years in forecast development.</a:t>
            </a:r>
          </a:p>
          <a:p>
            <a:pPr eaLnBrk="1" hangingPunct="1">
              <a:lnSpc>
                <a:spcPct val="90000"/>
              </a:lnSpc>
              <a:buFont typeface="Wingdings" pitchFamily="-105" charset="2"/>
              <a:buChar char="Ø"/>
            </a:pPr>
            <a:endParaRPr lang="en-US" sz="140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b="1" smtClean="0">
                <a:ea typeface="ＭＳ Ｐゴシック" pitchFamily="-105" charset="-128"/>
                <a:cs typeface="ＭＳ Ｐゴシック" pitchFamily="-105" charset="-128"/>
              </a:rPr>
              <a:t>How did we do compared to ‘usual’ (over the last 20 yrs)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Jan 1</a:t>
            </a:r>
            <a:r>
              <a:rPr lang="en-US" sz="1400" baseline="30000" smtClean="0"/>
              <a:t>st</a:t>
            </a:r>
            <a:r>
              <a:rPr lang="en-US" sz="1400" smtClean="0"/>
              <a:t> forecast error exceeded the statistical mean average error (AZ &amp; NM).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Jan 15</a:t>
            </a:r>
            <a:r>
              <a:rPr lang="en-US" sz="1400" baseline="30000" smtClean="0"/>
              <a:t>th</a:t>
            </a:r>
            <a:r>
              <a:rPr lang="en-US" sz="1400" smtClean="0"/>
              <a:t> forecast (good Precipitation Forecast) – was a vast improvement.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Beyond January, over forecast some on the Verde/Salt, and under on the Gila.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Virgin River Forecasts were better than mean absolute error – and pretty good Feb forward. </a:t>
            </a:r>
          </a:p>
          <a:p>
            <a:pPr eaLnBrk="1" hangingPunct="1">
              <a:lnSpc>
                <a:spcPct val="90000"/>
              </a:lnSpc>
              <a:buFont typeface="Wingdings" pitchFamily="-105" charset="2"/>
              <a:buChar char="Ø"/>
            </a:pPr>
            <a:endParaRPr lang="en-US" sz="140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b="1" smtClean="0">
                <a:ea typeface="ＭＳ Ｐゴシック" pitchFamily="-105" charset="-128"/>
                <a:cs typeface="ＭＳ Ｐゴシック" pitchFamily="-105" charset="-128"/>
              </a:rPr>
              <a:t>Geographically - where is the best / worst skill?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It’s kind of a wash in January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Much greater skill exists in the snow runoff basins (Virgin) at onset of runoff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None/>
            </a:pPr>
            <a:endParaRPr lang="en-US" sz="1200" smtClean="0"/>
          </a:p>
          <a:p>
            <a:pPr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b="1" smtClean="0">
                <a:ea typeface="ＭＳ Ｐゴシック" pitchFamily="-105" charset="-128"/>
                <a:cs typeface="ＭＳ Ｐゴシック" pitchFamily="-105" charset="-128"/>
              </a:rPr>
              <a:t>Other factors (were we biased by particular events?)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Perhaps too much emphasis on the snow contribution in Salt/Verde, not enough in Gila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ESP performed well on the Salt system beyond Jan 1</a:t>
            </a:r>
            <a:r>
              <a:rPr lang="en-US" sz="1400" baseline="30000" smtClean="0"/>
              <a:t>st</a:t>
            </a:r>
            <a:r>
              <a:rPr lang="en-US" sz="1400" smtClean="0"/>
              <a:t>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r>
              <a:rPr lang="en-US" sz="1400" smtClean="0"/>
              <a:t>Snow updating planned for this year in Arizona (however, it’s La Nina).</a:t>
            </a:r>
          </a:p>
          <a:p>
            <a:pPr lvl="1" eaLnBrk="1" hangingPunct="1">
              <a:lnSpc>
                <a:spcPct val="90000"/>
              </a:lnSpc>
              <a:buFont typeface="Wingdings" pitchFamily="-105" charset="2"/>
              <a:buChar char="Ø"/>
            </a:pPr>
            <a:endParaRPr lang="en-US" sz="1400" smtClean="0"/>
          </a:p>
          <a:p>
            <a:pPr eaLnBrk="1" hangingPunct="1">
              <a:lnSpc>
                <a:spcPct val="90000"/>
              </a:lnSpc>
            </a:pPr>
            <a:endParaRPr lang="en-US" sz="140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5334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</a:rPr>
              <a:t>2010 Water Supply Forecast Verification</a:t>
            </a:r>
            <a:br>
              <a:rPr lang="en-US" sz="2400" b="1">
                <a:solidFill>
                  <a:schemeClr val="tx2"/>
                </a:solidFill>
              </a:rPr>
            </a:br>
            <a:r>
              <a:rPr lang="en-US" sz="2400" b="1">
                <a:solidFill>
                  <a:schemeClr val="tx2"/>
                </a:solidFill>
              </a:rPr>
              <a:t>Lower Colorado Basin 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forecasts for peak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248151" cy="4525963"/>
          </a:xfrm>
        </p:spPr>
        <p:txBody>
          <a:bodyPr/>
          <a:lstStyle/>
          <a:p>
            <a:r>
              <a:rPr lang="en-US" sz="1800" dirty="0" smtClean="0"/>
              <a:t>Very significant forecast problems on Roaring Fork, Eagle, Uncompahgre, </a:t>
            </a:r>
            <a:r>
              <a:rPr lang="en-US" sz="1800" dirty="0" err="1" smtClean="0"/>
              <a:t>Grandby</a:t>
            </a:r>
            <a:r>
              <a:rPr lang="en-US" sz="1800" dirty="0" smtClean="0"/>
              <a:t>, Yampa, Big/Little Cottonwood, Uinta streams (e.g. Provo, Weber, Bear) with very high peak flows in early June with rapid rises (and declines) and </a:t>
            </a:r>
            <a:r>
              <a:rPr lang="en-US" sz="1800" dirty="0" err="1" smtClean="0"/>
              <a:t>streamflow</a:t>
            </a:r>
            <a:endParaRPr lang="en-US" sz="1800" dirty="0" smtClean="0"/>
          </a:p>
          <a:p>
            <a:r>
              <a:rPr lang="en-US" sz="1800" dirty="0" smtClean="0"/>
              <a:t>Below average snow in all basins and similar melt out patterns at SNOTEL sites to previous years</a:t>
            </a:r>
          </a:p>
          <a:p>
            <a:r>
              <a:rPr lang="en-US" sz="1800" dirty="0" smtClean="0"/>
              <a:t>Very cold May (up to -10 F for monthly mean)</a:t>
            </a:r>
          </a:p>
          <a:p>
            <a:r>
              <a:rPr lang="en-US" sz="1800" dirty="0" smtClean="0"/>
              <a:t>CBRFC tested extended calibration time series and increased spatial distribution of model</a:t>
            </a:r>
          </a:p>
          <a:p>
            <a:r>
              <a:rPr lang="en-US" sz="1800" dirty="0" smtClean="0"/>
              <a:t>Hypothesis: Improvements to snow covered area observations and snow models may yield improvements.</a:t>
            </a:r>
          </a:p>
          <a:p>
            <a:endParaRPr lang="en-US" sz="1800" dirty="0" smtClean="0"/>
          </a:p>
        </p:txBody>
      </p:sp>
      <p:pic>
        <p:nvPicPr>
          <p:cNvPr id="4" name="Picture 3" descr="gpsc2.bmp"/>
          <p:cNvPicPr>
            <a:picLocks noChangeAspect="1"/>
          </p:cNvPicPr>
          <p:nvPr/>
        </p:nvPicPr>
        <p:blipFill>
          <a:blip r:embed="rId2" cstate="print"/>
          <a:srcRect t="5848"/>
          <a:stretch>
            <a:fillRect/>
          </a:stretch>
        </p:blipFill>
        <p:spPr>
          <a:xfrm>
            <a:off x="4705351" y="1189038"/>
            <a:ext cx="4438649" cy="2786062"/>
          </a:xfrm>
          <a:prstGeom prst="rect">
            <a:avLst/>
          </a:prstGeom>
        </p:spPr>
      </p:pic>
      <p:pic>
        <p:nvPicPr>
          <p:cNvPr id="5" name="Picture 4" descr="yllu1.bmp"/>
          <p:cNvPicPr>
            <a:picLocks noChangeAspect="1"/>
          </p:cNvPicPr>
          <p:nvPr/>
        </p:nvPicPr>
        <p:blipFill>
          <a:blip r:embed="rId3" cstate="print"/>
          <a:srcRect t="6522"/>
          <a:stretch>
            <a:fillRect/>
          </a:stretch>
        </p:blipFill>
        <p:spPr>
          <a:xfrm>
            <a:off x="4762500" y="4127501"/>
            <a:ext cx="4381499" cy="2730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Verification Conclusions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05362"/>
          </a:xfrm>
        </p:spPr>
        <p:txBody>
          <a:bodyPr/>
          <a:lstStyle/>
          <a:p>
            <a:pPr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2010 had several important anomalies that were important for water supply:</a:t>
            </a:r>
          </a:p>
          <a:p>
            <a:pPr lvl="1"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Major January precipitation event for lower 2/3 of basin</a:t>
            </a:r>
          </a:p>
          <a:p>
            <a:pPr lvl="1"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Cold May</a:t>
            </a:r>
          </a:p>
          <a:p>
            <a:pPr lvl="1"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Rapid melt out in northern 1/3 of basin in early June</a:t>
            </a:r>
          </a:p>
          <a:p>
            <a:pPr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Climate forecasts were “equal chances” except in AZ, NM</a:t>
            </a:r>
          </a:p>
          <a:p>
            <a:pPr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Individual storms were important drivers in the lower basin and in the SLC area</a:t>
            </a:r>
          </a:p>
          <a:p>
            <a:pPr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Results vary sometimes dramatically between basins depending on physical characteristics including elevation and location among others</a:t>
            </a:r>
          </a:p>
          <a:p>
            <a:pPr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Forecasts for seasons were better than forecasts for individual months</a:t>
            </a:r>
          </a:p>
          <a:p>
            <a:pPr eaLnBrk="1" hangingPunct="1"/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Forecast range (10 and 90% values in published forecasts) are generally reliable and more representative than the single 50% number.</a:t>
            </a:r>
          </a:p>
          <a:p>
            <a:pPr eaLnBrk="1" hangingPunct="1"/>
            <a:r>
              <a:rPr lang="en-US" sz="1800" dirty="0" smtClean="0"/>
              <a:t>“There are known </a:t>
            </a:r>
            <a:r>
              <a:rPr lang="en-US" sz="1800" dirty="0" err="1" smtClean="0"/>
              <a:t>knowns</a:t>
            </a:r>
            <a:r>
              <a:rPr lang="en-US" sz="1800" dirty="0" smtClean="0"/>
              <a:t>; there are things we know that we know. There are known unknowns; that is to say, there are things that we now know we don’t know. But there are also unknown unknowns; there are things we do not know we don’t know.” –Don Rumsfeld</a:t>
            </a: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2011 Look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Outlook and current situation: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Summer / Fall </a:t>
            </a:r>
            <a:r>
              <a:rPr lang="en-US" dirty="0" err="1" smtClean="0">
                <a:ea typeface="+mn-ea"/>
              </a:rPr>
              <a:t>Precip</a:t>
            </a:r>
            <a:endParaRPr lang="en-US" dirty="0" smtClean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Soil Moisture States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Snow States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Climate Forecasts and ENSO</a:t>
            </a:r>
            <a:endParaRPr lang="en-US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CBRFC updates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Weekly ESP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Lake Powell Probability of </a:t>
            </a:r>
            <a:r>
              <a:rPr lang="en-US" dirty="0" err="1" smtClean="0">
                <a:ea typeface="+mn-ea"/>
              </a:rPr>
              <a:t>Exceedence</a:t>
            </a:r>
            <a:endParaRPr lang="en-US" dirty="0" smtClean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Webinars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30 year average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0" y="3606800"/>
            <a:ext cx="2804160" cy="3251200"/>
          </a:xfrm>
          <a:prstGeom prst="rect">
            <a:avLst/>
          </a:prstGeom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Summer / Fall 2010 Precipitation</a:t>
            </a:r>
          </a:p>
        </p:txBody>
      </p:sp>
      <p:pic>
        <p:nvPicPr>
          <p:cNvPr id="5632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1143000"/>
            <a:ext cx="2763838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6650" y="3422650"/>
            <a:ext cx="28067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0588" y="887413"/>
            <a:ext cx="2665412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6078058" cy="686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Soil Moisture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1517650"/>
            <a:ext cx="4125913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1479550"/>
            <a:ext cx="4281488" cy="554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593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8686800" cy="695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La Nina</a:t>
            </a:r>
          </a:p>
        </p:txBody>
      </p:sp>
      <p:sp>
        <p:nvSpPr>
          <p:cNvPr id="60419" name="TextBox 6"/>
          <p:cNvSpPr txBox="1">
            <a:spLocks noChangeArrowheads="1"/>
          </p:cNvSpPr>
          <p:nvPr/>
        </p:nvSpPr>
        <p:spPr bwMode="auto">
          <a:xfrm>
            <a:off x="4000500" y="6211888"/>
            <a:ext cx="514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Sources: cpc.ncep.noaa.gov and iri.columbia.edu/climate/ENSO</a:t>
            </a:r>
          </a:p>
        </p:txBody>
      </p:sp>
      <p:pic>
        <p:nvPicPr>
          <p:cNvPr id="60420" name="Picture 6"/>
          <p:cNvPicPr>
            <a:picLocks noChangeAspect="1"/>
          </p:cNvPicPr>
          <p:nvPr/>
        </p:nvPicPr>
        <p:blipFill>
          <a:blip r:embed="rId2"/>
          <a:srcRect t="46840"/>
          <a:stretch>
            <a:fillRect/>
          </a:stretch>
        </p:blipFill>
        <p:spPr bwMode="auto">
          <a:xfrm>
            <a:off x="100013" y="4197350"/>
            <a:ext cx="3900487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568450"/>
            <a:ext cx="4687887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3" y="1417638"/>
            <a:ext cx="38750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234950" y="1600200"/>
            <a:ext cx="2522538" cy="4525963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ONI is three month mean of nino3.4</a:t>
            </a:r>
          </a:p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Current ONI value is -1.0</a:t>
            </a:r>
          </a:p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61444" name="Picture 3"/>
          <p:cNvPicPr>
            <a:picLocks noChangeAspect="1"/>
          </p:cNvPicPr>
          <p:nvPr/>
        </p:nvPicPr>
        <p:blipFill>
          <a:blip r:embed="rId2"/>
          <a:srcRect l="2773"/>
          <a:stretch>
            <a:fillRect/>
          </a:stretch>
        </p:blipFill>
        <p:spPr bwMode="auto">
          <a:xfrm>
            <a:off x="2978150" y="604838"/>
            <a:ext cx="616585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1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0"/>
            <a:ext cx="8785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 l="4797" t="6424" r="5534"/>
          <a:stretch>
            <a:fillRect/>
          </a:stretch>
        </p:blipFill>
        <p:spPr bwMode="auto">
          <a:xfrm>
            <a:off x="6853238" y="1119188"/>
            <a:ext cx="2230437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450"/>
            <a:ext cx="23622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LL_02_P.gif"/>
          <p:cNvPicPr>
            <a:picLocks/>
          </p:cNvPicPr>
          <p:nvPr/>
        </p:nvPicPr>
        <p:blipFill>
          <a:blip r:embed="rId4"/>
          <a:srcRect l="49709" t="69321" r="24951"/>
          <a:stretch>
            <a:fillRect/>
          </a:stretch>
        </p:blipFill>
        <p:spPr bwMode="auto">
          <a:xfrm>
            <a:off x="0" y="2503488"/>
            <a:ext cx="2405063" cy="20812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11269" name="Title 1"/>
          <p:cNvSpPr>
            <a:spLocks noGrp="1"/>
          </p:cNvSpPr>
          <p:nvPr>
            <p:ph type="title"/>
          </p:nvPr>
        </p:nvSpPr>
        <p:spPr>
          <a:xfrm>
            <a:off x="2336800" y="28575"/>
            <a:ext cx="6016625" cy="441325"/>
          </a:xfrm>
        </p:spPr>
        <p:txBody>
          <a:bodyPr/>
          <a:lstStyle/>
          <a:p>
            <a:pPr eaLnBrk="1" hangingPunct="1"/>
            <a:r>
              <a:rPr lang="en-US" sz="2800"/>
              <a:t>Objective Consolidation of Tools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696913" y="2465388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ECCA</a:t>
            </a:r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733425" y="254000"/>
            <a:ext cx="646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CFS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439988" y="3163888"/>
            <a:ext cx="377825" cy="450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3541713" y="4164013"/>
            <a:ext cx="406400" cy="3635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Up Arrow 12"/>
          <p:cNvSpPr>
            <a:spLocks noChangeArrowheads="1"/>
          </p:cNvSpPr>
          <p:nvPr/>
        </p:nvSpPr>
        <p:spPr bwMode="auto">
          <a:xfrm rot="-3215329">
            <a:off x="5467350" y="4135438"/>
            <a:ext cx="376237" cy="427038"/>
          </a:xfrm>
          <a:prstGeom prst="upArrow">
            <a:avLst>
              <a:gd name="adj1" fmla="val 50000"/>
              <a:gd name="adj2" fmla="val 32805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 rot="1507789">
            <a:off x="2381250" y="1522413"/>
            <a:ext cx="538163" cy="449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371184">
            <a:off x="2551113" y="3967163"/>
            <a:ext cx="596900" cy="541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7" name="TextBox 15"/>
          <p:cNvSpPr txBox="1">
            <a:spLocks noChangeArrowheads="1"/>
          </p:cNvSpPr>
          <p:nvPr/>
        </p:nvSpPr>
        <p:spPr bwMode="auto">
          <a:xfrm>
            <a:off x="6831013" y="649288"/>
            <a:ext cx="213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FINAL FORECAST</a:t>
            </a:r>
          </a:p>
        </p:txBody>
      </p:sp>
      <p:sp>
        <p:nvSpPr>
          <p:cNvPr id="11278" name="TextBox 17"/>
          <p:cNvSpPr txBox="1">
            <a:spLocks noChangeArrowheads="1"/>
          </p:cNvSpPr>
          <p:nvPr/>
        </p:nvSpPr>
        <p:spPr bwMode="auto">
          <a:xfrm>
            <a:off x="3198813" y="846138"/>
            <a:ext cx="3424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OBJECTIVE CONSOLIDATION</a:t>
            </a:r>
          </a:p>
        </p:txBody>
      </p:sp>
      <p:sp>
        <p:nvSpPr>
          <p:cNvPr id="11279" name="TextBox 18"/>
          <p:cNvSpPr txBox="1">
            <a:spLocks noChangeArrowheads="1"/>
          </p:cNvSpPr>
          <p:nvPr/>
        </p:nvSpPr>
        <p:spPr bwMode="auto">
          <a:xfrm>
            <a:off x="4027488" y="4143375"/>
            <a:ext cx="963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TOOLS</a:t>
            </a:r>
          </a:p>
        </p:txBody>
      </p:sp>
      <p:sp>
        <p:nvSpPr>
          <p:cNvPr id="11280" name="TextBox 19"/>
          <p:cNvSpPr txBox="1">
            <a:spLocks noChangeArrowheads="1"/>
          </p:cNvSpPr>
          <p:nvPr/>
        </p:nvSpPr>
        <p:spPr bwMode="auto">
          <a:xfrm rot="5400000">
            <a:off x="2162969" y="2423319"/>
            <a:ext cx="96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TOOLS</a:t>
            </a:r>
          </a:p>
        </p:txBody>
      </p:sp>
      <p:sp>
        <p:nvSpPr>
          <p:cNvPr id="11281" name="Text Box 20"/>
          <p:cNvSpPr txBox="1">
            <a:spLocks noChangeArrowheads="1"/>
          </p:cNvSpPr>
          <p:nvPr/>
        </p:nvSpPr>
        <p:spPr bwMode="auto">
          <a:xfrm rot="5400000">
            <a:off x="1881981" y="2318544"/>
            <a:ext cx="2505075" cy="37623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SKILL &amp; SPREAD  wts</a:t>
            </a:r>
          </a:p>
        </p:txBody>
      </p:sp>
      <p:sp>
        <p:nvSpPr>
          <p:cNvPr id="11282" name="Text Box 21"/>
          <p:cNvSpPr txBox="1">
            <a:spLocks noChangeArrowheads="1"/>
          </p:cNvSpPr>
          <p:nvPr/>
        </p:nvSpPr>
        <p:spPr bwMode="auto">
          <a:xfrm>
            <a:off x="3540125" y="3690938"/>
            <a:ext cx="2568575" cy="3762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SKILL &amp; SPREAD wts  </a:t>
            </a:r>
          </a:p>
        </p:txBody>
      </p:sp>
      <p:sp>
        <p:nvSpPr>
          <p:cNvPr id="2" name="Right Arrow 10"/>
          <p:cNvSpPr/>
          <p:nvPr/>
        </p:nvSpPr>
        <p:spPr>
          <a:xfrm>
            <a:off x="3373438" y="1414463"/>
            <a:ext cx="320675" cy="1785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ight Arrow 10"/>
          <p:cNvSpPr>
            <a:spLocks noChangeArrowheads="1"/>
          </p:cNvSpPr>
          <p:nvPr/>
        </p:nvSpPr>
        <p:spPr bwMode="auto">
          <a:xfrm rot="16200000">
            <a:off x="4775994" y="2583657"/>
            <a:ext cx="276225" cy="17859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ight Arrow 10"/>
          <p:cNvSpPr/>
          <p:nvPr/>
        </p:nvSpPr>
        <p:spPr>
          <a:xfrm>
            <a:off x="6072188" y="1333500"/>
            <a:ext cx="879475" cy="1785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2060"/>
                </a:solidFill>
              </a:rPr>
              <a:t>fore-</a:t>
            </a:r>
          </a:p>
          <a:p>
            <a:pPr algn="ctr">
              <a:defRPr/>
            </a:pPr>
            <a:r>
              <a:rPr lang="en-US" sz="1200" dirty="0">
                <a:solidFill>
                  <a:srgbClr val="002060"/>
                </a:solidFill>
              </a:rPr>
              <a:t>caster</a:t>
            </a:r>
          </a:p>
        </p:txBody>
      </p:sp>
      <p:sp>
        <p:nvSpPr>
          <p:cNvPr id="11286" name="Slide Number Placeholder 2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F051AF-976E-3D41-8A0A-397A16EECDF0}" type="slidenum">
              <a:rPr lang="en-US"/>
              <a:pPr/>
              <a:t>51</a:t>
            </a:fld>
            <a:endParaRPr lang="en-US"/>
          </a:p>
        </p:txBody>
      </p:sp>
      <p:pic>
        <p:nvPicPr>
          <p:cNvPr id="11287" name="Picture 3" descr="LL_02_P.gif"/>
          <p:cNvPicPr>
            <a:picLocks/>
          </p:cNvPicPr>
          <p:nvPr/>
        </p:nvPicPr>
        <p:blipFill>
          <a:blip r:embed="rId4"/>
          <a:srcRect l="24757" t="7138" b="61703"/>
          <a:stretch>
            <a:fillRect/>
          </a:stretch>
        </p:blipFill>
        <p:spPr bwMode="auto">
          <a:xfrm>
            <a:off x="0" y="4598988"/>
            <a:ext cx="7199313" cy="22590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pic>
        <p:nvPicPr>
          <p:cNvPr id="11288" name="Picture 2"/>
          <p:cNvPicPr>
            <a:picLocks noChangeAspect="1" noChangeArrowheads="1"/>
          </p:cNvPicPr>
          <p:nvPr/>
        </p:nvPicPr>
        <p:blipFill>
          <a:blip r:embed="rId5"/>
          <a:srcRect l="13602" t="52721" r="16344" b="8797"/>
          <a:stretch>
            <a:fillRect/>
          </a:stretch>
        </p:blipFill>
        <p:spPr bwMode="auto">
          <a:xfrm>
            <a:off x="3762375" y="1420813"/>
            <a:ext cx="2325688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9" name="TextBox 32"/>
          <p:cNvSpPr txBox="1">
            <a:spLocks noChangeArrowheads="1"/>
          </p:cNvSpPr>
          <p:nvPr/>
        </p:nvSpPr>
        <p:spPr bwMode="auto">
          <a:xfrm>
            <a:off x="8234363" y="6673850"/>
            <a:ext cx="9096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"/>
              <a:t>O’Lenic Oct 26, 2010</a:t>
            </a:r>
          </a:p>
        </p:txBody>
      </p:sp>
      <p:sp>
        <p:nvSpPr>
          <p:cNvPr id="11290" name="TextBox 20"/>
          <p:cNvSpPr txBox="1">
            <a:spLocks noChangeArrowheads="1"/>
          </p:cNvSpPr>
          <p:nvPr/>
        </p:nvSpPr>
        <p:spPr bwMode="auto">
          <a:xfrm>
            <a:off x="7254875" y="4500563"/>
            <a:ext cx="1889125" cy="23272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CPC’s Objective</a:t>
            </a:r>
          </a:p>
          <a:p>
            <a:r>
              <a:rPr lang="en-US"/>
              <a:t>Consolidation </a:t>
            </a:r>
          </a:p>
          <a:p>
            <a:r>
              <a:rPr lang="en-US"/>
              <a:t>Scheme for 3-</a:t>
            </a:r>
          </a:p>
          <a:p>
            <a:r>
              <a:rPr lang="en-US"/>
              <a:t>Month Outlook</a:t>
            </a:r>
          </a:p>
          <a:p>
            <a:r>
              <a:rPr lang="en-US"/>
              <a:t>Models (tools) </a:t>
            </a:r>
          </a:p>
          <a:p>
            <a:r>
              <a:rPr lang="en-US"/>
              <a:t>Unger et al, 2009, O’Lenic et al,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LL_03_P.gi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7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37100" y="6488668"/>
            <a:ext cx="440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www.cpc.ncep.noaa.gov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 l="33995" r="33614" b="75174"/>
          <a:stretch>
            <a:fillRect/>
          </a:stretch>
        </p:blipFill>
        <p:spPr bwMode="auto">
          <a:xfrm>
            <a:off x="0" y="3091758"/>
            <a:ext cx="3962400" cy="3766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LL_04_P.gi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7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F486-D010-9A43-8F59-A60E08661BAA}" type="slidenum">
              <a:rPr lang="en-US"/>
              <a:pPr/>
              <a:t>53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37100" y="6488668"/>
            <a:ext cx="440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www.cpc.ncep.noaa.gov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 l="67509" b="75045"/>
          <a:stretch>
            <a:fillRect/>
          </a:stretch>
        </p:blipFill>
        <p:spPr bwMode="auto">
          <a:xfrm>
            <a:off x="0" y="2902370"/>
            <a:ext cx="4152900" cy="39556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LL_05_P.gi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7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33AB-A258-2042-AF65-E3CA00BF1AE7}" type="slidenum">
              <a:rPr lang="en-US"/>
              <a:pPr/>
              <a:t>54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37100" y="6488668"/>
            <a:ext cx="394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www.cpc.ncep.noaa.gov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 t="24697" r="67609" b="50073"/>
          <a:stretch>
            <a:fillRect/>
          </a:stretch>
        </p:blipFill>
        <p:spPr bwMode="auto">
          <a:xfrm>
            <a:off x="0" y="2946400"/>
            <a:ext cx="4049420" cy="391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LL_06_P.gi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674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9B2A7-A82F-8147-91E0-8FC4CC8BE213}" type="slidenum">
              <a:rPr lang="en-US"/>
              <a:pPr/>
              <a:t>55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37100" y="6488668"/>
            <a:ext cx="440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www.cpc.ncep.noaa.gov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 l="34315" t="24568" r="36180" b="50073"/>
          <a:stretch>
            <a:fillRect/>
          </a:stretch>
        </p:blipFill>
        <p:spPr bwMode="auto">
          <a:xfrm>
            <a:off x="0" y="2837543"/>
            <a:ext cx="3771900" cy="4020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CPC Temperature Outlooks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2"/>
          <a:srcRect b="49406"/>
          <a:stretch>
            <a:fillRect/>
          </a:stretch>
        </p:blipFill>
        <p:spPr bwMode="auto">
          <a:xfrm>
            <a:off x="192088" y="1265238"/>
            <a:ext cx="8494712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37100" y="6488668"/>
            <a:ext cx="440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www.cpc.ncep.noaa.gov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4450" cy="1143000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La Nina and the Upper Colorado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57200" y="1846263"/>
            <a:ext cx="5124450" cy="4279900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Some analyses (e.g. Klaus Wolter, right) have shown seasonal teleconnections to precipitation in the Upper Colorado basin</a:t>
            </a:r>
          </a:p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Possible tendency toward drier fall and spring and wetter winters in La Nina</a:t>
            </a:r>
          </a:p>
        </p:txBody>
      </p:sp>
      <p:pic>
        <p:nvPicPr>
          <p:cNvPr id="6554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1650" y="0"/>
            <a:ext cx="35623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0" y="6126163"/>
            <a:ext cx="5581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Credit: Klaus Wolter http://wwa.colorado.edu/IWCS/2010_October.html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La Nina and Streamflow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92400" cy="4525963"/>
          </a:xfrm>
        </p:spPr>
        <p:txBody>
          <a:bodyPr/>
          <a:lstStyle/>
          <a:p>
            <a:r>
              <a:rPr lang="en-US" sz="2000" smtClean="0">
                <a:ea typeface="ＭＳ Ｐゴシック" pitchFamily="-105" charset="-128"/>
                <a:cs typeface="ＭＳ Ｐゴシック" pitchFamily="-105" charset="-128"/>
              </a:rPr>
              <a:t>Very low correlations in most of upper basin (right: Lake Powell)</a:t>
            </a:r>
          </a:p>
          <a:p>
            <a:r>
              <a:rPr lang="en-US" sz="2000" smtClean="0">
                <a:ea typeface="ＭＳ Ｐゴシック" pitchFamily="-105" charset="-128"/>
                <a:cs typeface="ＭＳ Ｐゴシック" pitchFamily="-105" charset="-128"/>
              </a:rPr>
              <a:t>La Nina correlated with low streamflow in lower basin at around 0.2 – 0.3</a:t>
            </a:r>
          </a:p>
          <a:p>
            <a:r>
              <a:rPr lang="en-US" sz="2000" smtClean="0">
                <a:ea typeface="ＭＳ Ｐゴシック" pitchFamily="-105" charset="-128"/>
                <a:cs typeface="ＭＳ Ｐゴシック" pitchFamily="-105" charset="-128"/>
              </a:rPr>
              <a:t>Weaker correlations for San Juan Basin with low streamflow  and Upper Green with high streamflow</a:t>
            </a:r>
          </a:p>
        </p:txBody>
      </p:sp>
      <p:pic>
        <p:nvPicPr>
          <p:cNvPr id="6656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9600" y="1408113"/>
            <a:ext cx="5994400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3537744" y="4560094"/>
            <a:ext cx="5473700" cy="503238"/>
            <a:chOff x="3537744" y="4560094"/>
            <a:chExt cx="5473700" cy="50323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537744" y="4560094"/>
              <a:ext cx="5473700" cy="190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566" name="TextBox 6"/>
            <p:cNvSpPr txBox="1">
              <a:spLocks noChangeArrowheads="1"/>
            </p:cNvSpPr>
            <p:nvPr/>
          </p:nvSpPr>
          <p:spPr bwMode="auto">
            <a:xfrm>
              <a:off x="7073900" y="4693444"/>
              <a:ext cx="18288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2011 forecast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420100" y="5524500"/>
            <a:ext cx="482600" cy="152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600700" y="1600994"/>
            <a:ext cx="2197100" cy="4616688"/>
            <a:chOff x="5600700" y="1600994"/>
            <a:chExt cx="2197100" cy="4616688"/>
          </a:xfrm>
        </p:grpSpPr>
        <p:cxnSp>
          <p:nvCxnSpPr>
            <p:cNvPr id="10" name="Straight Connector 9"/>
            <p:cNvCxnSpPr/>
            <p:nvPr/>
          </p:nvCxnSpPr>
          <p:spPr>
            <a:xfrm rot="5400000" flipH="1" flipV="1">
              <a:off x="4318000" y="3479800"/>
              <a:ext cx="3759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600700" y="5848350"/>
              <a:ext cx="2197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Average = 7.9 </a:t>
              </a:r>
              <a:r>
                <a:rPr lang="en-US" dirty="0" err="1" smtClean="0"/>
                <a:t>maf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9175" y="1417638"/>
            <a:ext cx="2398713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2088" y="3990975"/>
            <a:ext cx="3871912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740275" y="4416425"/>
            <a:ext cx="531813" cy="1619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90975"/>
            <a:ext cx="3871913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5400000" flipH="1" flipV="1">
            <a:off x="5436407" y="2797983"/>
            <a:ext cx="742925" cy="60483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95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871913" cy="286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3243263" y="3471863"/>
            <a:ext cx="628650" cy="5191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58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5450" y="34925"/>
            <a:ext cx="3638550" cy="269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10800000">
            <a:off x="3871913" y="1651000"/>
            <a:ext cx="102235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7500" y="2032000"/>
            <a:ext cx="35544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65800" y="1954212"/>
            <a:ext cx="35544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17500" y="6030912"/>
            <a:ext cx="35544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89587" y="6032500"/>
            <a:ext cx="35544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CPC Precipitation Outlooks from November 2009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rcRect b="50250"/>
          <a:stretch>
            <a:fillRect/>
          </a:stretch>
        </p:blipFill>
        <p:spPr bwMode="auto">
          <a:xfrm>
            <a:off x="312738" y="1143000"/>
            <a:ext cx="8259762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CBRFC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CBRFC is a SERVICE oriented center. This means your input is critical to driving the development activities undertaken</a:t>
            </a:r>
          </a:p>
          <a:p>
            <a:r>
              <a:rPr lang="en-US" sz="2000" dirty="0" smtClean="0"/>
              <a:t>2010 Stakeholder Forum identified key work areas. Report available online</a:t>
            </a:r>
          </a:p>
          <a:p>
            <a:r>
              <a:rPr lang="en-US" sz="2000" dirty="0" smtClean="0"/>
              <a:t>Key projects going forward:</a:t>
            </a:r>
            <a:endParaRPr lang="en-US" sz="2000" dirty="0" smtClean="0"/>
          </a:p>
          <a:p>
            <a:pPr lvl="1"/>
            <a:r>
              <a:rPr lang="en-US" sz="2000" dirty="0" smtClean="0"/>
              <a:t>NWSRFS </a:t>
            </a:r>
            <a:r>
              <a:rPr lang="en-US" sz="2000" dirty="0" smtClean="0"/>
              <a:t>to CHPS migration</a:t>
            </a:r>
          </a:p>
          <a:p>
            <a:pPr lvl="1"/>
            <a:r>
              <a:rPr lang="en-US" sz="2000" dirty="0" smtClean="0"/>
              <a:t>30 Year average update</a:t>
            </a:r>
          </a:p>
          <a:p>
            <a:pPr lvl="2"/>
            <a:r>
              <a:rPr lang="en-US" sz="1600" dirty="0" smtClean="0"/>
              <a:t>WY11 will continue using 71-00 averages and datasets</a:t>
            </a:r>
          </a:p>
          <a:p>
            <a:pPr lvl="2"/>
            <a:r>
              <a:rPr lang="en-US" sz="1600" dirty="0" smtClean="0"/>
              <a:t>WY12 will start using the 81-10 averages and datasets</a:t>
            </a:r>
          </a:p>
          <a:p>
            <a:pPr lvl="2"/>
            <a:r>
              <a:rPr lang="en-US" sz="1600" dirty="0" smtClean="0"/>
              <a:t>More information available upon request</a:t>
            </a:r>
            <a:endParaRPr lang="en-US" sz="1600" dirty="0" smtClean="0"/>
          </a:p>
          <a:p>
            <a:pPr lvl="1"/>
            <a:r>
              <a:rPr lang="en-US" sz="2000" dirty="0" smtClean="0"/>
              <a:t>Integration of climate (CFS) and weather (GFS) forecasts into ESP</a:t>
            </a:r>
          </a:p>
          <a:p>
            <a:pPr lvl="1"/>
            <a:r>
              <a:rPr lang="en-US" sz="2000" dirty="0" smtClean="0"/>
              <a:t>Forecasts </a:t>
            </a:r>
            <a:r>
              <a:rPr lang="en-US" sz="2000" dirty="0" smtClean="0"/>
              <a:t>supporting decision making on equalizing Lake Powell releases</a:t>
            </a:r>
          </a:p>
          <a:p>
            <a:pPr lvl="1"/>
            <a:r>
              <a:rPr lang="en-US" sz="2000" dirty="0" smtClean="0"/>
              <a:t>Revamping weekly ESP forecasts for more rapid forecast updates</a:t>
            </a:r>
          </a:p>
          <a:p>
            <a:pPr lvl="1"/>
            <a:r>
              <a:rPr lang="en-US" sz="2000" dirty="0" smtClean="0"/>
              <a:t>Continue webinars</a:t>
            </a:r>
          </a:p>
          <a:p>
            <a:pPr lvl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CBRFC Staff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/>
          <a:lstStyle/>
          <a:p>
            <a:r>
              <a:rPr lang="en-US" sz="1800" smtClean="0">
                <a:ea typeface="ＭＳ Ｐゴシック" pitchFamily="-105" charset="-128"/>
                <a:cs typeface="ＭＳ Ｐゴシック" pitchFamily="-105" charset="-128"/>
              </a:rPr>
              <a:t>Basin focal points / forecasters:</a:t>
            </a:r>
          </a:p>
          <a:p>
            <a:pPr lvl="1"/>
            <a:r>
              <a:rPr lang="en-US" sz="1800" smtClean="0"/>
              <a:t>Brenda Alcorn (Upper Colorado)</a:t>
            </a:r>
          </a:p>
          <a:p>
            <a:pPr lvl="1"/>
            <a:r>
              <a:rPr lang="en-US" sz="1800" smtClean="0"/>
              <a:t>Ashley Nielson (Green + Yampa / White)</a:t>
            </a:r>
          </a:p>
          <a:p>
            <a:pPr lvl="1"/>
            <a:r>
              <a:rPr lang="en-US" sz="1800" smtClean="0"/>
              <a:t>Tracy Cox (San Juan + Gunnison)</a:t>
            </a:r>
          </a:p>
          <a:p>
            <a:pPr lvl="1"/>
            <a:r>
              <a:rPr lang="en-US" sz="1800" smtClean="0"/>
              <a:t>Brent Bernard (Great Basin)</a:t>
            </a:r>
          </a:p>
          <a:p>
            <a:pPr lvl="1"/>
            <a:r>
              <a:rPr lang="en-US" sz="1800" smtClean="0"/>
              <a:t>Greg Smith (Lower Colorado)</a:t>
            </a:r>
          </a:p>
          <a:p>
            <a:r>
              <a:rPr lang="en-US" sz="1800" smtClean="0">
                <a:ea typeface="ＭＳ Ｐゴシック" pitchFamily="-105" charset="-128"/>
                <a:cs typeface="ＭＳ Ｐゴシック" pitchFamily="-105" charset="-128"/>
              </a:rPr>
              <a:t>Other key staff members:</a:t>
            </a:r>
          </a:p>
          <a:p>
            <a:pPr lvl="1"/>
            <a:r>
              <a:rPr lang="en-US" sz="1800" smtClean="0"/>
              <a:t>Michelle Schmidt (Hydrologist In Charge)</a:t>
            </a:r>
          </a:p>
          <a:p>
            <a:pPr lvl="1"/>
            <a:r>
              <a:rPr lang="en-US" sz="1800" smtClean="0"/>
              <a:t>Kevin Werner (Service Coordination Hydrologist)</a:t>
            </a:r>
          </a:p>
          <a:p>
            <a:pPr lvl="1"/>
            <a:r>
              <a:rPr lang="en-US" sz="1800" smtClean="0"/>
              <a:t>Craig Peterson (Calibrations, Operations lead, etc)</a:t>
            </a:r>
          </a:p>
          <a:p>
            <a:pPr lvl="1"/>
            <a:r>
              <a:rPr lang="en-US" sz="1800" smtClean="0"/>
              <a:t>Cass Goodman (IT Support, web development, etc)</a:t>
            </a:r>
          </a:p>
          <a:p>
            <a:pPr lvl="1"/>
            <a:r>
              <a:rPr lang="en-US" sz="1800" smtClean="0"/>
              <a:t>John Lhotak (New model development focal point)</a:t>
            </a:r>
          </a:p>
          <a:p>
            <a:pPr lvl="1"/>
            <a:r>
              <a:rPr lang="en-US" sz="1800" smtClean="0"/>
              <a:t>Bill Reed (dam break)</a:t>
            </a:r>
          </a:p>
          <a:p>
            <a:pPr lvl="1"/>
            <a:r>
              <a:rPr lang="en-US" sz="1800" smtClean="0"/>
              <a:t>Kristen Yeager (student)</a:t>
            </a:r>
          </a:p>
          <a:p>
            <a:pPr lvl="1"/>
            <a:r>
              <a:rPr lang="en-US" sz="1800" smtClean="0"/>
              <a:t>Mike Hobbins (post-doc)</a:t>
            </a:r>
          </a:p>
          <a:p>
            <a:pPr lvl="1"/>
            <a:r>
              <a:rPr lang="en-US" sz="1800" smtClean="0"/>
              <a:t>Stacie Bender (New hydrologist starting in January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CBRFC Forecast Schedule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Water supply forecasts</a:t>
            </a:r>
          </a:p>
          <a:p>
            <a:pPr lvl="1"/>
            <a:r>
              <a:rPr lang="en-US" sz="2000" dirty="0" smtClean="0"/>
              <a:t>Monthly January through June</a:t>
            </a:r>
          </a:p>
          <a:p>
            <a:pPr lvl="1"/>
            <a:r>
              <a:rPr lang="en-US" sz="2000" dirty="0" smtClean="0"/>
              <a:t>Final forecasts published by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working day of the month</a:t>
            </a:r>
          </a:p>
          <a:p>
            <a:pPr lvl="1"/>
            <a:r>
              <a:rPr lang="en-US" sz="2000" dirty="0" smtClean="0"/>
              <a:t>Webinar follows shortly afterwards</a:t>
            </a:r>
          </a:p>
          <a:p>
            <a:pPr lvl="1"/>
            <a:r>
              <a:rPr lang="en-US" sz="2000" dirty="0" smtClean="0"/>
              <a:t>Preliminary schedule:</a:t>
            </a:r>
          </a:p>
          <a:p>
            <a:pPr lvl="2"/>
            <a:r>
              <a:rPr lang="en-US" sz="1600" dirty="0" smtClean="0"/>
              <a:t>January 7 @1pm MT</a:t>
            </a:r>
          </a:p>
          <a:p>
            <a:pPr lvl="2"/>
            <a:r>
              <a:rPr lang="en-US" sz="1600" dirty="0" smtClean="0"/>
              <a:t>February 7 @1pm</a:t>
            </a:r>
          </a:p>
          <a:p>
            <a:pPr lvl="2"/>
            <a:r>
              <a:rPr lang="en-US" sz="1600" dirty="0" smtClean="0"/>
              <a:t>March 7 @1pm</a:t>
            </a:r>
          </a:p>
          <a:p>
            <a:pPr lvl="2"/>
            <a:r>
              <a:rPr lang="en-US" sz="1600" dirty="0" smtClean="0"/>
              <a:t>April 7 @1pm</a:t>
            </a:r>
          </a:p>
          <a:p>
            <a:pPr lvl="2"/>
            <a:r>
              <a:rPr lang="en-US" sz="1600" dirty="0" smtClean="0"/>
              <a:t>May 6 @1pm</a:t>
            </a:r>
          </a:p>
          <a:p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Peak flow forecasts</a:t>
            </a:r>
          </a:p>
          <a:p>
            <a:pPr lvl="1"/>
            <a:r>
              <a:rPr lang="en-US" sz="2000" dirty="0" smtClean="0"/>
              <a:t>Monthly or as needed March through June</a:t>
            </a:r>
          </a:p>
          <a:p>
            <a:pPr lvl="1"/>
            <a:r>
              <a:rPr lang="en-US" sz="2000" dirty="0" smtClean="0"/>
              <a:t>Webinars as needed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68888" cy="1143000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More Resources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478338" cy="4983163"/>
          </a:xfrm>
        </p:spPr>
        <p:txBody>
          <a:bodyPr/>
          <a:lstStyle/>
          <a:p>
            <a:pPr>
              <a:buFont typeface="Arial" pitchFamily="-105" charset="0"/>
              <a:buNone/>
            </a:pPr>
            <a:r>
              <a:rPr lang="en-US" dirty="0" smtClean="0">
                <a:ea typeface="ＭＳ Ｐゴシック" pitchFamily="-105" charset="-128"/>
                <a:cs typeface="ＭＳ Ｐゴシック" pitchFamily="-105" charset="-128"/>
                <a:hlinkClick r:id="rId2"/>
              </a:rPr>
              <a:t>www.cbrfc.noaa.gov</a:t>
            </a: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Forecasts</a:t>
            </a:r>
            <a:endParaRPr lang="en-US" sz="2400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Verification</a:t>
            </a: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Soil moisture maps</a:t>
            </a: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Precipitation maps</a:t>
            </a: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Temperature maps</a:t>
            </a: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Presentations</a:t>
            </a: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NWS Water Supply </a:t>
            </a: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Website</a:t>
            </a:r>
          </a:p>
          <a:p>
            <a:pPr>
              <a:buFont typeface="Arial" pitchFamily="-105" charset="0"/>
              <a:buNone/>
            </a:pPr>
            <a:endParaRPr lang="en-US" sz="2400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These slides:</a:t>
            </a:r>
          </a:p>
          <a:p>
            <a:pPr>
              <a:buFont typeface="Arial" pitchFamily="-105" charset="0"/>
              <a:buNone/>
            </a:pP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  <a:hlinkClick r:id="rId2"/>
              </a:rPr>
              <a:t>www.cbrfc.noaa.gov</a:t>
            </a: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 -&gt; presentations</a:t>
            </a:r>
            <a:endParaRPr lang="en-US" sz="2400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>
              <a:buFont typeface="Arial" pitchFamily="-105" charset="0"/>
              <a:buNone/>
            </a:pPr>
            <a:endParaRPr lang="en-US" sz="2400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8294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8338" y="0"/>
            <a:ext cx="4665662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30 year average 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30 year averages are updated once every 10 years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Currently using 1971-2000 averages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Update for </a:t>
            </a:r>
            <a:r>
              <a:rPr lang="en-US" b="1">
                <a:ea typeface="ＭＳ Ｐゴシック" pitchFamily="-105" charset="-128"/>
                <a:cs typeface="ＭＳ Ｐゴシック" pitchFamily="-105" charset="-128"/>
              </a:rPr>
              <a:t>WY2012</a:t>
            </a: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 will be based on 1981-2010 averages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Update will affect both water supply reference (e.g. percent of normal… normal will change) and forecast numbers (e.g. data input to tools will change)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406775" y="4313238"/>
            <a:ext cx="5280025" cy="2117725"/>
          </a:xfrm>
        </p:spPr>
        <p:txBody>
          <a:bodyPr/>
          <a:lstStyle/>
          <a:p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Preliminary Data</a:t>
            </a:r>
          </a:p>
          <a:p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18% reduction in mean</a:t>
            </a:r>
          </a:p>
        </p:txBody>
      </p:sp>
      <p:pic>
        <p:nvPicPr>
          <p:cNvPr id="73732" name="Picture 3"/>
          <p:cNvPicPr>
            <a:picLocks noChangeAspect="1"/>
          </p:cNvPicPr>
          <p:nvPr/>
        </p:nvPicPr>
        <p:blipFill>
          <a:blip r:embed="rId2"/>
          <a:srcRect t="7661"/>
          <a:stretch>
            <a:fillRect/>
          </a:stretch>
        </p:blipFill>
        <p:spPr bwMode="auto">
          <a:xfrm>
            <a:off x="0" y="0"/>
            <a:ext cx="91440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6850"/>
            <a:ext cx="30495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889125" y="4791075"/>
            <a:ext cx="222250" cy="2222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4756" name="Picture 3"/>
          <p:cNvPicPr>
            <a:picLocks noChangeAspect="1"/>
          </p:cNvPicPr>
          <p:nvPr/>
        </p:nvPicPr>
        <p:blipFill>
          <a:blip r:embed="rId2"/>
          <a:srcRect t="6117"/>
          <a:stretch>
            <a:fillRect/>
          </a:stretch>
        </p:blipFill>
        <p:spPr bwMode="auto">
          <a:xfrm>
            <a:off x="0" y="0"/>
            <a:ext cx="9144000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06775" y="4313238"/>
            <a:ext cx="52800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Preliminary Data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4% reduction in mean</a:t>
            </a:r>
          </a:p>
        </p:txBody>
      </p:sp>
      <p:pic>
        <p:nvPicPr>
          <p:cNvPr id="7475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6850"/>
            <a:ext cx="30495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111375" y="5467350"/>
            <a:ext cx="222250" cy="2222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/>
          <a:srcRect t="7237"/>
          <a:stretch>
            <a:fillRect/>
          </a:stretch>
        </p:blipFill>
        <p:spPr bwMode="auto">
          <a:xfrm>
            <a:off x="0" y="0"/>
            <a:ext cx="91440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06775" y="4313238"/>
            <a:ext cx="52800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Preliminary Data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6% reduction in mean</a:t>
            </a:r>
          </a:p>
        </p:txBody>
      </p:sp>
      <p:pic>
        <p:nvPicPr>
          <p:cNvPr id="7578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6850"/>
            <a:ext cx="30495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333625" y="5756275"/>
            <a:ext cx="222250" cy="2222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6804" name="Picture 3"/>
          <p:cNvPicPr>
            <a:picLocks noChangeAspect="1"/>
          </p:cNvPicPr>
          <p:nvPr/>
        </p:nvPicPr>
        <p:blipFill>
          <a:blip r:embed="rId2"/>
          <a:srcRect t="6923"/>
          <a:stretch>
            <a:fillRect/>
          </a:stretch>
        </p:blipFill>
        <p:spPr bwMode="auto">
          <a:xfrm>
            <a:off x="0" y="0"/>
            <a:ext cx="9147175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06775" y="4313238"/>
            <a:ext cx="52800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Preliminary Data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6% reduction in mean</a:t>
            </a:r>
          </a:p>
        </p:txBody>
      </p:sp>
      <p:pic>
        <p:nvPicPr>
          <p:cNvPr id="7680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6850"/>
            <a:ext cx="30495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09800" y="6319838"/>
            <a:ext cx="223838" cy="2222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sz="3200">
                <a:latin typeface="Tahoma" pitchFamily="-105" charset="0"/>
                <a:ea typeface="ＭＳ Ｐゴシック" pitchFamily="-105" charset="-128"/>
                <a:cs typeface="ＭＳ Ｐゴシック" pitchFamily="-105" charset="-128"/>
              </a:rPr>
              <a:t>Spring Temperatures Deviations</a:t>
            </a:r>
          </a:p>
        </p:txBody>
      </p: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1389063" y="6584950"/>
            <a:ext cx="7754937" cy="2778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Temperature Deviation Source - http://www.cbrfc.noaa.gov/product/mapsum/mapsum.cgi?temp?cbrfc????2010</a:t>
            </a:r>
          </a:p>
        </p:txBody>
      </p:sp>
      <p:pic>
        <p:nvPicPr>
          <p:cNvPr id="21508" name="Picture 16" descr="E:\home\bmb\2010 verification graphics\temperatures\cbrfcM201004temp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3841750"/>
            <a:ext cx="2159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8" descr="E:\home\bmb\2010 verification graphics\temperatures\cbrfcM201006tem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66800"/>
            <a:ext cx="20574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9" descr="E:\home\bmb\2010 verification graphics\temperatures\cbrfcM201007tem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5625" y="1066800"/>
            <a:ext cx="20923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0" descr="E:\home\bmb\2010 verification graphics\temperatures\cbrfcM201005temp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5700" y="1066800"/>
            <a:ext cx="21463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1" descr="E:\home\bmb\2010 verification graphics\temperatures\cbrfcM201004temp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0" y="1066800"/>
            <a:ext cx="21590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2" descr="E:\home\bmb\2010 verification graphics\temperatures\cbrfcM201005temp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3841750"/>
            <a:ext cx="214153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23" descr="E:\home\bmb\2010 verification graphics\temperatures\cbrfcM201006tempn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4400" y="3841750"/>
            <a:ext cx="214153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4" descr="E:\home\bmb\2010 verification graphics\temperatures\cbrfcM201007tempn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3841750"/>
            <a:ext cx="214153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Box 24"/>
          <p:cNvSpPr txBox="1">
            <a:spLocks noChangeArrowheads="1"/>
          </p:cNvSpPr>
          <p:nvPr/>
        </p:nvSpPr>
        <p:spPr bwMode="auto">
          <a:xfrm>
            <a:off x="3609975" y="620713"/>
            <a:ext cx="192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Maximum Temps</a:t>
            </a:r>
          </a:p>
        </p:txBody>
      </p:sp>
      <p:sp>
        <p:nvSpPr>
          <p:cNvPr id="21517" name="TextBox 25"/>
          <p:cNvSpPr txBox="1">
            <a:spLocks noChangeArrowheads="1"/>
          </p:cNvSpPr>
          <p:nvPr/>
        </p:nvSpPr>
        <p:spPr bwMode="auto">
          <a:xfrm>
            <a:off x="3443288" y="6216650"/>
            <a:ext cx="1860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Minimum Temps</a:t>
            </a:r>
          </a:p>
        </p:txBody>
      </p:sp>
      <p:sp>
        <p:nvSpPr>
          <p:cNvPr id="21518" name="TextBox 15"/>
          <p:cNvSpPr txBox="1">
            <a:spLocks noChangeArrowheads="1"/>
          </p:cNvSpPr>
          <p:nvPr/>
        </p:nvSpPr>
        <p:spPr bwMode="auto">
          <a:xfrm>
            <a:off x="930275" y="3471863"/>
            <a:ext cx="669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April</a:t>
            </a:r>
          </a:p>
        </p:txBody>
      </p:sp>
      <p:sp>
        <p:nvSpPr>
          <p:cNvPr id="21519" name="TextBox 16"/>
          <p:cNvSpPr txBox="1">
            <a:spLocks noChangeArrowheads="1"/>
          </p:cNvSpPr>
          <p:nvPr/>
        </p:nvSpPr>
        <p:spPr bwMode="auto">
          <a:xfrm>
            <a:off x="2590800" y="3429000"/>
            <a:ext cx="60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May</a:t>
            </a:r>
          </a:p>
        </p:txBody>
      </p:sp>
      <p:sp>
        <p:nvSpPr>
          <p:cNvPr id="21520" name="TextBox 17"/>
          <p:cNvSpPr txBox="1">
            <a:spLocks noChangeArrowheads="1"/>
          </p:cNvSpPr>
          <p:nvPr/>
        </p:nvSpPr>
        <p:spPr bwMode="auto">
          <a:xfrm>
            <a:off x="6034088" y="3471863"/>
            <a:ext cx="671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June</a:t>
            </a:r>
          </a:p>
        </p:txBody>
      </p:sp>
      <p:sp>
        <p:nvSpPr>
          <p:cNvPr id="21521" name="TextBox 18"/>
          <p:cNvSpPr txBox="1">
            <a:spLocks noChangeArrowheads="1"/>
          </p:cNvSpPr>
          <p:nvPr/>
        </p:nvSpPr>
        <p:spPr bwMode="auto">
          <a:xfrm>
            <a:off x="7705725" y="3471863"/>
            <a:ext cx="600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July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0" y="990600"/>
            <a:ext cx="2286000" cy="53340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06775" y="4313238"/>
            <a:ext cx="52800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Preliminary Data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11% reduction in mean</a:t>
            </a:r>
          </a:p>
        </p:txBody>
      </p:sp>
      <p:pic>
        <p:nvPicPr>
          <p:cNvPr id="7782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6850"/>
            <a:ext cx="30495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146175" y="6126163"/>
            <a:ext cx="222250" cy="2222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7831" name="Picture 7"/>
          <p:cNvPicPr>
            <a:picLocks noChangeAspect="1"/>
          </p:cNvPicPr>
          <p:nvPr/>
        </p:nvPicPr>
        <p:blipFill>
          <a:blip r:embed="rId3"/>
          <a:srcRect t="6618"/>
          <a:stretch>
            <a:fillRect/>
          </a:stretch>
        </p:blipFill>
        <p:spPr bwMode="auto">
          <a:xfrm>
            <a:off x="0" y="0"/>
            <a:ext cx="91440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8852" name="Picture 3"/>
          <p:cNvPicPr>
            <a:picLocks noChangeAspect="1"/>
          </p:cNvPicPr>
          <p:nvPr/>
        </p:nvPicPr>
        <p:blipFill>
          <a:blip r:embed="rId2"/>
          <a:srcRect t="6779"/>
          <a:stretch>
            <a:fillRect/>
          </a:stretch>
        </p:blipFill>
        <p:spPr bwMode="auto">
          <a:xfrm>
            <a:off x="0" y="0"/>
            <a:ext cx="915035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06775" y="4313238"/>
            <a:ext cx="52800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Preliminary Data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2" charset="0"/>
              <a:buChar char="•"/>
              <a:defRPr/>
            </a:pPr>
            <a:r>
              <a:rPr lang="en-US" sz="3200" dirty="0">
                <a:latin typeface="+mn-lt"/>
                <a:ea typeface="ＭＳ Ｐゴシック" charset="-128"/>
                <a:cs typeface="ＭＳ Ｐゴシック" charset="-128"/>
              </a:rPr>
              <a:t>All 30 year means since 1911-1940</a:t>
            </a:r>
          </a:p>
        </p:txBody>
      </p:sp>
      <p:pic>
        <p:nvPicPr>
          <p:cNvPr id="7885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6850"/>
            <a:ext cx="30495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146175" y="6126163"/>
            <a:ext cx="222250" cy="2222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3670300"/>
            <a:ext cx="8229600" cy="2455863"/>
          </a:xfrm>
        </p:spPr>
        <p:txBody>
          <a:bodyPr/>
          <a:lstStyle/>
          <a:p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1981-2010 is the driest 30 year period on record</a:t>
            </a:r>
          </a:p>
        </p:txBody>
      </p:sp>
      <p:pic>
        <p:nvPicPr>
          <p:cNvPr id="79876" name="Picture 3"/>
          <p:cNvPicPr>
            <a:picLocks noChangeAspect="1"/>
          </p:cNvPicPr>
          <p:nvPr/>
        </p:nvPicPr>
        <p:blipFill>
          <a:blip r:embed="rId2"/>
          <a:srcRect t="7675"/>
          <a:stretch>
            <a:fillRect/>
          </a:stretch>
        </p:blipFill>
        <p:spPr bwMode="auto">
          <a:xfrm>
            <a:off x="0" y="0"/>
            <a:ext cx="914400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Affect on Forecasts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500">
                <a:ea typeface="ＭＳ Ｐゴシック" pitchFamily="-105" charset="-128"/>
                <a:cs typeface="ＭＳ Ｐゴシック" pitchFamily="-105" charset="-128"/>
              </a:rPr>
              <a:t>WY2011 forecasts will continue to use 1971-2000 means:</a:t>
            </a:r>
          </a:p>
          <a:p>
            <a:pPr lvl="1" eaLnBrk="1" hangingPunct="1">
              <a:lnSpc>
                <a:spcPct val="80000"/>
              </a:lnSpc>
              <a:buFont typeface="Arial" pitchFamily="-105" charset="0"/>
              <a:buChar char="•"/>
              <a:defRPr/>
            </a:pPr>
            <a:r>
              <a:rPr lang="en-US" sz="2200">
                <a:ea typeface="ＭＳ Ｐゴシック" pitchFamily="-105" charset="-128"/>
              </a:rPr>
              <a:t>Statistical models (SWS and NRCS) will use 1971-2000</a:t>
            </a:r>
          </a:p>
          <a:p>
            <a:pPr lvl="1" eaLnBrk="1" hangingPunct="1">
              <a:lnSpc>
                <a:spcPct val="80000"/>
              </a:lnSpc>
              <a:buFont typeface="Arial" pitchFamily="-105" charset="0"/>
              <a:buChar char="•"/>
              <a:defRPr/>
            </a:pPr>
            <a:r>
              <a:rPr lang="en-US" sz="2200">
                <a:ea typeface="ＭＳ Ｐゴシック" pitchFamily="-105" charset="-128"/>
              </a:rPr>
              <a:t>Simulation model (ESP) will use 1976-2005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500">
                <a:ea typeface="ＭＳ Ｐゴシック" pitchFamily="-105" charset="-128"/>
                <a:cs typeface="ＭＳ Ｐゴシック" pitchFamily="-105" charset="-128"/>
              </a:rPr>
              <a:t>WY2012 forecasts will be based on 1981-2010 inputs in both forecast models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en-US" sz="2200">
                <a:ea typeface="ＭＳ Ｐゴシック" pitchFamily="-105" charset="-128"/>
              </a:rPr>
              <a:t>ESP and SWS will both use the same period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500">
                <a:ea typeface="ＭＳ Ｐゴシック" pitchFamily="-105" charset="-128"/>
                <a:cs typeface="ＭＳ Ｐゴシック" pitchFamily="-105" charset="-128"/>
              </a:rPr>
              <a:t>SNOTEL network much stronger for 1981-2010 period than in 1970s. This network is critical for forecast skill.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500">
                <a:ea typeface="ＭＳ Ｐゴシック" pitchFamily="-105" charset="-128"/>
                <a:cs typeface="ＭＳ Ｐゴシック" pitchFamily="-105" charset="-128"/>
              </a:rPr>
              <a:t>All things equal, these forecasts will be lower since input data sets are drier in the 30 year average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en-US" sz="2100">
                <a:ea typeface="ＭＳ Ｐゴシック" pitchFamily="-105" charset="-128"/>
              </a:rPr>
              <a:t>Especially true in early season forecasts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–"/>
              <a:defRPr/>
            </a:pPr>
            <a:r>
              <a:rPr lang="en-US" sz="2100">
                <a:ea typeface="ＭＳ Ｐゴシック" pitchFamily="-105" charset="-128"/>
              </a:rPr>
              <a:t>Later season forecasts more controlled by observed snowpack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500">
                <a:ea typeface="ＭＳ Ｐゴシック" pitchFamily="-105" charset="-128"/>
                <a:cs typeface="ＭＳ Ｐゴシック" pitchFamily="-105" charset="-128"/>
              </a:rPr>
              <a:t>Percent of normal forecast values should remain largely unchanged (since normals AND forecasts will be lower)</a:t>
            </a:r>
          </a:p>
          <a:p>
            <a:pPr eaLnBrk="1" hangingPunct="1">
              <a:lnSpc>
                <a:spcPct val="80000"/>
              </a:lnSpc>
              <a:buFont typeface="Arial" pitchFamily="-105" charset="0"/>
              <a:buNone/>
              <a:defRPr/>
            </a:pPr>
            <a:endParaRPr lang="en-US" sz="250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sz="2500"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6"/>
          <p:cNvSpPr txBox="1">
            <a:spLocks noChangeArrowheads="1"/>
          </p:cNvSpPr>
          <p:nvPr/>
        </p:nvSpPr>
        <p:spPr bwMode="auto">
          <a:xfrm>
            <a:off x="152400" y="6278563"/>
            <a:ext cx="8686800" cy="307975"/>
          </a:xfrm>
          <a:prstGeom prst="rect">
            <a:avLst/>
          </a:prstGeom>
          <a:solidFill>
            <a:schemeClr val="bg1"/>
          </a:solidFill>
          <a:ln w="31750">
            <a:solidFill>
              <a:srgbClr val="00009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latin typeface="Calibri" pitchFamily="-105" charset="0"/>
              </a:rPr>
              <a:t>Web Reference: http://www.cbrfc.noaa.gov/gmap/gmapm.php?scon=checked</a:t>
            </a:r>
          </a:p>
        </p:txBody>
      </p:sp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304800" y="4953000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Snow:</a:t>
            </a:r>
            <a:endParaRPr lang="en-US" dirty="0" smtClean="0"/>
          </a:p>
          <a:p>
            <a:r>
              <a:rPr lang="en-US" dirty="0" smtClean="0"/>
              <a:t>Apr </a:t>
            </a:r>
            <a:r>
              <a:rPr lang="en-US" dirty="0"/>
              <a:t>6 (right)</a:t>
            </a: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5867400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/>
          </p:cNvPicPr>
          <p:nvPr/>
        </p:nvPicPr>
        <p:blipFill>
          <a:blip r:embed="rId2"/>
          <a:srcRect r="22745"/>
          <a:stretch>
            <a:fillRect/>
          </a:stretch>
        </p:blipFill>
        <p:spPr bwMode="auto">
          <a:xfrm>
            <a:off x="0" y="1524000"/>
            <a:ext cx="26987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46175" y="1354138"/>
            <a:ext cx="611188" cy="781050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3556" name="Group 10"/>
          <p:cNvGrpSpPr>
            <a:grpSpLocks/>
          </p:cNvGrpSpPr>
          <p:nvPr/>
        </p:nvGrpSpPr>
        <p:grpSpPr bwMode="auto">
          <a:xfrm>
            <a:off x="3619500" y="255588"/>
            <a:ext cx="5054600" cy="3473450"/>
            <a:chOff x="76200" y="533400"/>
            <a:chExt cx="8915400" cy="5943600"/>
          </a:xfrm>
        </p:grpSpPr>
        <p:pic>
          <p:nvPicPr>
            <p:cNvPr id="2356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" y="533400"/>
              <a:ext cx="8915400" cy="594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rot="5400000">
              <a:off x="5316148" y="2990386"/>
              <a:ext cx="1067565" cy="91282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2" name="TextBox 13"/>
            <p:cNvSpPr txBox="1">
              <a:spLocks noChangeArrowheads="1"/>
            </p:cNvSpPr>
            <p:nvPr/>
          </p:nvSpPr>
          <p:spPr bwMode="auto">
            <a:xfrm>
              <a:off x="5817743" y="2052276"/>
              <a:ext cx="2915592" cy="78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Snow Accumulation In May</a:t>
              </a:r>
            </a:p>
          </p:txBody>
        </p:sp>
      </p:grpSp>
      <p:pic>
        <p:nvPicPr>
          <p:cNvPr id="23557" name="Picture 17"/>
          <p:cNvPicPr>
            <a:picLocks noChangeAspect="1"/>
          </p:cNvPicPr>
          <p:nvPr/>
        </p:nvPicPr>
        <p:blipFill>
          <a:blip r:embed="rId4"/>
          <a:srcRect l="30115" r="29411" b="86404"/>
          <a:stretch>
            <a:fillRect/>
          </a:stretch>
        </p:blipFill>
        <p:spPr bwMode="auto">
          <a:xfrm>
            <a:off x="4643438" y="4019550"/>
            <a:ext cx="2044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8"/>
          <p:cNvPicPr>
            <a:picLocks noChangeAspect="1"/>
          </p:cNvPicPr>
          <p:nvPr/>
        </p:nvPicPr>
        <p:blipFill>
          <a:blip r:embed="rId4"/>
          <a:srcRect t="22900" r="47435"/>
          <a:stretch>
            <a:fillRect/>
          </a:stretch>
        </p:blipFill>
        <p:spPr bwMode="auto">
          <a:xfrm>
            <a:off x="4097338" y="4510088"/>
            <a:ext cx="265747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9"/>
          <p:cNvPicPr>
            <a:picLocks noChangeAspect="1"/>
          </p:cNvPicPr>
          <p:nvPr/>
        </p:nvPicPr>
        <p:blipFill>
          <a:blip r:embed="rId4"/>
          <a:srcRect l="64400" t="13281" r="8461" b="48871"/>
          <a:stretch>
            <a:fillRect/>
          </a:stretch>
        </p:blipFill>
        <p:spPr bwMode="auto">
          <a:xfrm>
            <a:off x="6875463" y="4510088"/>
            <a:ext cx="137160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8633</TotalTime>
  <Words>2530</Words>
  <Application>Microsoft Macintosh PowerPoint</Application>
  <PresentationFormat>On-screen Show (4:3)</PresentationFormat>
  <Paragraphs>504</Paragraphs>
  <Slides>73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Office Theme</vt:lpstr>
      <vt:lpstr>Acrobat Document</vt:lpstr>
      <vt:lpstr>CBRFC Water Supply Webinar November 9, 2010</vt:lpstr>
      <vt:lpstr>Outline</vt:lpstr>
      <vt:lpstr>2010 Year in Review</vt:lpstr>
      <vt:lpstr>Slide 4</vt:lpstr>
      <vt:lpstr>Slide 5</vt:lpstr>
      <vt:lpstr>CPC Precipitation Outlooks from November 2009</vt:lpstr>
      <vt:lpstr>Spring Temperatures Deviations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McPhee WY2010</vt:lpstr>
      <vt:lpstr>Great Basin: Six Creeks Area and Big Cottonwood Creek nr SLC</vt:lpstr>
      <vt:lpstr>Six Creeks HUC, April – July  Departure from Normal Precipitation</vt:lpstr>
      <vt:lpstr>2010 Snow Melt Pattern – Six Creeks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Daily forecasts for peak flow</vt:lpstr>
      <vt:lpstr>Verification Conclusions</vt:lpstr>
      <vt:lpstr>2011 Look Ahead</vt:lpstr>
      <vt:lpstr>Summer / Fall 2010 Precipitation</vt:lpstr>
      <vt:lpstr>Slide 45</vt:lpstr>
      <vt:lpstr>Soil Moisture</vt:lpstr>
      <vt:lpstr>Slide 47</vt:lpstr>
      <vt:lpstr>La Nina</vt:lpstr>
      <vt:lpstr>Slide 49</vt:lpstr>
      <vt:lpstr>Slide 50</vt:lpstr>
      <vt:lpstr>Objective Consolidation of Tools</vt:lpstr>
      <vt:lpstr>Slide 52</vt:lpstr>
      <vt:lpstr>Slide 53</vt:lpstr>
      <vt:lpstr>Slide 54</vt:lpstr>
      <vt:lpstr>Slide 55</vt:lpstr>
      <vt:lpstr>CPC Temperature Outlooks</vt:lpstr>
      <vt:lpstr>La Nina and the Upper Colorado</vt:lpstr>
      <vt:lpstr>La Nina and Streamflow</vt:lpstr>
      <vt:lpstr>Slide 59</vt:lpstr>
      <vt:lpstr>CBRFC Projects</vt:lpstr>
      <vt:lpstr>CBRFC Staff</vt:lpstr>
      <vt:lpstr>CBRFC Forecast Schedule</vt:lpstr>
      <vt:lpstr>More Resources</vt:lpstr>
      <vt:lpstr>Questions</vt:lpstr>
      <vt:lpstr>30 year average 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Affect on Forecasts</vt:lpstr>
    </vt:vector>
  </TitlesOfParts>
  <Company>NWS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CBRFC Water Supply Webinar November 10, 2009</dc:title>
  <dc:creator>kvw</dc:creator>
  <cp:lastModifiedBy>Kevin Werner</cp:lastModifiedBy>
  <cp:revision>33</cp:revision>
  <dcterms:created xsi:type="dcterms:W3CDTF">2010-11-09T14:22:51Z</dcterms:created>
  <dcterms:modified xsi:type="dcterms:W3CDTF">2010-11-09T16:13:12Z</dcterms:modified>
</cp:coreProperties>
</file>