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85" r:id="rId2"/>
    <p:sldId id="260" r:id="rId3"/>
    <p:sldId id="281" r:id="rId4"/>
    <p:sldId id="284" r:id="rId5"/>
    <p:sldId id="261" r:id="rId6"/>
    <p:sldId id="282" r:id="rId7"/>
    <p:sldId id="283" r:id="rId8"/>
    <p:sldId id="262" r:id="rId9"/>
    <p:sldId id="266" r:id="rId10"/>
    <p:sldId id="292" r:id="rId11"/>
    <p:sldId id="286" r:id="rId12"/>
    <p:sldId id="287" r:id="rId13"/>
    <p:sldId id="280" r:id="rId14"/>
    <p:sldId id="291" r:id="rId15"/>
    <p:sldId id="307" r:id="rId16"/>
    <p:sldId id="308" r:id="rId17"/>
    <p:sldId id="309" r:id="rId18"/>
    <p:sldId id="310" r:id="rId19"/>
    <p:sldId id="311" r:id="rId20"/>
    <p:sldId id="299" r:id="rId21"/>
    <p:sldId id="300" r:id="rId22"/>
    <p:sldId id="301" r:id="rId23"/>
    <p:sldId id="302" r:id="rId24"/>
    <p:sldId id="303" r:id="rId25"/>
    <p:sldId id="304" r:id="rId26"/>
    <p:sldId id="314" r:id="rId27"/>
    <p:sldId id="313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3B5A-AE13-3C4B-AD6B-E1AD7E51A549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7E5F-256A-4B42-8791-4D063368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2068-9C2E-8E42-B57D-34D362590763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825D-F19E-1A4A-9932-F00B0980CD5F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612B-C385-E04E-9C6A-2F96A07C3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hyperlink" Target="mailto:michelle.schmidt@noaa.gov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6" name="Rectangle 1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ea typeface="ＭＳ Ｐゴシック" pitchFamily="-112" charset="-128"/>
                <a:cs typeface="ＭＳ Ｐゴシック" pitchFamily="-112" charset="-128"/>
              </a:rPr>
              <a:t>Overview of CBRFC Flood Operations</a:t>
            </a:r>
            <a:br>
              <a:rPr lang="en-US" sz="4800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Arizona </a:t>
            </a:r>
            <a:r>
              <a:rPr lang="en-US" sz="4000" dirty="0" err="1" smtClean="0">
                <a:ea typeface="ＭＳ Ｐゴシック" pitchFamily="-112" charset="-128"/>
                <a:cs typeface="ＭＳ Ｐゴシック" pitchFamily="-112" charset="-128"/>
              </a:rPr>
              <a:t>WFOs</a:t>
            </a:r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 – May 19, 2011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endParaRPr lang="en-US" dirty="0" smtClean="0">
              <a:latin typeface="TradeGothicBoldTwo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dirty="0" smtClean="0">
                <a:latin typeface="TradeGothicBoldTwo" charset="0"/>
                <a:ea typeface="ＭＳ Ｐゴシック" pitchFamily="-106" charset="-128"/>
                <a:cs typeface="ＭＳ Ｐゴシック" pitchFamily="-106" charset="-128"/>
              </a:rPr>
              <a:t>Kevin Werner, SCH</a:t>
            </a:r>
          </a:p>
          <a:p>
            <a:pPr marL="0" indent="0" eaLnBrk="1" hangingPunct="1"/>
            <a:endParaRPr lang="en-US" dirty="0" smtClean="0">
              <a:latin typeface="TradeGothicBoldTwo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eaLnBrk="1" hangingPunct="1"/>
            <a:endParaRPr lang="en-US" dirty="0" smtClean="0">
              <a:latin typeface="TradeGothicBoldTwo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479925" y="579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during events -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7573" cy="4525963"/>
          </a:xfrm>
        </p:spPr>
        <p:txBody>
          <a:bodyPr/>
          <a:lstStyle/>
          <a:p>
            <a:r>
              <a:rPr lang="en-US" dirty="0" smtClean="0"/>
              <a:t>Rating tables shift</a:t>
            </a:r>
          </a:p>
          <a:p>
            <a:pPr lvl="1"/>
            <a:r>
              <a:rPr lang="en-US" dirty="0" smtClean="0"/>
              <a:t>Scouring</a:t>
            </a:r>
          </a:p>
          <a:p>
            <a:pPr lvl="1"/>
            <a:r>
              <a:rPr lang="en-US" dirty="0" smtClean="0"/>
              <a:t>Debris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Updated daily</a:t>
            </a:r>
          </a:p>
          <a:p>
            <a:r>
              <a:rPr lang="en-US" dirty="0" smtClean="0"/>
              <a:t>Updated during events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debri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92" y="2349425"/>
            <a:ext cx="4969407" cy="370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during events –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Rating tables shift, especially during events</a:t>
            </a:r>
          </a:p>
          <a:p>
            <a:pPr lvl="1"/>
            <a:r>
              <a:rPr lang="en-US" dirty="0" smtClean="0"/>
              <a:t>Model uses flow derived from stage, and then converts back to stage for the forecast 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440840" y="3308922"/>
          <a:ext cx="6525796" cy="3357099"/>
        </p:xfrm>
        <a:graphic>
          <a:graphicData uri="http://schemas.openxmlformats.org/presentationml/2006/ole">
            <p:oleObj spid="_x0000_s46084" name="Chart" r:id="rId3" imgW="26565079" imgH="1366349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750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Contingency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6883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Phone call </a:t>
            </a:r>
            <a:r>
              <a:rPr lang="en-US" dirty="0" smtClean="0"/>
              <a:t>to discuss potential QPF or freezing level scenarios</a:t>
            </a:r>
          </a:p>
          <a:p>
            <a:r>
              <a:rPr lang="en-US" dirty="0" smtClean="0"/>
              <a:t>RFC provide contingency runs, accessible though hydrograph on web site</a:t>
            </a:r>
            <a:endParaRPr lang="en-US" dirty="0"/>
          </a:p>
        </p:txBody>
      </p:sp>
      <p:pic>
        <p:nvPicPr>
          <p:cNvPr id="5" name="Picture 4" descr="contigen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42" y="0"/>
            <a:ext cx="5394658" cy="662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WFO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Bad </a:t>
            </a:r>
            <a:r>
              <a:rPr lang="en-US" dirty="0" err="1" smtClean="0"/>
              <a:t>streamflow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Currently weekly notification</a:t>
            </a:r>
          </a:p>
          <a:p>
            <a:pPr lvl="1"/>
            <a:r>
              <a:rPr lang="en-US" dirty="0" smtClean="0"/>
              <a:t>Program to alert during event</a:t>
            </a:r>
          </a:p>
          <a:p>
            <a:r>
              <a:rPr lang="en-US" dirty="0" smtClean="0"/>
              <a:t>Rating table changes</a:t>
            </a:r>
          </a:p>
          <a:p>
            <a:pPr lvl="1"/>
            <a:r>
              <a:rPr lang="en-US" dirty="0" smtClean="0"/>
              <a:t>Daily program</a:t>
            </a:r>
          </a:p>
          <a:p>
            <a:pPr lvl="1"/>
            <a:r>
              <a:rPr lang="en-US" dirty="0" smtClean="0"/>
              <a:t>Need to figure out what to do during events</a:t>
            </a:r>
          </a:p>
          <a:p>
            <a:r>
              <a:rPr lang="en-US" dirty="0" smtClean="0"/>
              <a:t>Quality of simulation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WFO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RFC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Reports on the ground  impacts</a:t>
            </a:r>
          </a:p>
          <a:p>
            <a:r>
              <a:rPr lang="en-US" dirty="0" smtClean="0"/>
              <a:t>Significant changes to QPF</a:t>
            </a:r>
          </a:p>
          <a:p>
            <a:r>
              <a:rPr lang="en-US" dirty="0" smtClean="0"/>
              <a:t>Confidence in QPF/forecast freezing levels/temps</a:t>
            </a:r>
          </a:p>
          <a:p>
            <a:pPr lvl="1"/>
            <a:r>
              <a:rPr lang="en-US" dirty="0" smtClean="0"/>
              <a:t>Contingency runs	</a:t>
            </a:r>
          </a:p>
          <a:p>
            <a:r>
              <a:rPr lang="en-US" dirty="0" smtClean="0"/>
              <a:t>Extended staffing – CBRFC will extend hours for events as needed and upon request from WFO management</a:t>
            </a:r>
          </a:p>
          <a:p>
            <a:r>
              <a:rPr lang="en-US" dirty="0" smtClean="0"/>
              <a:t>Call us if you have questions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future…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CHPS – Community Hydrologic Prediction System: Parallel Operations now; Operational by Oct 1, 2011</a:t>
            </a:r>
          </a:p>
          <a:p>
            <a:r>
              <a:rPr lang="en-US" dirty="0" smtClean="0"/>
              <a:t>Distributed modeling – better representation of areal distribution of precipitation</a:t>
            </a:r>
          </a:p>
          <a:p>
            <a:r>
              <a:rPr lang="en-US" dirty="0" smtClean="0"/>
              <a:t>Ensemble forecasts – HEFS being run experimentally now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Calibri" charset="0"/>
              </a:rPr>
              <a:t>CHPS</a:t>
            </a:r>
            <a:endParaRPr lang="en-GB" sz="4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CHPS – Community Hydrologic Prediction System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The whole system, </a:t>
            </a:r>
            <a:r>
              <a:rPr lang="en-GB" sz="2800" dirty="0" err="1">
                <a:solidFill>
                  <a:srgbClr val="000000"/>
                </a:solidFill>
                <a:latin typeface="Calibri" charset="0"/>
              </a:rPr>
              <a:t>ie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 data collection, quality control, future forcing creation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Includes FEWS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FEWS – Flood Early Warning System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The hydrologic modelling software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Within CHPS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Replaces NWSRFS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034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358900"/>
            <a:ext cx="8969375" cy="491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215900"/>
            <a:ext cx="8229600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Calibri" charset="0"/>
              </a:rPr>
              <a:t>Current IFP interface with NWSRFS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491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15900"/>
            <a:ext cx="8229600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Calibri" charset="0"/>
              </a:rPr>
              <a:t>New IFD interface for FEWS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143000"/>
            <a:ext cx="91440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457200" y="3886200"/>
            <a:ext cx="82296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Highlights of new features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More logging of system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Easier navigation of model plots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Better integration of segment information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Ability to view all data in system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5398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522288"/>
            <a:ext cx="3657600" cy="278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438" y="2311400"/>
            <a:ext cx="3657600" cy="278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9238" y="3876675"/>
            <a:ext cx="3657600" cy="278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884613" y="700088"/>
            <a:ext cx="5192712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Gridded data into FEWS QPF example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654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4813"/>
            <a:ext cx="6400800" cy="475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06375" y="349250"/>
            <a:ext cx="8729663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Gridded Temperatures and Freezing Levels will be imported too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444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71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Basics of RFC hydrologic model</a:t>
            </a:r>
          </a:p>
          <a:p>
            <a:r>
              <a:rPr lang="en-US" dirty="0" smtClean="0"/>
              <a:t>Model inputs</a:t>
            </a:r>
          </a:p>
          <a:p>
            <a:r>
              <a:rPr lang="en-US" dirty="0" smtClean="0"/>
              <a:t>Challenges during events</a:t>
            </a:r>
          </a:p>
          <a:p>
            <a:pPr lvl="1"/>
            <a:r>
              <a:rPr lang="en-US" dirty="0" smtClean="0"/>
              <a:t>Examples during the December 2010 event</a:t>
            </a:r>
          </a:p>
          <a:p>
            <a:r>
              <a:rPr lang="en-US" dirty="0" smtClean="0"/>
              <a:t>Dam Failures</a:t>
            </a:r>
          </a:p>
          <a:p>
            <a:r>
              <a:rPr lang="en-US" dirty="0" smtClean="0"/>
              <a:t>How RFC and WFO work together</a:t>
            </a:r>
          </a:p>
          <a:p>
            <a:r>
              <a:rPr lang="en-US" dirty="0" smtClean="0"/>
              <a:t>In the Future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Example Short Range Ensemble Products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ln>
                  <a:solidFill>
                    <a:srgbClr val="FF6600"/>
                  </a:solidFill>
                </a:ln>
                <a:ea typeface="+mn-ea"/>
                <a:cs typeface="+mn-cs"/>
              </a:rPr>
              <a:t>7 of 13 </a:t>
            </a:r>
            <a:r>
              <a:rPr lang="en-US" dirty="0" err="1" smtClean="0">
                <a:ln>
                  <a:solidFill>
                    <a:srgbClr val="FF6600"/>
                  </a:solidFill>
                </a:ln>
                <a:ea typeface="+mn-ea"/>
                <a:cs typeface="+mn-cs"/>
              </a:rPr>
              <a:t>RFCs</a:t>
            </a:r>
            <a:r>
              <a:rPr lang="en-US" dirty="0" smtClean="0">
                <a:ln>
                  <a:solidFill>
                    <a:srgbClr val="FF6600"/>
                  </a:solidFill>
                </a:ln>
                <a:ea typeface="+mn-ea"/>
                <a:cs typeface="+mn-cs"/>
              </a:rPr>
              <a:t> are now producing an operational short range ensemble forecast product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Example -- Russian River – Guerneville, CA  (GUEC1), December 24-29, 2010</a:t>
            </a:r>
          </a:p>
          <a:p>
            <a:pPr lvl="1">
              <a:defRPr/>
            </a:pPr>
            <a:r>
              <a:rPr lang="en-US" dirty="0" smtClean="0"/>
              <a:t>2 upstream reservoirs, </a:t>
            </a:r>
          </a:p>
          <a:p>
            <a:pPr lvl="1">
              <a:defRPr/>
            </a:pPr>
            <a:r>
              <a:rPr lang="en-US" dirty="0" smtClean="0"/>
              <a:t>5 locals</a:t>
            </a:r>
          </a:p>
          <a:p>
            <a:pPr lvl="1">
              <a:defRPr/>
            </a:pPr>
            <a:r>
              <a:rPr lang="en-US" dirty="0" smtClean="0"/>
              <a:t>5 routing reaches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000" dirty="0" smtClean="0"/>
              <a:t>Following slides from </a:t>
            </a:r>
            <a:r>
              <a:rPr lang="en-US" sz="2000" b="1" dirty="0" smtClean="0"/>
              <a:t>Rob Hartman</a:t>
            </a:r>
            <a:r>
              <a:rPr lang="en-US" sz="2000" dirty="0" smtClean="0"/>
              <a:t>, Hydrologist in Charge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California-Nevada River Forecast Center (CNRFC)</a:t>
            </a:r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GUEC1.SSTG.prob.7day.20101224.1750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520825"/>
            <a:ext cx="85153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GUEC1 – 12/24/2010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951163" y="49418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392613" y="3640138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GUEC1.SSTG.prob.7day.20101225.1750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65288"/>
            <a:ext cx="84645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219200" y="342900"/>
            <a:ext cx="6705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GUEC1 – 12/25/2010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447925" y="483393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816350" y="324961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GUEC1.SSTG.prob.7day.20101226.1750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92263"/>
            <a:ext cx="85852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219200" y="342900"/>
            <a:ext cx="6705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GUEC1 – 12/26/2010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348038" y="2997200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800225" y="4545013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GUEC1.SSTG.prob.7day.20101227.1750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557338"/>
            <a:ext cx="85248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219200" y="342900"/>
            <a:ext cx="6705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GUEC1 – 12/27/2010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808288" y="3465513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655763" y="4797425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GUEC1.SSTG.prob.7day.20101228.1750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592263"/>
            <a:ext cx="84645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219200" y="342900"/>
            <a:ext cx="6705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GUEC1 – 12/28/2010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447925" y="386080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464050" y="483393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84" y="570240"/>
            <a:ext cx="6514616" cy="549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86240"/>
            <a:ext cx="262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 CBRFC Website</a:t>
            </a:r>
          </a:p>
          <a:p>
            <a:endParaRPr lang="en-US" dirty="0" smtClean="0"/>
          </a:p>
          <a:p>
            <a:r>
              <a:rPr lang="en-US" dirty="0" smtClean="0"/>
              <a:t>Main page -&gt; beta map</a:t>
            </a:r>
          </a:p>
          <a:p>
            <a:endParaRPr lang="en-US" dirty="0" smtClean="0"/>
          </a:p>
          <a:p>
            <a:r>
              <a:rPr lang="en-US" dirty="0" smtClean="0"/>
              <a:t>Seeking input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and future RFC modeling and forecasting capabilities – Are you using these effectively?</a:t>
            </a:r>
          </a:p>
          <a:p>
            <a:r>
              <a:rPr lang="en-US" dirty="0" smtClean="0"/>
              <a:t>CBRFC website retooling – Any input?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can</a:t>
            </a:r>
            <a:r>
              <a:rPr lang="en-US" dirty="0" smtClean="0"/>
              <a:t> new </a:t>
            </a:r>
            <a:r>
              <a:rPr lang="en-US" dirty="0" smtClean="0"/>
              <a:t>services / tools be applied in the WFO and to stakeholders?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2438400"/>
            <a:ext cx="6591300" cy="2032000"/>
            <a:chOff x="720" y="2352"/>
            <a:chExt cx="4152" cy="1280"/>
          </a:xfrm>
        </p:grpSpPr>
        <p:pic>
          <p:nvPicPr>
            <p:cNvPr id="24582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latin typeface="Calibri" pitchFamily="-106" charset="0"/>
              </a:endParaRPr>
            </a:p>
            <a:p>
              <a:pPr algn="ctr"/>
              <a:r>
                <a:rPr lang="en-US" b="1" dirty="0" smtClean="0">
                  <a:latin typeface="Calibri" pitchFamily="-106" charset="0"/>
                </a:rPr>
                <a:t>Kevin Werner</a:t>
              </a:r>
              <a:endParaRPr lang="en-US" b="1" dirty="0">
                <a:latin typeface="Calibri" pitchFamily="-106" charset="0"/>
              </a:endParaRPr>
            </a:p>
            <a:p>
              <a:pPr algn="ctr"/>
              <a:endParaRPr lang="en-US" b="1" dirty="0">
                <a:latin typeface="Calibri" pitchFamily="-106" charset="0"/>
              </a:endParaRPr>
            </a:p>
            <a:p>
              <a:pPr algn="ctr"/>
              <a:r>
                <a:rPr lang="en-US" dirty="0">
                  <a:latin typeface="Calibri" pitchFamily="-106" charset="0"/>
                </a:rPr>
                <a:t>CBRFC </a:t>
              </a:r>
              <a:r>
                <a:rPr lang="en-US" dirty="0" smtClean="0">
                  <a:latin typeface="Calibri" pitchFamily="-106" charset="0"/>
                </a:rPr>
                <a:t>Service Coordination Hydrologist</a:t>
              </a:r>
              <a:endParaRPr lang="en-US" dirty="0">
                <a:latin typeface="Calibri" pitchFamily="-106" charset="0"/>
              </a:endParaRPr>
            </a:p>
            <a:p>
              <a:pPr algn="ctr"/>
              <a:r>
                <a:rPr lang="en-US" dirty="0">
                  <a:latin typeface="Calibri" pitchFamily="-106" charset="0"/>
                </a:rPr>
                <a:t>Phone: 801.524.5130</a:t>
              </a:r>
            </a:p>
            <a:p>
              <a:pPr algn="ctr"/>
              <a:r>
                <a:rPr lang="en-US" dirty="0">
                  <a:latin typeface="Calibri" pitchFamily="-106" charset="0"/>
                </a:rPr>
                <a:t>Email: </a:t>
              </a:r>
              <a:r>
                <a:rPr lang="en-US" dirty="0">
                  <a:latin typeface="Calibri" pitchFamily="-106" charset="0"/>
                  <a:hlinkClick r:id="rId4"/>
                </a:rPr>
                <a:t>michelle.schmidt@noaa.gov</a:t>
              </a:r>
              <a:endParaRPr lang="en-US" dirty="0">
                <a:latin typeface="Calibri" pitchFamily="-106" charset="0"/>
              </a:endParaRPr>
            </a:p>
            <a:p>
              <a:pPr algn="ctr"/>
              <a:endParaRPr lang="en-US" dirty="0">
                <a:latin typeface="Calibri" pitchFamily="-106" charset="0"/>
              </a:endParaRPr>
            </a:p>
          </p:txBody>
        </p:sp>
      </p:grp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6" charset="0"/>
              </a:rPr>
              <a:t>Feedback, Questions, Concerns always welcome….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330575" y="5635625"/>
            <a:ext cx="2274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www.cbrfc.noaa.gov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6100" y="5635625"/>
            <a:ext cx="2822575" cy="368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6700" y="3794125"/>
            <a:ext cx="1504950" cy="641350"/>
            <a:chOff x="987" y="2012"/>
            <a:chExt cx="948" cy="404"/>
          </a:xfrm>
        </p:grpSpPr>
        <p:sp>
          <p:nvSpPr>
            <p:cNvPr id="38936" name="Line 3"/>
            <p:cNvSpPr>
              <a:spLocks noChangeShapeType="1"/>
            </p:cNvSpPr>
            <p:nvPr/>
          </p:nvSpPr>
          <p:spPr bwMode="auto">
            <a:xfrm>
              <a:off x="1048" y="2228"/>
              <a:ext cx="8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Rectangle 4"/>
            <p:cNvSpPr>
              <a:spLocks noChangeArrowheads="1"/>
            </p:cNvSpPr>
            <p:nvPr/>
          </p:nvSpPr>
          <p:spPr bwMode="auto">
            <a:xfrm>
              <a:off x="987" y="2012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Forecast</a:t>
              </a:r>
            </a:p>
            <a:p>
              <a:pPr algn="ctr"/>
              <a:r>
                <a:rPr lang="en-US" sz="1800"/>
                <a:t>precip / temp</a:t>
              </a:r>
            </a:p>
          </p:txBody>
        </p:sp>
      </p:grpSp>
      <p:sp>
        <p:nvSpPr>
          <p:cNvPr id="18227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Forecast Process</a:t>
            </a:r>
            <a:endParaRPr lang="en-US" dirty="0" smtClean="0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 rot="-5400000">
            <a:off x="-996156" y="3585369"/>
            <a:ext cx="4191000" cy="830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Weather and Climate Forecasts</a:t>
            </a:r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3275013" y="3422650"/>
            <a:ext cx="1679575" cy="142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3429000" y="3505200"/>
            <a:ext cx="1390650" cy="1201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River</a:t>
            </a:r>
          </a:p>
          <a:p>
            <a:pPr algn="ctr"/>
            <a:r>
              <a:rPr lang="en-US"/>
              <a:t>Forecast</a:t>
            </a:r>
          </a:p>
          <a:p>
            <a:pPr algn="ctr"/>
            <a:r>
              <a:rPr lang="en-US"/>
              <a:t>System</a:t>
            </a:r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4800600" y="4876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/>
              <a:t>parameters</a:t>
            </a:r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 flipH="1" flipV="1">
            <a:off x="4724400" y="4953000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Rectangle 14"/>
          <p:cNvSpPr>
            <a:spLocks noChangeArrowheads="1"/>
          </p:cNvSpPr>
          <p:nvPr/>
        </p:nvSpPr>
        <p:spPr bwMode="auto">
          <a:xfrm>
            <a:off x="2286000" y="5562600"/>
            <a:ext cx="1590675" cy="8223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Observed 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38922" name="Rectangle 15"/>
          <p:cNvSpPr>
            <a:spLocks noChangeArrowheads="1"/>
          </p:cNvSpPr>
          <p:nvPr/>
        </p:nvSpPr>
        <p:spPr bwMode="auto">
          <a:xfrm>
            <a:off x="1828800" y="4724400"/>
            <a:ext cx="1725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/>
              <a:t>Analysis &amp;</a:t>
            </a:r>
          </a:p>
          <a:p>
            <a:r>
              <a:rPr lang="en-US" sz="1800"/>
              <a:t>Quality Control</a:t>
            </a:r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 flipV="1">
            <a:off x="3429000" y="4968875"/>
            <a:ext cx="65088" cy="51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Rectangle 17"/>
          <p:cNvSpPr>
            <a:spLocks noChangeArrowheads="1"/>
          </p:cNvSpPr>
          <p:nvPr/>
        </p:nvSpPr>
        <p:spPr bwMode="auto">
          <a:xfrm>
            <a:off x="4343400" y="5562600"/>
            <a:ext cx="164465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Calibration</a:t>
            </a:r>
          </a:p>
        </p:txBody>
      </p:sp>
      <p:sp>
        <p:nvSpPr>
          <p:cNvPr id="38925" name="Line 18"/>
          <p:cNvSpPr>
            <a:spLocks noChangeShapeType="1"/>
          </p:cNvSpPr>
          <p:nvPr/>
        </p:nvSpPr>
        <p:spPr bwMode="auto">
          <a:xfrm flipV="1">
            <a:off x="41910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Rectangle 19"/>
          <p:cNvSpPr>
            <a:spLocks noChangeArrowheads="1"/>
          </p:cNvSpPr>
          <p:nvPr/>
        </p:nvSpPr>
        <p:spPr bwMode="auto">
          <a:xfrm>
            <a:off x="4343400" y="25146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model</a:t>
            </a:r>
          </a:p>
          <a:p>
            <a:pPr algn="ctr"/>
            <a:r>
              <a:rPr lang="en-US" sz="1800"/>
              <a:t>guidance</a:t>
            </a:r>
          </a:p>
        </p:txBody>
      </p:sp>
      <p:sp>
        <p:nvSpPr>
          <p:cNvPr id="38927" name="Rectangle 22"/>
          <p:cNvSpPr>
            <a:spLocks noChangeArrowheads="1"/>
          </p:cNvSpPr>
          <p:nvPr/>
        </p:nvSpPr>
        <p:spPr bwMode="auto">
          <a:xfrm>
            <a:off x="2286000" y="1752600"/>
            <a:ext cx="3778250" cy="4619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Hydrologic Model Analysis</a:t>
            </a:r>
          </a:p>
        </p:txBody>
      </p:sp>
      <p:sp>
        <p:nvSpPr>
          <p:cNvPr id="38928" name="Rectangle 23"/>
          <p:cNvSpPr>
            <a:spLocks noChangeArrowheads="1"/>
          </p:cNvSpPr>
          <p:nvPr/>
        </p:nvSpPr>
        <p:spPr bwMode="auto">
          <a:xfrm>
            <a:off x="2362200" y="2438400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hydrologic</a:t>
            </a:r>
          </a:p>
          <a:p>
            <a:pPr algn="ctr"/>
            <a:r>
              <a:rPr lang="en-US" sz="1800"/>
              <a:t>expertise &amp;</a:t>
            </a:r>
          </a:p>
          <a:p>
            <a:pPr algn="ctr"/>
            <a:r>
              <a:rPr lang="en-US" sz="1800"/>
              <a:t>judgment</a:t>
            </a:r>
          </a:p>
        </p:txBody>
      </p:sp>
      <p:sp>
        <p:nvSpPr>
          <p:cNvPr id="38929" name="Line 24"/>
          <p:cNvSpPr>
            <a:spLocks noChangeShapeType="1"/>
          </p:cNvSpPr>
          <p:nvPr/>
        </p:nvSpPr>
        <p:spPr bwMode="auto">
          <a:xfrm flipV="1">
            <a:off x="3886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Line 25"/>
          <p:cNvSpPr>
            <a:spLocks noChangeShapeType="1"/>
          </p:cNvSpPr>
          <p:nvPr/>
        </p:nvSpPr>
        <p:spPr bwMode="auto">
          <a:xfrm>
            <a:off x="5029200" y="4114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1" name="Rectangle 26"/>
          <p:cNvSpPr>
            <a:spLocks noChangeArrowheads="1"/>
          </p:cNvSpPr>
          <p:nvPr/>
        </p:nvSpPr>
        <p:spPr bwMode="auto">
          <a:xfrm>
            <a:off x="5003800" y="3794125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Outputs</a:t>
            </a:r>
          </a:p>
          <a:p>
            <a:pPr algn="ctr"/>
            <a:r>
              <a:rPr lang="en-US" sz="1800"/>
              <a:t>Graphics</a:t>
            </a:r>
          </a:p>
        </p:txBody>
      </p:sp>
      <p:sp>
        <p:nvSpPr>
          <p:cNvPr id="38932" name="Rectangle 28"/>
          <p:cNvSpPr>
            <a:spLocks noChangeArrowheads="1"/>
          </p:cNvSpPr>
          <p:nvPr/>
        </p:nvSpPr>
        <p:spPr bwMode="auto">
          <a:xfrm>
            <a:off x="6248400" y="3657600"/>
            <a:ext cx="1712913" cy="831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River Forecasts</a:t>
            </a:r>
          </a:p>
        </p:txBody>
      </p:sp>
      <p:sp>
        <p:nvSpPr>
          <p:cNvPr id="38933" name="Line 12"/>
          <p:cNvSpPr>
            <a:spLocks noChangeShapeType="1"/>
          </p:cNvSpPr>
          <p:nvPr/>
        </p:nvSpPr>
        <p:spPr bwMode="auto">
          <a:xfrm>
            <a:off x="7086600" y="4572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Rectangle 14"/>
          <p:cNvSpPr>
            <a:spLocks noChangeArrowheads="1"/>
          </p:cNvSpPr>
          <p:nvPr/>
        </p:nvSpPr>
        <p:spPr bwMode="auto">
          <a:xfrm>
            <a:off x="7010400" y="5638800"/>
            <a:ext cx="1600200" cy="4619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Decisions</a:t>
            </a:r>
          </a:p>
        </p:txBody>
      </p:sp>
      <p:sp>
        <p:nvSpPr>
          <p:cNvPr id="38935" name="Rectangle 11"/>
          <p:cNvSpPr>
            <a:spLocks noChangeArrowheads="1"/>
          </p:cNvSpPr>
          <p:nvPr/>
        </p:nvSpPr>
        <p:spPr bwMode="auto">
          <a:xfrm>
            <a:off x="7543800" y="46482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/>
              <a:t>Rules, values, other factors, 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RFC Forecast System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71CA5-958E-844F-8078-D3130C8C2049}" type="slidenum">
              <a:rPr lang="en-US" smtClean="0">
                <a:latin typeface="TradeGothicBoldTwo" charset="0"/>
                <a:ea typeface="ＭＳ Ｐゴシック" pitchFamily="-106" charset="-128"/>
                <a:cs typeface="ＭＳ Ｐゴシック" pitchFamily="-106" charset="-128"/>
              </a:rPr>
              <a:pPr/>
              <a:t>4</a:t>
            </a:fld>
            <a:endParaRPr lang="en-US" smtClean="0">
              <a:latin typeface="TradeGothicBoldTwo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352800"/>
            <a:ext cx="32924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5257800" y="2209800"/>
            <a:ext cx="35052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Snow Model: SNOW-17 Temperature Index Snow model </a:t>
            </a:r>
          </a:p>
        </p:txBody>
      </p:sp>
      <p:sp>
        <p:nvSpPr>
          <p:cNvPr id="4608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r>
              <a:rPr lang="en-US" dirty="0">
                <a:latin typeface="TradeGothic" charset="0"/>
              </a:rPr>
              <a:t>RFC forecast uses a snow model and a rainfall-runoff model:</a:t>
            </a:r>
          </a:p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charset="0"/>
            </a:endParaRP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>
                <a:latin typeface="TradeGothicCondEighteen" charset="0"/>
              </a:rPr>
              <a:t>SNOW-17: Temperature index model for simulating snowpack accumulation and melt</a:t>
            </a: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3"/>
              </a:buBlip>
            </a:pPr>
            <a:endParaRPr lang="en-US" dirty="0">
              <a:latin typeface="TradeGothicCondEighteen" charset="0"/>
            </a:endParaRP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>
                <a:latin typeface="TradeGothicCondEighteen" charset="0"/>
              </a:rPr>
              <a:t>Sacramento Soil Moisture Accounting Model: Conceptual hydrologic model used to generate </a:t>
            </a:r>
            <a:r>
              <a:rPr lang="en-US" dirty="0" smtClean="0">
                <a:latin typeface="TradeGothicCondEighteen" charset="0"/>
              </a:rPr>
              <a:t>runoff</a:t>
            </a: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</a:pPr>
            <a:endParaRPr lang="en-US" dirty="0" smtClean="0">
              <a:latin typeface="TradeGothicCondEightee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Model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Observed </a:t>
            </a:r>
          </a:p>
          <a:p>
            <a:pPr lvl="2"/>
            <a:r>
              <a:rPr lang="en-US" dirty="0" smtClean="0"/>
              <a:t>Precipitation (radar and gages)</a:t>
            </a:r>
          </a:p>
          <a:p>
            <a:pPr lvl="2"/>
            <a:r>
              <a:rPr lang="en-US" dirty="0" err="1" smtClean="0"/>
              <a:t>Streamflow</a:t>
            </a:r>
            <a:endParaRPr lang="en-US" dirty="0" smtClean="0"/>
          </a:p>
          <a:p>
            <a:pPr lvl="2"/>
            <a:r>
              <a:rPr lang="en-US" dirty="0" smtClean="0"/>
              <a:t>Temperatures</a:t>
            </a:r>
          </a:p>
          <a:p>
            <a:pPr lvl="2"/>
            <a:r>
              <a:rPr lang="en-US" dirty="0" smtClean="0"/>
              <a:t>Freezing levels</a:t>
            </a:r>
          </a:p>
          <a:p>
            <a:r>
              <a:rPr lang="en-US" dirty="0" smtClean="0"/>
              <a:t>Forecast </a:t>
            </a:r>
          </a:p>
          <a:p>
            <a:pPr lvl="2"/>
            <a:r>
              <a:rPr lang="en-US" dirty="0" smtClean="0"/>
              <a:t>Precipitation (5 days, from HPC or WFOs)</a:t>
            </a:r>
          </a:p>
          <a:p>
            <a:pPr lvl="2"/>
            <a:r>
              <a:rPr lang="en-US" dirty="0" smtClean="0"/>
              <a:t>Temperatures (10 days – MOS)</a:t>
            </a:r>
          </a:p>
          <a:p>
            <a:pPr lvl="2"/>
            <a:r>
              <a:rPr lang="en-US" dirty="0" smtClean="0"/>
              <a:t>Freezing levels (RUC)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QC Observed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Precip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/Temp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953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Mountain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Mapper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(MM) for 24 hour and 6 hourly amounts (point data), and min/max temp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Multi-sensor Precipitation Estimator (MPE) for hourly (incorporates gage data from MM and radar) </a:t>
            </a:r>
          </a:p>
          <a:p>
            <a:pPr eaLnBrk="1" hangingPunct="1"/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  <a:sym typeface="Wingdings"/>
              </a:rPr>
              <a:t> feeds hydrologic model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094413" y="4975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40965" name="Picture 7" descr="Mpe_gj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1430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daily_qc_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86200"/>
            <a:ext cx="3581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152400"/>
            <a:ext cx="2895600" cy="3605213"/>
            <a:chOff x="96" y="96"/>
            <a:chExt cx="1824" cy="2271"/>
          </a:xfrm>
        </p:grpSpPr>
        <p:pic>
          <p:nvPicPr>
            <p:cNvPr id="4404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96"/>
              <a:ext cx="1824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Text Box 8"/>
            <p:cNvSpPr txBox="1">
              <a:spLocks noChangeArrowheads="1"/>
            </p:cNvSpPr>
            <p:nvPr/>
          </p:nvSpPr>
          <p:spPr bwMode="auto">
            <a:xfrm>
              <a:off x="278" y="1849"/>
              <a:ext cx="119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Point Values</a:t>
              </a:r>
            </a:p>
            <a:p>
              <a:r>
                <a:rPr lang="en-US"/>
                <a:t>(HPC)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0" y="1981200"/>
            <a:ext cx="2971800" cy="3930650"/>
            <a:chOff x="1920" y="1248"/>
            <a:chExt cx="1872" cy="2476"/>
          </a:xfrm>
        </p:grpSpPr>
        <p:pic>
          <p:nvPicPr>
            <p:cNvPr id="4404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1248"/>
              <a:ext cx="1872" cy="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2304" y="2976"/>
              <a:ext cx="11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Grid Values</a:t>
              </a:r>
            </a:p>
            <a:p>
              <a:r>
                <a:rPr lang="en-US"/>
                <a:t>(Prism </a:t>
              </a:r>
            </a:p>
            <a:p>
              <a:r>
                <a:rPr lang="en-US"/>
                <a:t>Scaling)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19800" y="3505200"/>
            <a:ext cx="2959100" cy="3222625"/>
            <a:chOff x="3792" y="2208"/>
            <a:chExt cx="1864" cy="2030"/>
          </a:xfrm>
        </p:grpSpPr>
        <p:pic>
          <p:nvPicPr>
            <p:cNvPr id="4403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2" y="2592"/>
              <a:ext cx="1864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9" name="Text Box 10"/>
            <p:cNvSpPr txBox="1">
              <a:spLocks noChangeArrowheads="1"/>
            </p:cNvSpPr>
            <p:nvPr/>
          </p:nvSpPr>
          <p:spPr bwMode="auto">
            <a:xfrm>
              <a:off x="4080" y="2208"/>
              <a:ext cx="12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Basin Values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1325" y="5836857"/>
            <a:ext cx="5455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Use GFE to view WFO QPF</a:t>
            </a:r>
          </a:p>
          <a:p>
            <a:r>
              <a:rPr lang="en-US" sz="2800" b="1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800" b="1" dirty="0" smtClean="0">
                <a:solidFill>
                  <a:srgbClr val="008000"/>
                </a:solidFill>
                <a:sym typeface="Wingdings"/>
              </a:rPr>
              <a:t> Will very soon feed hydro model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QPF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2994" y="1417638"/>
            <a:ext cx="28610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CBRFC relies on WFO </a:t>
            </a:r>
          </a:p>
          <a:p>
            <a:r>
              <a:rPr lang="en-US" sz="2400" dirty="0" smtClean="0"/>
              <a:t>QPF expertise during </a:t>
            </a:r>
          </a:p>
          <a:p>
            <a:r>
              <a:rPr lang="en-US" sz="2400" dirty="0" smtClean="0"/>
              <a:t>Hydrologic events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of Inputs on River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QPF!!</a:t>
            </a:r>
          </a:p>
          <a:p>
            <a:pPr lvl="2"/>
            <a:r>
              <a:rPr lang="en-US" dirty="0" smtClean="0"/>
              <a:t>Amount, timing, distribution and location all affect the </a:t>
            </a:r>
            <a:r>
              <a:rPr lang="en-US" dirty="0" err="1" smtClean="0"/>
              <a:t>streamflow</a:t>
            </a:r>
            <a:r>
              <a:rPr lang="en-US" dirty="0" smtClean="0"/>
              <a:t> forecast GREATLY</a:t>
            </a:r>
          </a:p>
          <a:p>
            <a:r>
              <a:rPr lang="en-US" dirty="0" smtClean="0"/>
              <a:t>Freezing levels for some storms</a:t>
            </a:r>
          </a:p>
          <a:p>
            <a:pPr lvl="2"/>
            <a:r>
              <a:rPr lang="en-US" dirty="0" smtClean="0"/>
              <a:t>Dictates snow or rain</a:t>
            </a:r>
          </a:p>
          <a:p>
            <a:r>
              <a:rPr lang="en-US" dirty="0" smtClean="0"/>
              <a:t>Data availability during an event</a:t>
            </a:r>
          </a:p>
          <a:p>
            <a:r>
              <a:rPr lang="en-US" dirty="0" smtClean="0"/>
              <a:t>Forecast temperature for snow melt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during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DATA!!</a:t>
            </a:r>
          </a:p>
          <a:p>
            <a:pPr lvl="1"/>
            <a:r>
              <a:rPr lang="en-US" dirty="0" err="1" smtClean="0"/>
              <a:t>Streamgages</a:t>
            </a:r>
            <a:r>
              <a:rPr lang="en-US" dirty="0" smtClean="0"/>
              <a:t> malfunction or get washed away during high water events</a:t>
            </a:r>
          </a:p>
          <a:p>
            <a:pPr lvl="1"/>
            <a:r>
              <a:rPr lang="en-US" dirty="0" err="1" smtClean="0"/>
              <a:t>Precip</a:t>
            </a:r>
            <a:r>
              <a:rPr lang="en-US" dirty="0" smtClean="0"/>
              <a:t> data not always representative</a:t>
            </a:r>
          </a:p>
          <a:p>
            <a:pPr lvl="2"/>
            <a:r>
              <a:rPr lang="en-US" dirty="0" smtClean="0"/>
              <a:t>ALERT data was an issue in December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799</Words>
  <Application>Microsoft Macintosh PowerPoint</Application>
  <PresentationFormat>On-screen Show (4:3)</PresentationFormat>
  <Paragraphs>175</Paragraphs>
  <Slides>28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Chart</vt:lpstr>
      <vt:lpstr>Overview of CBRFC Flood Operations Arizona WFOs – May 19, 2011</vt:lpstr>
      <vt:lpstr>Outline</vt:lpstr>
      <vt:lpstr>Forecast Process</vt:lpstr>
      <vt:lpstr>RFC Forecast System</vt:lpstr>
      <vt:lpstr>RFC Model Inputs</vt:lpstr>
      <vt:lpstr>QC Observed Precip/Temp</vt:lpstr>
      <vt:lpstr>QPF</vt:lpstr>
      <vt:lpstr>Influence of Inputs on River Forecast</vt:lpstr>
      <vt:lpstr>Challenges during events</vt:lpstr>
      <vt:lpstr>Challenges during events - cont</vt:lpstr>
      <vt:lpstr>Issues during events – cont</vt:lpstr>
      <vt:lpstr>Contingency Runs</vt:lpstr>
      <vt:lpstr>Working together</vt:lpstr>
      <vt:lpstr>In the future…</vt:lpstr>
      <vt:lpstr>Slide 15</vt:lpstr>
      <vt:lpstr>Slide 16</vt:lpstr>
      <vt:lpstr>Slide 17</vt:lpstr>
      <vt:lpstr>Slide 18</vt:lpstr>
      <vt:lpstr>Slide 19</vt:lpstr>
      <vt:lpstr>Example Short Range Ensemble Products </vt:lpstr>
      <vt:lpstr>GUEC1 – 12/24/2010</vt:lpstr>
      <vt:lpstr>Slide 22</vt:lpstr>
      <vt:lpstr>Slide 23</vt:lpstr>
      <vt:lpstr>Slide 24</vt:lpstr>
      <vt:lpstr>Slide 25</vt:lpstr>
      <vt:lpstr>Slide 26</vt:lpstr>
      <vt:lpstr>Discussion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Kevin Werner</cp:lastModifiedBy>
  <cp:revision>10</cp:revision>
  <dcterms:created xsi:type="dcterms:W3CDTF">2011-05-19T14:08:06Z</dcterms:created>
  <dcterms:modified xsi:type="dcterms:W3CDTF">2011-05-19T14:17:12Z</dcterms:modified>
</cp:coreProperties>
</file>