
<file path=[Content_Types].xml><?xml version="1.0" encoding="utf-8"?>
<Types xmlns="http://schemas.openxmlformats.org/package/2006/content-types">
  <Override PartName="/ppt/notesSlides/notesSlide2.xml" ContentType="application/vnd.openxmlformats-officedocument.presentationml.notesSlide+xml"/>
  <Override PartName="/ppt/charts/chart6.xml" ContentType="application/vnd.openxmlformats-officedocument.drawingml.chart+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charts/chart7.xml" ContentType="application/vnd.openxmlformats-officedocument.drawingml.chart+xml"/>
  <Override PartName="/ppt/slides/slide11.xml" ContentType="application/vnd.openxmlformats-officedocument.presentationml.slide+xml"/>
  <Override PartName="/ppt/slides/slide18.xml" ContentType="application/vnd.openxmlformats-officedocument.presentationml.slide+xml"/>
  <Override PartName="/ppt/charts/chart1.xml" ContentType="application/vnd.openxmlformats-officedocument.drawingml.chart+xml"/>
  <Override PartName="/ppt/slideLayouts/slideLayout3.xml" ContentType="application/vnd.openxmlformats-officedocument.presentationml.slideLayout+xml"/>
  <Override PartName="/ppt/slides/slide21.xml" ContentType="application/vnd.openxmlformats-officedocument.presentationml.slide+xml"/>
  <Override PartName="/ppt/tags/tag3.xml" ContentType="application/vnd.openxmlformats-officedocument.presentationml.tags+xml"/>
  <Override PartName="/ppt/slides/slide23.xml" ContentType="application/vnd.openxmlformats-officedocument.presentationml.slide+xml"/>
  <Override PartName="/ppt/charts/chart3.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4.xml" ContentType="application/vnd.openxmlformats-officedocument.presentationml.notesSlide+xml"/>
  <Override PartName="/ppt/tags/tag4.xml" ContentType="application/vnd.openxmlformats-officedocument.presentationml.tags+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charts/chart4.xml" ContentType="application/vnd.openxmlformats-officedocument.drawingml.char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charts/chart5.xml" ContentType="application/vnd.openxmlformats-officedocument.drawingml.char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tags/tag2.xml" ContentType="application/vnd.openxmlformats-officedocument.presentationml.tag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8" r:id="rId1"/>
  </p:sldMasterIdLst>
  <p:notesMasterIdLst>
    <p:notesMasterId r:id="rId30"/>
  </p:notesMasterIdLst>
  <p:sldIdLst>
    <p:sldId id="350" r:id="rId2"/>
    <p:sldId id="384" r:id="rId3"/>
    <p:sldId id="393" r:id="rId4"/>
    <p:sldId id="394" r:id="rId5"/>
    <p:sldId id="395" r:id="rId6"/>
    <p:sldId id="396" r:id="rId7"/>
    <p:sldId id="397" r:id="rId8"/>
    <p:sldId id="400" r:id="rId9"/>
    <p:sldId id="401" r:id="rId10"/>
    <p:sldId id="391" r:id="rId11"/>
    <p:sldId id="411" r:id="rId12"/>
    <p:sldId id="412" r:id="rId13"/>
    <p:sldId id="413" r:id="rId14"/>
    <p:sldId id="402" r:id="rId15"/>
    <p:sldId id="403" r:id="rId16"/>
    <p:sldId id="416" r:id="rId17"/>
    <p:sldId id="417" r:id="rId18"/>
    <p:sldId id="418" r:id="rId19"/>
    <p:sldId id="404" r:id="rId20"/>
    <p:sldId id="405" r:id="rId21"/>
    <p:sldId id="406" r:id="rId22"/>
    <p:sldId id="407" r:id="rId23"/>
    <p:sldId id="408" r:id="rId24"/>
    <p:sldId id="409" r:id="rId25"/>
    <p:sldId id="410" r:id="rId26"/>
    <p:sldId id="419" r:id="rId27"/>
    <p:sldId id="414" r:id="rId28"/>
    <p:sldId id="415"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1pPr>
    <a:lvl2pPr marL="457200" algn="l"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2pPr>
    <a:lvl3pPr marL="914400" algn="l"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3pPr>
    <a:lvl4pPr marL="1371600" algn="l"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4pPr>
    <a:lvl5pPr marL="1828800" algn="l" rtl="0" fontAlgn="base">
      <a:spcBef>
        <a:spcPct val="0"/>
      </a:spcBef>
      <a:spcAft>
        <a:spcPct val="0"/>
      </a:spcAft>
      <a:defRPr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kern="1200">
        <a:solidFill>
          <a:schemeClr val="tx1"/>
        </a:solidFill>
        <a:latin typeface="Arial" pitchFamily="-110" charset="0"/>
        <a:ea typeface="ＭＳ Ｐゴシック" pitchFamily="-110" charset="-128"/>
        <a:cs typeface="ＭＳ Ｐゴシック" pitchFamily="-110"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0FF14"/>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150" d="100"/>
          <a:sy n="150" d="100"/>
        </p:scale>
        <p:origin x="-11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1734" y="-11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tableStyles" Target="tableStyles.xml"/><Relationship Id="rId31" Type="http://schemas.openxmlformats.org/officeDocument/2006/relationships/printerSettings" Target="printerSettings/printerSettings1.bin"/><Relationship Id="rId34" Type="http://schemas.openxmlformats.org/officeDocument/2006/relationships/theme" Target="theme/theme1.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notesMaster" Target="notesMasters/notesMaster1.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c:home:kvw:30yr:compare:MAP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c:home:kvw:30yr:compare:MA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dirty="0" smtClean="0"/>
              <a:t>March </a:t>
            </a:r>
            <a:r>
              <a:rPr lang="en-US" dirty="0"/>
              <a:t>precipitation</a:t>
            </a:r>
          </a:p>
        </c:rich>
      </c:tx>
      <c:layout/>
    </c:title>
    <c:plotArea>
      <c:layout/>
      <c:barChart>
        <c:barDir val="col"/>
        <c:grouping val="clustered"/>
        <c:ser>
          <c:idx val="6"/>
          <c:order val="0"/>
          <c:tx>
            <c:v>March</c:v>
          </c:tx>
          <c:trendline>
            <c:trendlineType val="linear"/>
          </c:trendline>
          <c:cat>
            <c:numRef>
              <c:f>Sheet3!$A$3:$A$57</c:f>
              <c:numCache>
                <c:formatCode>General</c:formatCode>
                <c:ptCount val="55"/>
                <c:pt idx="0">
                  <c:v>1951.0</c:v>
                </c:pt>
                <c:pt idx="1">
                  <c:v>1952.0</c:v>
                </c:pt>
                <c:pt idx="2">
                  <c:v>1953.0</c:v>
                </c:pt>
                <c:pt idx="3">
                  <c:v>1954.0</c:v>
                </c:pt>
                <c:pt idx="4">
                  <c:v>1955.0</c:v>
                </c:pt>
                <c:pt idx="5">
                  <c:v>1956.0</c:v>
                </c:pt>
                <c:pt idx="6">
                  <c:v>1957.0</c:v>
                </c:pt>
                <c:pt idx="7">
                  <c:v>1958.0</c:v>
                </c:pt>
                <c:pt idx="8">
                  <c:v>1959.0</c:v>
                </c:pt>
                <c:pt idx="9">
                  <c:v>1960.0</c:v>
                </c:pt>
                <c:pt idx="10">
                  <c:v>1961.0</c:v>
                </c:pt>
                <c:pt idx="11">
                  <c:v>1962.0</c:v>
                </c:pt>
                <c:pt idx="12">
                  <c:v>1963.0</c:v>
                </c:pt>
                <c:pt idx="13">
                  <c:v>1964.0</c:v>
                </c:pt>
                <c:pt idx="14">
                  <c:v>1965.0</c:v>
                </c:pt>
                <c:pt idx="15">
                  <c:v>1966.0</c:v>
                </c:pt>
                <c:pt idx="16">
                  <c:v>1967.0</c:v>
                </c:pt>
                <c:pt idx="17">
                  <c:v>1968.0</c:v>
                </c:pt>
                <c:pt idx="18">
                  <c:v>1969.0</c:v>
                </c:pt>
                <c:pt idx="19">
                  <c:v>1970.0</c:v>
                </c:pt>
                <c:pt idx="20">
                  <c:v>1971.0</c:v>
                </c:pt>
                <c:pt idx="21">
                  <c:v>1972.0</c:v>
                </c:pt>
                <c:pt idx="22">
                  <c:v>1973.0</c:v>
                </c:pt>
                <c:pt idx="23">
                  <c:v>1974.0</c:v>
                </c:pt>
                <c:pt idx="24">
                  <c:v>1975.0</c:v>
                </c:pt>
                <c:pt idx="25">
                  <c:v>1976.0</c:v>
                </c:pt>
                <c:pt idx="26">
                  <c:v>1977.0</c:v>
                </c:pt>
                <c:pt idx="27">
                  <c:v>1978.0</c:v>
                </c:pt>
                <c:pt idx="28">
                  <c:v>1979.0</c:v>
                </c:pt>
                <c:pt idx="29">
                  <c:v>1980.0</c:v>
                </c:pt>
                <c:pt idx="30">
                  <c:v>1981.0</c:v>
                </c:pt>
                <c:pt idx="31">
                  <c:v>1982.0</c:v>
                </c:pt>
                <c:pt idx="32">
                  <c:v>1983.0</c:v>
                </c:pt>
                <c:pt idx="33">
                  <c:v>1984.0</c:v>
                </c:pt>
                <c:pt idx="34">
                  <c:v>1985.0</c:v>
                </c:pt>
                <c:pt idx="35">
                  <c:v>1986.0</c:v>
                </c:pt>
                <c:pt idx="36">
                  <c:v>1987.0</c:v>
                </c:pt>
                <c:pt idx="37">
                  <c:v>1988.0</c:v>
                </c:pt>
                <c:pt idx="38">
                  <c:v>1989.0</c:v>
                </c:pt>
                <c:pt idx="39">
                  <c:v>1990.0</c:v>
                </c:pt>
                <c:pt idx="40">
                  <c:v>1991.0</c:v>
                </c:pt>
                <c:pt idx="41">
                  <c:v>1992.0</c:v>
                </c:pt>
                <c:pt idx="42">
                  <c:v>1993.0</c:v>
                </c:pt>
                <c:pt idx="43">
                  <c:v>1994.0</c:v>
                </c:pt>
                <c:pt idx="44">
                  <c:v>1995.0</c:v>
                </c:pt>
                <c:pt idx="45">
                  <c:v>1996.0</c:v>
                </c:pt>
                <c:pt idx="46">
                  <c:v>1997.0</c:v>
                </c:pt>
                <c:pt idx="47">
                  <c:v>1998.0</c:v>
                </c:pt>
                <c:pt idx="48">
                  <c:v>1999.0</c:v>
                </c:pt>
                <c:pt idx="49">
                  <c:v>2000.0</c:v>
                </c:pt>
                <c:pt idx="50">
                  <c:v>2001.0</c:v>
                </c:pt>
                <c:pt idx="51">
                  <c:v>2002.0</c:v>
                </c:pt>
                <c:pt idx="52">
                  <c:v>2003.0</c:v>
                </c:pt>
                <c:pt idx="53">
                  <c:v>2004.0</c:v>
                </c:pt>
                <c:pt idx="54">
                  <c:v>2005.0</c:v>
                </c:pt>
              </c:numCache>
            </c:numRef>
          </c:cat>
          <c:val>
            <c:numRef>
              <c:f>Sheet3!$E$3:$E$57</c:f>
              <c:numCache>
                <c:formatCode>General</c:formatCode>
                <c:ptCount val="55"/>
                <c:pt idx="0">
                  <c:v>3.929</c:v>
                </c:pt>
                <c:pt idx="1">
                  <c:v>4.118</c:v>
                </c:pt>
                <c:pt idx="2">
                  <c:v>2.184</c:v>
                </c:pt>
                <c:pt idx="3">
                  <c:v>1.479</c:v>
                </c:pt>
                <c:pt idx="4">
                  <c:v>3.908</c:v>
                </c:pt>
                <c:pt idx="5">
                  <c:v>2.017</c:v>
                </c:pt>
                <c:pt idx="6">
                  <c:v>2.245</c:v>
                </c:pt>
                <c:pt idx="7">
                  <c:v>2.131</c:v>
                </c:pt>
                <c:pt idx="8">
                  <c:v>3.357</c:v>
                </c:pt>
                <c:pt idx="9">
                  <c:v>3.576</c:v>
                </c:pt>
                <c:pt idx="10">
                  <c:v>1.977</c:v>
                </c:pt>
                <c:pt idx="11">
                  <c:v>4.294</c:v>
                </c:pt>
                <c:pt idx="12">
                  <c:v>2.334</c:v>
                </c:pt>
                <c:pt idx="13">
                  <c:v>1.813</c:v>
                </c:pt>
                <c:pt idx="14">
                  <c:v>1.049</c:v>
                </c:pt>
                <c:pt idx="15">
                  <c:v>1.215</c:v>
                </c:pt>
                <c:pt idx="16">
                  <c:v>2.802</c:v>
                </c:pt>
                <c:pt idx="17">
                  <c:v>2.119</c:v>
                </c:pt>
                <c:pt idx="18">
                  <c:v>2.341</c:v>
                </c:pt>
                <c:pt idx="19">
                  <c:v>0.689</c:v>
                </c:pt>
                <c:pt idx="20">
                  <c:v>1.861</c:v>
                </c:pt>
                <c:pt idx="21">
                  <c:v>2.808</c:v>
                </c:pt>
                <c:pt idx="22">
                  <c:v>3.03</c:v>
                </c:pt>
                <c:pt idx="23">
                  <c:v>1.112</c:v>
                </c:pt>
                <c:pt idx="24">
                  <c:v>4.591</c:v>
                </c:pt>
                <c:pt idx="25">
                  <c:v>5.385</c:v>
                </c:pt>
                <c:pt idx="26">
                  <c:v>0.251</c:v>
                </c:pt>
                <c:pt idx="27">
                  <c:v>3.971</c:v>
                </c:pt>
                <c:pt idx="28">
                  <c:v>2.389</c:v>
                </c:pt>
                <c:pt idx="29">
                  <c:v>1.898</c:v>
                </c:pt>
                <c:pt idx="30">
                  <c:v>1.608</c:v>
                </c:pt>
                <c:pt idx="31">
                  <c:v>2.533</c:v>
                </c:pt>
                <c:pt idx="32">
                  <c:v>2.001</c:v>
                </c:pt>
                <c:pt idx="33">
                  <c:v>1.218</c:v>
                </c:pt>
                <c:pt idx="34">
                  <c:v>1.671</c:v>
                </c:pt>
                <c:pt idx="35">
                  <c:v>9.55</c:v>
                </c:pt>
                <c:pt idx="36">
                  <c:v>1.981</c:v>
                </c:pt>
                <c:pt idx="37">
                  <c:v>1.751</c:v>
                </c:pt>
                <c:pt idx="38">
                  <c:v>2.082</c:v>
                </c:pt>
                <c:pt idx="39">
                  <c:v>1.34</c:v>
                </c:pt>
                <c:pt idx="40">
                  <c:v>0.991</c:v>
                </c:pt>
                <c:pt idx="41">
                  <c:v>0.991</c:v>
                </c:pt>
                <c:pt idx="42">
                  <c:v>2.415</c:v>
                </c:pt>
                <c:pt idx="43">
                  <c:v>3.98</c:v>
                </c:pt>
                <c:pt idx="44">
                  <c:v>1.896</c:v>
                </c:pt>
                <c:pt idx="45">
                  <c:v>2.575</c:v>
                </c:pt>
                <c:pt idx="46">
                  <c:v>1.897</c:v>
                </c:pt>
                <c:pt idx="47">
                  <c:v>1.463</c:v>
                </c:pt>
                <c:pt idx="48">
                  <c:v>5.031</c:v>
                </c:pt>
                <c:pt idx="49">
                  <c:v>3.835</c:v>
                </c:pt>
                <c:pt idx="50">
                  <c:v>2.329</c:v>
                </c:pt>
                <c:pt idx="51">
                  <c:v>1.257</c:v>
                </c:pt>
                <c:pt idx="52">
                  <c:v>2.082</c:v>
                </c:pt>
                <c:pt idx="53">
                  <c:v>2.022</c:v>
                </c:pt>
                <c:pt idx="54">
                  <c:v>1.568</c:v>
                </c:pt>
              </c:numCache>
            </c:numRef>
          </c:val>
        </c:ser>
        <c:axId val="667084008"/>
        <c:axId val="450534184"/>
      </c:barChart>
      <c:catAx>
        <c:axId val="667084008"/>
        <c:scaling>
          <c:orientation val="minMax"/>
        </c:scaling>
        <c:axPos val="b"/>
        <c:numFmt formatCode="General" sourceLinked="1"/>
        <c:tickLblPos val="nextTo"/>
        <c:crossAx val="450534184"/>
        <c:crosses val="autoZero"/>
        <c:auto val="1"/>
        <c:lblAlgn val="ctr"/>
        <c:lblOffset val="100"/>
      </c:catAx>
      <c:valAx>
        <c:axId val="450534184"/>
        <c:scaling>
          <c:orientation val="minMax"/>
        </c:scaling>
        <c:axPos val="l"/>
        <c:majorGridlines/>
        <c:title>
          <c:tx>
            <c:rich>
              <a:bodyPr/>
              <a:lstStyle/>
              <a:p>
                <a:pPr>
                  <a:defRPr/>
                </a:pPr>
                <a:r>
                  <a:rPr lang="en-US"/>
                  <a:t>Mean Areal Precipitation (in)</a:t>
                </a:r>
              </a:p>
            </c:rich>
          </c:tx>
          <c:layout/>
        </c:title>
        <c:numFmt formatCode="General" sourceLinked="1"/>
        <c:tickLblPos val="nextTo"/>
        <c:crossAx val="667084008"/>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dirty="0" smtClean="0"/>
              <a:t>February </a:t>
            </a:r>
            <a:r>
              <a:rPr lang="en-US" dirty="0"/>
              <a:t>precipitation</a:t>
            </a:r>
          </a:p>
        </c:rich>
      </c:tx>
      <c:layout/>
    </c:title>
    <c:plotArea>
      <c:layout/>
      <c:barChart>
        <c:barDir val="col"/>
        <c:grouping val="clustered"/>
        <c:ser>
          <c:idx val="6"/>
          <c:order val="0"/>
          <c:tx>
            <c:v>February</c:v>
          </c:tx>
          <c:trendline>
            <c:trendlineType val="linear"/>
          </c:trendline>
          <c:cat>
            <c:numRef>
              <c:f>Sheet3!$A$3:$A$57</c:f>
              <c:numCache>
                <c:formatCode>General</c:formatCode>
                <c:ptCount val="55"/>
                <c:pt idx="0">
                  <c:v>1951.0</c:v>
                </c:pt>
                <c:pt idx="1">
                  <c:v>1952.0</c:v>
                </c:pt>
                <c:pt idx="2">
                  <c:v>1953.0</c:v>
                </c:pt>
                <c:pt idx="3">
                  <c:v>1954.0</c:v>
                </c:pt>
                <c:pt idx="4">
                  <c:v>1955.0</c:v>
                </c:pt>
                <c:pt idx="5">
                  <c:v>1956.0</c:v>
                </c:pt>
                <c:pt idx="6">
                  <c:v>1957.0</c:v>
                </c:pt>
                <c:pt idx="7">
                  <c:v>1958.0</c:v>
                </c:pt>
                <c:pt idx="8">
                  <c:v>1959.0</c:v>
                </c:pt>
                <c:pt idx="9">
                  <c:v>1960.0</c:v>
                </c:pt>
                <c:pt idx="10">
                  <c:v>1961.0</c:v>
                </c:pt>
                <c:pt idx="11">
                  <c:v>1962.0</c:v>
                </c:pt>
                <c:pt idx="12">
                  <c:v>1963.0</c:v>
                </c:pt>
                <c:pt idx="13">
                  <c:v>1964.0</c:v>
                </c:pt>
                <c:pt idx="14">
                  <c:v>1965.0</c:v>
                </c:pt>
                <c:pt idx="15">
                  <c:v>1966.0</c:v>
                </c:pt>
                <c:pt idx="16">
                  <c:v>1967.0</c:v>
                </c:pt>
                <c:pt idx="17">
                  <c:v>1968.0</c:v>
                </c:pt>
                <c:pt idx="18">
                  <c:v>1969.0</c:v>
                </c:pt>
                <c:pt idx="19">
                  <c:v>1970.0</c:v>
                </c:pt>
                <c:pt idx="20">
                  <c:v>1971.0</c:v>
                </c:pt>
                <c:pt idx="21">
                  <c:v>1972.0</c:v>
                </c:pt>
                <c:pt idx="22">
                  <c:v>1973.0</c:v>
                </c:pt>
                <c:pt idx="23">
                  <c:v>1974.0</c:v>
                </c:pt>
                <c:pt idx="24">
                  <c:v>1975.0</c:v>
                </c:pt>
                <c:pt idx="25">
                  <c:v>1976.0</c:v>
                </c:pt>
                <c:pt idx="26">
                  <c:v>1977.0</c:v>
                </c:pt>
                <c:pt idx="27">
                  <c:v>1978.0</c:v>
                </c:pt>
                <c:pt idx="28">
                  <c:v>1979.0</c:v>
                </c:pt>
                <c:pt idx="29">
                  <c:v>1980.0</c:v>
                </c:pt>
                <c:pt idx="30">
                  <c:v>1981.0</c:v>
                </c:pt>
                <c:pt idx="31">
                  <c:v>1982.0</c:v>
                </c:pt>
                <c:pt idx="32">
                  <c:v>1983.0</c:v>
                </c:pt>
                <c:pt idx="33">
                  <c:v>1984.0</c:v>
                </c:pt>
                <c:pt idx="34">
                  <c:v>1985.0</c:v>
                </c:pt>
                <c:pt idx="35">
                  <c:v>1986.0</c:v>
                </c:pt>
                <c:pt idx="36">
                  <c:v>1987.0</c:v>
                </c:pt>
                <c:pt idx="37">
                  <c:v>1988.0</c:v>
                </c:pt>
                <c:pt idx="38">
                  <c:v>1989.0</c:v>
                </c:pt>
                <c:pt idx="39">
                  <c:v>1990.0</c:v>
                </c:pt>
                <c:pt idx="40">
                  <c:v>1991.0</c:v>
                </c:pt>
                <c:pt idx="41">
                  <c:v>1992.0</c:v>
                </c:pt>
                <c:pt idx="42">
                  <c:v>1993.0</c:v>
                </c:pt>
                <c:pt idx="43">
                  <c:v>1994.0</c:v>
                </c:pt>
                <c:pt idx="44">
                  <c:v>1995.0</c:v>
                </c:pt>
                <c:pt idx="45">
                  <c:v>1996.0</c:v>
                </c:pt>
                <c:pt idx="46">
                  <c:v>1997.0</c:v>
                </c:pt>
                <c:pt idx="47">
                  <c:v>1998.0</c:v>
                </c:pt>
                <c:pt idx="48">
                  <c:v>1999.0</c:v>
                </c:pt>
                <c:pt idx="49">
                  <c:v>2000.0</c:v>
                </c:pt>
                <c:pt idx="50">
                  <c:v>2001.0</c:v>
                </c:pt>
                <c:pt idx="51">
                  <c:v>2002.0</c:v>
                </c:pt>
                <c:pt idx="52">
                  <c:v>2003.0</c:v>
                </c:pt>
                <c:pt idx="53">
                  <c:v>2004.0</c:v>
                </c:pt>
                <c:pt idx="54">
                  <c:v>2005.0</c:v>
                </c:pt>
              </c:numCache>
            </c:numRef>
          </c:cat>
          <c:val>
            <c:numRef>
              <c:f>Sheet3!$D$3:$D$57</c:f>
              <c:numCache>
                <c:formatCode>General</c:formatCode>
                <c:ptCount val="55"/>
                <c:pt idx="0">
                  <c:v>3.256</c:v>
                </c:pt>
                <c:pt idx="1">
                  <c:v>2.266</c:v>
                </c:pt>
                <c:pt idx="2">
                  <c:v>3.535</c:v>
                </c:pt>
                <c:pt idx="3">
                  <c:v>2.765</c:v>
                </c:pt>
                <c:pt idx="4">
                  <c:v>0.728</c:v>
                </c:pt>
                <c:pt idx="5">
                  <c:v>3.744</c:v>
                </c:pt>
                <c:pt idx="6">
                  <c:v>1.38</c:v>
                </c:pt>
                <c:pt idx="7">
                  <c:v>1.503</c:v>
                </c:pt>
                <c:pt idx="8">
                  <c:v>1.554</c:v>
                </c:pt>
                <c:pt idx="9">
                  <c:v>1.238</c:v>
                </c:pt>
                <c:pt idx="10">
                  <c:v>0.079</c:v>
                </c:pt>
                <c:pt idx="11">
                  <c:v>3.551</c:v>
                </c:pt>
                <c:pt idx="12">
                  <c:v>3.23</c:v>
                </c:pt>
                <c:pt idx="13">
                  <c:v>3.001</c:v>
                </c:pt>
                <c:pt idx="14">
                  <c:v>2.192</c:v>
                </c:pt>
                <c:pt idx="15">
                  <c:v>1.357</c:v>
                </c:pt>
                <c:pt idx="16">
                  <c:v>2.506</c:v>
                </c:pt>
                <c:pt idx="17">
                  <c:v>1.488</c:v>
                </c:pt>
                <c:pt idx="18">
                  <c:v>3.611</c:v>
                </c:pt>
                <c:pt idx="19">
                  <c:v>3.442</c:v>
                </c:pt>
                <c:pt idx="20">
                  <c:v>3.827</c:v>
                </c:pt>
                <c:pt idx="21">
                  <c:v>4.179</c:v>
                </c:pt>
                <c:pt idx="22">
                  <c:v>2.256</c:v>
                </c:pt>
                <c:pt idx="23">
                  <c:v>1.864</c:v>
                </c:pt>
                <c:pt idx="24">
                  <c:v>1.805</c:v>
                </c:pt>
                <c:pt idx="25">
                  <c:v>1.569</c:v>
                </c:pt>
                <c:pt idx="26">
                  <c:v>4.636</c:v>
                </c:pt>
                <c:pt idx="27">
                  <c:v>6.268</c:v>
                </c:pt>
                <c:pt idx="28">
                  <c:v>5.449</c:v>
                </c:pt>
                <c:pt idx="29">
                  <c:v>7.124</c:v>
                </c:pt>
                <c:pt idx="30">
                  <c:v>1.547</c:v>
                </c:pt>
                <c:pt idx="31">
                  <c:v>4.535</c:v>
                </c:pt>
                <c:pt idx="32">
                  <c:v>1.753</c:v>
                </c:pt>
                <c:pt idx="33">
                  <c:v>0.907</c:v>
                </c:pt>
                <c:pt idx="34">
                  <c:v>1.093</c:v>
                </c:pt>
                <c:pt idx="35">
                  <c:v>3.277</c:v>
                </c:pt>
                <c:pt idx="36">
                  <c:v>2.889</c:v>
                </c:pt>
                <c:pt idx="37">
                  <c:v>2.557</c:v>
                </c:pt>
                <c:pt idx="38">
                  <c:v>3.773</c:v>
                </c:pt>
                <c:pt idx="39">
                  <c:v>4.825</c:v>
                </c:pt>
                <c:pt idx="40">
                  <c:v>1.586</c:v>
                </c:pt>
                <c:pt idx="41">
                  <c:v>0.555</c:v>
                </c:pt>
                <c:pt idx="42">
                  <c:v>2.702</c:v>
                </c:pt>
                <c:pt idx="43">
                  <c:v>2.206</c:v>
                </c:pt>
                <c:pt idx="44">
                  <c:v>3.032</c:v>
                </c:pt>
                <c:pt idx="45">
                  <c:v>4.912</c:v>
                </c:pt>
                <c:pt idx="46">
                  <c:v>3.317</c:v>
                </c:pt>
                <c:pt idx="47">
                  <c:v>5.673</c:v>
                </c:pt>
                <c:pt idx="48">
                  <c:v>3.793</c:v>
                </c:pt>
                <c:pt idx="49">
                  <c:v>4.764</c:v>
                </c:pt>
                <c:pt idx="50">
                  <c:v>0.495</c:v>
                </c:pt>
                <c:pt idx="51">
                  <c:v>2.225</c:v>
                </c:pt>
                <c:pt idx="52">
                  <c:v>2.659</c:v>
                </c:pt>
                <c:pt idx="53">
                  <c:v>2.042</c:v>
                </c:pt>
                <c:pt idx="54">
                  <c:v>2.165</c:v>
                </c:pt>
              </c:numCache>
            </c:numRef>
          </c:val>
        </c:ser>
        <c:axId val="668644104"/>
        <c:axId val="669481304"/>
      </c:barChart>
      <c:catAx>
        <c:axId val="668644104"/>
        <c:scaling>
          <c:orientation val="minMax"/>
        </c:scaling>
        <c:axPos val="b"/>
        <c:numFmt formatCode="General" sourceLinked="1"/>
        <c:tickLblPos val="nextTo"/>
        <c:crossAx val="669481304"/>
        <c:crosses val="autoZero"/>
        <c:auto val="1"/>
        <c:lblAlgn val="ctr"/>
        <c:lblOffset val="100"/>
      </c:catAx>
      <c:valAx>
        <c:axId val="669481304"/>
        <c:scaling>
          <c:orientation val="minMax"/>
        </c:scaling>
        <c:axPos val="l"/>
        <c:majorGridlines/>
        <c:title>
          <c:tx>
            <c:rich>
              <a:bodyPr/>
              <a:lstStyle/>
              <a:p>
                <a:pPr>
                  <a:defRPr/>
                </a:pPr>
                <a:r>
                  <a:rPr lang="en-US"/>
                  <a:t>Mean Areal Precipitation (in)</a:t>
                </a:r>
              </a:p>
            </c:rich>
          </c:tx>
          <c:layout/>
        </c:title>
        <c:numFmt formatCode="General" sourceLinked="1"/>
        <c:tickLblPos val="nextTo"/>
        <c:crossAx val="668644104"/>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dirty="0" smtClean="0"/>
              <a:t>January </a:t>
            </a:r>
            <a:r>
              <a:rPr lang="en-US" dirty="0"/>
              <a:t>precipitation</a:t>
            </a:r>
          </a:p>
        </c:rich>
      </c:tx>
      <c:layout>
        <c:manualLayout>
          <c:xMode val="edge"/>
          <c:yMode val="edge"/>
          <c:x val="0.110852372961577"/>
          <c:y val="0.031331592689295"/>
        </c:manualLayout>
      </c:layout>
    </c:title>
    <c:plotArea>
      <c:layout/>
      <c:barChart>
        <c:barDir val="col"/>
        <c:grouping val="clustered"/>
        <c:ser>
          <c:idx val="6"/>
          <c:order val="0"/>
          <c:tx>
            <c:v>January</c:v>
          </c:tx>
          <c:trendline>
            <c:trendlineType val="linear"/>
          </c:trendline>
          <c:cat>
            <c:numRef>
              <c:f>Sheet3!$A$4:$A$57</c:f>
              <c:numCache>
                <c:formatCode>General</c:formatCode>
                <c:ptCount val="54"/>
                <c:pt idx="0">
                  <c:v>1952.0</c:v>
                </c:pt>
                <c:pt idx="1">
                  <c:v>1953.0</c:v>
                </c:pt>
                <c:pt idx="2">
                  <c:v>1954.0</c:v>
                </c:pt>
                <c:pt idx="3">
                  <c:v>1955.0</c:v>
                </c:pt>
                <c:pt idx="4">
                  <c:v>1956.0</c:v>
                </c:pt>
                <c:pt idx="5">
                  <c:v>1957.0</c:v>
                </c:pt>
                <c:pt idx="6">
                  <c:v>1958.0</c:v>
                </c:pt>
                <c:pt idx="7">
                  <c:v>1959.0</c:v>
                </c:pt>
                <c:pt idx="8">
                  <c:v>1960.0</c:v>
                </c:pt>
                <c:pt idx="9">
                  <c:v>1961.0</c:v>
                </c:pt>
                <c:pt idx="10">
                  <c:v>1962.0</c:v>
                </c:pt>
                <c:pt idx="11">
                  <c:v>1963.0</c:v>
                </c:pt>
                <c:pt idx="12">
                  <c:v>1964.0</c:v>
                </c:pt>
                <c:pt idx="13">
                  <c:v>1965.0</c:v>
                </c:pt>
                <c:pt idx="14">
                  <c:v>1966.0</c:v>
                </c:pt>
                <c:pt idx="15">
                  <c:v>1967.0</c:v>
                </c:pt>
                <c:pt idx="16">
                  <c:v>1968.0</c:v>
                </c:pt>
                <c:pt idx="17">
                  <c:v>1969.0</c:v>
                </c:pt>
                <c:pt idx="18">
                  <c:v>1970.0</c:v>
                </c:pt>
                <c:pt idx="19">
                  <c:v>1971.0</c:v>
                </c:pt>
                <c:pt idx="20">
                  <c:v>1972.0</c:v>
                </c:pt>
                <c:pt idx="21">
                  <c:v>1973.0</c:v>
                </c:pt>
                <c:pt idx="22">
                  <c:v>1974.0</c:v>
                </c:pt>
                <c:pt idx="23">
                  <c:v>1975.0</c:v>
                </c:pt>
                <c:pt idx="24">
                  <c:v>1976.0</c:v>
                </c:pt>
                <c:pt idx="25">
                  <c:v>1977.0</c:v>
                </c:pt>
                <c:pt idx="26">
                  <c:v>1978.0</c:v>
                </c:pt>
                <c:pt idx="27">
                  <c:v>1979.0</c:v>
                </c:pt>
                <c:pt idx="28">
                  <c:v>1980.0</c:v>
                </c:pt>
                <c:pt idx="29">
                  <c:v>1981.0</c:v>
                </c:pt>
                <c:pt idx="30">
                  <c:v>1982.0</c:v>
                </c:pt>
                <c:pt idx="31">
                  <c:v>1983.0</c:v>
                </c:pt>
                <c:pt idx="32">
                  <c:v>1984.0</c:v>
                </c:pt>
                <c:pt idx="33">
                  <c:v>1985.0</c:v>
                </c:pt>
                <c:pt idx="34">
                  <c:v>1986.0</c:v>
                </c:pt>
                <c:pt idx="35">
                  <c:v>1987.0</c:v>
                </c:pt>
                <c:pt idx="36">
                  <c:v>1988.0</c:v>
                </c:pt>
                <c:pt idx="37">
                  <c:v>1989.0</c:v>
                </c:pt>
                <c:pt idx="38">
                  <c:v>1990.0</c:v>
                </c:pt>
                <c:pt idx="39">
                  <c:v>1991.0</c:v>
                </c:pt>
                <c:pt idx="40">
                  <c:v>1992.0</c:v>
                </c:pt>
                <c:pt idx="41">
                  <c:v>1993.0</c:v>
                </c:pt>
                <c:pt idx="42">
                  <c:v>1994.0</c:v>
                </c:pt>
                <c:pt idx="43">
                  <c:v>1995.0</c:v>
                </c:pt>
                <c:pt idx="44">
                  <c:v>1996.0</c:v>
                </c:pt>
                <c:pt idx="45">
                  <c:v>1997.0</c:v>
                </c:pt>
                <c:pt idx="46">
                  <c:v>1998.0</c:v>
                </c:pt>
                <c:pt idx="47">
                  <c:v>1999.0</c:v>
                </c:pt>
                <c:pt idx="48">
                  <c:v>2000.0</c:v>
                </c:pt>
                <c:pt idx="49">
                  <c:v>2001.0</c:v>
                </c:pt>
                <c:pt idx="50">
                  <c:v>2002.0</c:v>
                </c:pt>
                <c:pt idx="51">
                  <c:v>2003.0</c:v>
                </c:pt>
                <c:pt idx="52">
                  <c:v>2004.0</c:v>
                </c:pt>
                <c:pt idx="53">
                  <c:v>2005.0</c:v>
                </c:pt>
              </c:numCache>
            </c:numRef>
          </c:cat>
          <c:val>
            <c:numRef>
              <c:f>Sheet3!$C$4:$C$57</c:f>
              <c:numCache>
                <c:formatCode>General</c:formatCode>
                <c:ptCount val="54"/>
                <c:pt idx="0">
                  <c:v>3.75</c:v>
                </c:pt>
                <c:pt idx="1">
                  <c:v>1.309</c:v>
                </c:pt>
                <c:pt idx="2">
                  <c:v>0.932</c:v>
                </c:pt>
                <c:pt idx="3">
                  <c:v>0.674</c:v>
                </c:pt>
                <c:pt idx="4">
                  <c:v>4.025</c:v>
                </c:pt>
                <c:pt idx="5">
                  <c:v>1.325</c:v>
                </c:pt>
                <c:pt idx="6">
                  <c:v>1.206</c:v>
                </c:pt>
                <c:pt idx="7">
                  <c:v>1.436</c:v>
                </c:pt>
                <c:pt idx="8">
                  <c:v>0.566</c:v>
                </c:pt>
                <c:pt idx="9">
                  <c:v>0.651</c:v>
                </c:pt>
                <c:pt idx="10">
                  <c:v>2.137</c:v>
                </c:pt>
                <c:pt idx="11">
                  <c:v>0.337</c:v>
                </c:pt>
                <c:pt idx="12">
                  <c:v>1.613</c:v>
                </c:pt>
                <c:pt idx="13">
                  <c:v>5.092</c:v>
                </c:pt>
                <c:pt idx="14">
                  <c:v>1.769</c:v>
                </c:pt>
                <c:pt idx="15">
                  <c:v>1.589</c:v>
                </c:pt>
                <c:pt idx="16">
                  <c:v>1.782</c:v>
                </c:pt>
                <c:pt idx="17">
                  <c:v>2.141</c:v>
                </c:pt>
                <c:pt idx="18">
                  <c:v>1.391</c:v>
                </c:pt>
                <c:pt idx="19">
                  <c:v>2.246</c:v>
                </c:pt>
                <c:pt idx="20">
                  <c:v>3.199</c:v>
                </c:pt>
                <c:pt idx="21">
                  <c:v>2.981</c:v>
                </c:pt>
                <c:pt idx="22">
                  <c:v>2.282</c:v>
                </c:pt>
                <c:pt idx="23">
                  <c:v>0.88</c:v>
                </c:pt>
                <c:pt idx="24">
                  <c:v>2.004</c:v>
                </c:pt>
                <c:pt idx="25">
                  <c:v>0.23</c:v>
                </c:pt>
                <c:pt idx="26">
                  <c:v>3.582</c:v>
                </c:pt>
                <c:pt idx="27">
                  <c:v>3.655</c:v>
                </c:pt>
                <c:pt idx="28">
                  <c:v>0.884</c:v>
                </c:pt>
                <c:pt idx="29">
                  <c:v>2.152</c:v>
                </c:pt>
                <c:pt idx="30">
                  <c:v>4.434</c:v>
                </c:pt>
                <c:pt idx="31">
                  <c:v>3.121</c:v>
                </c:pt>
                <c:pt idx="32">
                  <c:v>4.433</c:v>
                </c:pt>
                <c:pt idx="33">
                  <c:v>2.371</c:v>
                </c:pt>
                <c:pt idx="34">
                  <c:v>1.564</c:v>
                </c:pt>
                <c:pt idx="35">
                  <c:v>0.495</c:v>
                </c:pt>
                <c:pt idx="36">
                  <c:v>3.544</c:v>
                </c:pt>
                <c:pt idx="37">
                  <c:v>1.382</c:v>
                </c:pt>
                <c:pt idx="38">
                  <c:v>1.216</c:v>
                </c:pt>
                <c:pt idx="39">
                  <c:v>2.122</c:v>
                </c:pt>
                <c:pt idx="40">
                  <c:v>1.052</c:v>
                </c:pt>
                <c:pt idx="41">
                  <c:v>3.318</c:v>
                </c:pt>
                <c:pt idx="42">
                  <c:v>1.28</c:v>
                </c:pt>
                <c:pt idx="43">
                  <c:v>1.445</c:v>
                </c:pt>
                <c:pt idx="44">
                  <c:v>3.342</c:v>
                </c:pt>
                <c:pt idx="45">
                  <c:v>11.653</c:v>
                </c:pt>
                <c:pt idx="46">
                  <c:v>1.338</c:v>
                </c:pt>
                <c:pt idx="47">
                  <c:v>3.361</c:v>
                </c:pt>
                <c:pt idx="48">
                  <c:v>2.125</c:v>
                </c:pt>
                <c:pt idx="49">
                  <c:v>3.096</c:v>
                </c:pt>
                <c:pt idx="50">
                  <c:v>2.702</c:v>
                </c:pt>
                <c:pt idx="51">
                  <c:v>2.003</c:v>
                </c:pt>
                <c:pt idx="52">
                  <c:v>3.093</c:v>
                </c:pt>
                <c:pt idx="53">
                  <c:v>2.952</c:v>
                </c:pt>
              </c:numCache>
            </c:numRef>
          </c:val>
        </c:ser>
        <c:axId val="669598872"/>
        <c:axId val="670092520"/>
      </c:barChart>
      <c:catAx>
        <c:axId val="669598872"/>
        <c:scaling>
          <c:orientation val="minMax"/>
        </c:scaling>
        <c:axPos val="b"/>
        <c:numFmt formatCode="General" sourceLinked="1"/>
        <c:tickLblPos val="nextTo"/>
        <c:crossAx val="670092520"/>
        <c:crosses val="autoZero"/>
        <c:auto val="1"/>
        <c:lblAlgn val="ctr"/>
        <c:lblOffset val="100"/>
      </c:catAx>
      <c:valAx>
        <c:axId val="670092520"/>
        <c:scaling>
          <c:orientation val="minMax"/>
        </c:scaling>
        <c:axPos val="l"/>
        <c:majorGridlines/>
        <c:title>
          <c:tx>
            <c:rich>
              <a:bodyPr/>
              <a:lstStyle/>
              <a:p>
                <a:pPr>
                  <a:defRPr/>
                </a:pPr>
                <a:r>
                  <a:rPr lang="en-US"/>
                  <a:t>Mean Areal Precipitation (in)</a:t>
                </a:r>
              </a:p>
            </c:rich>
          </c:tx>
          <c:layout/>
        </c:title>
        <c:numFmt formatCode="General" sourceLinked="1"/>
        <c:tickLblPos val="nextTo"/>
        <c:crossAx val="669598872"/>
        <c:crosses val="autoZero"/>
        <c:crossBetween val="between"/>
      </c:valAx>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dirty="0" smtClean="0"/>
              <a:t>May precipitation</a:t>
            </a:r>
            <a:endParaRPr lang="en-US" dirty="0"/>
          </a:p>
        </c:rich>
      </c:tx>
      <c:layout/>
    </c:title>
    <c:plotArea>
      <c:layout/>
      <c:barChart>
        <c:barDir val="col"/>
        <c:grouping val="clustered"/>
        <c:ser>
          <c:idx val="6"/>
          <c:order val="0"/>
          <c:tx>
            <c:v>May</c:v>
          </c:tx>
          <c:trendline>
            <c:trendlineType val="linear"/>
          </c:trendline>
          <c:cat>
            <c:numRef>
              <c:f>Sheet3!$A$3:$A$57</c:f>
              <c:numCache>
                <c:formatCode>General</c:formatCode>
                <c:ptCount val="55"/>
                <c:pt idx="0">
                  <c:v>1951.0</c:v>
                </c:pt>
                <c:pt idx="1">
                  <c:v>1952.0</c:v>
                </c:pt>
                <c:pt idx="2">
                  <c:v>1953.0</c:v>
                </c:pt>
                <c:pt idx="3">
                  <c:v>1954.0</c:v>
                </c:pt>
                <c:pt idx="4">
                  <c:v>1955.0</c:v>
                </c:pt>
                <c:pt idx="5">
                  <c:v>1956.0</c:v>
                </c:pt>
                <c:pt idx="6">
                  <c:v>1957.0</c:v>
                </c:pt>
                <c:pt idx="7">
                  <c:v>1958.0</c:v>
                </c:pt>
                <c:pt idx="8">
                  <c:v>1959.0</c:v>
                </c:pt>
                <c:pt idx="9">
                  <c:v>1960.0</c:v>
                </c:pt>
                <c:pt idx="10">
                  <c:v>1961.0</c:v>
                </c:pt>
                <c:pt idx="11">
                  <c:v>1962.0</c:v>
                </c:pt>
                <c:pt idx="12">
                  <c:v>1963.0</c:v>
                </c:pt>
                <c:pt idx="13">
                  <c:v>1964.0</c:v>
                </c:pt>
                <c:pt idx="14">
                  <c:v>1965.0</c:v>
                </c:pt>
                <c:pt idx="15">
                  <c:v>1966.0</c:v>
                </c:pt>
                <c:pt idx="16">
                  <c:v>1967.0</c:v>
                </c:pt>
                <c:pt idx="17">
                  <c:v>1968.0</c:v>
                </c:pt>
                <c:pt idx="18">
                  <c:v>1969.0</c:v>
                </c:pt>
                <c:pt idx="19">
                  <c:v>1970.0</c:v>
                </c:pt>
                <c:pt idx="20">
                  <c:v>1971.0</c:v>
                </c:pt>
                <c:pt idx="21">
                  <c:v>1972.0</c:v>
                </c:pt>
                <c:pt idx="22">
                  <c:v>1973.0</c:v>
                </c:pt>
                <c:pt idx="23">
                  <c:v>1974.0</c:v>
                </c:pt>
                <c:pt idx="24">
                  <c:v>1975.0</c:v>
                </c:pt>
                <c:pt idx="25">
                  <c:v>1976.0</c:v>
                </c:pt>
                <c:pt idx="26">
                  <c:v>1977.0</c:v>
                </c:pt>
                <c:pt idx="27">
                  <c:v>1978.0</c:v>
                </c:pt>
                <c:pt idx="28">
                  <c:v>1979.0</c:v>
                </c:pt>
                <c:pt idx="29">
                  <c:v>1980.0</c:v>
                </c:pt>
                <c:pt idx="30">
                  <c:v>1981.0</c:v>
                </c:pt>
                <c:pt idx="31">
                  <c:v>1982.0</c:v>
                </c:pt>
                <c:pt idx="32">
                  <c:v>1983.0</c:v>
                </c:pt>
                <c:pt idx="33">
                  <c:v>1984.0</c:v>
                </c:pt>
                <c:pt idx="34">
                  <c:v>1985.0</c:v>
                </c:pt>
                <c:pt idx="35">
                  <c:v>1986.0</c:v>
                </c:pt>
                <c:pt idx="36">
                  <c:v>1987.0</c:v>
                </c:pt>
                <c:pt idx="37">
                  <c:v>1988.0</c:v>
                </c:pt>
                <c:pt idx="38">
                  <c:v>1989.0</c:v>
                </c:pt>
                <c:pt idx="39">
                  <c:v>1990.0</c:v>
                </c:pt>
                <c:pt idx="40">
                  <c:v>1991.0</c:v>
                </c:pt>
                <c:pt idx="41">
                  <c:v>1992.0</c:v>
                </c:pt>
                <c:pt idx="42">
                  <c:v>1993.0</c:v>
                </c:pt>
                <c:pt idx="43">
                  <c:v>1994.0</c:v>
                </c:pt>
                <c:pt idx="44">
                  <c:v>1995.0</c:v>
                </c:pt>
                <c:pt idx="45">
                  <c:v>1996.0</c:v>
                </c:pt>
                <c:pt idx="46">
                  <c:v>1997.0</c:v>
                </c:pt>
                <c:pt idx="47">
                  <c:v>1998.0</c:v>
                </c:pt>
                <c:pt idx="48">
                  <c:v>1999.0</c:v>
                </c:pt>
                <c:pt idx="49">
                  <c:v>2000.0</c:v>
                </c:pt>
                <c:pt idx="50">
                  <c:v>2001.0</c:v>
                </c:pt>
                <c:pt idx="51">
                  <c:v>2002.0</c:v>
                </c:pt>
                <c:pt idx="52">
                  <c:v>2003.0</c:v>
                </c:pt>
                <c:pt idx="53">
                  <c:v>2004.0</c:v>
                </c:pt>
                <c:pt idx="54">
                  <c:v>2005.0</c:v>
                </c:pt>
              </c:numCache>
            </c:numRef>
          </c:cat>
          <c:val>
            <c:numRef>
              <c:f>Sheet3!$G$3:$G$57</c:f>
              <c:numCache>
                <c:formatCode>General</c:formatCode>
                <c:ptCount val="55"/>
                <c:pt idx="0">
                  <c:v>3.443</c:v>
                </c:pt>
                <c:pt idx="1">
                  <c:v>2.963</c:v>
                </c:pt>
                <c:pt idx="2">
                  <c:v>2.68</c:v>
                </c:pt>
                <c:pt idx="3">
                  <c:v>1.996</c:v>
                </c:pt>
                <c:pt idx="4">
                  <c:v>1.33</c:v>
                </c:pt>
                <c:pt idx="5">
                  <c:v>3.463</c:v>
                </c:pt>
                <c:pt idx="6">
                  <c:v>4.607</c:v>
                </c:pt>
                <c:pt idx="7">
                  <c:v>2.926</c:v>
                </c:pt>
                <c:pt idx="8">
                  <c:v>3.193</c:v>
                </c:pt>
                <c:pt idx="9">
                  <c:v>2.97</c:v>
                </c:pt>
                <c:pt idx="10">
                  <c:v>1.404</c:v>
                </c:pt>
                <c:pt idx="11">
                  <c:v>2.923</c:v>
                </c:pt>
                <c:pt idx="12">
                  <c:v>6.718</c:v>
                </c:pt>
                <c:pt idx="13">
                  <c:v>2.405</c:v>
                </c:pt>
                <c:pt idx="14">
                  <c:v>3.238</c:v>
                </c:pt>
                <c:pt idx="15">
                  <c:v>3.048</c:v>
                </c:pt>
                <c:pt idx="16">
                  <c:v>3.216</c:v>
                </c:pt>
                <c:pt idx="17">
                  <c:v>3.213</c:v>
                </c:pt>
                <c:pt idx="18">
                  <c:v>0.534</c:v>
                </c:pt>
                <c:pt idx="19">
                  <c:v>4.508</c:v>
                </c:pt>
                <c:pt idx="20">
                  <c:v>7.288</c:v>
                </c:pt>
                <c:pt idx="21">
                  <c:v>5.751</c:v>
                </c:pt>
                <c:pt idx="22">
                  <c:v>2.741</c:v>
                </c:pt>
                <c:pt idx="23">
                  <c:v>2.313</c:v>
                </c:pt>
                <c:pt idx="24">
                  <c:v>4.196</c:v>
                </c:pt>
                <c:pt idx="25">
                  <c:v>4.034</c:v>
                </c:pt>
                <c:pt idx="26">
                  <c:v>1.315</c:v>
                </c:pt>
                <c:pt idx="27">
                  <c:v>3.052</c:v>
                </c:pt>
                <c:pt idx="28">
                  <c:v>1.302</c:v>
                </c:pt>
                <c:pt idx="29">
                  <c:v>2.062</c:v>
                </c:pt>
                <c:pt idx="30">
                  <c:v>2.308</c:v>
                </c:pt>
                <c:pt idx="31">
                  <c:v>3.539</c:v>
                </c:pt>
                <c:pt idx="32">
                  <c:v>3.129</c:v>
                </c:pt>
                <c:pt idx="33">
                  <c:v>3.504</c:v>
                </c:pt>
                <c:pt idx="34">
                  <c:v>1.38</c:v>
                </c:pt>
                <c:pt idx="35">
                  <c:v>3.376</c:v>
                </c:pt>
                <c:pt idx="36">
                  <c:v>1.234</c:v>
                </c:pt>
                <c:pt idx="37">
                  <c:v>2.533</c:v>
                </c:pt>
                <c:pt idx="38">
                  <c:v>2.184</c:v>
                </c:pt>
                <c:pt idx="39">
                  <c:v>4.142</c:v>
                </c:pt>
                <c:pt idx="40">
                  <c:v>2.553</c:v>
                </c:pt>
                <c:pt idx="41">
                  <c:v>1.649</c:v>
                </c:pt>
                <c:pt idx="42">
                  <c:v>2.881</c:v>
                </c:pt>
                <c:pt idx="43">
                  <c:v>2.369</c:v>
                </c:pt>
                <c:pt idx="44">
                  <c:v>4.317</c:v>
                </c:pt>
                <c:pt idx="45">
                  <c:v>2.737</c:v>
                </c:pt>
                <c:pt idx="46">
                  <c:v>3.091</c:v>
                </c:pt>
                <c:pt idx="47">
                  <c:v>2.266</c:v>
                </c:pt>
                <c:pt idx="48">
                  <c:v>4.714</c:v>
                </c:pt>
                <c:pt idx="49">
                  <c:v>1.624</c:v>
                </c:pt>
                <c:pt idx="50">
                  <c:v>2.142</c:v>
                </c:pt>
                <c:pt idx="51">
                  <c:v>3.355</c:v>
                </c:pt>
                <c:pt idx="52">
                  <c:v>1.298</c:v>
                </c:pt>
                <c:pt idx="53">
                  <c:v>2.674</c:v>
                </c:pt>
                <c:pt idx="54">
                  <c:v>2.492</c:v>
                </c:pt>
              </c:numCache>
            </c:numRef>
          </c:val>
        </c:ser>
        <c:axId val="418936664"/>
        <c:axId val="671028648"/>
      </c:barChart>
      <c:catAx>
        <c:axId val="418936664"/>
        <c:scaling>
          <c:orientation val="minMax"/>
        </c:scaling>
        <c:axPos val="b"/>
        <c:numFmt formatCode="General" sourceLinked="1"/>
        <c:tickLblPos val="nextTo"/>
        <c:crossAx val="671028648"/>
        <c:crosses val="autoZero"/>
        <c:auto val="1"/>
        <c:lblAlgn val="ctr"/>
        <c:lblOffset val="100"/>
      </c:catAx>
      <c:valAx>
        <c:axId val="671028648"/>
        <c:scaling>
          <c:orientation val="minMax"/>
        </c:scaling>
        <c:axPos val="l"/>
        <c:majorGridlines/>
        <c:title>
          <c:tx>
            <c:rich>
              <a:bodyPr/>
              <a:lstStyle/>
              <a:p>
                <a:pPr>
                  <a:defRPr/>
                </a:pPr>
                <a:r>
                  <a:rPr lang="en-US"/>
                  <a:t>Mean Areal Precipitation (in)</a:t>
                </a:r>
              </a:p>
            </c:rich>
          </c:tx>
          <c:layout/>
        </c:title>
        <c:numFmt formatCode="General" sourceLinked="1"/>
        <c:tickLblPos val="nextTo"/>
        <c:crossAx val="418936664"/>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dirty="0" smtClean="0"/>
              <a:t>April </a:t>
            </a:r>
            <a:r>
              <a:rPr lang="en-US" dirty="0"/>
              <a:t>precipitation</a:t>
            </a:r>
          </a:p>
        </c:rich>
      </c:tx>
      <c:layout/>
    </c:title>
    <c:plotArea>
      <c:layout/>
      <c:barChart>
        <c:barDir val="col"/>
        <c:grouping val="clustered"/>
        <c:ser>
          <c:idx val="6"/>
          <c:order val="0"/>
          <c:tx>
            <c:v>April</c:v>
          </c:tx>
          <c:trendline>
            <c:trendlineType val="linear"/>
          </c:trendline>
          <c:cat>
            <c:numRef>
              <c:f>Sheet3!$A$3:$A$57</c:f>
              <c:numCache>
                <c:formatCode>General</c:formatCode>
                <c:ptCount val="55"/>
                <c:pt idx="0">
                  <c:v>1951.0</c:v>
                </c:pt>
                <c:pt idx="1">
                  <c:v>1952.0</c:v>
                </c:pt>
                <c:pt idx="2">
                  <c:v>1953.0</c:v>
                </c:pt>
                <c:pt idx="3">
                  <c:v>1954.0</c:v>
                </c:pt>
                <c:pt idx="4">
                  <c:v>1955.0</c:v>
                </c:pt>
                <c:pt idx="5">
                  <c:v>1956.0</c:v>
                </c:pt>
                <c:pt idx="6">
                  <c:v>1957.0</c:v>
                </c:pt>
                <c:pt idx="7">
                  <c:v>1958.0</c:v>
                </c:pt>
                <c:pt idx="8">
                  <c:v>1959.0</c:v>
                </c:pt>
                <c:pt idx="9">
                  <c:v>1960.0</c:v>
                </c:pt>
                <c:pt idx="10">
                  <c:v>1961.0</c:v>
                </c:pt>
                <c:pt idx="11">
                  <c:v>1962.0</c:v>
                </c:pt>
                <c:pt idx="12">
                  <c:v>1963.0</c:v>
                </c:pt>
                <c:pt idx="13">
                  <c:v>1964.0</c:v>
                </c:pt>
                <c:pt idx="14">
                  <c:v>1965.0</c:v>
                </c:pt>
                <c:pt idx="15">
                  <c:v>1966.0</c:v>
                </c:pt>
                <c:pt idx="16">
                  <c:v>1967.0</c:v>
                </c:pt>
                <c:pt idx="17">
                  <c:v>1968.0</c:v>
                </c:pt>
                <c:pt idx="18">
                  <c:v>1969.0</c:v>
                </c:pt>
                <c:pt idx="19">
                  <c:v>1970.0</c:v>
                </c:pt>
                <c:pt idx="20">
                  <c:v>1971.0</c:v>
                </c:pt>
                <c:pt idx="21">
                  <c:v>1972.0</c:v>
                </c:pt>
                <c:pt idx="22">
                  <c:v>1973.0</c:v>
                </c:pt>
                <c:pt idx="23">
                  <c:v>1974.0</c:v>
                </c:pt>
                <c:pt idx="24">
                  <c:v>1975.0</c:v>
                </c:pt>
                <c:pt idx="25">
                  <c:v>1976.0</c:v>
                </c:pt>
                <c:pt idx="26">
                  <c:v>1977.0</c:v>
                </c:pt>
                <c:pt idx="27">
                  <c:v>1978.0</c:v>
                </c:pt>
                <c:pt idx="28">
                  <c:v>1979.0</c:v>
                </c:pt>
                <c:pt idx="29">
                  <c:v>1980.0</c:v>
                </c:pt>
                <c:pt idx="30">
                  <c:v>1981.0</c:v>
                </c:pt>
                <c:pt idx="31">
                  <c:v>1982.0</c:v>
                </c:pt>
                <c:pt idx="32">
                  <c:v>1983.0</c:v>
                </c:pt>
                <c:pt idx="33">
                  <c:v>1984.0</c:v>
                </c:pt>
                <c:pt idx="34">
                  <c:v>1985.0</c:v>
                </c:pt>
                <c:pt idx="35">
                  <c:v>1986.0</c:v>
                </c:pt>
                <c:pt idx="36">
                  <c:v>1987.0</c:v>
                </c:pt>
                <c:pt idx="37">
                  <c:v>1988.0</c:v>
                </c:pt>
                <c:pt idx="38">
                  <c:v>1989.0</c:v>
                </c:pt>
                <c:pt idx="39">
                  <c:v>1990.0</c:v>
                </c:pt>
                <c:pt idx="40">
                  <c:v>1991.0</c:v>
                </c:pt>
                <c:pt idx="41">
                  <c:v>1992.0</c:v>
                </c:pt>
                <c:pt idx="42">
                  <c:v>1993.0</c:v>
                </c:pt>
                <c:pt idx="43">
                  <c:v>1994.0</c:v>
                </c:pt>
                <c:pt idx="44">
                  <c:v>1995.0</c:v>
                </c:pt>
                <c:pt idx="45">
                  <c:v>1996.0</c:v>
                </c:pt>
                <c:pt idx="46">
                  <c:v>1997.0</c:v>
                </c:pt>
                <c:pt idx="47">
                  <c:v>1998.0</c:v>
                </c:pt>
                <c:pt idx="48">
                  <c:v>1999.0</c:v>
                </c:pt>
                <c:pt idx="49">
                  <c:v>2000.0</c:v>
                </c:pt>
                <c:pt idx="50">
                  <c:v>2001.0</c:v>
                </c:pt>
                <c:pt idx="51">
                  <c:v>2002.0</c:v>
                </c:pt>
                <c:pt idx="52">
                  <c:v>2003.0</c:v>
                </c:pt>
                <c:pt idx="53">
                  <c:v>2004.0</c:v>
                </c:pt>
                <c:pt idx="54">
                  <c:v>2005.0</c:v>
                </c:pt>
              </c:numCache>
            </c:numRef>
          </c:cat>
          <c:val>
            <c:numRef>
              <c:f>Sheet3!$F$3:$F$57</c:f>
              <c:numCache>
                <c:formatCode>General</c:formatCode>
                <c:ptCount val="55"/>
                <c:pt idx="0">
                  <c:v>4.502</c:v>
                </c:pt>
                <c:pt idx="1">
                  <c:v>2.855</c:v>
                </c:pt>
                <c:pt idx="2">
                  <c:v>2.83</c:v>
                </c:pt>
                <c:pt idx="3">
                  <c:v>5.662</c:v>
                </c:pt>
                <c:pt idx="4">
                  <c:v>2.484</c:v>
                </c:pt>
                <c:pt idx="5">
                  <c:v>3.178</c:v>
                </c:pt>
                <c:pt idx="6">
                  <c:v>2.048</c:v>
                </c:pt>
                <c:pt idx="7">
                  <c:v>1.932</c:v>
                </c:pt>
                <c:pt idx="8">
                  <c:v>1.584</c:v>
                </c:pt>
                <c:pt idx="9">
                  <c:v>2.607</c:v>
                </c:pt>
                <c:pt idx="10">
                  <c:v>1.653</c:v>
                </c:pt>
                <c:pt idx="11">
                  <c:v>2.748</c:v>
                </c:pt>
                <c:pt idx="12">
                  <c:v>2.048</c:v>
                </c:pt>
                <c:pt idx="13">
                  <c:v>2.283</c:v>
                </c:pt>
                <c:pt idx="14">
                  <c:v>2.515</c:v>
                </c:pt>
                <c:pt idx="15">
                  <c:v>2.622</c:v>
                </c:pt>
                <c:pt idx="16">
                  <c:v>2.421</c:v>
                </c:pt>
                <c:pt idx="17">
                  <c:v>2.408</c:v>
                </c:pt>
                <c:pt idx="18">
                  <c:v>0.963</c:v>
                </c:pt>
                <c:pt idx="19">
                  <c:v>1.969</c:v>
                </c:pt>
                <c:pt idx="20">
                  <c:v>3.799</c:v>
                </c:pt>
                <c:pt idx="21">
                  <c:v>1.984</c:v>
                </c:pt>
                <c:pt idx="22">
                  <c:v>4.379</c:v>
                </c:pt>
                <c:pt idx="23">
                  <c:v>4.305</c:v>
                </c:pt>
                <c:pt idx="24">
                  <c:v>4.399</c:v>
                </c:pt>
                <c:pt idx="25">
                  <c:v>4.146</c:v>
                </c:pt>
                <c:pt idx="26">
                  <c:v>2.889</c:v>
                </c:pt>
                <c:pt idx="27">
                  <c:v>1.631</c:v>
                </c:pt>
                <c:pt idx="28">
                  <c:v>1.339</c:v>
                </c:pt>
                <c:pt idx="29">
                  <c:v>4.029</c:v>
                </c:pt>
                <c:pt idx="30">
                  <c:v>2.657</c:v>
                </c:pt>
                <c:pt idx="31">
                  <c:v>3.113</c:v>
                </c:pt>
                <c:pt idx="32">
                  <c:v>3.812</c:v>
                </c:pt>
                <c:pt idx="33">
                  <c:v>1.855</c:v>
                </c:pt>
                <c:pt idx="34">
                  <c:v>2.474</c:v>
                </c:pt>
                <c:pt idx="35">
                  <c:v>1.255</c:v>
                </c:pt>
                <c:pt idx="36">
                  <c:v>1.69</c:v>
                </c:pt>
                <c:pt idx="37">
                  <c:v>3.088</c:v>
                </c:pt>
                <c:pt idx="38">
                  <c:v>5.09</c:v>
                </c:pt>
                <c:pt idx="39">
                  <c:v>2.307</c:v>
                </c:pt>
                <c:pt idx="40">
                  <c:v>3.646</c:v>
                </c:pt>
                <c:pt idx="41">
                  <c:v>0.987</c:v>
                </c:pt>
                <c:pt idx="42">
                  <c:v>3.258</c:v>
                </c:pt>
                <c:pt idx="43">
                  <c:v>1.977</c:v>
                </c:pt>
                <c:pt idx="44">
                  <c:v>3.851</c:v>
                </c:pt>
                <c:pt idx="45">
                  <c:v>2.825</c:v>
                </c:pt>
                <c:pt idx="46">
                  <c:v>2.821</c:v>
                </c:pt>
                <c:pt idx="47">
                  <c:v>4.228</c:v>
                </c:pt>
                <c:pt idx="48">
                  <c:v>2.281</c:v>
                </c:pt>
                <c:pt idx="49">
                  <c:v>2.351</c:v>
                </c:pt>
                <c:pt idx="50">
                  <c:v>1.669</c:v>
                </c:pt>
                <c:pt idx="51">
                  <c:v>3.049</c:v>
                </c:pt>
                <c:pt idx="52">
                  <c:v>4.063</c:v>
                </c:pt>
                <c:pt idx="53">
                  <c:v>1.154</c:v>
                </c:pt>
                <c:pt idx="54">
                  <c:v>2.909</c:v>
                </c:pt>
              </c:numCache>
            </c:numRef>
          </c:val>
        </c:ser>
        <c:axId val="458402664"/>
        <c:axId val="671774808"/>
      </c:barChart>
      <c:catAx>
        <c:axId val="458402664"/>
        <c:scaling>
          <c:orientation val="minMax"/>
        </c:scaling>
        <c:axPos val="b"/>
        <c:numFmt formatCode="General" sourceLinked="1"/>
        <c:tickLblPos val="nextTo"/>
        <c:crossAx val="671774808"/>
        <c:crosses val="autoZero"/>
        <c:auto val="1"/>
        <c:lblAlgn val="ctr"/>
        <c:lblOffset val="100"/>
      </c:catAx>
      <c:valAx>
        <c:axId val="671774808"/>
        <c:scaling>
          <c:orientation val="minMax"/>
        </c:scaling>
        <c:axPos val="l"/>
        <c:majorGridlines/>
        <c:title>
          <c:tx>
            <c:rich>
              <a:bodyPr/>
              <a:lstStyle/>
              <a:p>
                <a:pPr>
                  <a:defRPr/>
                </a:pPr>
                <a:r>
                  <a:rPr lang="en-US"/>
                  <a:t>Mean Areal Precipitation (in)</a:t>
                </a:r>
              </a:p>
            </c:rich>
          </c:tx>
          <c:layout/>
        </c:title>
        <c:numFmt formatCode="General" sourceLinked="1"/>
        <c:tickLblPos val="nextTo"/>
        <c:crossAx val="458402664"/>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a:t>Yampa</a:t>
            </a:r>
            <a:r>
              <a:rPr lang="en-US" baseline="0"/>
              <a:t> at Steamboat Springs </a:t>
            </a:r>
            <a:r>
              <a:rPr lang="en-US"/>
              <a:t>May precipitation</a:t>
            </a:r>
          </a:p>
        </c:rich>
      </c:tx>
      <c:layout/>
    </c:title>
    <c:plotArea>
      <c:layout/>
      <c:barChart>
        <c:barDir val="col"/>
        <c:grouping val="clustered"/>
        <c:ser>
          <c:idx val="6"/>
          <c:order val="0"/>
          <c:tx>
            <c:v>May</c:v>
          </c:tx>
          <c:trendline>
            <c:trendlineType val="linear"/>
          </c:trendline>
          <c:cat>
            <c:numRef>
              <c:f>Sheet1!$A$3:$A$37</c:f>
              <c:numCache>
                <c:formatCode>General</c:formatCode>
                <c:ptCount val="35"/>
                <c:pt idx="0">
                  <c:v>1976.0</c:v>
                </c:pt>
                <c:pt idx="1">
                  <c:v>1977.0</c:v>
                </c:pt>
                <c:pt idx="2">
                  <c:v>1978.0</c:v>
                </c:pt>
                <c:pt idx="3">
                  <c:v>1979.0</c:v>
                </c:pt>
                <c:pt idx="4">
                  <c:v>1980.0</c:v>
                </c:pt>
                <c:pt idx="5">
                  <c:v>1981.0</c:v>
                </c:pt>
                <c:pt idx="6">
                  <c:v>1982.0</c:v>
                </c:pt>
                <c:pt idx="7">
                  <c:v>1983.0</c:v>
                </c:pt>
                <c:pt idx="8">
                  <c:v>1984.0</c:v>
                </c:pt>
                <c:pt idx="9">
                  <c:v>1985.0</c:v>
                </c:pt>
                <c:pt idx="10">
                  <c:v>1986.0</c:v>
                </c:pt>
                <c:pt idx="11">
                  <c:v>1987.0</c:v>
                </c:pt>
                <c:pt idx="12">
                  <c:v>1988.0</c:v>
                </c:pt>
                <c:pt idx="13">
                  <c:v>1989.0</c:v>
                </c:pt>
                <c:pt idx="14">
                  <c:v>1990.0</c:v>
                </c:pt>
                <c:pt idx="15">
                  <c:v>1991.0</c:v>
                </c:pt>
                <c:pt idx="16">
                  <c:v>1992.0</c:v>
                </c:pt>
                <c:pt idx="17">
                  <c:v>1993.0</c:v>
                </c:pt>
                <c:pt idx="18">
                  <c:v>1994.0</c:v>
                </c:pt>
                <c:pt idx="19">
                  <c:v>1995.0</c:v>
                </c:pt>
                <c:pt idx="20">
                  <c:v>1996.0</c:v>
                </c:pt>
                <c:pt idx="21">
                  <c:v>1997.0</c:v>
                </c:pt>
                <c:pt idx="22">
                  <c:v>1998.0</c:v>
                </c:pt>
                <c:pt idx="23">
                  <c:v>1999.0</c:v>
                </c:pt>
                <c:pt idx="24">
                  <c:v>2000.0</c:v>
                </c:pt>
                <c:pt idx="25">
                  <c:v>2001.0</c:v>
                </c:pt>
                <c:pt idx="26">
                  <c:v>2002.0</c:v>
                </c:pt>
                <c:pt idx="27">
                  <c:v>2003.0</c:v>
                </c:pt>
                <c:pt idx="28">
                  <c:v>2004.0</c:v>
                </c:pt>
                <c:pt idx="29">
                  <c:v>2005.0</c:v>
                </c:pt>
                <c:pt idx="30">
                  <c:v>2006.0</c:v>
                </c:pt>
                <c:pt idx="31">
                  <c:v>2007.0</c:v>
                </c:pt>
                <c:pt idx="32">
                  <c:v>2008.0</c:v>
                </c:pt>
                <c:pt idx="33">
                  <c:v>2009.0</c:v>
                </c:pt>
                <c:pt idx="34">
                  <c:v>2010.0</c:v>
                </c:pt>
              </c:numCache>
            </c:numRef>
          </c:cat>
          <c:val>
            <c:numRef>
              <c:f>Sheet1!$G$3:$G$37</c:f>
              <c:numCache>
                <c:formatCode>General</c:formatCode>
                <c:ptCount val="35"/>
                <c:pt idx="0">
                  <c:v>3.419</c:v>
                </c:pt>
                <c:pt idx="1">
                  <c:v>2.538</c:v>
                </c:pt>
                <c:pt idx="2">
                  <c:v>4.658</c:v>
                </c:pt>
                <c:pt idx="3">
                  <c:v>1.945</c:v>
                </c:pt>
                <c:pt idx="4">
                  <c:v>2.925</c:v>
                </c:pt>
                <c:pt idx="5">
                  <c:v>3.343</c:v>
                </c:pt>
                <c:pt idx="6">
                  <c:v>3.125</c:v>
                </c:pt>
                <c:pt idx="7">
                  <c:v>4.894</c:v>
                </c:pt>
                <c:pt idx="8">
                  <c:v>5.699</c:v>
                </c:pt>
                <c:pt idx="9">
                  <c:v>5.623</c:v>
                </c:pt>
                <c:pt idx="10">
                  <c:v>4.586</c:v>
                </c:pt>
                <c:pt idx="11">
                  <c:v>2.109</c:v>
                </c:pt>
                <c:pt idx="12">
                  <c:v>2.907</c:v>
                </c:pt>
                <c:pt idx="13">
                  <c:v>2.269</c:v>
                </c:pt>
                <c:pt idx="14">
                  <c:v>2.295</c:v>
                </c:pt>
                <c:pt idx="15">
                  <c:v>4.806</c:v>
                </c:pt>
                <c:pt idx="16">
                  <c:v>3.182</c:v>
                </c:pt>
                <c:pt idx="17">
                  <c:v>7.163</c:v>
                </c:pt>
                <c:pt idx="18">
                  <c:v>4.749</c:v>
                </c:pt>
                <c:pt idx="19">
                  <c:v>6.359</c:v>
                </c:pt>
                <c:pt idx="20">
                  <c:v>4.413</c:v>
                </c:pt>
                <c:pt idx="21">
                  <c:v>5.862</c:v>
                </c:pt>
                <c:pt idx="22">
                  <c:v>3.955</c:v>
                </c:pt>
                <c:pt idx="23">
                  <c:v>5.304</c:v>
                </c:pt>
                <c:pt idx="24">
                  <c:v>3.6</c:v>
                </c:pt>
                <c:pt idx="25">
                  <c:v>3.463</c:v>
                </c:pt>
                <c:pt idx="26">
                  <c:v>2.169</c:v>
                </c:pt>
                <c:pt idx="27">
                  <c:v>6.574</c:v>
                </c:pt>
                <c:pt idx="28">
                  <c:v>3.342</c:v>
                </c:pt>
                <c:pt idx="29">
                  <c:v>4.356</c:v>
                </c:pt>
                <c:pt idx="30">
                  <c:v>2.996</c:v>
                </c:pt>
                <c:pt idx="31">
                  <c:v>2.613</c:v>
                </c:pt>
                <c:pt idx="32">
                  <c:v>4.449</c:v>
                </c:pt>
                <c:pt idx="33">
                  <c:v>4.461</c:v>
                </c:pt>
                <c:pt idx="34">
                  <c:v>6.326</c:v>
                </c:pt>
              </c:numCache>
            </c:numRef>
          </c:val>
        </c:ser>
        <c:axId val="450523848"/>
        <c:axId val="666487256"/>
      </c:barChart>
      <c:catAx>
        <c:axId val="450523848"/>
        <c:scaling>
          <c:orientation val="minMax"/>
        </c:scaling>
        <c:axPos val="b"/>
        <c:numFmt formatCode="General" sourceLinked="1"/>
        <c:tickLblPos val="nextTo"/>
        <c:crossAx val="666487256"/>
        <c:crosses val="autoZero"/>
        <c:auto val="1"/>
        <c:lblAlgn val="ctr"/>
        <c:lblOffset val="100"/>
      </c:catAx>
      <c:valAx>
        <c:axId val="666487256"/>
        <c:scaling>
          <c:orientation val="minMax"/>
        </c:scaling>
        <c:axPos val="l"/>
        <c:majorGridlines/>
        <c:title>
          <c:tx>
            <c:rich>
              <a:bodyPr/>
              <a:lstStyle/>
              <a:p>
                <a:pPr>
                  <a:defRPr/>
                </a:pPr>
                <a:r>
                  <a:rPr lang="en-US"/>
                  <a:t>Mean Areal Precipitation (in)</a:t>
                </a:r>
              </a:p>
            </c:rich>
          </c:tx>
          <c:layout/>
        </c:title>
        <c:numFmt formatCode="General" sourceLinked="1"/>
        <c:tickLblPos val="nextTo"/>
        <c:crossAx val="450523848"/>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a:lstStyle/>
          <a:p>
            <a:pPr>
              <a:defRPr/>
            </a:pPr>
            <a:r>
              <a:rPr lang="en-US"/>
              <a:t>Yampa at Steamboat Springs April Precipitation</a:t>
            </a:r>
          </a:p>
        </c:rich>
      </c:tx>
      <c:layout/>
    </c:title>
    <c:plotArea>
      <c:layout/>
      <c:barChart>
        <c:barDir val="col"/>
        <c:grouping val="clustered"/>
        <c:ser>
          <c:idx val="6"/>
          <c:order val="0"/>
          <c:tx>
            <c:v>April</c:v>
          </c:tx>
          <c:trendline>
            <c:trendlineType val="linear"/>
          </c:trendline>
          <c:cat>
            <c:numRef>
              <c:f>Sheet1!$A$3:$A$37</c:f>
              <c:numCache>
                <c:formatCode>General</c:formatCode>
                <c:ptCount val="35"/>
                <c:pt idx="0">
                  <c:v>1976.0</c:v>
                </c:pt>
                <c:pt idx="1">
                  <c:v>1977.0</c:v>
                </c:pt>
                <c:pt idx="2">
                  <c:v>1978.0</c:v>
                </c:pt>
                <c:pt idx="3">
                  <c:v>1979.0</c:v>
                </c:pt>
                <c:pt idx="4">
                  <c:v>1980.0</c:v>
                </c:pt>
                <c:pt idx="5">
                  <c:v>1981.0</c:v>
                </c:pt>
                <c:pt idx="6">
                  <c:v>1982.0</c:v>
                </c:pt>
                <c:pt idx="7">
                  <c:v>1983.0</c:v>
                </c:pt>
                <c:pt idx="8">
                  <c:v>1984.0</c:v>
                </c:pt>
                <c:pt idx="9">
                  <c:v>1985.0</c:v>
                </c:pt>
                <c:pt idx="10">
                  <c:v>1986.0</c:v>
                </c:pt>
                <c:pt idx="11">
                  <c:v>1987.0</c:v>
                </c:pt>
                <c:pt idx="12">
                  <c:v>1988.0</c:v>
                </c:pt>
                <c:pt idx="13">
                  <c:v>1989.0</c:v>
                </c:pt>
                <c:pt idx="14">
                  <c:v>1990.0</c:v>
                </c:pt>
                <c:pt idx="15">
                  <c:v>1991.0</c:v>
                </c:pt>
                <c:pt idx="16">
                  <c:v>1992.0</c:v>
                </c:pt>
                <c:pt idx="17">
                  <c:v>1993.0</c:v>
                </c:pt>
                <c:pt idx="18">
                  <c:v>1994.0</c:v>
                </c:pt>
                <c:pt idx="19">
                  <c:v>1995.0</c:v>
                </c:pt>
                <c:pt idx="20">
                  <c:v>1996.0</c:v>
                </c:pt>
                <c:pt idx="21">
                  <c:v>1997.0</c:v>
                </c:pt>
                <c:pt idx="22">
                  <c:v>1998.0</c:v>
                </c:pt>
                <c:pt idx="23">
                  <c:v>1999.0</c:v>
                </c:pt>
                <c:pt idx="24">
                  <c:v>2000.0</c:v>
                </c:pt>
                <c:pt idx="25">
                  <c:v>2001.0</c:v>
                </c:pt>
                <c:pt idx="26">
                  <c:v>2002.0</c:v>
                </c:pt>
                <c:pt idx="27">
                  <c:v>2003.0</c:v>
                </c:pt>
                <c:pt idx="28">
                  <c:v>2004.0</c:v>
                </c:pt>
                <c:pt idx="29">
                  <c:v>2005.0</c:v>
                </c:pt>
                <c:pt idx="30">
                  <c:v>2006.0</c:v>
                </c:pt>
                <c:pt idx="31">
                  <c:v>2007.0</c:v>
                </c:pt>
                <c:pt idx="32">
                  <c:v>2008.0</c:v>
                </c:pt>
                <c:pt idx="33">
                  <c:v>2009.0</c:v>
                </c:pt>
                <c:pt idx="34">
                  <c:v>2010.0</c:v>
                </c:pt>
              </c:numCache>
            </c:numRef>
          </c:cat>
          <c:val>
            <c:numRef>
              <c:f>Sheet1!$F$3:$F$37</c:f>
              <c:numCache>
                <c:formatCode>General</c:formatCode>
                <c:ptCount val="35"/>
                <c:pt idx="0">
                  <c:v>4.124</c:v>
                </c:pt>
                <c:pt idx="1">
                  <c:v>3.022</c:v>
                </c:pt>
                <c:pt idx="2">
                  <c:v>5.03</c:v>
                </c:pt>
                <c:pt idx="3">
                  <c:v>5.355</c:v>
                </c:pt>
                <c:pt idx="4">
                  <c:v>5.334</c:v>
                </c:pt>
                <c:pt idx="5">
                  <c:v>4.682</c:v>
                </c:pt>
                <c:pt idx="6">
                  <c:v>5.934</c:v>
                </c:pt>
                <c:pt idx="7">
                  <c:v>5.722</c:v>
                </c:pt>
                <c:pt idx="8">
                  <c:v>4.701</c:v>
                </c:pt>
                <c:pt idx="9">
                  <c:v>4.283</c:v>
                </c:pt>
                <c:pt idx="10">
                  <c:v>3.458</c:v>
                </c:pt>
                <c:pt idx="11">
                  <c:v>3.43</c:v>
                </c:pt>
                <c:pt idx="12">
                  <c:v>4.539</c:v>
                </c:pt>
                <c:pt idx="13">
                  <c:v>3.709</c:v>
                </c:pt>
                <c:pt idx="14">
                  <c:v>3.298</c:v>
                </c:pt>
                <c:pt idx="15">
                  <c:v>6.272</c:v>
                </c:pt>
                <c:pt idx="16">
                  <c:v>3.133</c:v>
                </c:pt>
                <c:pt idx="17">
                  <c:v>4.452</c:v>
                </c:pt>
                <c:pt idx="18">
                  <c:v>1.792</c:v>
                </c:pt>
                <c:pt idx="19">
                  <c:v>3.66</c:v>
                </c:pt>
                <c:pt idx="20">
                  <c:v>5.303</c:v>
                </c:pt>
                <c:pt idx="21">
                  <c:v>3.231</c:v>
                </c:pt>
                <c:pt idx="22">
                  <c:v>3.825</c:v>
                </c:pt>
                <c:pt idx="23">
                  <c:v>2.403</c:v>
                </c:pt>
                <c:pt idx="24">
                  <c:v>4.698</c:v>
                </c:pt>
                <c:pt idx="25">
                  <c:v>3.73</c:v>
                </c:pt>
                <c:pt idx="26">
                  <c:v>2.792</c:v>
                </c:pt>
                <c:pt idx="27">
                  <c:v>4.23</c:v>
                </c:pt>
                <c:pt idx="28">
                  <c:v>3.553</c:v>
                </c:pt>
                <c:pt idx="29">
                  <c:v>4.185</c:v>
                </c:pt>
                <c:pt idx="30">
                  <c:v>4.358</c:v>
                </c:pt>
                <c:pt idx="31">
                  <c:v>2.607</c:v>
                </c:pt>
                <c:pt idx="32">
                  <c:v>3.338</c:v>
                </c:pt>
                <c:pt idx="33">
                  <c:v>3.808</c:v>
                </c:pt>
                <c:pt idx="34">
                  <c:v>3.859</c:v>
                </c:pt>
              </c:numCache>
            </c:numRef>
          </c:val>
        </c:ser>
        <c:axId val="668527176"/>
        <c:axId val="666522744"/>
      </c:barChart>
      <c:catAx>
        <c:axId val="668527176"/>
        <c:scaling>
          <c:orientation val="minMax"/>
        </c:scaling>
        <c:axPos val="b"/>
        <c:numFmt formatCode="General" sourceLinked="1"/>
        <c:tickLblPos val="nextTo"/>
        <c:crossAx val="666522744"/>
        <c:crosses val="autoZero"/>
        <c:auto val="1"/>
        <c:lblAlgn val="ctr"/>
        <c:lblOffset val="100"/>
      </c:catAx>
      <c:valAx>
        <c:axId val="666522744"/>
        <c:scaling>
          <c:orientation val="minMax"/>
        </c:scaling>
        <c:axPos val="l"/>
        <c:majorGridlines/>
        <c:title>
          <c:tx>
            <c:rich>
              <a:bodyPr/>
              <a:lstStyle/>
              <a:p>
                <a:pPr>
                  <a:defRPr/>
                </a:pPr>
                <a:r>
                  <a:rPr lang="en-US"/>
                  <a:t>Mean Areal Precipitation (in)</a:t>
                </a:r>
              </a:p>
            </c:rich>
          </c:tx>
          <c:layout/>
        </c:title>
        <c:numFmt formatCode="General" sourceLinked="1"/>
        <c:tickLblPos val="nextTo"/>
        <c:crossAx val="668527176"/>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7FBFE3B5-D82B-9F4E-8676-5AAE2A56C4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Slide Image Placeholder 1"/>
          <p:cNvSpPr>
            <a:spLocks noGrp="1" noRot="1" noChangeAspect="1"/>
          </p:cNvSpPr>
          <p:nvPr>
            <p:ph type="sldImg"/>
          </p:nvPr>
        </p:nvSpPr>
        <p:spPr>
          <a:ln/>
        </p:spPr>
      </p:sp>
      <p:sp>
        <p:nvSpPr>
          <p:cNvPr id="10243" name="Notes Placeholder 2"/>
          <p:cNvSpPr>
            <a:spLocks noGrp="1"/>
          </p:cNvSpPr>
          <p:nvPr>
            <p:ph type="body" idx="1"/>
          </p:nvPr>
        </p:nvSpPr>
        <p:spPr>
          <a:noFill/>
          <a:ln/>
        </p:spPr>
        <p:txBody>
          <a:bodyPr/>
          <a:lstStyle/>
          <a:p>
            <a:pPr eaLnBrk="1" hangingPunct="1"/>
            <a:endParaRPr lang="en-US" smtClean="0">
              <a:latin typeface="Arial" pitchFamily="-110" charset="0"/>
              <a:ea typeface="ＭＳ Ｐゴシック" pitchFamily="-110" charset="-128"/>
              <a:cs typeface="ＭＳ Ｐゴシック" pitchFamily="-110" charset="-128"/>
            </a:endParaRPr>
          </a:p>
        </p:txBody>
      </p:sp>
      <p:sp>
        <p:nvSpPr>
          <p:cNvPr id="10244" name="Slide Number Placeholder 3"/>
          <p:cNvSpPr>
            <a:spLocks noGrp="1"/>
          </p:cNvSpPr>
          <p:nvPr>
            <p:ph type="sldNum" sz="quarter" idx="5"/>
          </p:nvPr>
        </p:nvSpPr>
        <p:spPr>
          <a:noFill/>
        </p:spPr>
        <p:txBody>
          <a:bodyPr/>
          <a:lstStyle/>
          <a:p>
            <a:fld id="{07DCA362-433E-E447-85D5-634080C6B905}" type="slidenum">
              <a:rPr lang="en-US">
                <a:solidFill>
                  <a:srgbClr val="000000"/>
                </a:solidFill>
                <a:latin typeface="Arial" pitchFamily="-110" charset="0"/>
                <a:ea typeface="ＭＳ Ｐゴシック" pitchFamily="-110" charset="-128"/>
                <a:cs typeface="ＭＳ Ｐゴシック" pitchFamily="-110" charset="-128"/>
              </a:rPr>
              <a:pPr/>
              <a:t>1</a:t>
            </a:fld>
            <a:endParaRPr lang="en-US">
              <a:solidFill>
                <a:srgbClr val="000000"/>
              </a:solidFill>
              <a:latin typeface="Arial" pitchFamily="-110" charset="0"/>
              <a:ea typeface="ＭＳ Ｐゴシック" pitchFamily="-110" charset="-128"/>
              <a:cs typeface="ＭＳ Ｐゴシック" pitchFamily="-11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pitchFamily="-105" charset="-128"/>
              <a:cs typeface="ＭＳ Ｐゴシック" pitchFamily="-105"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89560B10-9494-1C41-A237-BA962C652E2C}" type="slidenum">
              <a:rPr lang="en-US" smtClean="0">
                <a:latin typeface="Calibri" pitchFamily="-105" charset="0"/>
                <a:ea typeface="ＭＳ Ｐゴシック" pitchFamily="-105" charset="-128"/>
                <a:cs typeface="ＭＳ Ｐゴシック" pitchFamily="-105" charset="-128"/>
              </a:rPr>
              <a:pPr/>
              <a:t>5</a:t>
            </a:fld>
            <a:endParaRPr lang="en-US" smtClean="0">
              <a:latin typeface="Calibri" pitchFamily="-105" charset="0"/>
              <a:ea typeface="ＭＳ Ｐゴシック" pitchFamily="-105" charset="-128"/>
              <a:cs typeface="ＭＳ Ｐゴシック" pitchFamily="-10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4414" y="8685894"/>
            <a:ext cx="2972098" cy="456595"/>
          </a:xfrm>
          <a:prstGeom prst="rect">
            <a:avLst/>
          </a:prstGeom>
          <a:noFill/>
          <a:ln w="9525">
            <a:noFill/>
            <a:miter lim="800000"/>
            <a:headEnd/>
            <a:tailEnd/>
          </a:ln>
        </p:spPr>
        <p:txBody>
          <a:bodyPr lIns="91432" tIns="45716" rIns="91432" bIns="45716" anchor="b">
            <a:prstTxWarp prst="textNoShape">
              <a:avLst/>
            </a:prstTxWarp>
          </a:bodyPr>
          <a:lstStyle/>
          <a:p>
            <a:pPr algn="r" defTabSz="456491"/>
            <a:fld id="{B683ABE6-43A2-BD41-8C9C-FB3E59D6E7CA}" type="slidenum">
              <a:rPr lang="en-US" sz="1200"/>
              <a:pPr algn="r" defTabSz="456491"/>
              <a:t>8</a:t>
            </a:fld>
            <a:endParaRPr lang="en-US" sz="1200" dirty="0"/>
          </a:p>
        </p:txBody>
      </p:sp>
      <p:sp>
        <p:nvSpPr>
          <p:cNvPr id="25603" name="Rectangle 2"/>
          <p:cNvSpPr>
            <a:spLocks noGrp="1" noRot="1" noChangeAspect="1" noChangeArrowheads="1" noTextEdit="1"/>
          </p:cNvSpPr>
          <p:nvPr>
            <p:ph type="sldImg"/>
          </p:nvPr>
        </p:nvSpPr>
        <p:spPr>
          <a:xfrm>
            <a:off x="1163638" y="679450"/>
            <a:ext cx="4535487" cy="3403600"/>
          </a:xfrm>
          <a:ln/>
        </p:spPr>
      </p:sp>
      <p:sp>
        <p:nvSpPr>
          <p:cNvPr id="25604" name="Rectangle 3"/>
          <p:cNvSpPr>
            <a:spLocks noGrp="1" noChangeArrowheads="1"/>
          </p:cNvSpPr>
          <p:nvPr>
            <p:ph type="body" idx="1"/>
          </p:nvPr>
        </p:nvSpPr>
        <p:spPr>
          <a:xfrm>
            <a:off x="913805" y="4307418"/>
            <a:ext cx="5030391" cy="4157738"/>
          </a:xfrm>
          <a:noFill/>
          <a:ln/>
        </p:spPr>
        <p:txBody>
          <a:bodyPr/>
          <a:lstStyle/>
          <a:p>
            <a:pPr defTabSz="456491">
              <a:spcBef>
                <a:spcPct val="0"/>
              </a:spcBef>
            </a:pPr>
            <a:r>
              <a:rPr lang="en-US" dirty="0" smtClean="0">
                <a:latin typeface="Arial" pitchFamily="-105" charset="0"/>
                <a:ea typeface="ＭＳ Ｐゴシック" pitchFamily="-105" charset="-128"/>
                <a:cs typeface="ＭＳ Ｐゴシック" pitchFamily="-105" charset="-128"/>
              </a:rPr>
              <a:t>The NWS started making water supply forecasts in the 1940s for the Colorado basin. Eventually these forecasts were expanded to cover most western snow melt dominated basins through cooperation with the NRCS. Seasonal </a:t>
            </a:r>
            <a:r>
              <a:rPr lang="en-US" dirty="0" err="1" smtClean="0">
                <a:latin typeface="Arial" pitchFamily="-105" charset="0"/>
                <a:ea typeface="ＭＳ Ｐゴシック" pitchFamily="-105" charset="-128"/>
                <a:cs typeface="ＭＳ Ｐゴシック" pitchFamily="-105" charset="-128"/>
              </a:rPr>
              <a:t>streamflow</a:t>
            </a:r>
            <a:r>
              <a:rPr lang="en-US" dirty="0" smtClean="0">
                <a:latin typeface="Arial" pitchFamily="-105" charset="0"/>
                <a:ea typeface="ＭＳ Ｐゴシック" pitchFamily="-105" charset="-128"/>
                <a:cs typeface="ＭＳ Ｐゴシック" pitchFamily="-105" charset="-128"/>
              </a:rPr>
              <a:t> forecasts </a:t>
            </a:r>
            <a:r>
              <a:rPr lang="en-US" dirty="0" err="1" smtClean="0">
                <a:latin typeface="Arial" pitchFamily="-105" charset="0"/>
                <a:ea typeface="ＭＳ Ｐゴシック" pitchFamily="-105" charset="-128"/>
                <a:cs typeface="ＭＳ Ｐゴシック" pitchFamily="-105" charset="-128"/>
              </a:rPr>
              <a:t>tradionally</a:t>
            </a:r>
            <a:r>
              <a:rPr lang="en-US" dirty="0" smtClean="0">
                <a:latin typeface="Arial" pitchFamily="-105" charset="0"/>
                <a:ea typeface="ＭＳ Ｐゴシック" pitchFamily="-105" charset="-128"/>
                <a:cs typeface="ＭＳ Ｐゴシック" pitchFamily="-105" charset="-128"/>
              </a:rPr>
              <a:t> derive nearly all of their skill from current snowpack conditions in the basin. In fact, the NRCS SNOTEL network was deployed beginning in the late 1970s explicitly to improve seasonal </a:t>
            </a:r>
            <a:r>
              <a:rPr lang="en-US" dirty="0" err="1" smtClean="0">
                <a:latin typeface="Arial" pitchFamily="-105" charset="0"/>
                <a:ea typeface="ＭＳ Ｐゴシック" pitchFamily="-105" charset="-128"/>
                <a:cs typeface="ＭＳ Ｐゴシック" pitchFamily="-105" charset="-128"/>
              </a:rPr>
              <a:t>streamflow</a:t>
            </a:r>
            <a:r>
              <a:rPr lang="en-US" dirty="0" smtClean="0">
                <a:latin typeface="Arial" pitchFamily="-105" charset="0"/>
                <a:ea typeface="ＭＳ Ｐゴシック" pitchFamily="-105" charset="-128"/>
                <a:cs typeface="ＭＳ Ｐゴシック" pitchFamily="-105" charset="-128"/>
              </a:rPr>
              <a:t> prediction. </a:t>
            </a:r>
          </a:p>
          <a:p>
            <a:pPr defTabSz="456491">
              <a:spcBef>
                <a:spcPct val="0"/>
              </a:spcBef>
            </a:pPr>
            <a:endParaRPr lang="en-US" dirty="0" smtClean="0">
              <a:latin typeface="Arial" pitchFamily="-105" charset="0"/>
              <a:ea typeface="ＭＳ Ｐゴシック" pitchFamily="-105" charset="-128"/>
              <a:cs typeface="ＭＳ Ｐゴシック" pitchFamily="-105" charset="-128"/>
            </a:endParaRPr>
          </a:p>
          <a:p>
            <a:pPr defTabSz="456491">
              <a:spcBef>
                <a:spcPct val="0"/>
              </a:spcBef>
            </a:pPr>
            <a:r>
              <a:rPr lang="en-US" dirty="0" smtClean="0">
                <a:latin typeface="Arial" pitchFamily="-105" charset="0"/>
                <a:ea typeface="ＭＳ Ｐゴシック" pitchFamily="-105" charset="-128"/>
                <a:cs typeface="ＭＳ Ｐゴシック" pitchFamily="-105" charset="-128"/>
              </a:rPr>
              <a:t>Bullets on left give background information on water supply forecasts.</a:t>
            </a:r>
          </a:p>
          <a:p>
            <a:pPr defTabSz="456491">
              <a:spcBef>
                <a:spcPct val="0"/>
              </a:spcBef>
            </a:pPr>
            <a:endParaRPr lang="en-US" dirty="0" smtClean="0">
              <a:latin typeface="Arial" pitchFamily="-105" charset="0"/>
              <a:ea typeface="ＭＳ Ｐゴシック" pitchFamily="-105" charset="-128"/>
              <a:cs typeface="ＭＳ Ｐゴシック" pitchFamily="-105" charset="-128"/>
            </a:endParaRPr>
          </a:p>
          <a:p>
            <a:pPr defTabSz="456491">
              <a:spcBef>
                <a:spcPct val="0"/>
              </a:spcBef>
            </a:pPr>
            <a:r>
              <a:rPr lang="en-US" dirty="0" smtClean="0">
                <a:latin typeface="Arial" pitchFamily="-105" charset="0"/>
                <a:ea typeface="ＭＳ Ｐゴシック" pitchFamily="-105" charset="-128"/>
                <a:cs typeface="ＭＳ Ｐゴシック" pitchFamily="-105" charset="-128"/>
              </a:rPr>
              <a:t>The upper right figure is hyperlinked to “live” website (</a:t>
            </a:r>
            <a:r>
              <a:rPr lang="en-US" dirty="0" err="1" smtClean="0">
                <a:latin typeface="Arial" pitchFamily="-105" charset="0"/>
                <a:ea typeface="ＭＳ Ｐゴシック" pitchFamily="-105" charset="-128"/>
                <a:cs typeface="ＭＳ Ｐゴシック" pitchFamily="-105" charset="-128"/>
              </a:rPr>
              <a:t>www.cbrfc.noaa.gov/westernwater</a:t>
            </a:r>
            <a:r>
              <a:rPr lang="en-US" dirty="0" smtClean="0">
                <a:latin typeface="Arial" pitchFamily="-105" charset="0"/>
                <a:ea typeface="ＭＳ Ｐゴシック" pitchFamily="-105" charset="-128"/>
                <a:cs typeface="ＭＳ Ｐゴシック" pitchFamily="-105" charset="-128"/>
              </a:rPr>
              <a:t>).  - Suggest clicking on website and giving a brief synopsis of current forecasts for western US. Note that most areas are extremely dry this year – particularly most all of California and the Colorado Basin. The Washington Cascades and the upper Arkansas River Basin are the only areas with above normal forecasts this year.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302D9A1-A3BC-8B4F-B9FA-DC0622A2CA11}" type="slidenum">
              <a:rPr lang="en-US">
                <a:latin typeface="Arial" pitchFamily="32" charset="0"/>
                <a:ea typeface="ＭＳ Ｐゴシック" pitchFamily="32" charset="-128"/>
                <a:cs typeface="ＭＳ Ｐゴシック" pitchFamily="32" charset="-128"/>
              </a:rPr>
              <a:pPr/>
              <a:t>9</a:t>
            </a:fld>
            <a:endParaRPr lang="en-US">
              <a:latin typeface="Arial" pitchFamily="32" charset="0"/>
              <a:ea typeface="ＭＳ Ｐゴシック" pitchFamily="32" charset="-128"/>
              <a:cs typeface="ＭＳ Ｐゴシック" pitchFamily="32" charset="-128"/>
            </a:endParaRPr>
          </a:p>
        </p:txBody>
      </p:sp>
      <p:sp>
        <p:nvSpPr>
          <p:cNvPr id="28675" name="Rectangle 2"/>
          <p:cNvSpPr>
            <a:spLocks noGrp="1" noRot="1" noChangeAspect="1" noChangeArrowheads="1" noTextEdit="1"/>
          </p:cNvSpPr>
          <p:nvPr>
            <p:ph type="sldImg"/>
          </p:nvPr>
        </p:nvSpPr>
        <p:spPr>
          <a:xfrm>
            <a:off x="1144588" y="685800"/>
            <a:ext cx="4570412" cy="3429000"/>
          </a:xfrm>
          <a:ln/>
        </p:spPr>
      </p:sp>
      <p:sp>
        <p:nvSpPr>
          <p:cNvPr id="28676" name="Rectangle 3"/>
          <p:cNvSpPr>
            <a:spLocks noGrp="1" noChangeArrowheads="1"/>
          </p:cNvSpPr>
          <p:nvPr>
            <p:ph type="body" idx="1"/>
          </p:nvPr>
        </p:nvSpPr>
        <p:spPr>
          <a:noFill/>
          <a:ln/>
        </p:spPr>
        <p:txBody>
          <a:bodyPr/>
          <a:lstStyle/>
          <a:p>
            <a:pPr eaLnBrk="1" hangingPunct="1"/>
            <a:r>
              <a:rPr lang="en-US">
                <a:latin typeface="Arial" pitchFamily="32" charset="0"/>
                <a:ea typeface="ＭＳ Ｐゴシック" pitchFamily="32" charset="-128"/>
                <a:cs typeface="ＭＳ Ｐゴシック" pitchFamily="32" charset="-128"/>
              </a:rPr>
              <a:t>In another example, past observations are use to adjust the hydrologic model. The current time is when model states are saved. The future will use forecast or historic data as input to the model to produce possible hydrographs. Here, a series of hydrograph traces are generated, each based on a particular set of input values. The resulting traces give an idea of the range of possible flows. </a:t>
            </a:r>
          </a:p>
          <a:p>
            <a:pPr eaLnBrk="1" hangingPunct="1"/>
            <a:endParaRPr lang="en-US">
              <a:latin typeface="Arial" pitchFamily="32" charset="0"/>
              <a:ea typeface="ＭＳ Ｐゴシック" pitchFamily="32" charset="-128"/>
              <a:cs typeface="ＭＳ Ｐゴシック" pitchFamily="32" charset="-128"/>
            </a:endParaRPr>
          </a:p>
          <a:p>
            <a:pPr eaLnBrk="1" hangingPunct="1"/>
            <a:r>
              <a:rPr lang="en-US">
                <a:latin typeface="Arial" pitchFamily="32" charset="0"/>
                <a:ea typeface="ＭＳ Ｐゴシック" pitchFamily="32" charset="-128"/>
                <a:cs typeface="ＭＳ Ｐゴシック" pitchFamily="32" charset="-128"/>
              </a:rPr>
              <a:t>For this case, because all of the traces are above this point, the probability that this flow will occur is very high. For the this second case, there is a medium chance flows at this level will occur since some of the traces were above and below this point. For the third case, chances of this flow are low, since all of the trances are lower than this particular value.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302D9A1-A3BC-8B4F-B9FA-DC0622A2CA11}" type="slidenum">
              <a:rPr lang="en-US">
                <a:latin typeface="Arial" pitchFamily="32" charset="0"/>
                <a:ea typeface="ＭＳ Ｐゴシック" pitchFamily="32" charset="-128"/>
                <a:cs typeface="ＭＳ Ｐゴシック" pitchFamily="32" charset="-128"/>
              </a:rPr>
              <a:pPr/>
              <a:t>11</a:t>
            </a:fld>
            <a:endParaRPr lang="en-US">
              <a:latin typeface="Arial" pitchFamily="32" charset="0"/>
              <a:ea typeface="ＭＳ Ｐゴシック" pitchFamily="32" charset="-128"/>
              <a:cs typeface="ＭＳ Ｐゴシック" pitchFamily="32" charset="-128"/>
            </a:endParaRPr>
          </a:p>
        </p:txBody>
      </p:sp>
      <p:sp>
        <p:nvSpPr>
          <p:cNvPr id="28675" name="Rectangle 2"/>
          <p:cNvSpPr>
            <a:spLocks noGrp="1" noRot="1" noChangeAspect="1" noChangeArrowheads="1" noTextEdit="1"/>
          </p:cNvSpPr>
          <p:nvPr>
            <p:ph type="sldImg"/>
          </p:nvPr>
        </p:nvSpPr>
        <p:spPr>
          <a:xfrm>
            <a:off x="1144588" y="685800"/>
            <a:ext cx="4570412" cy="3429000"/>
          </a:xfrm>
          <a:ln/>
        </p:spPr>
      </p:sp>
      <p:sp>
        <p:nvSpPr>
          <p:cNvPr id="28676" name="Rectangle 3"/>
          <p:cNvSpPr>
            <a:spLocks noGrp="1" noChangeArrowheads="1"/>
          </p:cNvSpPr>
          <p:nvPr>
            <p:ph type="body" idx="1"/>
          </p:nvPr>
        </p:nvSpPr>
        <p:spPr>
          <a:noFill/>
          <a:ln/>
        </p:spPr>
        <p:txBody>
          <a:bodyPr/>
          <a:lstStyle/>
          <a:p>
            <a:pPr eaLnBrk="1" hangingPunct="1"/>
            <a:r>
              <a:rPr lang="en-US">
                <a:latin typeface="Arial" pitchFamily="32" charset="0"/>
                <a:ea typeface="ＭＳ Ｐゴシック" pitchFamily="32" charset="-128"/>
                <a:cs typeface="ＭＳ Ｐゴシック" pitchFamily="32" charset="-128"/>
              </a:rPr>
              <a:t>In another example, past observations are use to adjust the hydrologic model. The current time is when model states are saved. The future will use forecast or historic data as input to the model to produce possible hydrographs. Here, a series of hydrograph traces are generated, each based on a particular set of input values. The resulting traces give an idea of the range of possible flows. </a:t>
            </a:r>
          </a:p>
          <a:p>
            <a:pPr eaLnBrk="1" hangingPunct="1"/>
            <a:endParaRPr lang="en-US">
              <a:latin typeface="Arial" pitchFamily="32" charset="0"/>
              <a:ea typeface="ＭＳ Ｐゴシック" pitchFamily="32" charset="-128"/>
              <a:cs typeface="ＭＳ Ｐゴシック" pitchFamily="32" charset="-128"/>
            </a:endParaRPr>
          </a:p>
          <a:p>
            <a:pPr eaLnBrk="1" hangingPunct="1"/>
            <a:r>
              <a:rPr lang="en-US">
                <a:latin typeface="Arial" pitchFamily="32" charset="0"/>
                <a:ea typeface="ＭＳ Ｐゴシック" pitchFamily="32" charset="-128"/>
                <a:cs typeface="ＭＳ Ｐゴシック" pitchFamily="32" charset="-128"/>
              </a:rPr>
              <a:t>For this case, because all of the traces are above this point, the probability that this flow will occur is very high. For the this second case, there is a medium chance flows at this level will occur since some of the traces were above and below this point. For the third case, chances of this flow are low, since all of the trances are lower than this particular value.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302D9A1-A3BC-8B4F-B9FA-DC0622A2CA11}" type="slidenum">
              <a:rPr lang="en-US">
                <a:latin typeface="Arial" pitchFamily="32" charset="0"/>
                <a:ea typeface="ＭＳ Ｐゴシック" pitchFamily="32" charset="-128"/>
                <a:cs typeface="ＭＳ Ｐゴシック" pitchFamily="32" charset="-128"/>
              </a:rPr>
              <a:pPr/>
              <a:t>12</a:t>
            </a:fld>
            <a:endParaRPr lang="en-US">
              <a:latin typeface="Arial" pitchFamily="32" charset="0"/>
              <a:ea typeface="ＭＳ Ｐゴシック" pitchFamily="32" charset="-128"/>
              <a:cs typeface="ＭＳ Ｐゴシック" pitchFamily="32" charset="-128"/>
            </a:endParaRPr>
          </a:p>
        </p:txBody>
      </p:sp>
      <p:sp>
        <p:nvSpPr>
          <p:cNvPr id="28675" name="Rectangle 2"/>
          <p:cNvSpPr>
            <a:spLocks noGrp="1" noRot="1" noChangeAspect="1" noChangeArrowheads="1" noTextEdit="1"/>
          </p:cNvSpPr>
          <p:nvPr>
            <p:ph type="sldImg"/>
          </p:nvPr>
        </p:nvSpPr>
        <p:spPr>
          <a:xfrm>
            <a:off x="1144588" y="685800"/>
            <a:ext cx="4570412" cy="3429000"/>
          </a:xfrm>
          <a:ln/>
        </p:spPr>
      </p:sp>
      <p:sp>
        <p:nvSpPr>
          <p:cNvPr id="28676" name="Rectangle 3"/>
          <p:cNvSpPr>
            <a:spLocks noGrp="1" noChangeArrowheads="1"/>
          </p:cNvSpPr>
          <p:nvPr>
            <p:ph type="body" idx="1"/>
          </p:nvPr>
        </p:nvSpPr>
        <p:spPr>
          <a:noFill/>
          <a:ln/>
        </p:spPr>
        <p:txBody>
          <a:bodyPr/>
          <a:lstStyle/>
          <a:p>
            <a:pPr eaLnBrk="1" hangingPunct="1"/>
            <a:r>
              <a:rPr lang="en-US">
                <a:latin typeface="Arial" pitchFamily="32" charset="0"/>
                <a:ea typeface="ＭＳ Ｐゴシック" pitchFamily="32" charset="-128"/>
                <a:cs typeface="ＭＳ Ｐゴシック" pitchFamily="32" charset="-128"/>
              </a:rPr>
              <a:t>In another example, past observations are use to adjust the hydrologic model. The current time is when model states are saved. The future will use forecast or historic data as input to the model to produce possible hydrographs. Here, a series of hydrograph traces are generated, each based on a particular set of input values. The resulting traces give an idea of the range of possible flows. </a:t>
            </a:r>
          </a:p>
          <a:p>
            <a:pPr eaLnBrk="1" hangingPunct="1"/>
            <a:endParaRPr lang="en-US">
              <a:latin typeface="Arial" pitchFamily="32" charset="0"/>
              <a:ea typeface="ＭＳ Ｐゴシック" pitchFamily="32" charset="-128"/>
              <a:cs typeface="ＭＳ Ｐゴシック" pitchFamily="32" charset="-128"/>
            </a:endParaRPr>
          </a:p>
          <a:p>
            <a:pPr eaLnBrk="1" hangingPunct="1"/>
            <a:r>
              <a:rPr lang="en-US">
                <a:latin typeface="Arial" pitchFamily="32" charset="0"/>
                <a:ea typeface="ＭＳ Ｐゴシック" pitchFamily="32" charset="-128"/>
                <a:cs typeface="ＭＳ Ｐゴシック" pitchFamily="32" charset="-128"/>
              </a:rPr>
              <a:t>For this case, because all of the traces are above this point, the probability that this flow will occur is very high. For the this second case, there is a medium chance flows at this level will occur since some of the traces were above and below this point. For the third case, chances of this flow are low, since all of the trances are lower than this particular value.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302D9A1-A3BC-8B4F-B9FA-DC0622A2CA11}" type="slidenum">
              <a:rPr lang="en-US">
                <a:latin typeface="Arial" pitchFamily="32" charset="0"/>
                <a:ea typeface="ＭＳ Ｐゴシック" pitchFamily="32" charset="-128"/>
                <a:cs typeface="ＭＳ Ｐゴシック" pitchFamily="32" charset="-128"/>
              </a:rPr>
              <a:pPr/>
              <a:t>13</a:t>
            </a:fld>
            <a:endParaRPr lang="en-US">
              <a:latin typeface="Arial" pitchFamily="32" charset="0"/>
              <a:ea typeface="ＭＳ Ｐゴシック" pitchFamily="32" charset="-128"/>
              <a:cs typeface="ＭＳ Ｐゴシック" pitchFamily="32" charset="-128"/>
            </a:endParaRPr>
          </a:p>
        </p:txBody>
      </p:sp>
      <p:sp>
        <p:nvSpPr>
          <p:cNvPr id="28675" name="Rectangle 2"/>
          <p:cNvSpPr>
            <a:spLocks noGrp="1" noRot="1" noChangeAspect="1" noChangeArrowheads="1" noTextEdit="1"/>
          </p:cNvSpPr>
          <p:nvPr>
            <p:ph type="sldImg"/>
          </p:nvPr>
        </p:nvSpPr>
        <p:spPr>
          <a:xfrm>
            <a:off x="1144588" y="685800"/>
            <a:ext cx="4570412" cy="3429000"/>
          </a:xfrm>
          <a:ln/>
        </p:spPr>
      </p:sp>
      <p:sp>
        <p:nvSpPr>
          <p:cNvPr id="28676" name="Rectangle 3"/>
          <p:cNvSpPr>
            <a:spLocks noGrp="1" noChangeArrowheads="1"/>
          </p:cNvSpPr>
          <p:nvPr>
            <p:ph type="body" idx="1"/>
          </p:nvPr>
        </p:nvSpPr>
        <p:spPr>
          <a:noFill/>
          <a:ln/>
        </p:spPr>
        <p:txBody>
          <a:bodyPr/>
          <a:lstStyle/>
          <a:p>
            <a:pPr eaLnBrk="1" hangingPunct="1"/>
            <a:r>
              <a:rPr lang="en-US">
                <a:latin typeface="Arial" pitchFamily="32" charset="0"/>
                <a:ea typeface="ＭＳ Ｐゴシック" pitchFamily="32" charset="-128"/>
                <a:cs typeface="ＭＳ Ｐゴシック" pitchFamily="32" charset="-128"/>
              </a:rPr>
              <a:t>In another example, past observations are use to adjust the hydrologic model. The current time is when model states are saved. The future will use forecast or historic data as input to the model to produce possible hydrographs. Here, a series of hydrograph traces are generated, each based on a particular set of input values. The resulting traces give an idea of the range of possible flows. </a:t>
            </a:r>
          </a:p>
          <a:p>
            <a:pPr eaLnBrk="1" hangingPunct="1"/>
            <a:endParaRPr lang="en-US">
              <a:latin typeface="Arial" pitchFamily="32" charset="0"/>
              <a:ea typeface="ＭＳ Ｐゴシック" pitchFamily="32" charset="-128"/>
              <a:cs typeface="ＭＳ Ｐゴシック" pitchFamily="32" charset="-128"/>
            </a:endParaRPr>
          </a:p>
          <a:p>
            <a:pPr eaLnBrk="1" hangingPunct="1"/>
            <a:r>
              <a:rPr lang="en-US">
                <a:latin typeface="Arial" pitchFamily="32" charset="0"/>
                <a:ea typeface="ＭＳ Ｐゴシック" pitchFamily="32" charset="-128"/>
                <a:cs typeface="ＭＳ Ｐゴシック" pitchFamily="32" charset="-128"/>
              </a:rPr>
              <a:t>For this case, because all of the traces are above this point, the probability that this flow will occur is very high. For the this second case, there is a medium chance flows at this level will occur since some of the traces were above and below this point. For the third case, chances of this flow are low, since all of the trances are lower than this particular value.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pic>
        <p:nvPicPr>
          <p:cNvPr id="4" name="Picture 12" descr="http://www.bfrl.nist.gov/866/CIB_W14/DOC_LOGO_1X1.gif"/>
          <p:cNvPicPr>
            <a:picLocks noChangeAspect="1" noChangeArrowheads="1"/>
          </p:cNvPicPr>
          <p:nvPr userDrawn="1"/>
        </p:nvPicPr>
        <p:blipFill>
          <a:blip r:embed="rId2"/>
          <a:srcRect/>
          <a:stretch>
            <a:fillRect/>
          </a:stretch>
        </p:blipFill>
        <p:spPr bwMode="auto">
          <a:xfrm>
            <a:off x="201613" y="195263"/>
            <a:ext cx="692150" cy="685800"/>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FAC1CAA-BEF0-884E-950B-46DBA4639DA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BB13A7-26F4-4A49-8559-7CFD4FA5BC9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5BF65D-F1A8-2848-AD2F-79282A949EF2}" type="datetime1">
              <a:rPr lang="en-US"/>
              <a:pPr>
                <a:defRPr/>
              </a:pPr>
              <a:t>4/12/11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BD3097-78BD-1D40-9484-DF381FD4734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image" Target="../media/image2.jpeg"/><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5"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mn-ea"/>
                <a:cs typeface="+mn-cs"/>
              </a:defRPr>
            </a:lvl1pPr>
          </a:lstStyle>
          <a:p>
            <a:pPr>
              <a:defRPr/>
            </a:pPr>
            <a:fld id="{3699A233-3D41-5848-AF88-BFFD1E07432E}" type="slidenum">
              <a:rPr lang="en-US"/>
              <a:pPr>
                <a:defRPr/>
              </a:pPr>
              <a:t>‹#›</a:t>
            </a:fld>
            <a:endParaRPr lang="en-US"/>
          </a:p>
        </p:txBody>
      </p:sp>
      <p:pic>
        <p:nvPicPr>
          <p:cNvPr id="1031" name="Picture 10" descr="noaa1"/>
          <p:cNvPicPr>
            <a:picLocks noChangeAspect="1" noChangeArrowheads="1"/>
          </p:cNvPicPr>
          <p:nvPr userDrawn="1"/>
        </p:nvPicPr>
        <p:blipFill>
          <a:blip r:embed="rId5"/>
          <a:srcRect/>
          <a:stretch>
            <a:fillRect/>
          </a:stretch>
        </p:blipFill>
        <p:spPr bwMode="auto">
          <a:xfrm>
            <a:off x="8305800" y="152400"/>
            <a:ext cx="685800" cy="695325"/>
          </a:xfrm>
          <a:prstGeom prst="rect">
            <a:avLst/>
          </a:prstGeom>
          <a:noFill/>
          <a:ln w="9525">
            <a:noFill/>
            <a:miter lim="800000"/>
            <a:headEnd/>
            <a:tailEnd/>
          </a:ln>
        </p:spPr>
      </p:pic>
      <p:cxnSp>
        <p:nvCxnSpPr>
          <p:cNvPr id="10" name="Straight Connector 9"/>
          <p:cNvCxnSpPr/>
          <p:nvPr userDrawn="1"/>
        </p:nvCxnSpPr>
        <p:spPr>
          <a:xfrm>
            <a:off x="304800" y="1143000"/>
            <a:ext cx="8534400" cy="0"/>
          </a:xfrm>
          <a:prstGeom prst="line">
            <a:avLst/>
          </a:prstGeom>
          <a:ln w="28575">
            <a:solidFill>
              <a:srgbClr val="0050B4"/>
            </a:solidFill>
          </a:ln>
        </p:spPr>
        <p:style>
          <a:lnRef idx="1">
            <a:schemeClr val="accent1"/>
          </a:lnRef>
          <a:fillRef idx="0">
            <a:schemeClr val="accent1"/>
          </a:fillRef>
          <a:effectRef idx="0">
            <a:schemeClr val="accent1"/>
          </a:effectRef>
          <a:fontRef idx="minor">
            <a:schemeClr val="tx1"/>
          </a:fontRef>
        </p:style>
      </p:cxnSp>
      <p:pic>
        <p:nvPicPr>
          <p:cNvPr id="1033" name="Picture 9" descr="Logo - CBRFC.jpg"/>
          <p:cNvPicPr>
            <a:picLocks noChangeAspect="1"/>
          </p:cNvPicPr>
          <p:nvPr userDrawn="1"/>
        </p:nvPicPr>
        <p:blipFill>
          <a:blip r:embed="rId6"/>
          <a:srcRect/>
          <a:stretch>
            <a:fillRect/>
          </a:stretch>
        </p:blipFill>
        <p:spPr bwMode="auto">
          <a:xfrm>
            <a:off x="152400" y="1524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Lst>
  <p:hf hdr="0" ftr="0" dt="0"/>
  <p:txStyles>
    <p:titleStyle>
      <a:lvl1pPr algn="ctr" rtl="0" eaLnBrk="0" fontAlgn="base" hangingPunct="0">
        <a:spcBef>
          <a:spcPct val="0"/>
        </a:spcBef>
        <a:spcAft>
          <a:spcPct val="0"/>
        </a:spcAft>
        <a:defRPr sz="4400">
          <a:solidFill>
            <a:srgbClr val="8C0000"/>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8C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8C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8C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8C0000"/>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5.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6.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7.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chart" Target="../charts/char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3" Type="http://schemas.openxmlformats.org/officeDocument/2006/relationships/chart" Target="../charts/chart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3" Type="http://schemas.openxmlformats.org/officeDocument/2006/relationships/chart" Target="../charts/chart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3"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hyperlink" Target="mailto:kevin.werner@noaa" TargetMode="External"/><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4.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5"/>
          <p:cNvPicPr>
            <a:picLocks noChangeAspect="1"/>
          </p:cNvPicPr>
          <p:nvPr/>
        </p:nvPicPr>
        <p:blipFill>
          <a:blip r:embed="rId3"/>
          <a:srcRect l="18443" t="38524" r="32378" b="24590"/>
          <a:stretch>
            <a:fillRect/>
          </a:stretch>
        </p:blipFill>
        <p:spPr bwMode="auto">
          <a:xfrm>
            <a:off x="0" y="0"/>
            <a:ext cx="9144000" cy="6858000"/>
          </a:xfrm>
          <a:prstGeom prst="rect">
            <a:avLst/>
          </a:prstGeom>
          <a:noFill/>
          <a:ln w="9525">
            <a:noFill/>
            <a:miter lim="800000"/>
            <a:headEnd/>
            <a:tailEnd/>
          </a:ln>
        </p:spPr>
      </p:pic>
      <p:sp>
        <p:nvSpPr>
          <p:cNvPr id="9220" name="Subtitle 5"/>
          <p:cNvSpPr>
            <a:spLocks noGrp="1"/>
          </p:cNvSpPr>
          <p:nvPr>
            <p:ph type="subTitle" idx="1"/>
          </p:nvPr>
        </p:nvSpPr>
        <p:spPr>
          <a:xfrm>
            <a:off x="609600" y="3276600"/>
            <a:ext cx="7924800" cy="1752600"/>
          </a:xfrm>
        </p:spPr>
        <p:txBody>
          <a:bodyPr/>
          <a:lstStyle/>
          <a:p>
            <a:pPr eaLnBrk="1" hangingPunct="1"/>
            <a:r>
              <a:rPr lang="en-US" sz="2400" b="1" dirty="0" smtClean="0">
                <a:ea typeface="ＭＳ Ｐゴシック" pitchFamily="-110" charset="-128"/>
                <a:cs typeface="ＭＳ Ｐゴシック" pitchFamily="-110" charset="-128"/>
              </a:rPr>
              <a:t>Kevin Werner</a:t>
            </a:r>
          </a:p>
          <a:p>
            <a:pPr eaLnBrk="1" hangingPunct="1"/>
            <a:r>
              <a:rPr lang="en-US" sz="1800" i="1" dirty="0" smtClean="0">
                <a:ea typeface="ＭＳ Ｐゴシック" pitchFamily="-110" charset="-128"/>
                <a:cs typeface="ＭＳ Ｐゴシック" pitchFamily="-110" charset="-128"/>
              </a:rPr>
              <a:t>NWS Colorado Basin River Forecast Center</a:t>
            </a:r>
          </a:p>
          <a:p>
            <a:pPr eaLnBrk="1" hangingPunct="1"/>
            <a:endParaRPr lang="en-US" sz="1800" i="1" dirty="0" smtClean="0">
              <a:ea typeface="ＭＳ Ｐゴシック" pitchFamily="-110" charset="-128"/>
              <a:cs typeface="ＭＳ Ｐゴシック" pitchFamily="-110" charset="-128"/>
            </a:endParaRPr>
          </a:p>
        </p:txBody>
      </p:sp>
      <p:sp>
        <p:nvSpPr>
          <p:cNvPr id="9221" name="Slide Number Placeholder 3"/>
          <p:cNvSpPr>
            <a:spLocks noGrp="1"/>
          </p:cNvSpPr>
          <p:nvPr>
            <p:ph type="sldNum" sz="quarter" idx="12"/>
          </p:nvPr>
        </p:nvSpPr>
        <p:spPr>
          <a:noFill/>
        </p:spPr>
        <p:txBody>
          <a:bodyPr/>
          <a:lstStyle/>
          <a:p>
            <a:fld id="{EBEEBD86-AECD-524B-B8CA-8F0DDD42ACC3}" type="slidenum">
              <a:rPr lang="en-US" smtClean="0">
                <a:latin typeface="Arial" pitchFamily="-110" charset="0"/>
                <a:ea typeface="ＭＳ Ｐゴシック" pitchFamily="-110" charset="-128"/>
                <a:cs typeface="ＭＳ Ｐゴシック" pitchFamily="-110" charset="-128"/>
              </a:rPr>
              <a:pPr/>
              <a:t>1</a:t>
            </a:fld>
            <a:endParaRPr lang="en-US" smtClean="0">
              <a:latin typeface="Arial" pitchFamily="-110" charset="0"/>
              <a:ea typeface="ＭＳ Ｐゴシック" pitchFamily="-110" charset="-128"/>
              <a:cs typeface="ＭＳ Ｐゴシック" pitchFamily="-110" charset="-128"/>
            </a:endParaRPr>
          </a:p>
        </p:txBody>
      </p:sp>
      <p:sp>
        <p:nvSpPr>
          <p:cNvPr id="7" name="Title 1"/>
          <p:cNvSpPr txBox="1">
            <a:spLocks/>
          </p:cNvSpPr>
          <p:nvPr/>
        </p:nvSpPr>
        <p:spPr bwMode="auto">
          <a:xfrm>
            <a:off x="457200" y="1676400"/>
            <a:ext cx="8153400" cy="990600"/>
          </a:xfrm>
          <a:prstGeom prst="rect">
            <a:avLst/>
          </a:prstGeom>
          <a:noFill/>
          <a:ln w="9525">
            <a:noFill/>
            <a:miter lim="800000"/>
            <a:headEnd/>
            <a:tailEnd/>
          </a:ln>
          <a:effectLst/>
        </p:spPr>
        <p:txBody>
          <a:bodyPr anchor="ctr"/>
          <a:lstStyle/>
          <a:p>
            <a:pPr algn="ctr">
              <a:defRPr/>
            </a:pPr>
            <a:endParaRPr lang="en-US" sz="2800" dirty="0" smtClean="0">
              <a:solidFill>
                <a:srgbClr val="000000"/>
              </a:solidFill>
              <a:latin typeface="Arial" charset="0"/>
              <a:ea typeface="ＭＳ Ｐゴシック" charset="-128"/>
              <a:cs typeface="ＭＳ Ｐゴシック" charset="-128"/>
            </a:endParaRPr>
          </a:p>
          <a:p>
            <a:pPr algn="ctr">
              <a:defRPr/>
            </a:pPr>
            <a:r>
              <a:rPr lang="en-US" sz="2800" dirty="0" smtClean="0">
                <a:solidFill>
                  <a:srgbClr val="000000"/>
                </a:solidFill>
                <a:latin typeface="Arial" charset="0"/>
                <a:ea typeface="ＭＳ Ｐゴシック" charset="-128"/>
                <a:cs typeface="ＭＳ Ｐゴシック" charset="-128"/>
              </a:rPr>
              <a:t>CBRFC Forecasts and Updates</a:t>
            </a:r>
            <a:endParaRPr lang="en-US" sz="2800" kern="0" dirty="0">
              <a:solidFill>
                <a:srgbClr val="8C0000"/>
              </a:solidFill>
              <a:latin typeface="Arial"/>
              <a:ea typeface="ＭＳ Ｐゴシック" charset="-128"/>
              <a:cs typeface="ＭＳ Ｐゴシック" charset="-128"/>
            </a:endParaRPr>
          </a:p>
        </p:txBody>
      </p:sp>
      <p:pic>
        <p:nvPicPr>
          <p:cNvPr id="9223" name="Picture 10" descr="noaa1"/>
          <p:cNvPicPr>
            <a:picLocks noChangeAspect="1" noChangeArrowheads="1"/>
          </p:cNvPicPr>
          <p:nvPr/>
        </p:nvPicPr>
        <p:blipFill>
          <a:blip r:embed="rId4"/>
          <a:srcRect/>
          <a:stretch>
            <a:fillRect/>
          </a:stretch>
        </p:blipFill>
        <p:spPr bwMode="auto">
          <a:xfrm>
            <a:off x="228600" y="5257800"/>
            <a:ext cx="685800" cy="695325"/>
          </a:xfrm>
          <a:prstGeom prst="rect">
            <a:avLst/>
          </a:prstGeom>
          <a:noFill/>
          <a:ln w="9525">
            <a:noFill/>
            <a:miter lim="800000"/>
            <a:headEnd/>
            <a:tailEnd/>
          </a:ln>
        </p:spPr>
      </p:pic>
      <p:pic>
        <p:nvPicPr>
          <p:cNvPr id="9224" name="Picture 12" descr="http://www.bfrl.nist.gov/866/CIB_W14/DOC_LOGO_1X1.gif"/>
          <p:cNvPicPr>
            <a:picLocks noChangeAspect="1" noChangeArrowheads="1"/>
          </p:cNvPicPr>
          <p:nvPr/>
        </p:nvPicPr>
        <p:blipFill>
          <a:blip r:embed="rId5"/>
          <a:srcRect/>
          <a:stretch>
            <a:fillRect/>
          </a:stretch>
        </p:blipFill>
        <p:spPr bwMode="auto">
          <a:xfrm>
            <a:off x="228600" y="4495800"/>
            <a:ext cx="692150" cy="685800"/>
          </a:xfrm>
          <a:prstGeom prst="rect">
            <a:avLst/>
          </a:prstGeom>
          <a:noFill/>
          <a:ln w="9525">
            <a:noFill/>
            <a:miter lim="800000"/>
            <a:headEnd/>
            <a:tailEnd/>
          </a:ln>
        </p:spPr>
      </p:pic>
      <p:pic>
        <p:nvPicPr>
          <p:cNvPr id="9225" name="Picture 9" descr="Logo - CBRFC.jpg"/>
          <p:cNvPicPr>
            <a:picLocks noChangeAspect="1"/>
          </p:cNvPicPr>
          <p:nvPr/>
        </p:nvPicPr>
        <p:blipFill>
          <a:blip r:embed="rId6"/>
          <a:srcRect/>
          <a:stretch>
            <a:fillRect/>
          </a:stretch>
        </p:blipFill>
        <p:spPr bwMode="auto">
          <a:xfrm>
            <a:off x="228600" y="6019800"/>
            <a:ext cx="685800" cy="68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ESP for Water Supply</a:t>
            </a:r>
            <a:endParaRPr lang="en-US" dirty="0"/>
          </a:p>
        </p:txBody>
      </p:sp>
      <p:sp>
        <p:nvSpPr>
          <p:cNvPr id="3" name="Content Placeholder 2"/>
          <p:cNvSpPr>
            <a:spLocks noGrp="1"/>
          </p:cNvSpPr>
          <p:nvPr>
            <p:ph idx="1"/>
          </p:nvPr>
        </p:nvSpPr>
        <p:spPr/>
        <p:txBody>
          <a:bodyPr/>
          <a:lstStyle/>
          <a:p>
            <a:pPr>
              <a:buFont typeface="Arial"/>
              <a:buChar char="•"/>
            </a:pPr>
            <a:r>
              <a:rPr lang="en-US" sz="2400" dirty="0" smtClean="0"/>
              <a:t>ESP</a:t>
            </a:r>
            <a:r>
              <a:rPr lang="en-US" sz="2400" dirty="0" smtClean="0"/>
              <a:t> forecasts based </a:t>
            </a:r>
            <a:r>
              <a:rPr lang="en-US" sz="2400" dirty="0" smtClean="0"/>
              <a:t>on</a:t>
            </a:r>
            <a:r>
              <a:rPr lang="en-US" sz="2400" dirty="0" smtClean="0"/>
              <a:t> </a:t>
            </a:r>
          </a:p>
          <a:p>
            <a:pPr lvl="1">
              <a:buFont typeface="Arial"/>
              <a:buChar char="•"/>
            </a:pPr>
            <a:r>
              <a:rPr lang="en-US" sz="2000" dirty="0" smtClean="0"/>
              <a:t>(</a:t>
            </a:r>
            <a:r>
              <a:rPr lang="en-US" sz="2000" dirty="0" smtClean="0"/>
              <a:t>1) initial conditions (e.g. snow pack, base flow, etc</a:t>
            </a:r>
            <a:r>
              <a:rPr lang="en-US" sz="2000" dirty="0" smtClean="0"/>
              <a:t>)</a:t>
            </a:r>
            <a:endParaRPr lang="en-US" sz="2000" dirty="0" smtClean="0"/>
          </a:p>
          <a:p>
            <a:pPr lvl="1">
              <a:buFont typeface="Arial"/>
              <a:buChar char="•"/>
            </a:pPr>
            <a:r>
              <a:rPr lang="en-US" sz="2000" dirty="0" smtClean="0"/>
              <a:t>(</a:t>
            </a:r>
            <a:r>
              <a:rPr lang="en-US" sz="2000" dirty="0" smtClean="0"/>
              <a:t>2) future scenarios</a:t>
            </a:r>
          </a:p>
          <a:p>
            <a:pPr>
              <a:buFont typeface="Arial"/>
              <a:buChar char="•"/>
            </a:pPr>
            <a:r>
              <a:rPr lang="en-US" sz="2400" dirty="0" smtClean="0"/>
              <a:t>Early in the season, future scenarios contribute more to forecast</a:t>
            </a:r>
          </a:p>
          <a:p>
            <a:pPr>
              <a:buFont typeface="Arial"/>
              <a:buChar char="•"/>
            </a:pPr>
            <a:r>
              <a:rPr lang="en-US" sz="2400" dirty="0" smtClean="0"/>
              <a:t>As snow accumulates, dry/wet years begin to define themselves in the initial </a:t>
            </a:r>
            <a:r>
              <a:rPr lang="en-US" sz="2400" dirty="0" smtClean="0"/>
              <a:t>conditions</a:t>
            </a:r>
          </a:p>
          <a:p>
            <a:pPr>
              <a:buFont typeface="Arial"/>
              <a:buChar char="•"/>
            </a:pPr>
            <a:endParaRPr lang="en-US" sz="2400" dirty="0" smtClean="0"/>
          </a:p>
          <a:p>
            <a:pPr>
              <a:buFont typeface="Arial"/>
              <a:buChar char="•"/>
            </a:pPr>
            <a:endParaRPr lang="en-US" sz="2400" dirty="0" smtClean="0"/>
          </a:p>
          <a:p>
            <a:pPr>
              <a:buFont typeface="Arial"/>
              <a:buChar char="•"/>
            </a:pPr>
            <a:endParaRPr lang="en-US" sz="2400" dirty="0"/>
          </a:p>
        </p:txBody>
      </p:sp>
      <p:sp>
        <p:nvSpPr>
          <p:cNvPr id="4" name="Slide Number Placeholder 3"/>
          <p:cNvSpPr>
            <a:spLocks noGrp="1"/>
          </p:cNvSpPr>
          <p:nvPr>
            <p:ph type="sldNum" sz="quarter" idx="12"/>
          </p:nvPr>
        </p:nvSpPr>
        <p:spPr/>
        <p:txBody>
          <a:bodyPr/>
          <a:lstStyle/>
          <a:p>
            <a:pPr>
              <a:defRPr/>
            </a:pPr>
            <a:fld id="{4DBB13A7-26F4-4A49-8559-7CFD4FA5BC92}"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rot="-5400000">
            <a:off x="77788" y="3345935"/>
            <a:ext cx="752475" cy="369332"/>
          </a:xfrm>
          <a:prstGeom prst="rect">
            <a:avLst/>
          </a:prstGeom>
          <a:noFill/>
          <a:ln w="34925">
            <a:noFill/>
            <a:miter lim="800000"/>
            <a:headEnd/>
            <a:tailEnd/>
          </a:ln>
        </p:spPr>
        <p:txBody>
          <a:bodyPr>
            <a:prstTxWarp prst="textNoShape">
              <a:avLst/>
            </a:prstTxWarp>
            <a:spAutoFit/>
          </a:bodyPr>
          <a:lstStyle/>
          <a:p>
            <a:pPr>
              <a:spcBef>
                <a:spcPct val="50000"/>
              </a:spcBef>
            </a:pPr>
            <a:r>
              <a:rPr lang="en-US" i="1" dirty="0" smtClean="0"/>
              <a:t>Snow</a:t>
            </a:r>
            <a:endParaRPr lang="en-US" i="1" dirty="0"/>
          </a:p>
        </p:txBody>
      </p:sp>
      <p:sp>
        <p:nvSpPr>
          <p:cNvPr id="27651" name="Line 3"/>
          <p:cNvSpPr>
            <a:spLocks noChangeShapeType="1"/>
          </p:cNvSpPr>
          <p:nvPr/>
        </p:nvSpPr>
        <p:spPr bwMode="auto">
          <a:xfrm>
            <a:off x="685800" y="2105025"/>
            <a:ext cx="0" cy="3070225"/>
          </a:xfrm>
          <a:prstGeom prst="line">
            <a:avLst/>
          </a:prstGeom>
          <a:noFill/>
          <a:ln w="28575">
            <a:solidFill>
              <a:schemeClr val="tx1"/>
            </a:solidFill>
            <a:round/>
            <a:headEnd type="arrow" w="med" len="med"/>
            <a:tailEnd/>
          </a:ln>
        </p:spPr>
        <p:txBody>
          <a:bodyPr>
            <a:prstTxWarp prst="textNoShape">
              <a:avLst/>
            </a:prstTxWarp>
          </a:bodyPr>
          <a:lstStyle/>
          <a:p>
            <a:endParaRPr lang="en-US"/>
          </a:p>
        </p:txBody>
      </p:sp>
      <p:sp>
        <p:nvSpPr>
          <p:cNvPr id="27652" name="Line 4"/>
          <p:cNvSpPr>
            <a:spLocks noChangeShapeType="1"/>
          </p:cNvSpPr>
          <p:nvPr/>
        </p:nvSpPr>
        <p:spPr bwMode="auto">
          <a:xfrm rot="-5400000">
            <a:off x="3002757" y="2856706"/>
            <a:ext cx="0" cy="4659313"/>
          </a:xfrm>
          <a:prstGeom prst="line">
            <a:avLst/>
          </a:prstGeom>
          <a:noFill/>
          <a:ln w="28575">
            <a:solidFill>
              <a:schemeClr val="tx1"/>
            </a:solidFill>
            <a:round/>
            <a:headEnd/>
            <a:tailEnd type="arrow" w="med" len="med"/>
          </a:ln>
        </p:spPr>
        <p:txBody>
          <a:bodyPr>
            <a:prstTxWarp prst="textNoShape">
              <a:avLst/>
            </a:prstTxWarp>
          </a:bodyPr>
          <a:lstStyle/>
          <a:p>
            <a:endParaRPr lang="en-US"/>
          </a:p>
        </p:txBody>
      </p:sp>
      <p:sp>
        <p:nvSpPr>
          <p:cNvPr id="27653" name="Rectangle 5"/>
          <p:cNvSpPr>
            <a:spLocks noChangeArrowheads="1"/>
          </p:cNvSpPr>
          <p:nvPr/>
        </p:nvSpPr>
        <p:spPr bwMode="auto">
          <a:xfrm>
            <a:off x="2976563" y="5260975"/>
            <a:ext cx="1058862" cy="273050"/>
          </a:xfrm>
          <a:prstGeom prst="rect">
            <a:avLst/>
          </a:prstGeom>
          <a:noFill/>
          <a:ln w="34925">
            <a:noFill/>
            <a:miter lim="800000"/>
            <a:headEnd/>
            <a:tailEnd/>
          </a:ln>
        </p:spPr>
        <p:txBody>
          <a:bodyPr lIns="0" tIns="0" rIns="0" bIns="0">
            <a:prstTxWarp prst="textNoShape">
              <a:avLst/>
            </a:prstTxWarp>
            <a:spAutoFit/>
          </a:bodyPr>
          <a:lstStyle/>
          <a:p>
            <a:r>
              <a:rPr lang="en-US" i="1"/>
              <a:t>Time</a:t>
            </a:r>
          </a:p>
        </p:txBody>
      </p:sp>
      <p:sp>
        <p:nvSpPr>
          <p:cNvPr id="44038" name="Rectangle 6"/>
          <p:cNvSpPr>
            <a:spLocks noGrp="1" noChangeArrowheads="1"/>
          </p:cNvSpPr>
          <p:nvPr>
            <p:ph type="title"/>
          </p:nvPr>
        </p:nvSpPr>
        <p:spPr>
          <a:xfrm>
            <a:off x="457200" y="214313"/>
            <a:ext cx="8229600" cy="695325"/>
          </a:xfrm>
        </p:spPr>
        <p:txBody>
          <a:bodyPr anchor="t"/>
          <a:lstStyle/>
          <a:p>
            <a:pPr eaLnBrk="1" hangingPunct="1">
              <a:defRPr/>
            </a:pPr>
            <a:r>
              <a:rPr lang="en-US" sz="3800" dirty="0" smtClean="0">
                <a:ea typeface="ＭＳ Ｐゴシック" pitchFamily="-108" charset="-128"/>
                <a:cs typeface="ＭＳ Ｐゴシック" pitchFamily="-108" charset="-128"/>
              </a:rPr>
              <a:t>Feb 1 forecast</a:t>
            </a:r>
            <a:endParaRPr lang="en-US" sz="3800" dirty="0">
              <a:ea typeface="ＭＳ Ｐゴシック" pitchFamily="-108" charset="-128"/>
              <a:cs typeface="ＭＳ Ｐゴシック" pitchFamily="-108" charset="-128"/>
            </a:endParaRPr>
          </a:p>
        </p:txBody>
      </p:sp>
      <p:sp>
        <p:nvSpPr>
          <p:cNvPr id="27655" name="Freeform 7"/>
          <p:cNvSpPr>
            <a:spLocks/>
          </p:cNvSpPr>
          <p:nvPr/>
        </p:nvSpPr>
        <p:spPr bwMode="auto">
          <a:xfrm>
            <a:off x="1533525" y="3959225"/>
            <a:ext cx="3440113" cy="703263"/>
          </a:xfrm>
          <a:custGeom>
            <a:avLst/>
            <a:gdLst>
              <a:gd name="T0" fmla="*/ 0 w 2283"/>
              <a:gd name="T1" fmla="*/ 2147483647 h 443"/>
              <a:gd name="T2" fmla="*/ 2147483647 w 2283"/>
              <a:gd name="T3" fmla="*/ 2147483647 h 443"/>
              <a:gd name="T4" fmla="*/ 2147483647 w 2283"/>
              <a:gd name="T5" fmla="*/ 2147483647 h 443"/>
              <a:gd name="T6" fmla="*/ 2147483647 w 2283"/>
              <a:gd name="T7" fmla="*/ 2147483647 h 443"/>
              <a:gd name="T8" fmla="*/ 2147483647 w 2283"/>
              <a:gd name="T9" fmla="*/ 2147483647 h 443"/>
              <a:gd name="T10" fmla="*/ 2147483647 w 2283"/>
              <a:gd name="T11" fmla="*/ 2147483647 h 443"/>
              <a:gd name="T12" fmla="*/ 2147483647 w 2283"/>
              <a:gd name="T13" fmla="*/ 2147483647 h 443"/>
              <a:gd name="T14" fmla="*/ 0 60000 65536"/>
              <a:gd name="T15" fmla="*/ 0 60000 65536"/>
              <a:gd name="T16" fmla="*/ 0 60000 65536"/>
              <a:gd name="T17" fmla="*/ 0 60000 65536"/>
              <a:gd name="T18" fmla="*/ 0 60000 65536"/>
              <a:gd name="T19" fmla="*/ 0 60000 65536"/>
              <a:gd name="T20" fmla="*/ 0 60000 65536"/>
              <a:gd name="T21" fmla="*/ 0 w 2283"/>
              <a:gd name="T22" fmla="*/ 0 h 443"/>
              <a:gd name="T23" fmla="*/ 2283 w 2283"/>
              <a:gd name="T24" fmla="*/ 443 h 4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3" h="443">
                <a:moveTo>
                  <a:pt x="0" y="402"/>
                </a:moveTo>
                <a:cubicBezTo>
                  <a:pt x="98" y="400"/>
                  <a:pt x="419" y="443"/>
                  <a:pt x="588" y="393"/>
                </a:cubicBezTo>
                <a:cubicBezTo>
                  <a:pt x="757" y="343"/>
                  <a:pt x="899" y="166"/>
                  <a:pt x="1012" y="100"/>
                </a:cubicBezTo>
                <a:cubicBezTo>
                  <a:pt x="1164" y="41"/>
                  <a:pt x="1194" y="6"/>
                  <a:pt x="1270" y="4"/>
                </a:cubicBezTo>
                <a:cubicBezTo>
                  <a:pt x="1346" y="0"/>
                  <a:pt x="1376" y="47"/>
                  <a:pt x="1466" y="82"/>
                </a:cubicBezTo>
                <a:cubicBezTo>
                  <a:pt x="1583" y="156"/>
                  <a:pt x="1680" y="168"/>
                  <a:pt x="1811" y="213"/>
                </a:cubicBezTo>
                <a:cubicBezTo>
                  <a:pt x="1947" y="242"/>
                  <a:pt x="2184" y="252"/>
                  <a:pt x="2283" y="262"/>
                </a:cubicBezTo>
              </a:path>
            </a:pathLst>
          </a:custGeom>
          <a:noFill/>
          <a:ln w="28575">
            <a:solidFill>
              <a:srgbClr val="777777"/>
            </a:solidFill>
            <a:round/>
            <a:headEnd/>
            <a:tailEnd/>
          </a:ln>
        </p:spPr>
        <p:txBody>
          <a:bodyPr>
            <a:prstTxWarp prst="textNoShape">
              <a:avLst/>
            </a:prstTxWarp>
          </a:bodyPr>
          <a:lstStyle/>
          <a:p>
            <a:endParaRPr lang="en-US"/>
          </a:p>
        </p:txBody>
      </p:sp>
      <p:sp>
        <p:nvSpPr>
          <p:cNvPr id="27656" name="Freeform 8"/>
          <p:cNvSpPr>
            <a:spLocks/>
          </p:cNvSpPr>
          <p:nvPr/>
        </p:nvSpPr>
        <p:spPr bwMode="auto">
          <a:xfrm>
            <a:off x="1543050" y="3255963"/>
            <a:ext cx="3406775" cy="1344612"/>
          </a:xfrm>
          <a:custGeom>
            <a:avLst/>
            <a:gdLst>
              <a:gd name="T0" fmla="*/ 0 w 2261"/>
              <a:gd name="T1" fmla="*/ 2147483647 h 847"/>
              <a:gd name="T2" fmla="*/ 2147483647 w 2261"/>
              <a:gd name="T3" fmla="*/ 2147483647 h 847"/>
              <a:gd name="T4" fmla="*/ 2147483647 w 2261"/>
              <a:gd name="T5" fmla="*/ 2147483647 h 847"/>
              <a:gd name="T6" fmla="*/ 2147483647 w 2261"/>
              <a:gd name="T7" fmla="*/ 2147483647 h 847"/>
              <a:gd name="T8" fmla="*/ 2147483647 w 2261"/>
              <a:gd name="T9" fmla="*/ 2147483647 h 847"/>
              <a:gd name="T10" fmla="*/ 2147483647 w 2261"/>
              <a:gd name="T11" fmla="*/ 2147483647 h 847"/>
              <a:gd name="T12" fmla="*/ 2147483647 w 2261"/>
              <a:gd name="T13" fmla="*/ 2147483647 h 847"/>
              <a:gd name="T14" fmla="*/ 0 60000 65536"/>
              <a:gd name="T15" fmla="*/ 0 60000 65536"/>
              <a:gd name="T16" fmla="*/ 0 60000 65536"/>
              <a:gd name="T17" fmla="*/ 0 60000 65536"/>
              <a:gd name="T18" fmla="*/ 0 60000 65536"/>
              <a:gd name="T19" fmla="*/ 0 60000 65536"/>
              <a:gd name="T20" fmla="*/ 0 60000 65536"/>
              <a:gd name="T21" fmla="*/ 0 w 2261"/>
              <a:gd name="T22" fmla="*/ 0 h 847"/>
              <a:gd name="T23" fmla="*/ 2261 w 2261"/>
              <a:gd name="T24" fmla="*/ 847 h 8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1" h="847">
                <a:moveTo>
                  <a:pt x="0" y="847"/>
                </a:moveTo>
                <a:cubicBezTo>
                  <a:pt x="94" y="810"/>
                  <a:pt x="401" y="737"/>
                  <a:pt x="566" y="622"/>
                </a:cubicBezTo>
                <a:cubicBezTo>
                  <a:pt x="731" y="507"/>
                  <a:pt x="877" y="263"/>
                  <a:pt x="991" y="159"/>
                </a:cubicBezTo>
                <a:cubicBezTo>
                  <a:pt x="1143" y="65"/>
                  <a:pt x="1173" y="10"/>
                  <a:pt x="1249" y="6"/>
                </a:cubicBezTo>
                <a:cubicBezTo>
                  <a:pt x="1325" y="0"/>
                  <a:pt x="1355" y="75"/>
                  <a:pt x="1444" y="130"/>
                </a:cubicBezTo>
                <a:cubicBezTo>
                  <a:pt x="1562" y="246"/>
                  <a:pt x="1658" y="266"/>
                  <a:pt x="1789" y="337"/>
                </a:cubicBezTo>
                <a:cubicBezTo>
                  <a:pt x="1925" y="383"/>
                  <a:pt x="2162" y="399"/>
                  <a:pt x="2261" y="415"/>
                </a:cubicBezTo>
              </a:path>
            </a:pathLst>
          </a:custGeom>
          <a:noFill/>
          <a:ln w="28575">
            <a:solidFill>
              <a:srgbClr val="777777"/>
            </a:solidFill>
            <a:round/>
            <a:headEnd/>
            <a:tailEnd/>
          </a:ln>
        </p:spPr>
        <p:txBody>
          <a:bodyPr>
            <a:prstTxWarp prst="textNoShape">
              <a:avLst/>
            </a:prstTxWarp>
          </a:bodyPr>
          <a:lstStyle/>
          <a:p>
            <a:endParaRPr lang="en-US"/>
          </a:p>
        </p:txBody>
      </p:sp>
      <p:sp>
        <p:nvSpPr>
          <p:cNvPr id="27657" name="Freeform 9"/>
          <p:cNvSpPr>
            <a:spLocks/>
          </p:cNvSpPr>
          <p:nvPr/>
        </p:nvSpPr>
        <p:spPr bwMode="auto">
          <a:xfrm>
            <a:off x="1547813" y="3025775"/>
            <a:ext cx="3544887" cy="1817688"/>
          </a:xfrm>
          <a:custGeom>
            <a:avLst/>
            <a:gdLst>
              <a:gd name="T0" fmla="*/ 0 w 2352"/>
              <a:gd name="T1" fmla="*/ 2147483647 h 1145"/>
              <a:gd name="T2" fmla="*/ 2147483647 w 2352"/>
              <a:gd name="T3" fmla="*/ 2147483647 h 1145"/>
              <a:gd name="T4" fmla="*/ 2147483647 w 2352"/>
              <a:gd name="T5" fmla="*/ 2147483647 h 1145"/>
              <a:gd name="T6" fmla="*/ 2147483647 w 2352"/>
              <a:gd name="T7" fmla="*/ 2147483647 h 1145"/>
              <a:gd name="T8" fmla="*/ 2147483647 w 2352"/>
              <a:gd name="T9" fmla="*/ 2147483647 h 1145"/>
              <a:gd name="T10" fmla="*/ 0 60000 65536"/>
              <a:gd name="T11" fmla="*/ 0 60000 65536"/>
              <a:gd name="T12" fmla="*/ 0 60000 65536"/>
              <a:gd name="T13" fmla="*/ 0 60000 65536"/>
              <a:gd name="T14" fmla="*/ 0 60000 65536"/>
              <a:gd name="T15" fmla="*/ 0 w 2352"/>
              <a:gd name="T16" fmla="*/ 0 h 1145"/>
              <a:gd name="T17" fmla="*/ 2352 w 2352"/>
              <a:gd name="T18" fmla="*/ 1145 h 1145"/>
            </a:gdLst>
            <a:ahLst/>
            <a:cxnLst>
              <a:cxn ang="T10">
                <a:pos x="T0" y="T1"/>
              </a:cxn>
              <a:cxn ang="T11">
                <a:pos x="T2" y="T3"/>
              </a:cxn>
              <a:cxn ang="T12">
                <a:pos x="T4" y="T5"/>
              </a:cxn>
              <a:cxn ang="T13">
                <a:pos x="T6" y="T7"/>
              </a:cxn>
              <a:cxn ang="T14">
                <a:pos x="T8" y="T9"/>
              </a:cxn>
            </a:cxnLst>
            <a:rect l="T15" t="T16" r="T17" b="T18"/>
            <a:pathLst>
              <a:path w="2352" h="1145">
                <a:moveTo>
                  <a:pt x="0" y="992"/>
                </a:moveTo>
                <a:cubicBezTo>
                  <a:pt x="88" y="911"/>
                  <a:pt x="337" y="661"/>
                  <a:pt x="532" y="506"/>
                </a:cubicBezTo>
                <a:cubicBezTo>
                  <a:pt x="727" y="351"/>
                  <a:pt x="943" y="0"/>
                  <a:pt x="1169" y="63"/>
                </a:cubicBezTo>
                <a:cubicBezTo>
                  <a:pt x="1395" y="127"/>
                  <a:pt x="1685" y="703"/>
                  <a:pt x="1882" y="883"/>
                </a:cubicBezTo>
                <a:cubicBezTo>
                  <a:pt x="2079" y="1063"/>
                  <a:pt x="2253" y="1090"/>
                  <a:pt x="2352" y="1145"/>
                </a:cubicBezTo>
              </a:path>
            </a:pathLst>
          </a:custGeom>
          <a:noFill/>
          <a:ln w="28575">
            <a:solidFill>
              <a:srgbClr val="777777"/>
            </a:solidFill>
            <a:round/>
            <a:headEnd/>
            <a:tailEnd/>
          </a:ln>
        </p:spPr>
        <p:txBody>
          <a:bodyPr>
            <a:prstTxWarp prst="textNoShape">
              <a:avLst/>
            </a:prstTxWarp>
          </a:bodyPr>
          <a:lstStyle/>
          <a:p>
            <a:endParaRPr lang="en-US"/>
          </a:p>
        </p:txBody>
      </p:sp>
      <p:sp>
        <p:nvSpPr>
          <p:cNvPr id="27658" name="Freeform 10"/>
          <p:cNvSpPr>
            <a:spLocks/>
          </p:cNvSpPr>
          <p:nvPr/>
        </p:nvSpPr>
        <p:spPr bwMode="auto">
          <a:xfrm>
            <a:off x="1543050" y="3397250"/>
            <a:ext cx="3413125" cy="1379538"/>
          </a:xfrm>
          <a:custGeom>
            <a:avLst/>
            <a:gdLst>
              <a:gd name="T0" fmla="*/ 2147483647 w 2150"/>
              <a:gd name="T1" fmla="*/ 2147483647 h 869"/>
              <a:gd name="T2" fmla="*/ 2147483647 w 2150"/>
              <a:gd name="T3" fmla="*/ 2147483647 h 869"/>
              <a:gd name="T4" fmla="*/ 2147483647 w 2150"/>
              <a:gd name="T5" fmla="*/ 2147483647 h 869"/>
              <a:gd name="T6" fmla="*/ 2147483647 w 2150"/>
              <a:gd name="T7" fmla="*/ 2147483647 h 869"/>
              <a:gd name="T8" fmla="*/ 0 w 2150"/>
              <a:gd name="T9" fmla="*/ 2147483647 h 869"/>
              <a:gd name="T10" fmla="*/ 0 60000 65536"/>
              <a:gd name="T11" fmla="*/ 0 60000 65536"/>
              <a:gd name="T12" fmla="*/ 0 60000 65536"/>
              <a:gd name="T13" fmla="*/ 0 60000 65536"/>
              <a:gd name="T14" fmla="*/ 0 60000 65536"/>
              <a:gd name="T15" fmla="*/ 0 w 2150"/>
              <a:gd name="T16" fmla="*/ 0 h 869"/>
              <a:gd name="T17" fmla="*/ 2150 w 2150"/>
              <a:gd name="T18" fmla="*/ 869 h 869"/>
            </a:gdLst>
            <a:ahLst/>
            <a:cxnLst>
              <a:cxn ang="T10">
                <a:pos x="T0" y="T1"/>
              </a:cxn>
              <a:cxn ang="T11">
                <a:pos x="T2" y="T3"/>
              </a:cxn>
              <a:cxn ang="T12">
                <a:pos x="T4" y="T5"/>
              </a:cxn>
              <a:cxn ang="T13">
                <a:pos x="T6" y="T7"/>
              </a:cxn>
              <a:cxn ang="T14">
                <a:pos x="T8" y="T9"/>
              </a:cxn>
            </a:cxnLst>
            <a:rect l="T15" t="T16" r="T17" b="T18"/>
            <a:pathLst>
              <a:path w="2150" h="869">
                <a:moveTo>
                  <a:pt x="2150" y="776"/>
                </a:moveTo>
                <a:cubicBezTo>
                  <a:pt x="2029" y="660"/>
                  <a:pt x="1626" y="152"/>
                  <a:pt x="1430" y="76"/>
                </a:cubicBezTo>
                <a:cubicBezTo>
                  <a:pt x="1234" y="0"/>
                  <a:pt x="1124" y="202"/>
                  <a:pt x="969" y="322"/>
                </a:cubicBezTo>
                <a:cubicBezTo>
                  <a:pt x="814" y="442"/>
                  <a:pt x="661" y="723"/>
                  <a:pt x="500" y="796"/>
                </a:cubicBezTo>
                <a:cubicBezTo>
                  <a:pt x="339" y="869"/>
                  <a:pt x="104" y="769"/>
                  <a:pt x="0" y="762"/>
                </a:cubicBezTo>
              </a:path>
            </a:pathLst>
          </a:custGeom>
          <a:noFill/>
          <a:ln w="28575">
            <a:solidFill>
              <a:srgbClr val="777777"/>
            </a:solidFill>
            <a:round/>
            <a:headEnd/>
            <a:tailEnd/>
          </a:ln>
        </p:spPr>
        <p:txBody>
          <a:bodyPr>
            <a:prstTxWarp prst="textNoShape">
              <a:avLst/>
            </a:prstTxWarp>
          </a:bodyPr>
          <a:lstStyle/>
          <a:p>
            <a:endParaRPr lang="en-US"/>
          </a:p>
        </p:txBody>
      </p:sp>
      <p:sp>
        <p:nvSpPr>
          <p:cNvPr id="27659" name="Freeform 11"/>
          <p:cNvSpPr>
            <a:spLocks/>
          </p:cNvSpPr>
          <p:nvPr/>
        </p:nvSpPr>
        <p:spPr bwMode="auto">
          <a:xfrm>
            <a:off x="1543050" y="3352800"/>
            <a:ext cx="3465513" cy="1562100"/>
          </a:xfrm>
          <a:custGeom>
            <a:avLst/>
            <a:gdLst>
              <a:gd name="T0" fmla="*/ 2147483647 w 2300"/>
              <a:gd name="T1" fmla="*/ 2147483647 h 984"/>
              <a:gd name="T2" fmla="*/ 2147483647 w 2300"/>
              <a:gd name="T3" fmla="*/ 2147483647 h 984"/>
              <a:gd name="T4" fmla="*/ 2147483647 w 2300"/>
              <a:gd name="T5" fmla="*/ 2147483647 h 984"/>
              <a:gd name="T6" fmla="*/ 2147483647 w 2300"/>
              <a:gd name="T7" fmla="*/ 2147483647 h 984"/>
              <a:gd name="T8" fmla="*/ 2147483647 w 2300"/>
              <a:gd name="T9" fmla="*/ 2147483647 h 984"/>
              <a:gd name="T10" fmla="*/ 0 w 2300"/>
              <a:gd name="T11" fmla="*/ 2147483647 h 984"/>
              <a:gd name="T12" fmla="*/ 0 60000 65536"/>
              <a:gd name="T13" fmla="*/ 0 60000 65536"/>
              <a:gd name="T14" fmla="*/ 0 60000 65536"/>
              <a:gd name="T15" fmla="*/ 0 60000 65536"/>
              <a:gd name="T16" fmla="*/ 0 60000 65536"/>
              <a:gd name="T17" fmla="*/ 0 60000 65536"/>
              <a:gd name="T18" fmla="*/ 0 w 2300"/>
              <a:gd name="T19" fmla="*/ 0 h 984"/>
              <a:gd name="T20" fmla="*/ 2300 w 2300"/>
              <a:gd name="T21" fmla="*/ 984 h 984"/>
            </a:gdLst>
            <a:ahLst/>
            <a:cxnLst>
              <a:cxn ang="T12">
                <a:pos x="T0" y="T1"/>
              </a:cxn>
              <a:cxn ang="T13">
                <a:pos x="T2" y="T3"/>
              </a:cxn>
              <a:cxn ang="T14">
                <a:pos x="T4" y="T5"/>
              </a:cxn>
              <a:cxn ang="T15">
                <a:pos x="T6" y="T7"/>
              </a:cxn>
              <a:cxn ang="T16">
                <a:pos x="T8" y="T9"/>
              </a:cxn>
              <a:cxn ang="T17">
                <a:pos x="T10" y="T11"/>
              </a:cxn>
            </a:cxnLst>
            <a:rect l="T18" t="T19" r="T20" b="T21"/>
            <a:pathLst>
              <a:path w="2300" h="984">
                <a:moveTo>
                  <a:pt x="2300" y="984"/>
                </a:moveTo>
                <a:cubicBezTo>
                  <a:pt x="2176" y="917"/>
                  <a:pt x="1740" y="739"/>
                  <a:pt x="1556" y="584"/>
                </a:cubicBezTo>
                <a:cubicBezTo>
                  <a:pt x="1372" y="429"/>
                  <a:pt x="1332" y="112"/>
                  <a:pt x="1196" y="56"/>
                </a:cubicBezTo>
                <a:cubicBezTo>
                  <a:pt x="1060" y="0"/>
                  <a:pt x="877" y="141"/>
                  <a:pt x="740" y="248"/>
                </a:cubicBezTo>
                <a:cubicBezTo>
                  <a:pt x="603" y="355"/>
                  <a:pt x="495" y="607"/>
                  <a:pt x="372" y="696"/>
                </a:cubicBezTo>
                <a:cubicBezTo>
                  <a:pt x="249" y="785"/>
                  <a:pt x="77" y="766"/>
                  <a:pt x="0" y="784"/>
                </a:cubicBezTo>
              </a:path>
            </a:pathLst>
          </a:custGeom>
          <a:noFill/>
          <a:ln w="28575">
            <a:solidFill>
              <a:srgbClr val="777777"/>
            </a:solidFill>
            <a:round/>
            <a:headEnd/>
            <a:tailEnd/>
          </a:ln>
        </p:spPr>
        <p:txBody>
          <a:bodyPr>
            <a:prstTxWarp prst="textNoShape">
              <a:avLst/>
            </a:prstTxWarp>
          </a:bodyPr>
          <a:lstStyle/>
          <a:p>
            <a:endParaRPr lang="en-US"/>
          </a:p>
        </p:txBody>
      </p:sp>
      <p:sp>
        <p:nvSpPr>
          <p:cNvPr id="27660" name="Freeform 12"/>
          <p:cNvSpPr>
            <a:spLocks/>
          </p:cNvSpPr>
          <p:nvPr/>
        </p:nvSpPr>
        <p:spPr bwMode="auto">
          <a:xfrm>
            <a:off x="1543050" y="3702050"/>
            <a:ext cx="3416300" cy="901700"/>
          </a:xfrm>
          <a:custGeom>
            <a:avLst/>
            <a:gdLst>
              <a:gd name="T0" fmla="*/ 2147483647 w 2268"/>
              <a:gd name="T1" fmla="*/ 2147483647 h 568"/>
              <a:gd name="T2" fmla="*/ 2147483647 w 2268"/>
              <a:gd name="T3" fmla="*/ 2147483647 h 568"/>
              <a:gd name="T4" fmla="*/ 2147483647 w 2268"/>
              <a:gd name="T5" fmla="*/ 2147483647 h 568"/>
              <a:gd name="T6" fmla="*/ 2147483647 w 2268"/>
              <a:gd name="T7" fmla="*/ 2147483647 h 568"/>
              <a:gd name="T8" fmla="*/ 0 w 2268"/>
              <a:gd name="T9" fmla="*/ 2147483647 h 568"/>
              <a:gd name="T10" fmla="*/ 0 60000 65536"/>
              <a:gd name="T11" fmla="*/ 0 60000 65536"/>
              <a:gd name="T12" fmla="*/ 0 60000 65536"/>
              <a:gd name="T13" fmla="*/ 0 60000 65536"/>
              <a:gd name="T14" fmla="*/ 0 60000 65536"/>
              <a:gd name="T15" fmla="*/ 0 w 2268"/>
              <a:gd name="T16" fmla="*/ 0 h 568"/>
              <a:gd name="T17" fmla="*/ 2268 w 2268"/>
              <a:gd name="T18" fmla="*/ 568 h 568"/>
            </a:gdLst>
            <a:ahLst/>
            <a:cxnLst>
              <a:cxn ang="T10">
                <a:pos x="T0" y="T1"/>
              </a:cxn>
              <a:cxn ang="T11">
                <a:pos x="T2" y="T3"/>
              </a:cxn>
              <a:cxn ang="T12">
                <a:pos x="T4" y="T5"/>
              </a:cxn>
              <a:cxn ang="T13">
                <a:pos x="T6" y="T7"/>
              </a:cxn>
              <a:cxn ang="T14">
                <a:pos x="T8" y="T9"/>
              </a:cxn>
            </a:cxnLst>
            <a:rect l="T15" t="T16" r="T17" b="T18"/>
            <a:pathLst>
              <a:path w="2268" h="568">
                <a:moveTo>
                  <a:pt x="2268" y="348"/>
                </a:moveTo>
                <a:cubicBezTo>
                  <a:pt x="2127" y="293"/>
                  <a:pt x="1623" y="56"/>
                  <a:pt x="1420" y="28"/>
                </a:cubicBezTo>
                <a:cubicBezTo>
                  <a:pt x="1217" y="0"/>
                  <a:pt x="1193" y="104"/>
                  <a:pt x="1052" y="180"/>
                </a:cubicBezTo>
                <a:cubicBezTo>
                  <a:pt x="911" y="256"/>
                  <a:pt x="747" y="419"/>
                  <a:pt x="572" y="484"/>
                </a:cubicBezTo>
                <a:cubicBezTo>
                  <a:pt x="397" y="549"/>
                  <a:pt x="119" y="551"/>
                  <a:pt x="0" y="568"/>
                </a:cubicBezTo>
              </a:path>
            </a:pathLst>
          </a:custGeom>
          <a:noFill/>
          <a:ln w="28575">
            <a:solidFill>
              <a:srgbClr val="777777"/>
            </a:solidFill>
            <a:round/>
            <a:headEnd/>
            <a:tailEnd/>
          </a:ln>
        </p:spPr>
        <p:txBody>
          <a:bodyPr>
            <a:prstTxWarp prst="textNoShape">
              <a:avLst/>
            </a:prstTxWarp>
          </a:bodyPr>
          <a:lstStyle/>
          <a:p>
            <a:endParaRPr lang="en-US"/>
          </a:p>
        </p:txBody>
      </p:sp>
      <p:sp>
        <p:nvSpPr>
          <p:cNvPr id="27661" name="Freeform 13"/>
          <p:cNvSpPr>
            <a:spLocks/>
          </p:cNvSpPr>
          <p:nvPr/>
        </p:nvSpPr>
        <p:spPr bwMode="auto">
          <a:xfrm>
            <a:off x="1547813" y="3568700"/>
            <a:ext cx="3398837" cy="1041400"/>
          </a:xfrm>
          <a:custGeom>
            <a:avLst/>
            <a:gdLst>
              <a:gd name="T0" fmla="*/ 2147483647 w 2256"/>
              <a:gd name="T1" fmla="*/ 2147483647 h 656"/>
              <a:gd name="T2" fmla="*/ 2147483647 w 2256"/>
              <a:gd name="T3" fmla="*/ 2147483647 h 656"/>
              <a:gd name="T4" fmla="*/ 2147483647 w 2256"/>
              <a:gd name="T5" fmla="*/ 2147483647 h 656"/>
              <a:gd name="T6" fmla="*/ 2147483647 w 2256"/>
              <a:gd name="T7" fmla="*/ 2147483647 h 656"/>
              <a:gd name="T8" fmla="*/ 0 w 2256"/>
              <a:gd name="T9" fmla="*/ 2147483647 h 656"/>
              <a:gd name="T10" fmla="*/ 0 60000 65536"/>
              <a:gd name="T11" fmla="*/ 0 60000 65536"/>
              <a:gd name="T12" fmla="*/ 0 60000 65536"/>
              <a:gd name="T13" fmla="*/ 0 60000 65536"/>
              <a:gd name="T14" fmla="*/ 0 60000 65536"/>
              <a:gd name="T15" fmla="*/ 0 w 2256"/>
              <a:gd name="T16" fmla="*/ 0 h 656"/>
              <a:gd name="T17" fmla="*/ 2256 w 2256"/>
              <a:gd name="T18" fmla="*/ 656 h 656"/>
            </a:gdLst>
            <a:ahLst/>
            <a:cxnLst>
              <a:cxn ang="T10">
                <a:pos x="T0" y="T1"/>
              </a:cxn>
              <a:cxn ang="T11">
                <a:pos x="T2" y="T3"/>
              </a:cxn>
              <a:cxn ang="T12">
                <a:pos x="T4" y="T5"/>
              </a:cxn>
              <a:cxn ang="T13">
                <a:pos x="T6" y="T7"/>
              </a:cxn>
              <a:cxn ang="T14">
                <a:pos x="T8" y="T9"/>
              </a:cxn>
            </a:cxnLst>
            <a:rect l="T15" t="T16" r="T17" b="T18"/>
            <a:pathLst>
              <a:path w="2256" h="656">
                <a:moveTo>
                  <a:pt x="2256" y="312"/>
                </a:moveTo>
                <a:cubicBezTo>
                  <a:pt x="2121" y="263"/>
                  <a:pt x="1665" y="48"/>
                  <a:pt x="1448" y="24"/>
                </a:cubicBezTo>
                <a:cubicBezTo>
                  <a:pt x="1231" y="0"/>
                  <a:pt x="1141" y="92"/>
                  <a:pt x="952" y="168"/>
                </a:cubicBezTo>
                <a:cubicBezTo>
                  <a:pt x="763" y="244"/>
                  <a:pt x="471" y="399"/>
                  <a:pt x="312" y="480"/>
                </a:cubicBezTo>
                <a:cubicBezTo>
                  <a:pt x="153" y="561"/>
                  <a:pt x="52" y="627"/>
                  <a:pt x="0" y="656"/>
                </a:cubicBezTo>
              </a:path>
            </a:pathLst>
          </a:custGeom>
          <a:noFill/>
          <a:ln w="28575">
            <a:solidFill>
              <a:srgbClr val="777777"/>
            </a:solidFill>
            <a:round/>
            <a:headEnd/>
            <a:tailEnd/>
          </a:ln>
        </p:spPr>
        <p:txBody>
          <a:bodyPr>
            <a:prstTxWarp prst="textNoShape">
              <a:avLst/>
            </a:prstTxWarp>
          </a:bodyPr>
          <a:lstStyle/>
          <a:p>
            <a:endParaRPr lang="en-US"/>
          </a:p>
        </p:txBody>
      </p:sp>
      <p:grpSp>
        <p:nvGrpSpPr>
          <p:cNvPr id="2" name="Group 14"/>
          <p:cNvGrpSpPr>
            <a:grpSpLocks/>
          </p:cNvGrpSpPr>
          <p:nvPr/>
        </p:nvGrpSpPr>
        <p:grpSpPr bwMode="auto">
          <a:xfrm>
            <a:off x="812800" y="1951038"/>
            <a:ext cx="1670050" cy="3244850"/>
            <a:chOff x="512" y="1229"/>
            <a:chExt cx="1051" cy="2044"/>
          </a:xfrm>
        </p:grpSpPr>
        <p:sp>
          <p:nvSpPr>
            <p:cNvPr id="27678" name="Rectangle 15"/>
            <p:cNvSpPr>
              <a:spLocks noChangeArrowheads="1"/>
            </p:cNvSpPr>
            <p:nvPr/>
          </p:nvSpPr>
          <p:spPr bwMode="auto">
            <a:xfrm>
              <a:off x="1147" y="1501"/>
              <a:ext cx="416" cy="173"/>
            </a:xfrm>
            <a:prstGeom prst="rect">
              <a:avLst/>
            </a:prstGeom>
            <a:noFill/>
            <a:ln w="34925">
              <a:noFill/>
              <a:miter lim="800000"/>
              <a:headEnd/>
              <a:tailEnd/>
            </a:ln>
          </p:spPr>
          <p:txBody>
            <a:bodyPr wrap="none" lIns="0" tIns="0" rIns="0" bIns="0">
              <a:prstTxWarp prst="textNoShape">
                <a:avLst/>
              </a:prstTxWarp>
              <a:spAutoFit/>
            </a:bodyPr>
            <a:lstStyle/>
            <a:p>
              <a:r>
                <a:rPr lang="en-US" i="1"/>
                <a:t>Future</a:t>
              </a:r>
              <a:endParaRPr lang="en-US" i="1" baseline="-25000"/>
            </a:p>
          </p:txBody>
        </p:sp>
        <p:sp>
          <p:nvSpPr>
            <p:cNvPr id="27679" name="Line 16"/>
            <p:cNvSpPr>
              <a:spLocks noChangeShapeType="1"/>
            </p:cNvSpPr>
            <p:nvPr/>
          </p:nvSpPr>
          <p:spPr bwMode="auto">
            <a:xfrm>
              <a:off x="973" y="1411"/>
              <a:ext cx="0" cy="1862"/>
            </a:xfrm>
            <a:prstGeom prst="line">
              <a:avLst/>
            </a:prstGeom>
            <a:noFill/>
            <a:ln w="28575">
              <a:solidFill>
                <a:schemeClr val="tx1"/>
              </a:solidFill>
              <a:prstDash val="sysDot"/>
              <a:round/>
              <a:headEnd/>
              <a:tailEnd/>
            </a:ln>
          </p:spPr>
          <p:txBody>
            <a:bodyPr>
              <a:prstTxWarp prst="textNoShape">
                <a:avLst/>
              </a:prstTxWarp>
            </a:bodyPr>
            <a:lstStyle/>
            <a:p>
              <a:endParaRPr lang="en-US"/>
            </a:p>
          </p:txBody>
        </p:sp>
        <p:sp>
          <p:nvSpPr>
            <p:cNvPr id="27680" name="Rectangle 17"/>
            <p:cNvSpPr>
              <a:spLocks noChangeArrowheads="1"/>
            </p:cNvSpPr>
            <p:nvPr/>
          </p:nvSpPr>
          <p:spPr bwMode="auto">
            <a:xfrm>
              <a:off x="843" y="1229"/>
              <a:ext cx="397" cy="174"/>
            </a:xfrm>
            <a:prstGeom prst="rect">
              <a:avLst/>
            </a:prstGeom>
            <a:noFill/>
            <a:ln w="34925">
              <a:noFill/>
              <a:miter lim="800000"/>
              <a:headEnd/>
              <a:tailEnd/>
            </a:ln>
          </p:spPr>
          <p:txBody>
            <a:bodyPr wrap="none" lIns="0" tIns="0" rIns="0" bIns="0">
              <a:prstTxWarp prst="textNoShape">
                <a:avLst/>
              </a:prstTxWarp>
              <a:spAutoFit/>
            </a:bodyPr>
            <a:lstStyle/>
            <a:p>
              <a:r>
                <a:rPr lang="en-US" i="1" dirty="0" smtClean="0"/>
                <a:t>Feb </a:t>
              </a:r>
              <a:r>
                <a:rPr lang="en-US" i="1" dirty="0" smtClean="0"/>
                <a:t>1</a:t>
              </a:r>
              <a:endParaRPr lang="en-US" i="1" baseline="-25000" dirty="0"/>
            </a:p>
          </p:txBody>
        </p:sp>
        <p:sp>
          <p:nvSpPr>
            <p:cNvPr id="27681" name="Rectangle 18"/>
            <p:cNvSpPr>
              <a:spLocks noChangeArrowheads="1"/>
            </p:cNvSpPr>
            <p:nvPr/>
          </p:nvSpPr>
          <p:spPr bwMode="auto">
            <a:xfrm>
              <a:off x="547" y="1493"/>
              <a:ext cx="288" cy="173"/>
            </a:xfrm>
            <a:prstGeom prst="rect">
              <a:avLst/>
            </a:prstGeom>
            <a:noFill/>
            <a:ln w="34925">
              <a:noFill/>
              <a:miter lim="800000"/>
              <a:headEnd/>
              <a:tailEnd/>
            </a:ln>
          </p:spPr>
          <p:txBody>
            <a:bodyPr wrap="none" lIns="0" tIns="0" rIns="0" bIns="0">
              <a:prstTxWarp prst="textNoShape">
                <a:avLst/>
              </a:prstTxWarp>
              <a:spAutoFit/>
            </a:bodyPr>
            <a:lstStyle/>
            <a:p>
              <a:r>
                <a:rPr lang="en-US" i="1"/>
                <a:t>Past</a:t>
              </a:r>
              <a:endParaRPr lang="en-US" i="1" baseline="-25000"/>
            </a:p>
          </p:txBody>
        </p:sp>
        <p:sp>
          <p:nvSpPr>
            <p:cNvPr id="27682" name="Line 19"/>
            <p:cNvSpPr>
              <a:spLocks noChangeShapeType="1"/>
            </p:cNvSpPr>
            <p:nvPr/>
          </p:nvSpPr>
          <p:spPr bwMode="auto">
            <a:xfrm flipH="1">
              <a:off x="512" y="1728"/>
              <a:ext cx="360" cy="0"/>
            </a:xfrm>
            <a:prstGeom prst="line">
              <a:avLst/>
            </a:prstGeom>
            <a:noFill/>
            <a:ln w="28575">
              <a:solidFill>
                <a:srgbClr val="969696"/>
              </a:solidFill>
              <a:round/>
              <a:headEnd/>
              <a:tailEnd type="triangle" w="med" len="med"/>
            </a:ln>
          </p:spPr>
          <p:txBody>
            <a:bodyPr>
              <a:prstTxWarp prst="textNoShape">
                <a:avLst/>
              </a:prstTxWarp>
            </a:bodyPr>
            <a:lstStyle/>
            <a:p>
              <a:endParaRPr lang="en-US"/>
            </a:p>
          </p:txBody>
        </p:sp>
        <p:sp>
          <p:nvSpPr>
            <p:cNvPr id="27683" name="Line 20"/>
            <p:cNvSpPr>
              <a:spLocks noChangeShapeType="1"/>
            </p:cNvSpPr>
            <p:nvPr/>
          </p:nvSpPr>
          <p:spPr bwMode="auto">
            <a:xfrm>
              <a:off x="1112" y="1728"/>
              <a:ext cx="360" cy="0"/>
            </a:xfrm>
            <a:prstGeom prst="line">
              <a:avLst/>
            </a:prstGeom>
            <a:noFill/>
            <a:ln w="28575">
              <a:solidFill>
                <a:srgbClr val="969696"/>
              </a:solidFill>
              <a:round/>
              <a:headEnd/>
              <a:tailEnd type="triangle" w="med" len="med"/>
            </a:ln>
          </p:spPr>
          <p:txBody>
            <a:bodyPr>
              <a:prstTxWarp prst="textNoShape">
                <a:avLst/>
              </a:prstTxWarp>
            </a:bodyPr>
            <a:lstStyle/>
            <a:p>
              <a:endParaRPr lang="en-US"/>
            </a:p>
          </p:txBody>
        </p:sp>
      </p:grpSp>
      <p:sp>
        <p:nvSpPr>
          <p:cNvPr id="27664" name="Line 22"/>
          <p:cNvSpPr>
            <a:spLocks noChangeShapeType="1"/>
          </p:cNvSpPr>
          <p:nvPr/>
        </p:nvSpPr>
        <p:spPr bwMode="auto">
          <a:xfrm>
            <a:off x="3132138" y="2697163"/>
            <a:ext cx="0" cy="2498725"/>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3" name="Group 23"/>
          <p:cNvGrpSpPr>
            <a:grpSpLocks/>
          </p:cNvGrpSpPr>
          <p:nvPr/>
        </p:nvGrpSpPr>
        <p:grpSpPr bwMode="auto">
          <a:xfrm>
            <a:off x="3040063" y="1965325"/>
            <a:ext cx="5418073" cy="1154113"/>
            <a:chOff x="1915" y="1287"/>
            <a:chExt cx="3414" cy="727"/>
          </a:xfrm>
        </p:grpSpPr>
        <p:sp>
          <p:nvSpPr>
            <p:cNvPr id="27675" name="Line 24"/>
            <p:cNvSpPr>
              <a:spLocks noChangeShapeType="1"/>
            </p:cNvSpPr>
            <p:nvPr/>
          </p:nvSpPr>
          <p:spPr bwMode="auto">
            <a:xfrm flipV="1">
              <a:off x="2075" y="1552"/>
              <a:ext cx="1614" cy="382"/>
            </a:xfrm>
            <a:prstGeom prst="line">
              <a:avLst/>
            </a:prstGeom>
            <a:noFill/>
            <a:ln w="28575">
              <a:solidFill>
                <a:srgbClr val="008000"/>
              </a:solidFill>
              <a:round/>
              <a:headEnd type="none" w="lg" len="lg"/>
              <a:tailEnd type="stealth" w="lg" len="lg"/>
            </a:ln>
          </p:spPr>
          <p:txBody>
            <a:bodyPr>
              <a:prstTxWarp prst="textNoShape">
                <a:avLst/>
              </a:prstTxWarp>
            </a:bodyPr>
            <a:lstStyle/>
            <a:p>
              <a:endParaRPr lang="en-US"/>
            </a:p>
          </p:txBody>
        </p:sp>
        <p:sp>
          <p:nvSpPr>
            <p:cNvPr id="27676" name="Text Box 25"/>
            <p:cNvSpPr txBox="1">
              <a:spLocks noChangeArrowheads="1"/>
            </p:cNvSpPr>
            <p:nvPr/>
          </p:nvSpPr>
          <p:spPr bwMode="auto">
            <a:xfrm>
              <a:off x="3718" y="1287"/>
              <a:ext cx="1611" cy="446"/>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000" i="1" dirty="0">
                  <a:solidFill>
                    <a:srgbClr val="008000"/>
                  </a:solidFill>
                </a:rPr>
                <a:t>Low chance of this level</a:t>
              </a:r>
              <a:r>
                <a:rPr lang="en-US" sz="2000" i="1" dirty="0" smtClean="0">
                  <a:solidFill>
                    <a:srgbClr val="008000"/>
                  </a:solidFill>
                </a:rPr>
                <a:t> snow </a:t>
              </a:r>
              <a:r>
                <a:rPr lang="en-US" sz="2000" i="1" dirty="0">
                  <a:solidFill>
                    <a:srgbClr val="008000"/>
                  </a:solidFill>
                </a:rPr>
                <a:t>or higher</a:t>
              </a:r>
            </a:p>
          </p:txBody>
        </p:sp>
        <p:sp>
          <p:nvSpPr>
            <p:cNvPr id="27677" name="Oval 26"/>
            <p:cNvSpPr>
              <a:spLocks noChangeArrowheads="1"/>
            </p:cNvSpPr>
            <p:nvPr/>
          </p:nvSpPr>
          <p:spPr bwMode="auto">
            <a:xfrm>
              <a:off x="1915" y="1916"/>
              <a:ext cx="112" cy="98"/>
            </a:xfrm>
            <a:prstGeom prst="ellipse">
              <a:avLst/>
            </a:prstGeom>
            <a:solidFill>
              <a:srgbClr val="008000"/>
            </a:solidFill>
            <a:ln w="3175">
              <a:solidFill>
                <a:srgbClr val="777777"/>
              </a:solidFill>
              <a:round/>
              <a:headEnd/>
              <a:tailEnd/>
            </a:ln>
          </p:spPr>
          <p:txBody>
            <a:bodyPr wrap="none" anchor="ctr">
              <a:prstTxWarp prst="textNoShape">
                <a:avLst/>
              </a:prstTxWarp>
            </a:bodyPr>
            <a:lstStyle/>
            <a:p>
              <a:endParaRPr lang="en-US"/>
            </a:p>
          </p:txBody>
        </p:sp>
      </p:grpSp>
      <p:grpSp>
        <p:nvGrpSpPr>
          <p:cNvPr id="4" name="Group 27"/>
          <p:cNvGrpSpPr>
            <a:grpSpLocks/>
          </p:cNvGrpSpPr>
          <p:nvPr/>
        </p:nvGrpSpPr>
        <p:grpSpPr bwMode="auto">
          <a:xfrm>
            <a:off x="3035300" y="4086225"/>
            <a:ext cx="5422900" cy="1025525"/>
            <a:chOff x="1912" y="2497"/>
            <a:chExt cx="3416" cy="646"/>
          </a:xfrm>
        </p:grpSpPr>
        <p:sp>
          <p:nvSpPr>
            <p:cNvPr id="27672" name="Text Box 28"/>
            <p:cNvSpPr txBox="1">
              <a:spLocks noChangeArrowheads="1"/>
            </p:cNvSpPr>
            <p:nvPr/>
          </p:nvSpPr>
          <p:spPr bwMode="auto">
            <a:xfrm>
              <a:off x="3722" y="2697"/>
              <a:ext cx="1606" cy="446"/>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000" i="1" dirty="0">
                  <a:solidFill>
                    <a:srgbClr val="0000FF"/>
                  </a:solidFill>
                </a:rPr>
                <a:t>High chance of this level</a:t>
              </a:r>
              <a:r>
                <a:rPr lang="en-US" sz="2000" i="1" dirty="0" smtClean="0">
                  <a:solidFill>
                    <a:srgbClr val="0000FF"/>
                  </a:solidFill>
                </a:rPr>
                <a:t> snow </a:t>
              </a:r>
              <a:r>
                <a:rPr lang="en-US" sz="2000" i="1" dirty="0">
                  <a:solidFill>
                    <a:srgbClr val="0000FF"/>
                  </a:solidFill>
                </a:rPr>
                <a:t>or higher</a:t>
              </a:r>
            </a:p>
          </p:txBody>
        </p:sp>
        <p:sp>
          <p:nvSpPr>
            <p:cNvPr id="27673" name="Line 29"/>
            <p:cNvSpPr>
              <a:spLocks noChangeShapeType="1"/>
            </p:cNvSpPr>
            <p:nvPr/>
          </p:nvSpPr>
          <p:spPr bwMode="auto">
            <a:xfrm>
              <a:off x="2074" y="2574"/>
              <a:ext cx="1598" cy="262"/>
            </a:xfrm>
            <a:prstGeom prst="line">
              <a:avLst/>
            </a:prstGeom>
            <a:noFill/>
            <a:ln w="28575">
              <a:solidFill>
                <a:srgbClr val="0000FF"/>
              </a:solidFill>
              <a:round/>
              <a:headEnd type="none" w="lg" len="lg"/>
              <a:tailEnd type="stealth" w="lg" len="lg"/>
            </a:ln>
          </p:spPr>
          <p:txBody>
            <a:bodyPr>
              <a:prstTxWarp prst="textNoShape">
                <a:avLst/>
              </a:prstTxWarp>
            </a:bodyPr>
            <a:lstStyle/>
            <a:p>
              <a:endParaRPr lang="en-US"/>
            </a:p>
          </p:txBody>
        </p:sp>
        <p:sp>
          <p:nvSpPr>
            <p:cNvPr id="27674" name="Oval 30"/>
            <p:cNvSpPr>
              <a:spLocks noChangeArrowheads="1"/>
            </p:cNvSpPr>
            <p:nvPr/>
          </p:nvSpPr>
          <p:spPr bwMode="auto">
            <a:xfrm>
              <a:off x="1912" y="2497"/>
              <a:ext cx="112" cy="98"/>
            </a:xfrm>
            <a:prstGeom prst="ellipse">
              <a:avLst/>
            </a:prstGeom>
            <a:solidFill>
              <a:srgbClr val="0000FF"/>
            </a:solidFill>
            <a:ln w="3175">
              <a:solidFill>
                <a:srgbClr val="777777"/>
              </a:solidFill>
              <a:round/>
              <a:headEnd/>
              <a:tailEnd/>
            </a:ln>
          </p:spPr>
          <p:txBody>
            <a:bodyPr wrap="none" anchor="ctr">
              <a:prstTxWarp prst="textNoShape">
                <a:avLst/>
              </a:prstTxWarp>
            </a:bodyPr>
            <a:lstStyle/>
            <a:p>
              <a:endParaRPr lang="en-US"/>
            </a:p>
          </p:txBody>
        </p:sp>
      </p:grpSp>
      <p:grpSp>
        <p:nvGrpSpPr>
          <p:cNvPr id="5" name="Group 31"/>
          <p:cNvGrpSpPr>
            <a:grpSpLocks/>
          </p:cNvGrpSpPr>
          <p:nvPr/>
        </p:nvGrpSpPr>
        <p:grpSpPr bwMode="auto">
          <a:xfrm>
            <a:off x="3048000" y="3105150"/>
            <a:ext cx="5791200" cy="708025"/>
            <a:chOff x="1920" y="1956"/>
            <a:chExt cx="3648" cy="446"/>
          </a:xfrm>
        </p:grpSpPr>
        <p:sp>
          <p:nvSpPr>
            <p:cNvPr id="27669" name="Text Box 32"/>
            <p:cNvSpPr txBox="1">
              <a:spLocks noChangeArrowheads="1"/>
            </p:cNvSpPr>
            <p:nvPr/>
          </p:nvSpPr>
          <p:spPr bwMode="auto">
            <a:xfrm>
              <a:off x="3731" y="1956"/>
              <a:ext cx="1837" cy="446"/>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000" i="1" dirty="0">
                  <a:solidFill>
                    <a:srgbClr val="FF0000"/>
                  </a:solidFill>
                </a:rPr>
                <a:t>Medium chance of this level</a:t>
              </a:r>
              <a:r>
                <a:rPr lang="en-US" sz="2000" i="1" dirty="0" smtClean="0">
                  <a:solidFill>
                    <a:srgbClr val="FF0000"/>
                  </a:solidFill>
                </a:rPr>
                <a:t> snow </a:t>
              </a:r>
              <a:r>
                <a:rPr lang="en-US" sz="2000" i="1" dirty="0">
                  <a:solidFill>
                    <a:srgbClr val="FF0000"/>
                  </a:solidFill>
                </a:rPr>
                <a:t>or higher</a:t>
              </a:r>
            </a:p>
          </p:txBody>
        </p:sp>
        <p:sp>
          <p:nvSpPr>
            <p:cNvPr id="27670" name="Line 33"/>
            <p:cNvSpPr>
              <a:spLocks noChangeShapeType="1"/>
            </p:cNvSpPr>
            <p:nvPr/>
          </p:nvSpPr>
          <p:spPr bwMode="auto">
            <a:xfrm flipV="1">
              <a:off x="2047" y="2185"/>
              <a:ext cx="1571" cy="54"/>
            </a:xfrm>
            <a:prstGeom prst="line">
              <a:avLst/>
            </a:prstGeom>
            <a:noFill/>
            <a:ln w="28575">
              <a:solidFill>
                <a:srgbClr val="FF0000"/>
              </a:solidFill>
              <a:round/>
              <a:headEnd type="none" w="lg" len="lg"/>
              <a:tailEnd type="stealth" w="lg" len="lg"/>
            </a:ln>
          </p:spPr>
          <p:txBody>
            <a:bodyPr>
              <a:prstTxWarp prst="textNoShape">
                <a:avLst/>
              </a:prstTxWarp>
            </a:bodyPr>
            <a:lstStyle/>
            <a:p>
              <a:endParaRPr lang="en-US"/>
            </a:p>
          </p:txBody>
        </p:sp>
        <p:sp>
          <p:nvSpPr>
            <p:cNvPr id="27671" name="Oval 34"/>
            <p:cNvSpPr>
              <a:spLocks noChangeArrowheads="1"/>
            </p:cNvSpPr>
            <p:nvPr/>
          </p:nvSpPr>
          <p:spPr bwMode="auto">
            <a:xfrm>
              <a:off x="1920" y="2186"/>
              <a:ext cx="112" cy="98"/>
            </a:xfrm>
            <a:prstGeom prst="ellipse">
              <a:avLst/>
            </a:prstGeom>
            <a:solidFill>
              <a:srgbClr val="FF0000"/>
            </a:solidFill>
            <a:ln w="3175">
              <a:solidFill>
                <a:srgbClr val="777777"/>
              </a:solidFill>
              <a:round/>
              <a:headEnd/>
              <a:tailEnd/>
            </a:ln>
          </p:spPr>
          <p:txBody>
            <a:bodyPr wrap="none" anchor="ctr">
              <a:prstTxWarp prst="textNoShape">
                <a:avLst/>
              </a:prstTxWarp>
            </a:bodyPr>
            <a:lstStyle/>
            <a:p>
              <a:endParaRPr lang="en-US"/>
            </a:p>
          </p:txBody>
        </p:sp>
      </p:grpSp>
      <p:sp>
        <p:nvSpPr>
          <p:cNvPr id="27668" name="Rectangle 35"/>
          <p:cNvSpPr>
            <a:spLocks noChangeArrowheads="1"/>
          </p:cNvSpPr>
          <p:nvPr/>
        </p:nvSpPr>
        <p:spPr bwMode="auto">
          <a:xfrm>
            <a:off x="6621463" y="5967413"/>
            <a:ext cx="1952625" cy="228600"/>
          </a:xfrm>
          <a:prstGeom prst="rect">
            <a:avLst/>
          </a:prstGeom>
          <a:noFill/>
          <a:ln w="9525">
            <a:noFill/>
            <a:miter lim="800000"/>
            <a:headEnd/>
            <a:tailEnd/>
          </a:ln>
        </p:spPr>
        <p:txBody>
          <a:bodyPr>
            <a:prstTxWarp prst="textNoShape">
              <a:avLst/>
            </a:prstTxWarp>
            <a:spAutoFit/>
          </a:bodyPr>
          <a:lstStyle/>
          <a:p>
            <a:r>
              <a:rPr lang="en-US" sz="1200" baseline="30000"/>
              <a:t>©</a:t>
            </a:r>
            <a:r>
              <a:rPr lang="en-US" sz="900">
                <a:sym typeface="Symbol" pitchFamily="32" charset="2"/>
              </a:rPr>
              <a:t>The</a:t>
            </a:r>
            <a:r>
              <a:rPr lang="en-US" sz="900" baseline="30000"/>
              <a:t> </a:t>
            </a:r>
            <a:r>
              <a:rPr lang="en-US" sz="900"/>
              <a:t>COMET Program</a:t>
            </a:r>
          </a:p>
        </p:txBody>
      </p:sp>
      <p:sp>
        <p:nvSpPr>
          <p:cNvPr id="38" name="Freeform 37"/>
          <p:cNvSpPr/>
          <p:nvPr/>
        </p:nvSpPr>
        <p:spPr>
          <a:xfrm>
            <a:off x="685800" y="4639733"/>
            <a:ext cx="846667" cy="564445"/>
          </a:xfrm>
          <a:custGeom>
            <a:avLst/>
            <a:gdLst>
              <a:gd name="connsiteX0" fmla="*/ 0 w 846667"/>
              <a:gd name="connsiteY0" fmla="*/ 541867 h 564445"/>
              <a:gd name="connsiteX1" fmla="*/ 406400 w 846667"/>
              <a:gd name="connsiteY1" fmla="*/ 474134 h 564445"/>
              <a:gd name="connsiteX2" fmla="*/ 846667 w 846667"/>
              <a:gd name="connsiteY2" fmla="*/ 0 h 564445"/>
            </a:gdLst>
            <a:ahLst/>
            <a:cxnLst>
              <a:cxn ang="0">
                <a:pos x="connsiteX0" y="connsiteY0"/>
              </a:cxn>
              <a:cxn ang="0">
                <a:pos x="connsiteX1" y="connsiteY1"/>
              </a:cxn>
              <a:cxn ang="0">
                <a:pos x="connsiteX2" y="connsiteY2"/>
              </a:cxn>
            </a:cxnLst>
            <a:rect l="l" t="t" r="r" b="b"/>
            <a:pathLst>
              <a:path w="846667" h="564445">
                <a:moveTo>
                  <a:pt x="0" y="541867"/>
                </a:moveTo>
                <a:cubicBezTo>
                  <a:pt x="132644" y="553156"/>
                  <a:pt x="265289" y="564445"/>
                  <a:pt x="406400" y="474134"/>
                </a:cubicBezTo>
                <a:cubicBezTo>
                  <a:pt x="547511" y="383823"/>
                  <a:pt x="797278" y="64911"/>
                  <a:pt x="846667" y="0"/>
                </a:cubicBezTo>
              </a:path>
            </a:pathLst>
          </a:cu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rot="-5400000">
            <a:off x="77788" y="3345935"/>
            <a:ext cx="752475" cy="369332"/>
          </a:xfrm>
          <a:prstGeom prst="rect">
            <a:avLst/>
          </a:prstGeom>
          <a:noFill/>
          <a:ln w="34925">
            <a:noFill/>
            <a:miter lim="800000"/>
            <a:headEnd/>
            <a:tailEnd/>
          </a:ln>
        </p:spPr>
        <p:txBody>
          <a:bodyPr>
            <a:prstTxWarp prst="textNoShape">
              <a:avLst/>
            </a:prstTxWarp>
            <a:spAutoFit/>
          </a:bodyPr>
          <a:lstStyle/>
          <a:p>
            <a:pPr>
              <a:spcBef>
                <a:spcPct val="50000"/>
              </a:spcBef>
            </a:pPr>
            <a:r>
              <a:rPr lang="en-US" i="1" dirty="0" smtClean="0"/>
              <a:t>Snow</a:t>
            </a:r>
            <a:endParaRPr lang="en-US" i="1" dirty="0"/>
          </a:p>
        </p:txBody>
      </p:sp>
      <p:sp>
        <p:nvSpPr>
          <p:cNvPr id="27651" name="Line 3"/>
          <p:cNvSpPr>
            <a:spLocks noChangeShapeType="1"/>
          </p:cNvSpPr>
          <p:nvPr/>
        </p:nvSpPr>
        <p:spPr bwMode="auto">
          <a:xfrm>
            <a:off x="685800" y="2105025"/>
            <a:ext cx="0" cy="3070225"/>
          </a:xfrm>
          <a:prstGeom prst="line">
            <a:avLst/>
          </a:prstGeom>
          <a:noFill/>
          <a:ln w="28575">
            <a:solidFill>
              <a:schemeClr val="tx1"/>
            </a:solidFill>
            <a:round/>
            <a:headEnd type="arrow" w="med" len="med"/>
            <a:tailEnd/>
          </a:ln>
        </p:spPr>
        <p:txBody>
          <a:bodyPr>
            <a:prstTxWarp prst="textNoShape">
              <a:avLst/>
            </a:prstTxWarp>
          </a:bodyPr>
          <a:lstStyle/>
          <a:p>
            <a:endParaRPr lang="en-US"/>
          </a:p>
        </p:txBody>
      </p:sp>
      <p:sp>
        <p:nvSpPr>
          <p:cNvPr id="27652" name="Line 4"/>
          <p:cNvSpPr>
            <a:spLocks noChangeShapeType="1"/>
          </p:cNvSpPr>
          <p:nvPr/>
        </p:nvSpPr>
        <p:spPr bwMode="auto">
          <a:xfrm rot="-5400000">
            <a:off x="3002757" y="2856706"/>
            <a:ext cx="0" cy="4659313"/>
          </a:xfrm>
          <a:prstGeom prst="line">
            <a:avLst/>
          </a:prstGeom>
          <a:noFill/>
          <a:ln w="28575">
            <a:solidFill>
              <a:schemeClr val="tx1"/>
            </a:solidFill>
            <a:round/>
            <a:headEnd/>
            <a:tailEnd type="arrow" w="med" len="med"/>
          </a:ln>
        </p:spPr>
        <p:txBody>
          <a:bodyPr>
            <a:prstTxWarp prst="textNoShape">
              <a:avLst/>
            </a:prstTxWarp>
          </a:bodyPr>
          <a:lstStyle/>
          <a:p>
            <a:endParaRPr lang="en-US"/>
          </a:p>
        </p:txBody>
      </p:sp>
      <p:sp>
        <p:nvSpPr>
          <p:cNvPr id="27653" name="Rectangle 5"/>
          <p:cNvSpPr>
            <a:spLocks noChangeArrowheads="1"/>
          </p:cNvSpPr>
          <p:nvPr/>
        </p:nvSpPr>
        <p:spPr bwMode="auto">
          <a:xfrm>
            <a:off x="2976563" y="5260975"/>
            <a:ext cx="1058862" cy="273050"/>
          </a:xfrm>
          <a:prstGeom prst="rect">
            <a:avLst/>
          </a:prstGeom>
          <a:noFill/>
          <a:ln w="34925">
            <a:noFill/>
            <a:miter lim="800000"/>
            <a:headEnd/>
            <a:tailEnd/>
          </a:ln>
        </p:spPr>
        <p:txBody>
          <a:bodyPr lIns="0" tIns="0" rIns="0" bIns="0">
            <a:prstTxWarp prst="textNoShape">
              <a:avLst/>
            </a:prstTxWarp>
            <a:spAutoFit/>
          </a:bodyPr>
          <a:lstStyle/>
          <a:p>
            <a:r>
              <a:rPr lang="en-US" i="1"/>
              <a:t>Time</a:t>
            </a:r>
          </a:p>
        </p:txBody>
      </p:sp>
      <p:sp>
        <p:nvSpPr>
          <p:cNvPr id="44038" name="Rectangle 6"/>
          <p:cNvSpPr>
            <a:spLocks noGrp="1" noChangeArrowheads="1"/>
          </p:cNvSpPr>
          <p:nvPr>
            <p:ph type="title"/>
          </p:nvPr>
        </p:nvSpPr>
        <p:spPr>
          <a:xfrm>
            <a:off x="457200" y="214313"/>
            <a:ext cx="8229600" cy="695325"/>
          </a:xfrm>
        </p:spPr>
        <p:txBody>
          <a:bodyPr anchor="t"/>
          <a:lstStyle/>
          <a:p>
            <a:pPr eaLnBrk="1" hangingPunct="1">
              <a:defRPr/>
            </a:pPr>
            <a:r>
              <a:rPr lang="en-US" sz="3800" dirty="0" smtClean="0">
                <a:ea typeface="ＭＳ Ｐゴシック" pitchFamily="-108" charset="-128"/>
                <a:cs typeface="ＭＳ Ｐゴシック" pitchFamily="-108" charset="-128"/>
              </a:rPr>
              <a:t>Mar 1 forecast</a:t>
            </a:r>
            <a:endParaRPr lang="en-US" sz="3800" dirty="0">
              <a:ea typeface="ＭＳ Ｐゴシック" pitchFamily="-108" charset="-128"/>
              <a:cs typeface="ＭＳ Ｐゴシック" pitchFamily="-108" charset="-128"/>
            </a:endParaRPr>
          </a:p>
        </p:txBody>
      </p:sp>
      <p:sp>
        <p:nvSpPr>
          <p:cNvPr id="27655" name="Freeform 7"/>
          <p:cNvSpPr>
            <a:spLocks/>
          </p:cNvSpPr>
          <p:nvPr/>
        </p:nvSpPr>
        <p:spPr bwMode="auto">
          <a:xfrm>
            <a:off x="1524000" y="3352800"/>
            <a:ext cx="3440113" cy="703263"/>
          </a:xfrm>
          <a:custGeom>
            <a:avLst/>
            <a:gdLst>
              <a:gd name="T0" fmla="*/ 0 w 2283"/>
              <a:gd name="T1" fmla="*/ 2147483647 h 443"/>
              <a:gd name="T2" fmla="*/ 2147483647 w 2283"/>
              <a:gd name="T3" fmla="*/ 2147483647 h 443"/>
              <a:gd name="T4" fmla="*/ 2147483647 w 2283"/>
              <a:gd name="T5" fmla="*/ 2147483647 h 443"/>
              <a:gd name="T6" fmla="*/ 2147483647 w 2283"/>
              <a:gd name="T7" fmla="*/ 2147483647 h 443"/>
              <a:gd name="T8" fmla="*/ 2147483647 w 2283"/>
              <a:gd name="T9" fmla="*/ 2147483647 h 443"/>
              <a:gd name="T10" fmla="*/ 2147483647 w 2283"/>
              <a:gd name="T11" fmla="*/ 2147483647 h 443"/>
              <a:gd name="T12" fmla="*/ 2147483647 w 2283"/>
              <a:gd name="T13" fmla="*/ 2147483647 h 443"/>
              <a:gd name="T14" fmla="*/ 0 60000 65536"/>
              <a:gd name="T15" fmla="*/ 0 60000 65536"/>
              <a:gd name="T16" fmla="*/ 0 60000 65536"/>
              <a:gd name="T17" fmla="*/ 0 60000 65536"/>
              <a:gd name="T18" fmla="*/ 0 60000 65536"/>
              <a:gd name="T19" fmla="*/ 0 60000 65536"/>
              <a:gd name="T20" fmla="*/ 0 60000 65536"/>
              <a:gd name="T21" fmla="*/ 0 w 2283"/>
              <a:gd name="T22" fmla="*/ 0 h 443"/>
              <a:gd name="T23" fmla="*/ 2283 w 2283"/>
              <a:gd name="T24" fmla="*/ 443 h 4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3" h="443">
                <a:moveTo>
                  <a:pt x="0" y="402"/>
                </a:moveTo>
                <a:cubicBezTo>
                  <a:pt x="98" y="400"/>
                  <a:pt x="419" y="443"/>
                  <a:pt x="588" y="393"/>
                </a:cubicBezTo>
                <a:cubicBezTo>
                  <a:pt x="757" y="343"/>
                  <a:pt x="899" y="166"/>
                  <a:pt x="1012" y="100"/>
                </a:cubicBezTo>
                <a:cubicBezTo>
                  <a:pt x="1164" y="41"/>
                  <a:pt x="1194" y="6"/>
                  <a:pt x="1270" y="4"/>
                </a:cubicBezTo>
                <a:cubicBezTo>
                  <a:pt x="1346" y="0"/>
                  <a:pt x="1376" y="47"/>
                  <a:pt x="1466" y="82"/>
                </a:cubicBezTo>
                <a:cubicBezTo>
                  <a:pt x="1583" y="156"/>
                  <a:pt x="1680" y="168"/>
                  <a:pt x="1811" y="213"/>
                </a:cubicBezTo>
                <a:cubicBezTo>
                  <a:pt x="1947" y="242"/>
                  <a:pt x="2184" y="252"/>
                  <a:pt x="2283" y="262"/>
                </a:cubicBezTo>
              </a:path>
            </a:pathLst>
          </a:custGeom>
          <a:noFill/>
          <a:ln w="28575">
            <a:solidFill>
              <a:srgbClr val="777777"/>
            </a:solidFill>
            <a:round/>
            <a:headEnd/>
            <a:tailEnd/>
          </a:ln>
        </p:spPr>
        <p:txBody>
          <a:bodyPr>
            <a:prstTxWarp prst="textNoShape">
              <a:avLst/>
            </a:prstTxWarp>
          </a:bodyPr>
          <a:lstStyle/>
          <a:p>
            <a:endParaRPr lang="en-US"/>
          </a:p>
        </p:txBody>
      </p:sp>
      <p:sp>
        <p:nvSpPr>
          <p:cNvPr id="27656" name="Freeform 8"/>
          <p:cNvSpPr>
            <a:spLocks/>
          </p:cNvSpPr>
          <p:nvPr/>
        </p:nvSpPr>
        <p:spPr bwMode="auto">
          <a:xfrm>
            <a:off x="1447800" y="2895600"/>
            <a:ext cx="3406775" cy="1344612"/>
          </a:xfrm>
          <a:custGeom>
            <a:avLst/>
            <a:gdLst>
              <a:gd name="T0" fmla="*/ 0 w 2261"/>
              <a:gd name="T1" fmla="*/ 2147483647 h 847"/>
              <a:gd name="T2" fmla="*/ 2147483647 w 2261"/>
              <a:gd name="T3" fmla="*/ 2147483647 h 847"/>
              <a:gd name="T4" fmla="*/ 2147483647 w 2261"/>
              <a:gd name="T5" fmla="*/ 2147483647 h 847"/>
              <a:gd name="T6" fmla="*/ 2147483647 w 2261"/>
              <a:gd name="T7" fmla="*/ 2147483647 h 847"/>
              <a:gd name="T8" fmla="*/ 2147483647 w 2261"/>
              <a:gd name="T9" fmla="*/ 2147483647 h 847"/>
              <a:gd name="T10" fmla="*/ 2147483647 w 2261"/>
              <a:gd name="T11" fmla="*/ 2147483647 h 847"/>
              <a:gd name="T12" fmla="*/ 2147483647 w 2261"/>
              <a:gd name="T13" fmla="*/ 2147483647 h 847"/>
              <a:gd name="T14" fmla="*/ 0 60000 65536"/>
              <a:gd name="T15" fmla="*/ 0 60000 65536"/>
              <a:gd name="T16" fmla="*/ 0 60000 65536"/>
              <a:gd name="T17" fmla="*/ 0 60000 65536"/>
              <a:gd name="T18" fmla="*/ 0 60000 65536"/>
              <a:gd name="T19" fmla="*/ 0 60000 65536"/>
              <a:gd name="T20" fmla="*/ 0 60000 65536"/>
              <a:gd name="T21" fmla="*/ 0 w 2261"/>
              <a:gd name="T22" fmla="*/ 0 h 847"/>
              <a:gd name="T23" fmla="*/ 2261 w 2261"/>
              <a:gd name="T24" fmla="*/ 847 h 8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1" h="847">
                <a:moveTo>
                  <a:pt x="0" y="847"/>
                </a:moveTo>
                <a:cubicBezTo>
                  <a:pt x="94" y="810"/>
                  <a:pt x="401" y="737"/>
                  <a:pt x="566" y="622"/>
                </a:cubicBezTo>
                <a:cubicBezTo>
                  <a:pt x="731" y="507"/>
                  <a:pt x="877" y="263"/>
                  <a:pt x="991" y="159"/>
                </a:cubicBezTo>
                <a:cubicBezTo>
                  <a:pt x="1143" y="65"/>
                  <a:pt x="1173" y="10"/>
                  <a:pt x="1249" y="6"/>
                </a:cubicBezTo>
                <a:cubicBezTo>
                  <a:pt x="1325" y="0"/>
                  <a:pt x="1355" y="75"/>
                  <a:pt x="1444" y="130"/>
                </a:cubicBezTo>
                <a:cubicBezTo>
                  <a:pt x="1562" y="246"/>
                  <a:pt x="1658" y="266"/>
                  <a:pt x="1789" y="337"/>
                </a:cubicBezTo>
                <a:cubicBezTo>
                  <a:pt x="1925" y="383"/>
                  <a:pt x="2162" y="399"/>
                  <a:pt x="2261" y="415"/>
                </a:cubicBezTo>
              </a:path>
            </a:pathLst>
          </a:custGeom>
          <a:noFill/>
          <a:ln w="28575">
            <a:solidFill>
              <a:srgbClr val="777777"/>
            </a:solidFill>
            <a:round/>
            <a:headEnd/>
            <a:tailEnd/>
          </a:ln>
        </p:spPr>
        <p:txBody>
          <a:bodyPr>
            <a:prstTxWarp prst="textNoShape">
              <a:avLst/>
            </a:prstTxWarp>
          </a:bodyPr>
          <a:lstStyle/>
          <a:p>
            <a:endParaRPr lang="en-US"/>
          </a:p>
        </p:txBody>
      </p:sp>
      <p:sp>
        <p:nvSpPr>
          <p:cNvPr id="27657" name="Freeform 9"/>
          <p:cNvSpPr>
            <a:spLocks/>
          </p:cNvSpPr>
          <p:nvPr/>
        </p:nvSpPr>
        <p:spPr bwMode="auto">
          <a:xfrm>
            <a:off x="1524000" y="3048000"/>
            <a:ext cx="3544887" cy="1817688"/>
          </a:xfrm>
          <a:custGeom>
            <a:avLst/>
            <a:gdLst>
              <a:gd name="T0" fmla="*/ 0 w 2352"/>
              <a:gd name="T1" fmla="*/ 2147483647 h 1145"/>
              <a:gd name="T2" fmla="*/ 2147483647 w 2352"/>
              <a:gd name="T3" fmla="*/ 2147483647 h 1145"/>
              <a:gd name="T4" fmla="*/ 2147483647 w 2352"/>
              <a:gd name="T5" fmla="*/ 2147483647 h 1145"/>
              <a:gd name="T6" fmla="*/ 2147483647 w 2352"/>
              <a:gd name="T7" fmla="*/ 2147483647 h 1145"/>
              <a:gd name="T8" fmla="*/ 2147483647 w 2352"/>
              <a:gd name="T9" fmla="*/ 2147483647 h 1145"/>
              <a:gd name="T10" fmla="*/ 0 60000 65536"/>
              <a:gd name="T11" fmla="*/ 0 60000 65536"/>
              <a:gd name="T12" fmla="*/ 0 60000 65536"/>
              <a:gd name="T13" fmla="*/ 0 60000 65536"/>
              <a:gd name="T14" fmla="*/ 0 60000 65536"/>
              <a:gd name="T15" fmla="*/ 0 w 2352"/>
              <a:gd name="T16" fmla="*/ 0 h 1145"/>
              <a:gd name="T17" fmla="*/ 2352 w 2352"/>
              <a:gd name="T18" fmla="*/ 1145 h 1145"/>
            </a:gdLst>
            <a:ahLst/>
            <a:cxnLst>
              <a:cxn ang="T10">
                <a:pos x="T0" y="T1"/>
              </a:cxn>
              <a:cxn ang="T11">
                <a:pos x="T2" y="T3"/>
              </a:cxn>
              <a:cxn ang="T12">
                <a:pos x="T4" y="T5"/>
              </a:cxn>
              <a:cxn ang="T13">
                <a:pos x="T6" y="T7"/>
              </a:cxn>
              <a:cxn ang="T14">
                <a:pos x="T8" y="T9"/>
              </a:cxn>
            </a:cxnLst>
            <a:rect l="T15" t="T16" r="T17" b="T18"/>
            <a:pathLst>
              <a:path w="2352" h="1145">
                <a:moveTo>
                  <a:pt x="0" y="992"/>
                </a:moveTo>
                <a:cubicBezTo>
                  <a:pt x="88" y="911"/>
                  <a:pt x="337" y="661"/>
                  <a:pt x="532" y="506"/>
                </a:cubicBezTo>
                <a:cubicBezTo>
                  <a:pt x="727" y="351"/>
                  <a:pt x="943" y="0"/>
                  <a:pt x="1169" y="63"/>
                </a:cubicBezTo>
                <a:cubicBezTo>
                  <a:pt x="1395" y="127"/>
                  <a:pt x="1685" y="703"/>
                  <a:pt x="1882" y="883"/>
                </a:cubicBezTo>
                <a:cubicBezTo>
                  <a:pt x="2079" y="1063"/>
                  <a:pt x="2253" y="1090"/>
                  <a:pt x="2352" y="1145"/>
                </a:cubicBezTo>
              </a:path>
            </a:pathLst>
          </a:custGeom>
          <a:noFill/>
          <a:ln w="28575">
            <a:solidFill>
              <a:srgbClr val="777777"/>
            </a:solidFill>
            <a:round/>
            <a:headEnd/>
            <a:tailEnd/>
          </a:ln>
        </p:spPr>
        <p:txBody>
          <a:bodyPr>
            <a:prstTxWarp prst="textNoShape">
              <a:avLst/>
            </a:prstTxWarp>
          </a:bodyPr>
          <a:lstStyle/>
          <a:p>
            <a:endParaRPr lang="en-US"/>
          </a:p>
        </p:txBody>
      </p:sp>
      <p:sp>
        <p:nvSpPr>
          <p:cNvPr id="27658" name="Freeform 10"/>
          <p:cNvSpPr>
            <a:spLocks/>
          </p:cNvSpPr>
          <p:nvPr/>
        </p:nvSpPr>
        <p:spPr bwMode="auto">
          <a:xfrm>
            <a:off x="1524000" y="2743200"/>
            <a:ext cx="3413125" cy="1379538"/>
          </a:xfrm>
          <a:custGeom>
            <a:avLst/>
            <a:gdLst>
              <a:gd name="T0" fmla="*/ 2147483647 w 2150"/>
              <a:gd name="T1" fmla="*/ 2147483647 h 869"/>
              <a:gd name="T2" fmla="*/ 2147483647 w 2150"/>
              <a:gd name="T3" fmla="*/ 2147483647 h 869"/>
              <a:gd name="T4" fmla="*/ 2147483647 w 2150"/>
              <a:gd name="T5" fmla="*/ 2147483647 h 869"/>
              <a:gd name="T6" fmla="*/ 2147483647 w 2150"/>
              <a:gd name="T7" fmla="*/ 2147483647 h 869"/>
              <a:gd name="T8" fmla="*/ 0 w 2150"/>
              <a:gd name="T9" fmla="*/ 2147483647 h 869"/>
              <a:gd name="T10" fmla="*/ 0 60000 65536"/>
              <a:gd name="T11" fmla="*/ 0 60000 65536"/>
              <a:gd name="T12" fmla="*/ 0 60000 65536"/>
              <a:gd name="T13" fmla="*/ 0 60000 65536"/>
              <a:gd name="T14" fmla="*/ 0 60000 65536"/>
              <a:gd name="T15" fmla="*/ 0 w 2150"/>
              <a:gd name="T16" fmla="*/ 0 h 869"/>
              <a:gd name="T17" fmla="*/ 2150 w 2150"/>
              <a:gd name="T18" fmla="*/ 869 h 869"/>
            </a:gdLst>
            <a:ahLst/>
            <a:cxnLst>
              <a:cxn ang="T10">
                <a:pos x="T0" y="T1"/>
              </a:cxn>
              <a:cxn ang="T11">
                <a:pos x="T2" y="T3"/>
              </a:cxn>
              <a:cxn ang="T12">
                <a:pos x="T4" y="T5"/>
              </a:cxn>
              <a:cxn ang="T13">
                <a:pos x="T6" y="T7"/>
              </a:cxn>
              <a:cxn ang="T14">
                <a:pos x="T8" y="T9"/>
              </a:cxn>
            </a:cxnLst>
            <a:rect l="T15" t="T16" r="T17" b="T18"/>
            <a:pathLst>
              <a:path w="2150" h="869">
                <a:moveTo>
                  <a:pt x="2150" y="776"/>
                </a:moveTo>
                <a:cubicBezTo>
                  <a:pt x="2029" y="660"/>
                  <a:pt x="1626" y="152"/>
                  <a:pt x="1430" y="76"/>
                </a:cubicBezTo>
                <a:cubicBezTo>
                  <a:pt x="1234" y="0"/>
                  <a:pt x="1124" y="202"/>
                  <a:pt x="969" y="322"/>
                </a:cubicBezTo>
                <a:cubicBezTo>
                  <a:pt x="814" y="442"/>
                  <a:pt x="661" y="723"/>
                  <a:pt x="500" y="796"/>
                </a:cubicBezTo>
                <a:cubicBezTo>
                  <a:pt x="339" y="869"/>
                  <a:pt x="104" y="769"/>
                  <a:pt x="0" y="762"/>
                </a:cubicBezTo>
              </a:path>
            </a:pathLst>
          </a:custGeom>
          <a:noFill/>
          <a:ln w="28575">
            <a:solidFill>
              <a:srgbClr val="777777"/>
            </a:solidFill>
            <a:round/>
            <a:headEnd/>
            <a:tailEnd/>
          </a:ln>
        </p:spPr>
        <p:txBody>
          <a:bodyPr>
            <a:prstTxWarp prst="textNoShape">
              <a:avLst/>
            </a:prstTxWarp>
          </a:bodyPr>
          <a:lstStyle/>
          <a:p>
            <a:endParaRPr lang="en-US"/>
          </a:p>
        </p:txBody>
      </p:sp>
      <p:sp>
        <p:nvSpPr>
          <p:cNvPr id="27659" name="Freeform 11"/>
          <p:cNvSpPr>
            <a:spLocks/>
          </p:cNvSpPr>
          <p:nvPr/>
        </p:nvSpPr>
        <p:spPr bwMode="auto">
          <a:xfrm>
            <a:off x="1447800" y="2971800"/>
            <a:ext cx="3465513" cy="1562100"/>
          </a:xfrm>
          <a:custGeom>
            <a:avLst/>
            <a:gdLst>
              <a:gd name="T0" fmla="*/ 2147483647 w 2300"/>
              <a:gd name="T1" fmla="*/ 2147483647 h 984"/>
              <a:gd name="T2" fmla="*/ 2147483647 w 2300"/>
              <a:gd name="T3" fmla="*/ 2147483647 h 984"/>
              <a:gd name="T4" fmla="*/ 2147483647 w 2300"/>
              <a:gd name="T5" fmla="*/ 2147483647 h 984"/>
              <a:gd name="T6" fmla="*/ 2147483647 w 2300"/>
              <a:gd name="T7" fmla="*/ 2147483647 h 984"/>
              <a:gd name="T8" fmla="*/ 2147483647 w 2300"/>
              <a:gd name="T9" fmla="*/ 2147483647 h 984"/>
              <a:gd name="T10" fmla="*/ 0 w 2300"/>
              <a:gd name="T11" fmla="*/ 2147483647 h 984"/>
              <a:gd name="T12" fmla="*/ 0 60000 65536"/>
              <a:gd name="T13" fmla="*/ 0 60000 65536"/>
              <a:gd name="T14" fmla="*/ 0 60000 65536"/>
              <a:gd name="T15" fmla="*/ 0 60000 65536"/>
              <a:gd name="T16" fmla="*/ 0 60000 65536"/>
              <a:gd name="T17" fmla="*/ 0 60000 65536"/>
              <a:gd name="T18" fmla="*/ 0 w 2300"/>
              <a:gd name="T19" fmla="*/ 0 h 984"/>
              <a:gd name="T20" fmla="*/ 2300 w 2300"/>
              <a:gd name="T21" fmla="*/ 984 h 984"/>
            </a:gdLst>
            <a:ahLst/>
            <a:cxnLst>
              <a:cxn ang="T12">
                <a:pos x="T0" y="T1"/>
              </a:cxn>
              <a:cxn ang="T13">
                <a:pos x="T2" y="T3"/>
              </a:cxn>
              <a:cxn ang="T14">
                <a:pos x="T4" y="T5"/>
              </a:cxn>
              <a:cxn ang="T15">
                <a:pos x="T6" y="T7"/>
              </a:cxn>
              <a:cxn ang="T16">
                <a:pos x="T8" y="T9"/>
              </a:cxn>
              <a:cxn ang="T17">
                <a:pos x="T10" y="T11"/>
              </a:cxn>
            </a:cxnLst>
            <a:rect l="T18" t="T19" r="T20" b="T21"/>
            <a:pathLst>
              <a:path w="2300" h="984">
                <a:moveTo>
                  <a:pt x="2300" y="984"/>
                </a:moveTo>
                <a:cubicBezTo>
                  <a:pt x="2176" y="917"/>
                  <a:pt x="1740" y="739"/>
                  <a:pt x="1556" y="584"/>
                </a:cubicBezTo>
                <a:cubicBezTo>
                  <a:pt x="1372" y="429"/>
                  <a:pt x="1332" y="112"/>
                  <a:pt x="1196" y="56"/>
                </a:cubicBezTo>
                <a:cubicBezTo>
                  <a:pt x="1060" y="0"/>
                  <a:pt x="877" y="141"/>
                  <a:pt x="740" y="248"/>
                </a:cubicBezTo>
                <a:cubicBezTo>
                  <a:pt x="603" y="355"/>
                  <a:pt x="495" y="607"/>
                  <a:pt x="372" y="696"/>
                </a:cubicBezTo>
                <a:cubicBezTo>
                  <a:pt x="249" y="785"/>
                  <a:pt x="77" y="766"/>
                  <a:pt x="0" y="784"/>
                </a:cubicBezTo>
              </a:path>
            </a:pathLst>
          </a:custGeom>
          <a:noFill/>
          <a:ln w="28575">
            <a:solidFill>
              <a:srgbClr val="777777"/>
            </a:solidFill>
            <a:round/>
            <a:headEnd/>
            <a:tailEnd/>
          </a:ln>
        </p:spPr>
        <p:txBody>
          <a:bodyPr>
            <a:prstTxWarp prst="textNoShape">
              <a:avLst/>
            </a:prstTxWarp>
          </a:bodyPr>
          <a:lstStyle/>
          <a:p>
            <a:endParaRPr lang="en-US"/>
          </a:p>
        </p:txBody>
      </p:sp>
      <p:sp>
        <p:nvSpPr>
          <p:cNvPr id="27660" name="Freeform 12"/>
          <p:cNvSpPr>
            <a:spLocks/>
          </p:cNvSpPr>
          <p:nvPr/>
        </p:nvSpPr>
        <p:spPr bwMode="auto">
          <a:xfrm>
            <a:off x="1447800" y="3200400"/>
            <a:ext cx="3416300" cy="901700"/>
          </a:xfrm>
          <a:custGeom>
            <a:avLst/>
            <a:gdLst>
              <a:gd name="T0" fmla="*/ 2147483647 w 2268"/>
              <a:gd name="T1" fmla="*/ 2147483647 h 568"/>
              <a:gd name="T2" fmla="*/ 2147483647 w 2268"/>
              <a:gd name="T3" fmla="*/ 2147483647 h 568"/>
              <a:gd name="T4" fmla="*/ 2147483647 w 2268"/>
              <a:gd name="T5" fmla="*/ 2147483647 h 568"/>
              <a:gd name="T6" fmla="*/ 2147483647 w 2268"/>
              <a:gd name="T7" fmla="*/ 2147483647 h 568"/>
              <a:gd name="T8" fmla="*/ 0 w 2268"/>
              <a:gd name="T9" fmla="*/ 2147483647 h 568"/>
              <a:gd name="T10" fmla="*/ 0 60000 65536"/>
              <a:gd name="T11" fmla="*/ 0 60000 65536"/>
              <a:gd name="T12" fmla="*/ 0 60000 65536"/>
              <a:gd name="T13" fmla="*/ 0 60000 65536"/>
              <a:gd name="T14" fmla="*/ 0 60000 65536"/>
              <a:gd name="T15" fmla="*/ 0 w 2268"/>
              <a:gd name="T16" fmla="*/ 0 h 568"/>
              <a:gd name="T17" fmla="*/ 2268 w 2268"/>
              <a:gd name="T18" fmla="*/ 568 h 568"/>
            </a:gdLst>
            <a:ahLst/>
            <a:cxnLst>
              <a:cxn ang="T10">
                <a:pos x="T0" y="T1"/>
              </a:cxn>
              <a:cxn ang="T11">
                <a:pos x="T2" y="T3"/>
              </a:cxn>
              <a:cxn ang="T12">
                <a:pos x="T4" y="T5"/>
              </a:cxn>
              <a:cxn ang="T13">
                <a:pos x="T6" y="T7"/>
              </a:cxn>
              <a:cxn ang="T14">
                <a:pos x="T8" y="T9"/>
              </a:cxn>
            </a:cxnLst>
            <a:rect l="T15" t="T16" r="T17" b="T18"/>
            <a:pathLst>
              <a:path w="2268" h="568">
                <a:moveTo>
                  <a:pt x="2268" y="348"/>
                </a:moveTo>
                <a:cubicBezTo>
                  <a:pt x="2127" y="293"/>
                  <a:pt x="1623" y="56"/>
                  <a:pt x="1420" y="28"/>
                </a:cubicBezTo>
                <a:cubicBezTo>
                  <a:pt x="1217" y="0"/>
                  <a:pt x="1193" y="104"/>
                  <a:pt x="1052" y="180"/>
                </a:cubicBezTo>
                <a:cubicBezTo>
                  <a:pt x="911" y="256"/>
                  <a:pt x="747" y="419"/>
                  <a:pt x="572" y="484"/>
                </a:cubicBezTo>
                <a:cubicBezTo>
                  <a:pt x="397" y="549"/>
                  <a:pt x="119" y="551"/>
                  <a:pt x="0" y="568"/>
                </a:cubicBezTo>
              </a:path>
            </a:pathLst>
          </a:custGeom>
          <a:noFill/>
          <a:ln w="28575">
            <a:solidFill>
              <a:srgbClr val="777777"/>
            </a:solidFill>
            <a:round/>
            <a:headEnd/>
            <a:tailEnd/>
          </a:ln>
        </p:spPr>
        <p:txBody>
          <a:bodyPr>
            <a:prstTxWarp prst="textNoShape">
              <a:avLst/>
            </a:prstTxWarp>
          </a:bodyPr>
          <a:lstStyle/>
          <a:p>
            <a:endParaRPr lang="en-US"/>
          </a:p>
        </p:txBody>
      </p:sp>
      <p:sp>
        <p:nvSpPr>
          <p:cNvPr id="27661" name="Freeform 13"/>
          <p:cNvSpPr>
            <a:spLocks/>
          </p:cNvSpPr>
          <p:nvPr/>
        </p:nvSpPr>
        <p:spPr bwMode="auto">
          <a:xfrm>
            <a:off x="1524000" y="3276600"/>
            <a:ext cx="3398837" cy="1041400"/>
          </a:xfrm>
          <a:custGeom>
            <a:avLst/>
            <a:gdLst>
              <a:gd name="T0" fmla="*/ 2147483647 w 2256"/>
              <a:gd name="T1" fmla="*/ 2147483647 h 656"/>
              <a:gd name="T2" fmla="*/ 2147483647 w 2256"/>
              <a:gd name="T3" fmla="*/ 2147483647 h 656"/>
              <a:gd name="T4" fmla="*/ 2147483647 w 2256"/>
              <a:gd name="T5" fmla="*/ 2147483647 h 656"/>
              <a:gd name="T6" fmla="*/ 2147483647 w 2256"/>
              <a:gd name="T7" fmla="*/ 2147483647 h 656"/>
              <a:gd name="T8" fmla="*/ 0 w 2256"/>
              <a:gd name="T9" fmla="*/ 2147483647 h 656"/>
              <a:gd name="T10" fmla="*/ 0 60000 65536"/>
              <a:gd name="T11" fmla="*/ 0 60000 65536"/>
              <a:gd name="T12" fmla="*/ 0 60000 65536"/>
              <a:gd name="T13" fmla="*/ 0 60000 65536"/>
              <a:gd name="T14" fmla="*/ 0 60000 65536"/>
              <a:gd name="T15" fmla="*/ 0 w 2256"/>
              <a:gd name="T16" fmla="*/ 0 h 656"/>
              <a:gd name="T17" fmla="*/ 2256 w 2256"/>
              <a:gd name="T18" fmla="*/ 656 h 656"/>
            </a:gdLst>
            <a:ahLst/>
            <a:cxnLst>
              <a:cxn ang="T10">
                <a:pos x="T0" y="T1"/>
              </a:cxn>
              <a:cxn ang="T11">
                <a:pos x="T2" y="T3"/>
              </a:cxn>
              <a:cxn ang="T12">
                <a:pos x="T4" y="T5"/>
              </a:cxn>
              <a:cxn ang="T13">
                <a:pos x="T6" y="T7"/>
              </a:cxn>
              <a:cxn ang="T14">
                <a:pos x="T8" y="T9"/>
              </a:cxn>
            </a:cxnLst>
            <a:rect l="T15" t="T16" r="T17" b="T18"/>
            <a:pathLst>
              <a:path w="2256" h="656">
                <a:moveTo>
                  <a:pt x="2256" y="312"/>
                </a:moveTo>
                <a:cubicBezTo>
                  <a:pt x="2121" y="263"/>
                  <a:pt x="1665" y="48"/>
                  <a:pt x="1448" y="24"/>
                </a:cubicBezTo>
                <a:cubicBezTo>
                  <a:pt x="1231" y="0"/>
                  <a:pt x="1141" y="92"/>
                  <a:pt x="952" y="168"/>
                </a:cubicBezTo>
                <a:cubicBezTo>
                  <a:pt x="763" y="244"/>
                  <a:pt x="471" y="399"/>
                  <a:pt x="312" y="480"/>
                </a:cubicBezTo>
                <a:cubicBezTo>
                  <a:pt x="153" y="561"/>
                  <a:pt x="52" y="627"/>
                  <a:pt x="0" y="656"/>
                </a:cubicBezTo>
              </a:path>
            </a:pathLst>
          </a:custGeom>
          <a:noFill/>
          <a:ln w="28575">
            <a:solidFill>
              <a:srgbClr val="777777"/>
            </a:solidFill>
            <a:round/>
            <a:headEnd/>
            <a:tailEnd/>
          </a:ln>
        </p:spPr>
        <p:txBody>
          <a:bodyPr>
            <a:prstTxWarp prst="textNoShape">
              <a:avLst/>
            </a:prstTxWarp>
          </a:bodyPr>
          <a:lstStyle/>
          <a:p>
            <a:endParaRPr lang="en-US"/>
          </a:p>
        </p:txBody>
      </p:sp>
      <p:grpSp>
        <p:nvGrpSpPr>
          <p:cNvPr id="2" name="Group 14"/>
          <p:cNvGrpSpPr>
            <a:grpSpLocks/>
          </p:cNvGrpSpPr>
          <p:nvPr/>
        </p:nvGrpSpPr>
        <p:grpSpPr bwMode="auto">
          <a:xfrm>
            <a:off x="1371600" y="1981200"/>
            <a:ext cx="1670050" cy="3244850"/>
            <a:chOff x="512" y="1229"/>
            <a:chExt cx="1051" cy="2044"/>
          </a:xfrm>
        </p:grpSpPr>
        <p:sp>
          <p:nvSpPr>
            <p:cNvPr id="27678" name="Rectangle 15"/>
            <p:cNvSpPr>
              <a:spLocks noChangeArrowheads="1"/>
            </p:cNvSpPr>
            <p:nvPr/>
          </p:nvSpPr>
          <p:spPr bwMode="auto">
            <a:xfrm>
              <a:off x="1147" y="1501"/>
              <a:ext cx="416" cy="173"/>
            </a:xfrm>
            <a:prstGeom prst="rect">
              <a:avLst/>
            </a:prstGeom>
            <a:noFill/>
            <a:ln w="34925">
              <a:noFill/>
              <a:miter lim="800000"/>
              <a:headEnd/>
              <a:tailEnd/>
            </a:ln>
          </p:spPr>
          <p:txBody>
            <a:bodyPr wrap="none" lIns="0" tIns="0" rIns="0" bIns="0">
              <a:prstTxWarp prst="textNoShape">
                <a:avLst/>
              </a:prstTxWarp>
              <a:spAutoFit/>
            </a:bodyPr>
            <a:lstStyle/>
            <a:p>
              <a:r>
                <a:rPr lang="en-US" i="1"/>
                <a:t>Future</a:t>
              </a:r>
              <a:endParaRPr lang="en-US" i="1" baseline="-25000"/>
            </a:p>
          </p:txBody>
        </p:sp>
        <p:sp>
          <p:nvSpPr>
            <p:cNvPr id="27679" name="Line 16"/>
            <p:cNvSpPr>
              <a:spLocks noChangeShapeType="1"/>
            </p:cNvSpPr>
            <p:nvPr/>
          </p:nvSpPr>
          <p:spPr bwMode="auto">
            <a:xfrm>
              <a:off x="973" y="1411"/>
              <a:ext cx="0" cy="1862"/>
            </a:xfrm>
            <a:prstGeom prst="line">
              <a:avLst/>
            </a:prstGeom>
            <a:noFill/>
            <a:ln w="28575">
              <a:solidFill>
                <a:schemeClr val="tx1"/>
              </a:solidFill>
              <a:prstDash val="sysDot"/>
              <a:round/>
              <a:headEnd/>
              <a:tailEnd/>
            </a:ln>
          </p:spPr>
          <p:txBody>
            <a:bodyPr>
              <a:prstTxWarp prst="textNoShape">
                <a:avLst/>
              </a:prstTxWarp>
            </a:bodyPr>
            <a:lstStyle/>
            <a:p>
              <a:endParaRPr lang="en-US"/>
            </a:p>
          </p:txBody>
        </p:sp>
        <p:sp>
          <p:nvSpPr>
            <p:cNvPr id="27680" name="Rectangle 17"/>
            <p:cNvSpPr>
              <a:spLocks noChangeArrowheads="1"/>
            </p:cNvSpPr>
            <p:nvPr/>
          </p:nvSpPr>
          <p:spPr bwMode="auto">
            <a:xfrm>
              <a:off x="843" y="1229"/>
              <a:ext cx="396" cy="174"/>
            </a:xfrm>
            <a:prstGeom prst="rect">
              <a:avLst/>
            </a:prstGeom>
            <a:noFill/>
            <a:ln w="34925">
              <a:noFill/>
              <a:miter lim="800000"/>
              <a:headEnd/>
              <a:tailEnd/>
            </a:ln>
          </p:spPr>
          <p:txBody>
            <a:bodyPr wrap="none" lIns="0" tIns="0" rIns="0" bIns="0">
              <a:prstTxWarp prst="textNoShape">
                <a:avLst/>
              </a:prstTxWarp>
              <a:spAutoFit/>
            </a:bodyPr>
            <a:lstStyle/>
            <a:p>
              <a:r>
                <a:rPr lang="en-US" i="1" dirty="0" smtClean="0"/>
                <a:t>Mar</a:t>
              </a:r>
              <a:r>
                <a:rPr lang="en-US" i="1" dirty="0" smtClean="0"/>
                <a:t> </a:t>
              </a:r>
              <a:r>
                <a:rPr lang="en-US" i="1" dirty="0" smtClean="0"/>
                <a:t>1</a:t>
              </a:r>
              <a:endParaRPr lang="en-US" i="1" baseline="-25000" dirty="0"/>
            </a:p>
          </p:txBody>
        </p:sp>
        <p:sp>
          <p:nvSpPr>
            <p:cNvPr id="27681" name="Rectangle 18"/>
            <p:cNvSpPr>
              <a:spLocks noChangeArrowheads="1"/>
            </p:cNvSpPr>
            <p:nvPr/>
          </p:nvSpPr>
          <p:spPr bwMode="auto">
            <a:xfrm>
              <a:off x="547" y="1493"/>
              <a:ext cx="288" cy="173"/>
            </a:xfrm>
            <a:prstGeom prst="rect">
              <a:avLst/>
            </a:prstGeom>
            <a:noFill/>
            <a:ln w="34925">
              <a:noFill/>
              <a:miter lim="800000"/>
              <a:headEnd/>
              <a:tailEnd/>
            </a:ln>
          </p:spPr>
          <p:txBody>
            <a:bodyPr wrap="none" lIns="0" tIns="0" rIns="0" bIns="0">
              <a:prstTxWarp prst="textNoShape">
                <a:avLst/>
              </a:prstTxWarp>
              <a:spAutoFit/>
            </a:bodyPr>
            <a:lstStyle/>
            <a:p>
              <a:r>
                <a:rPr lang="en-US" i="1"/>
                <a:t>Past</a:t>
              </a:r>
              <a:endParaRPr lang="en-US" i="1" baseline="-25000"/>
            </a:p>
          </p:txBody>
        </p:sp>
        <p:sp>
          <p:nvSpPr>
            <p:cNvPr id="27682" name="Line 19"/>
            <p:cNvSpPr>
              <a:spLocks noChangeShapeType="1"/>
            </p:cNvSpPr>
            <p:nvPr/>
          </p:nvSpPr>
          <p:spPr bwMode="auto">
            <a:xfrm flipH="1">
              <a:off x="512" y="1728"/>
              <a:ext cx="360" cy="0"/>
            </a:xfrm>
            <a:prstGeom prst="line">
              <a:avLst/>
            </a:prstGeom>
            <a:noFill/>
            <a:ln w="28575">
              <a:solidFill>
                <a:srgbClr val="969696"/>
              </a:solidFill>
              <a:round/>
              <a:headEnd/>
              <a:tailEnd type="triangle" w="med" len="med"/>
            </a:ln>
          </p:spPr>
          <p:txBody>
            <a:bodyPr>
              <a:prstTxWarp prst="textNoShape">
                <a:avLst/>
              </a:prstTxWarp>
            </a:bodyPr>
            <a:lstStyle/>
            <a:p>
              <a:endParaRPr lang="en-US"/>
            </a:p>
          </p:txBody>
        </p:sp>
        <p:sp>
          <p:nvSpPr>
            <p:cNvPr id="27683" name="Line 20"/>
            <p:cNvSpPr>
              <a:spLocks noChangeShapeType="1"/>
            </p:cNvSpPr>
            <p:nvPr/>
          </p:nvSpPr>
          <p:spPr bwMode="auto">
            <a:xfrm>
              <a:off x="1112" y="1728"/>
              <a:ext cx="360" cy="0"/>
            </a:xfrm>
            <a:prstGeom prst="line">
              <a:avLst/>
            </a:prstGeom>
            <a:noFill/>
            <a:ln w="28575">
              <a:solidFill>
                <a:srgbClr val="969696"/>
              </a:solidFill>
              <a:round/>
              <a:headEnd/>
              <a:tailEnd type="triangle" w="med" len="med"/>
            </a:ln>
          </p:spPr>
          <p:txBody>
            <a:bodyPr>
              <a:prstTxWarp prst="textNoShape">
                <a:avLst/>
              </a:prstTxWarp>
            </a:bodyPr>
            <a:lstStyle/>
            <a:p>
              <a:endParaRPr lang="en-US"/>
            </a:p>
          </p:txBody>
        </p:sp>
      </p:grpSp>
      <p:sp>
        <p:nvSpPr>
          <p:cNvPr id="27664" name="Line 22"/>
          <p:cNvSpPr>
            <a:spLocks noChangeShapeType="1"/>
          </p:cNvSpPr>
          <p:nvPr/>
        </p:nvSpPr>
        <p:spPr bwMode="auto">
          <a:xfrm>
            <a:off x="3132138" y="2697163"/>
            <a:ext cx="0" cy="2498725"/>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3" name="Group 23"/>
          <p:cNvGrpSpPr>
            <a:grpSpLocks/>
          </p:cNvGrpSpPr>
          <p:nvPr/>
        </p:nvGrpSpPr>
        <p:grpSpPr bwMode="auto">
          <a:xfrm>
            <a:off x="3048000" y="1828800"/>
            <a:ext cx="5208587" cy="1154113"/>
            <a:chOff x="1915" y="1287"/>
            <a:chExt cx="3282" cy="727"/>
          </a:xfrm>
        </p:grpSpPr>
        <p:sp>
          <p:nvSpPr>
            <p:cNvPr id="27675" name="Line 24"/>
            <p:cNvSpPr>
              <a:spLocks noChangeShapeType="1"/>
            </p:cNvSpPr>
            <p:nvPr/>
          </p:nvSpPr>
          <p:spPr bwMode="auto">
            <a:xfrm flipV="1">
              <a:off x="2075" y="1552"/>
              <a:ext cx="1614" cy="382"/>
            </a:xfrm>
            <a:prstGeom prst="line">
              <a:avLst/>
            </a:prstGeom>
            <a:noFill/>
            <a:ln w="28575">
              <a:solidFill>
                <a:srgbClr val="008000"/>
              </a:solidFill>
              <a:round/>
              <a:headEnd type="none" w="lg" len="lg"/>
              <a:tailEnd type="stealth" w="lg" len="lg"/>
            </a:ln>
          </p:spPr>
          <p:txBody>
            <a:bodyPr>
              <a:prstTxWarp prst="textNoShape">
                <a:avLst/>
              </a:prstTxWarp>
            </a:bodyPr>
            <a:lstStyle/>
            <a:p>
              <a:endParaRPr lang="en-US"/>
            </a:p>
          </p:txBody>
        </p:sp>
        <p:sp>
          <p:nvSpPr>
            <p:cNvPr id="27676" name="Text Box 25"/>
            <p:cNvSpPr txBox="1">
              <a:spLocks noChangeArrowheads="1"/>
            </p:cNvSpPr>
            <p:nvPr/>
          </p:nvSpPr>
          <p:spPr bwMode="auto">
            <a:xfrm>
              <a:off x="3718" y="1287"/>
              <a:ext cx="1479" cy="44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000" i="1">
                  <a:solidFill>
                    <a:srgbClr val="008000"/>
                  </a:solidFill>
                </a:rPr>
                <a:t>Low chance of this level flow or higher</a:t>
              </a:r>
            </a:p>
          </p:txBody>
        </p:sp>
        <p:sp>
          <p:nvSpPr>
            <p:cNvPr id="27677" name="Oval 26"/>
            <p:cNvSpPr>
              <a:spLocks noChangeArrowheads="1"/>
            </p:cNvSpPr>
            <p:nvPr/>
          </p:nvSpPr>
          <p:spPr bwMode="auto">
            <a:xfrm>
              <a:off x="1915" y="1916"/>
              <a:ext cx="112" cy="98"/>
            </a:xfrm>
            <a:prstGeom prst="ellipse">
              <a:avLst/>
            </a:prstGeom>
            <a:solidFill>
              <a:srgbClr val="008000"/>
            </a:solidFill>
            <a:ln w="3175">
              <a:solidFill>
                <a:srgbClr val="777777"/>
              </a:solidFill>
              <a:round/>
              <a:headEnd/>
              <a:tailEnd/>
            </a:ln>
          </p:spPr>
          <p:txBody>
            <a:bodyPr wrap="none" anchor="ctr">
              <a:prstTxWarp prst="textNoShape">
                <a:avLst/>
              </a:prstTxWarp>
            </a:bodyPr>
            <a:lstStyle/>
            <a:p>
              <a:endParaRPr lang="en-US"/>
            </a:p>
          </p:txBody>
        </p:sp>
      </p:grpSp>
      <p:grpSp>
        <p:nvGrpSpPr>
          <p:cNvPr id="4" name="Group 27"/>
          <p:cNvGrpSpPr>
            <a:grpSpLocks/>
          </p:cNvGrpSpPr>
          <p:nvPr/>
        </p:nvGrpSpPr>
        <p:grpSpPr bwMode="auto">
          <a:xfrm>
            <a:off x="3048000" y="3429000"/>
            <a:ext cx="5241925" cy="1019175"/>
            <a:chOff x="1912" y="2497"/>
            <a:chExt cx="3302" cy="642"/>
          </a:xfrm>
        </p:grpSpPr>
        <p:sp>
          <p:nvSpPr>
            <p:cNvPr id="27672" name="Text Box 28"/>
            <p:cNvSpPr txBox="1">
              <a:spLocks noChangeArrowheads="1"/>
            </p:cNvSpPr>
            <p:nvPr/>
          </p:nvSpPr>
          <p:spPr bwMode="auto">
            <a:xfrm>
              <a:off x="3722" y="2697"/>
              <a:ext cx="1492" cy="44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000" i="1">
                  <a:solidFill>
                    <a:srgbClr val="0000FF"/>
                  </a:solidFill>
                </a:rPr>
                <a:t>High chance of this level flow or higher</a:t>
              </a:r>
            </a:p>
          </p:txBody>
        </p:sp>
        <p:sp>
          <p:nvSpPr>
            <p:cNvPr id="27673" name="Line 29"/>
            <p:cNvSpPr>
              <a:spLocks noChangeShapeType="1"/>
            </p:cNvSpPr>
            <p:nvPr/>
          </p:nvSpPr>
          <p:spPr bwMode="auto">
            <a:xfrm>
              <a:off x="2074" y="2574"/>
              <a:ext cx="1598" cy="262"/>
            </a:xfrm>
            <a:prstGeom prst="line">
              <a:avLst/>
            </a:prstGeom>
            <a:noFill/>
            <a:ln w="28575">
              <a:solidFill>
                <a:srgbClr val="0000FF"/>
              </a:solidFill>
              <a:round/>
              <a:headEnd type="none" w="lg" len="lg"/>
              <a:tailEnd type="stealth" w="lg" len="lg"/>
            </a:ln>
          </p:spPr>
          <p:txBody>
            <a:bodyPr>
              <a:prstTxWarp prst="textNoShape">
                <a:avLst/>
              </a:prstTxWarp>
            </a:bodyPr>
            <a:lstStyle/>
            <a:p>
              <a:endParaRPr lang="en-US"/>
            </a:p>
          </p:txBody>
        </p:sp>
        <p:sp>
          <p:nvSpPr>
            <p:cNvPr id="27674" name="Oval 30"/>
            <p:cNvSpPr>
              <a:spLocks noChangeArrowheads="1"/>
            </p:cNvSpPr>
            <p:nvPr/>
          </p:nvSpPr>
          <p:spPr bwMode="auto">
            <a:xfrm>
              <a:off x="1912" y="2497"/>
              <a:ext cx="112" cy="98"/>
            </a:xfrm>
            <a:prstGeom prst="ellipse">
              <a:avLst/>
            </a:prstGeom>
            <a:solidFill>
              <a:srgbClr val="0000FF"/>
            </a:solidFill>
            <a:ln w="3175">
              <a:solidFill>
                <a:srgbClr val="777777"/>
              </a:solidFill>
              <a:round/>
              <a:headEnd/>
              <a:tailEnd/>
            </a:ln>
          </p:spPr>
          <p:txBody>
            <a:bodyPr wrap="none" anchor="ctr">
              <a:prstTxWarp prst="textNoShape">
                <a:avLst/>
              </a:prstTxWarp>
            </a:bodyPr>
            <a:lstStyle/>
            <a:p>
              <a:endParaRPr lang="en-US"/>
            </a:p>
          </p:txBody>
        </p:sp>
      </p:grpSp>
      <p:grpSp>
        <p:nvGrpSpPr>
          <p:cNvPr id="5" name="Group 31"/>
          <p:cNvGrpSpPr>
            <a:grpSpLocks/>
          </p:cNvGrpSpPr>
          <p:nvPr/>
        </p:nvGrpSpPr>
        <p:grpSpPr bwMode="auto">
          <a:xfrm>
            <a:off x="3048000" y="2743200"/>
            <a:ext cx="5559425" cy="1006475"/>
            <a:chOff x="1920" y="1956"/>
            <a:chExt cx="3502" cy="634"/>
          </a:xfrm>
        </p:grpSpPr>
        <p:sp>
          <p:nvSpPr>
            <p:cNvPr id="27669" name="Text Box 32"/>
            <p:cNvSpPr txBox="1">
              <a:spLocks noChangeArrowheads="1"/>
            </p:cNvSpPr>
            <p:nvPr/>
          </p:nvSpPr>
          <p:spPr bwMode="auto">
            <a:xfrm>
              <a:off x="3731" y="1956"/>
              <a:ext cx="1691" cy="634"/>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000" i="1">
                  <a:solidFill>
                    <a:srgbClr val="FF0000"/>
                  </a:solidFill>
                </a:rPr>
                <a:t>Medium chance of this level flow or higher</a:t>
              </a:r>
            </a:p>
          </p:txBody>
        </p:sp>
        <p:sp>
          <p:nvSpPr>
            <p:cNvPr id="27670" name="Line 33"/>
            <p:cNvSpPr>
              <a:spLocks noChangeShapeType="1"/>
            </p:cNvSpPr>
            <p:nvPr/>
          </p:nvSpPr>
          <p:spPr bwMode="auto">
            <a:xfrm flipV="1">
              <a:off x="2047" y="2185"/>
              <a:ext cx="1571" cy="54"/>
            </a:xfrm>
            <a:prstGeom prst="line">
              <a:avLst/>
            </a:prstGeom>
            <a:noFill/>
            <a:ln w="28575">
              <a:solidFill>
                <a:srgbClr val="FF0000"/>
              </a:solidFill>
              <a:round/>
              <a:headEnd type="none" w="lg" len="lg"/>
              <a:tailEnd type="stealth" w="lg" len="lg"/>
            </a:ln>
          </p:spPr>
          <p:txBody>
            <a:bodyPr>
              <a:prstTxWarp prst="textNoShape">
                <a:avLst/>
              </a:prstTxWarp>
            </a:bodyPr>
            <a:lstStyle/>
            <a:p>
              <a:endParaRPr lang="en-US"/>
            </a:p>
          </p:txBody>
        </p:sp>
        <p:sp>
          <p:nvSpPr>
            <p:cNvPr id="27671" name="Oval 34"/>
            <p:cNvSpPr>
              <a:spLocks noChangeArrowheads="1"/>
            </p:cNvSpPr>
            <p:nvPr/>
          </p:nvSpPr>
          <p:spPr bwMode="auto">
            <a:xfrm>
              <a:off x="1920" y="2186"/>
              <a:ext cx="112" cy="98"/>
            </a:xfrm>
            <a:prstGeom prst="ellipse">
              <a:avLst/>
            </a:prstGeom>
            <a:solidFill>
              <a:srgbClr val="FF0000"/>
            </a:solidFill>
            <a:ln w="3175">
              <a:solidFill>
                <a:srgbClr val="777777"/>
              </a:solidFill>
              <a:round/>
              <a:headEnd/>
              <a:tailEnd/>
            </a:ln>
          </p:spPr>
          <p:txBody>
            <a:bodyPr wrap="none" anchor="ctr">
              <a:prstTxWarp prst="textNoShape">
                <a:avLst/>
              </a:prstTxWarp>
            </a:bodyPr>
            <a:lstStyle/>
            <a:p>
              <a:endParaRPr lang="en-US"/>
            </a:p>
          </p:txBody>
        </p:sp>
      </p:grpSp>
      <p:sp>
        <p:nvSpPr>
          <p:cNvPr id="27668" name="Rectangle 35"/>
          <p:cNvSpPr>
            <a:spLocks noChangeArrowheads="1"/>
          </p:cNvSpPr>
          <p:nvPr/>
        </p:nvSpPr>
        <p:spPr bwMode="auto">
          <a:xfrm>
            <a:off x="6621463" y="5967413"/>
            <a:ext cx="1952625" cy="228600"/>
          </a:xfrm>
          <a:prstGeom prst="rect">
            <a:avLst/>
          </a:prstGeom>
          <a:noFill/>
          <a:ln w="9525">
            <a:noFill/>
            <a:miter lim="800000"/>
            <a:headEnd/>
            <a:tailEnd/>
          </a:ln>
        </p:spPr>
        <p:txBody>
          <a:bodyPr>
            <a:prstTxWarp prst="textNoShape">
              <a:avLst/>
            </a:prstTxWarp>
            <a:spAutoFit/>
          </a:bodyPr>
          <a:lstStyle/>
          <a:p>
            <a:r>
              <a:rPr lang="en-US" sz="1200" baseline="30000"/>
              <a:t>©</a:t>
            </a:r>
            <a:r>
              <a:rPr lang="en-US" sz="900">
                <a:sym typeface="Symbol" pitchFamily="32" charset="2"/>
              </a:rPr>
              <a:t>The</a:t>
            </a:r>
            <a:r>
              <a:rPr lang="en-US" sz="900" baseline="30000"/>
              <a:t> </a:t>
            </a:r>
            <a:r>
              <a:rPr lang="en-US" sz="900"/>
              <a:t>COMET Program</a:t>
            </a:r>
          </a:p>
        </p:txBody>
      </p:sp>
      <p:sp>
        <p:nvSpPr>
          <p:cNvPr id="38" name="Freeform 37"/>
          <p:cNvSpPr/>
          <p:nvPr/>
        </p:nvSpPr>
        <p:spPr>
          <a:xfrm>
            <a:off x="685800" y="4639733"/>
            <a:ext cx="846667" cy="564445"/>
          </a:xfrm>
          <a:custGeom>
            <a:avLst/>
            <a:gdLst>
              <a:gd name="connsiteX0" fmla="*/ 0 w 846667"/>
              <a:gd name="connsiteY0" fmla="*/ 541867 h 564445"/>
              <a:gd name="connsiteX1" fmla="*/ 406400 w 846667"/>
              <a:gd name="connsiteY1" fmla="*/ 474134 h 564445"/>
              <a:gd name="connsiteX2" fmla="*/ 846667 w 846667"/>
              <a:gd name="connsiteY2" fmla="*/ 0 h 564445"/>
            </a:gdLst>
            <a:ahLst/>
            <a:cxnLst>
              <a:cxn ang="0">
                <a:pos x="connsiteX0" y="connsiteY0"/>
              </a:cxn>
              <a:cxn ang="0">
                <a:pos x="connsiteX1" y="connsiteY1"/>
              </a:cxn>
              <a:cxn ang="0">
                <a:pos x="connsiteX2" y="connsiteY2"/>
              </a:cxn>
            </a:cxnLst>
            <a:rect l="l" t="t" r="r" b="b"/>
            <a:pathLst>
              <a:path w="846667" h="564445">
                <a:moveTo>
                  <a:pt x="0" y="541867"/>
                </a:moveTo>
                <a:cubicBezTo>
                  <a:pt x="132644" y="553156"/>
                  <a:pt x="265289" y="564445"/>
                  <a:pt x="406400" y="474134"/>
                </a:cubicBezTo>
                <a:cubicBezTo>
                  <a:pt x="547511" y="383823"/>
                  <a:pt x="797278" y="64911"/>
                  <a:pt x="846667" y="0"/>
                </a:cubicBezTo>
              </a:path>
            </a:pathLst>
          </a:cu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7" name="Straight Connector 36"/>
          <p:cNvCxnSpPr>
            <a:stCxn id="38" idx="2"/>
          </p:cNvCxnSpPr>
          <p:nvPr/>
        </p:nvCxnSpPr>
        <p:spPr>
          <a:xfrm flipV="1">
            <a:off x="1532467" y="4114800"/>
            <a:ext cx="524933" cy="524933"/>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40" name="Right Triangle 39"/>
          <p:cNvSpPr/>
          <p:nvPr/>
        </p:nvSpPr>
        <p:spPr>
          <a:xfrm rot="19313359">
            <a:off x="1111546" y="3521585"/>
            <a:ext cx="827954" cy="813527"/>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rot="-5400000">
            <a:off x="77788" y="3345935"/>
            <a:ext cx="752475" cy="369332"/>
          </a:xfrm>
          <a:prstGeom prst="rect">
            <a:avLst/>
          </a:prstGeom>
          <a:noFill/>
          <a:ln w="34925">
            <a:noFill/>
            <a:miter lim="800000"/>
            <a:headEnd/>
            <a:tailEnd/>
          </a:ln>
        </p:spPr>
        <p:txBody>
          <a:bodyPr>
            <a:prstTxWarp prst="textNoShape">
              <a:avLst/>
            </a:prstTxWarp>
            <a:spAutoFit/>
          </a:bodyPr>
          <a:lstStyle/>
          <a:p>
            <a:pPr>
              <a:spcBef>
                <a:spcPct val="50000"/>
              </a:spcBef>
            </a:pPr>
            <a:r>
              <a:rPr lang="en-US" i="1" dirty="0" smtClean="0"/>
              <a:t>Snow</a:t>
            </a:r>
            <a:endParaRPr lang="en-US" i="1" dirty="0"/>
          </a:p>
        </p:txBody>
      </p:sp>
      <p:sp>
        <p:nvSpPr>
          <p:cNvPr id="27651" name="Line 3"/>
          <p:cNvSpPr>
            <a:spLocks noChangeShapeType="1"/>
          </p:cNvSpPr>
          <p:nvPr/>
        </p:nvSpPr>
        <p:spPr bwMode="auto">
          <a:xfrm>
            <a:off x="685800" y="2105025"/>
            <a:ext cx="0" cy="3070225"/>
          </a:xfrm>
          <a:prstGeom prst="line">
            <a:avLst/>
          </a:prstGeom>
          <a:noFill/>
          <a:ln w="28575">
            <a:solidFill>
              <a:schemeClr val="tx1"/>
            </a:solidFill>
            <a:round/>
            <a:headEnd type="arrow" w="med" len="med"/>
            <a:tailEnd/>
          </a:ln>
        </p:spPr>
        <p:txBody>
          <a:bodyPr>
            <a:prstTxWarp prst="textNoShape">
              <a:avLst/>
            </a:prstTxWarp>
          </a:bodyPr>
          <a:lstStyle/>
          <a:p>
            <a:endParaRPr lang="en-US"/>
          </a:p>
        </p:txBody>
      </p:sp>
      <p:sp>
        <p:nvSpPr>
          <p:cNvPr id="27652" name="Line 4"/>
          <p:cNvSpPr>
            <a:spLocks noChangeShapeType="1"/>
          </p:cNvSpPr>
          <p:nvPr/>
        </p:nvSpPr>
        <p:spPr bwMode="auto">
          <a:xfrm rot="-5400000">
            <a:off x="3002757" y="2856706"/>
            <a:ext cx="0" cy="4659313"/>
          </a:xfrm>
          <a:prstGeom prst="line">
            <a:avLst/>
          </a:prstGeom>
          <a:noFill/>
          <a:ln w="28575">
            <a:solidFill>
              <a:schemeClr val="tx1"/>
            </a:solidFill>
            <a:round/>
            <a:headEnd/>
            <a:tailEnd type="arrow" w="med" len="med"/>
          </a:ln>
        </p:spPr>
        <p:txBody>
          <a:bodyPr>
            <a:prstTxWarp prst="textNoShape">
              <a:avLst/>
            </a:prstTxWarp>
          </a:bodyPr>
          <a:lstStyle/>
          <a:p>
            <a:endParaRPr lang="en-US"/>
          </a:p>
        </p:txBody>
      </p:sp>
      <p:sp>
        <p:nvSpPr>
          <p:cNvPr id="27653" name="Rectangle 5"/>
          <p:cNvSpPr>
            <a:spLocks noChangeArrowheads="1"/>
          </p:cNvSpPr>
          <p:nvPr/>
        </p:nvSpPr>
        <p:spPr bwMode="auto">
          <a:xfrm>
            <a:off x="2976563" y="5260975"/>
            <a:ext cx="1058862" cy="273050"/>
          </a:xfrm>
          <a:prstGeom prst="rect">
            <a:avLst/>
          </a:prstGeom>
          <a:noFill/>
          <a:ln w="34925">
            <a:noFill/>
            <a:miter lim="800000"/>
            <a:headEnd/>
            <a:tailEnd/>
          </a:ln>
        </p:spPr>
        <p:txBody>
          <a:bodyPr lIns="0" tIns="0" rIns="0" bIns="0">
            <a:prstTxWarp prst="textNoShape">
              <a:avLst/>
            </a:prstTxWarp>
            <a:spAutoFit/>
          </a:bodyPr>
          <a:lstStyle/>
          <a:p>
            <a:r>
              <a:rPr lang="en-US" i="1"/>
              <a:t>Time</a:t>
            </a:r>
          </a:p>
        </p:txBody>
      </p:sp>
      <p:sp>
        <p:nvSpPr>
          <p:cNvPr id="44038" name="Rectangle 6"/>
          <p:cNvSpPr>
            <a:spLocks noGrp="1" noChangeArrowheads="1"/>
          </p:cNvSpPr>
          <p:nvPr>
            <p:ph type="title"/>
          </p:nvPr>
        </p:nvSpPr>
        <p:spPr>
          <a:xfrm>
            <a:off x="457200" y="214313"/>
            <a:ext cx="8229600" cy="695325"/>
          </a:xfrm>
        </p:spPr>
        <p:txBody>
          <a:bodyPr anchor="t"/>
          <a:lstStyle/>
          <a:p>
            <a:pPr eaLnBrk="1" hangingPunct="1">
              <a:defRPr/>
            </a:pPr>
            <a:r>
              <a:rPr lang="en-US" sz="3800" dirty="0" smtClean="0">
                <a:ea typeface="ＭＳ Ｐゴシック" pitchFamily="-108" charset="-128"/>
                <a:cs typeface="ＭＳ Ｐゴシック" pitchFamily="-108" charset="-128"/>
              </a:rPr>
              <a:t>Apr 1 forecast</a:t>
            </a:r>
            <a:endParaRPr lang="en-US" sz="3800" dirty="0">
              <a:ea typeface="ＭＳ Ｐゴシック" pitchFamily="-108" charset="-128"/>
              <a:cs typeface="ＭＳ Ｐゴシック" pitchFamily="-108" charset="-128"/>
            </a:endParaRPr>
          </a:p>
        </p:txBody>
      </p:sp>
      <p:sp>
        <p:nvSpPr>
          <p:cNvPr id="27655" name="Freeform 7"/>
          <p:cNvSpPr>
            <a:spLocks/>
          </p:cNvSpPr>
          <p:nvPr/>
        </p:nvSpPr>
        <p:spPr bwMode="auto">
          <a:xfrm>
            <a:off x="1447800" y="2895600"/>
            <a:ext cx="3440113" cy="703263"/>
          </a:xfrm>
          <a:custGeom>
            <a:avLst/>
            <a:gdLst>
              <a:gd name="T0" fmla="*/ 0 w 2283"/>
              <a:gd name="T1" fmla="*/ 2147483647 h 443"/>
              <a:gd name="T2" fmla="*/ 2147483647 w 2283"/>
              <a:gd name="T3" fmla="*/ 2147483647 h 443"/>
              <a:gd name="T4" fmla="*/ 2147483647 w 2283"/>
              <a:gd name="T5" fmla="*/ 2147483647 h 443"/>
              <a:gd name="T6" fmla="*/ 2147483647 w 2283"/>
              <a:gd name="T7" fmla="*/ 2147483647 h 443"/>
              <a:gd name="T8" fmla="*/ 2147483647 w 2283"/>
              <a:gd name="T9" fmla="*/ 2147483647 h 443"/>
              <a:gd name="T10" fmla="*/ 2147483647 w 2283"/>
              <a:gd name="T11" fmla="*/ 2147483647 h 443"/>
              <a:gd name="T12" fmla="*/ 2147483647 w 2283"/>
              <a:gd name="T13" fmla="*/ 2147483647 h 443"/>
              <a:gd name="T14" fmla="*/ 0 60000 65536"/>
              <a:gd name="T15" fmla="*/ 0 60000 65536"/>
              <a:gd name="T16" fmla="*/ 0 60000 65536"/>
              <a:gd name="T17" fmla="*/ 0 60000 65536"/>
              <a:gd name="T18" fmla="*/ 0 60000 65536"/>
              <a:gd name="T19" fmla="*/ 0 60000 65536"/>
              <a:gd name="T20" fmla="*/ 0 60000 65536"/>
              <a:gd name="T21" fmla="*/ 0 w 2283"/>
              <a:gd name="T22" fmla="*/ 0 h 443"/>
              <a:gd name="T23" fmla="*/ 2283 w 2283"/>
              <a:gd name="T24" fmla="*/ 443 h 4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3" h="443">
                <a:moveTo>
                  <a:pt x="0" y="402"/>
                </a:moveTo>
                <a:cubicBezTo>
                  <a:pt x="98" y="400"/>
                  <a:pt x="419" y="443"/>
                  <a:pt x="588" y="393"/>
                </a:cubicBezTo>
                <a:cubicBezTo>
                  <a:pt x="757" y="343"/>
                  <a:pt x="899" y="166"/>
                  <a:pt x="1012" y="100"/>
                </a:cubicBezTo>
                <a:cubicBezTo>
                  <a:pt x="1164" y="41"/>
                  <a:pt x="1194" y="6"/>
                  <a:pt x="1270" y="4"/>
                </a:cubicBezTo>
                <a:cubicBezTo>
                  <a:pt x="1346" y="0"/>
                  <a:pt x="1376" y="47"/>
                  <a:pt x="1466" y="82"/>
                </a:cubicBezTo>
                <a:cubicBezTo>
                  <a:pt x="1583" y="156"/>
                  <a:pt x="1680" y="168"/>
                  <a:pt x="1811" y="213"/>
                </a:cubicBezTo>
                <a:cubicBezTo>
                  <a:pt x="1947" y="242"/>
                  <a:pt x="2184" y="252"/>
                  <a:pt x="2283" y="262"/>
                </a:cubicBezTo>
              </a:path>
            </a:pathLst>
          </a:custGeom>
          <a:noFill/>
          <a:ln w="28575">
            <a:solidFill>
              <a:srgbClr val="777777"/>
            </a:solidFill>
            <a:round/>
            <a:headEnd/>
            <a:tailEnd/>
          </a:ln>
        </p:spPr>
        <p:txBody>
          <a:bodyPr>
            <a:prstTxWarp prst="textNoShape">
              <a:avLst/>
            </a:prstTxWarp>
          </a:bodyPr>
          <a:lstStyle/>
          <a:p>
            <a:endParaRPr lang="en-US"/>
          </a:p>
        </p:txBody>
      </p:sp>
      <p:sp>
        <p:nvSpPr>
          <p:cNvPr id="27656" name="Freeform 8"/>
          <p:cNvSpPr>
            <a:spLocks/>
          </p:cNvSpPr>
          <p:nvPr/>
        </p:nvSpPr>
        <p:spPr bwMode="auto">
          <a:xfrm>
            <a:off x="1447800" y="2743200"/>
            <a:ext cx="3406775" cy="1344612"/>
          </a:xfrm>
          <a:custGeom>
            <a:avLst/>
            <a:gdLst>
              <a:gd name="T0" fmla="*/ 0 w 2261"/>
              <a:gd name="T1" fmla="*/ 2147483647 h 847"/>
              <a:gd name="T2" fmla="*/ 2147483647 w 2261"/>
              <a:gd name="T3" fmla="*/ 2147483647 h 847"/>
              <a:gd name="T4" fmla="*/ 2147483647 w 2261"/>
              <a:gd name="T5" fmla="*/ 2147483647 h 847"/>
              <a:gd name="T6" fmla="*/ 2147483647 w 2261"/>
              <a:gd name="T7" fmla="*/ 2147483647 h 847"/>
              <a:gd name="T8" fmla="*/ 2147483647 w 2261"/>
              <a:gd name="T9" fmla="*/ 2147483647 h 847"/>
              <a:gd name="T10" fmla="*/ 2147483647 w 2261"/>
              <a:gd name="T11" fmla="*/ 2147483647 h 847"/>
              <a:gd name="T12" fmla="*/ 2147483647 w 2261"/>
              <a:gd name="T13" fmla="*/ 2147483647 h 847"/>
              <a:gd name="T14" fmla="*/ 0 60000 65536"/>
              <a:gd name="T15" fmla="*/ 0 60000 65536"/>
              <a:gd name="T16" fmla="*/ 0 60000 65536"/>
              <a:gd name="T17" fmla="*/ 0 60000 65536"/>
              <a:gd name="T18" fmla="*/ 0 60000 65536"/>
              <a:gd name="T19" fmla="*/ 0 60000 65536"/>
              <a:gd name="T20" fmla="*/ 0 60000 65536"/>
              <a:gd name="T21" fmla="*/ 0 w 2261"/>
              <a:gd name="T22" fmla="*/ 0 h 847"/>
              <a:gd name="T23" fmla="*/ 2261 w 2261"/>
              <a:gd name="T24" fmla="*/ 847 h 8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1" h="847">
                <a:moveTo>
                  <a:pt x="0" y="847"/>
                </a:moveTo>
                <a:cubicBezTo>
                  <a:pt x="94" y="810"/>
                  <a:pt x="401" y="737"/>
                  <a:pt x="566" y="622"/>
                </a:cubicBezTo>
                <a:cubicBezTo>
                  <a:pt x="731" y="507"/>
                  <a:pt x="877" y="263"/>
                  <a:pt x="991" y="159"/>
                </a:cubicBezTo>
                <a:cubicBezTo>
                  <a:pt x="1143" y="65"/>
                  <a:pt x="1173" y="10"/>
                  <a:pt x="1249" y="6"/>
                </a:cubicBezTo>
                <a:cubicBezTo>
                  <a:pt x="1325" y="0"/>
                  <a:pt x="1355" y="75"/>
                  <a:pt x="1444" y="130"/>
                </a:cubicBezTo>
                <a:cubicBezTo>
                  <a:pt x="1562" y="246"/>
                  <a:pt x="1658" y="266"/>
                  <a:pt x="1789" y="337"/>
                </a:cubicBezTo>
                <a:cubicBezTo>
                  <a:pt x="1925" y="383"/>
                  <a:pt x="2162" y="399"/>
                  <a:pt x="2261" y="415"/>
                </a:cubicBezTo>
              </a:path>
            </a:pathLst>
          </a:custGeom>
          <a:noFill/>
          <a:ln w="28575">
            <a:solidFill>
              <a:srgbClr val="777777"/>
            </a:solidFill>
            <a:round/>
            <a:headEnd/>
            <a:tailEnd/>
          </a:ln>
        </p:spPr>
        <p:txBody>
          <a:bodyPr>
            <a:prstTxWarp prst="textNoShape">
              <a:avLst/>
            </a:prstTxWarp>
          </a:bodyPr>
          <a:lstStyle/>
          <a:p>
            <a:endParaRPr lang="en-US"/>
          </a:p>
        </p:txBody>
      </p:sp>
      <p:sp>
        <p:nvSpPr>
          <p:cNvPr id="27657" name="Freeform 9"/>
          <p:cNvSpPr>
            <a:spLocks/>
          </p:cNvSpPr>
          <p:nvPr/>
        </p:nvSpPr>
        <p:spPr bwMode="auto">
          <a:xfrm>
            <a:off x="1447800" y="2895600"/>
            <a:ext cx="3544887" cy="1817688"/>
          </a:xfrm>
          <a:custGeom>
            <a:avLst/>
            <a:gdLst>
              <a:gd name="T0" fmla="*/ 0 w 2352"/>
              <a:gd name="T1" fmla="*/ 2147483647 h 1145"/>
              <a:gd name="T2" fmla="*/ 2147483647 w 2352"/>
              <a:gd name="T3" fmla="*/ 2147483647 h 1145"/>
              <a:gd name="T4" fmla="*/ 2147483647 w 2352"/>
              <a:gd name="T5" fmla="*/ 2147483647 h 1145"/>
              <a:gd name="T6" fmla="*/ 2147483647 w 2352"/>
              <a:gd name="T7" fmla="*/ 2147483647 h 1145"/>
              <a:gd name="T8" fmla="*/ 2147483647 w 2352"/>
              <a:gd name="T9" fmla="*/ 2147483647 h 1145"/>
              <a:gd name="T10" fmla="*/ 0 60000 65536"/>
              <a:gd name="T11" fmla="*/ 0 60000 65536"/>
              <a:gd name="T12" fmla="*/ 0 60000 65536"/>
              <a:gd name="T13" fmla="*/ 0 60000 65536"/>
              <a:gd name="T14" fmla="*/ 0 60000 65536"/>
              <a:gd name="T15" fmla="*/ 0 w 2352"/>
              <a:gd name="T16" fmla="*/ 0 h 1145"/>
              <a:gd name="T17" fmla="*/ 2352 w 2352"/>
              <a:gd name="T18" fmla="*/ 1145 h 1145"/>
            </a:gdLst>
            <a:ahLst/>
            <a:cxnLst>
              <a:cxn ang="T10">
                <a:pos x="T0" y="T1"/>
              </a:cxn>
              <a:cxn ang="T11">
                <a:pos x="T2" y="T3"/>
              </a:cxn>
              <a:cxn ang="T12">
                <a:pos x="T4" y="T5"/>
              </a:cxn>
              <a:cxn ang="T13">
                <a:pos x="T6" y="T7"/>
              </a:cxn>
              <a:cxn ang="T14">
                <a:pos x="T8" y="T9"/>
              </a:cxn>
            </a:cxnLst>
            <a:rect l="T15" t="T16" r="T17" b="T18"/>
            <a:pathLst>
              <a:path w="2352" h="1145">
                <a:moveTo>
                  <a:pt x="0" y="992"/>
                </a:moveTo>
                <a:cubicBezTo>
                  <a:pt x="88" y="911"/>
                  <a:pt x="337" y="661"/>
                  <a:pt x="532" y="506"/>
                </a:cubicBezTo>
                <a:cubicBezTo>
                  <a:pt x="727" y="351"/>
                  <a:pt x="943" y="0"/>
                  <a:pt x="1169" y="63"/>
                </a:cubicBezTo>
                <a:cubicBezTo>
                  <a:pt x="1395" y="127"/>
                  <a:pt x="1685" y="703"/>
                  <a:pt x="1882" y="883"/>
                </a:cubicBezTo>
                <a:cubicBezTo>
                  <a:pt x="2079" y="1063"/>
                  <a:pt x="2253" y="1090"/>
                  <a:pt x="2352" y="1145"/>
                </a:cubicBezTo>
              </a:path>
            </a:pathLst>
          </a:custGeom>
          <a:noFill/>
          <a:ln w="28575">
            <a:solidFill>
              <a:srgbClr val="777777"/>
            </a:solidFill>
            <a:round/>
            <a:headEnd/>
            <a:tailEnd/>
          </a:ln>
        </p:spPr>
        <p:txBody>
          <a:bodyPr>
            <a:prstTxWarp prst="textNoShape">
              <a:avLst/>
            </a:prstTxWarp>
          </a:bodyPr>
          <a:lstStyle/>
          <a:p>
            <a:endParaRPr lang="en-US"/>
          </a:p>
        </p:txBody>
      </p:sp>
      <p:sp>
        <p:nvSpPr>
          <p:cNvPr id="27658" name="Freeform 10"/>
          <p:cNvSpPr>
            <a:spLocks/>
          </p:cNvSpPr>
          <p:nvPr/>
        </p:nvSpPr>
        <p:spPr bwMode="auto">
          <a:xfrm>
            <a:off x="1524000" y="2438400"/>
            <a:ext cx="3413125" cy="1379538"/>
          </a:xfrm>
          <a:custGeom>
            <a:avLst/>
            <a:gdLst>
              <a:gd name="T0" fmla="*/ 2147483647 w 2150"/>
              <a:gd name="T1" fmla="*/ 2147483647 h 869"/>
              <a:gd name="T2" fmla="*/ 2147483647 w 2150"/>
              <a:gd name="T3" fmla="*/ 2147483647 h 869"/>
              <a:gd name="T4" fmla="*/ 2147483647 w 2150"/>
              <a:gd name="T5" fmla="*/ 2147483647 h 869"/>
              <a:gd name="T6" fmla="*/ 2147483647 w 2150"/>
              <a:gd name="T7" fmla="*/ 2147483647 h 869"/>
              <a:gd name="T8" fmla="*/ 0 w 2150"/>
              <a:gd name="T9" fmla="*/ 2147483647 h 869"/>
              <a:gd name="T10" fmla="*/ 0 60000 65536"/>
              <a:gd name="T11" fmla="*/ 0 60000 65536"/>
              <a:gd name="T12" fmla="*/ 0 60000 65536"/>
              <a:gd name="T13" fmla="*/ 0 60000 65536"/>
              <a:gd name="T14" fmla="*/ 0 60000 65536"/>
              <a:gd name="T15" fmla="*/ 0 w 2150"/>
              <a:gd name="T16" fmla="*/ 0 h 869"/>
              <a:gd name="T17" fmla="*/ 2150 w 2150"/>
              <a:gd name="T18" fmla="*/ 869 h 869"/>
            </a:gdLst>
            <a:ahLst/>
            <a:cxnLst>
              <a:cxn ang="T10">
                <a:pos x="T0" y="T1"/>
              </a:cxn>
              <a:cxn ang="T11">
                <a:pos x="T2" y="T3"/>
              </a:cxn>
              <a:cxn ang="T12">
                <a:pos x="T4" y="T5"/>
              </a:cxn>
              <a:cxn ang="T13">
                <a:pos x="T6" y="T7"/>
              </a:cxn>
              <a:cxn ang="T14">
                <a:pos x="T8" y="T9"/>
              </a:cxn>
            </a:cxnLst>
            <a:rect l="T15" t="T16" r="T17" b="T18"/>
            <a:pathLst>
              <a:path w="2150" h="869">
                <a:moveTo>
                  <a:pt x="2150" y="776"/>
                </a:moveTo>
                <a:cubicBezTo>
                  <a:pt x="2029" y="660"/>
                  <a:pt x="1626" y="152"/>
                  <a:pt x="1430" y="76"/>
                </a:cubicBezTo>
                <a:cubicBezTo>
                  <a:pt x="1234" y="0"/>
                  <a:pt x="1124" y="202"/>
                  <a:pt x="969" y="322"/>
                </a:cubicBezTo>
                <a:cubicBezTo>
                  <a:pt x="814" y="442"/>
                  <a:pt x="661" y="723"/>
                  <a:pt x="500" y="796"/>
                </a:cubicBezTo>
                <a:cubicBezTo>
                  <a:pt x="339" y="869"/>
                  <a:pt x="104" y="769"/>
                  <a:pt x="0" y="762"/>
                </a:cubicBezTo>
              </a:path>
            </a:pathLst>
          </a:custGeom>
          <a:noFill/>
          <a:ln w="28575">
            <a:solidFill>
              <a:srgbClr val="777777"/>
            </a:solidFill>
            <a:round/>
            <a:headEnd/>
            <a:tailEnd/>
          </a:ln>
        </p:spPr>
        <p:txBody>
          <a:bodyPr>
            <a:prstTxWarp prst="textNoShape">
              <a:avLst/>
            </a:prstTxWarp>
          </a:bodyPr>
          <a:lstStyle/>
          <a:p>
            <a:endParaRPr lang="en-US"/>
          </a:p>
        </p:txBody>
      </p:sp>
      <p:sp>
        <p:nvSpPr>
          <p:cNvPr id="27659" name="Freeform 11"/>
          <p:cNvSpPr>
            <a:spLocks/>
          </p:cNvSpPr>
          <p:nvPr/>
        </p:nvSpPr>
        <p:spPr bwMode="auto">
          <a:xfrm>
            <a:off x="1447800" y="2971800"/>
            <a:ext cx="3465513" cy="1562100"/>
          </a:xfrm>
          <a:custGeom>
            <a:avLst/>
            <a:gdLst>
              <a:gd name="T0" fmla="*/ 2147483647 w 2300"/>
              <a:gd name="T1" fmla="*/ 2147483647 h 984"/>
              <a:gd name="T2" fmla="*/ 2147483647 w 2300"/>
              <a:gd name="T3" fmla="*/ 2147483647 h 984"/>
              <a:gd name="T4" fmla="*/ 2147483647 w 2300"/>
              <a:gd name="T5" fmla="*/ 2147483647 h 984"/>
              <a:gd name="T6" fmla="*/ 2147483647 w 2300"/>
              <a:gd name="T7" fmla="*/ 2147483647 h 984"/>
              <a:gd name="T8" fmla="*/ 2147483647 w 2300"/>
              <a:gd name="T9" fmla="*/ 2147483647 h 984"/>
              <a:gd name="T10" fmla="*/ 0 w 2300"/>
              <a:gd name="T11" fmla="*/ 2147483647 h 984"/>
              <a:gd name="T12" fmla="*/ 0 60000 65536"/>
              <a:gd name="T13" fmla="*/ 0 60000 65536"/>
              <a:gd name="T14" fmla="*/ 0 60000 65536"/>
              <a:gd name="T15" fmla="*/ 0 60000 65536"/>
              <a:gd name="T16" fmla="*/ 0 60000 65536"/>
              <a:gd name="T17" fmla="*/ 0 60000 65536"/>
              <a:gd name="T18" fmla="*/ 0 w 2300"/>
              <a:gd name="T19" fmla="*/ 0 h 984"/>
              <a:gd name="T20" fmla="*/ 2300 w 2300"/>
              <a:gd name="T21" fmla="*/ 984 h 984"/>
            </a:gdLst>
            <a:ahLst/>
            <a:cxnLst>
              <a:cxn ang="T12">
                <a:pos x="T0" y="T1"/>
              </a:cxn>
              <a:cxn ang="T13">
                <a:pos x="T2" y="T3"/>
              </a:cxn>
              <a:cxn ang="T14">
                <a:pos x="T4" y="T5"/>
              </a:cxn>
              <a:cxn ang="T15">
                <a:pos x="T6" y="T7"/>
              </a:cxn>
              <a:cxn ang="T16">
                <a:pos x="T8" y="T9"/>
              </a:cxn>
              <a:cxn ang="T17">
                <a:pos x="T10" y="T11"/>
              </a:cxn>
            </a:cxnLst>
            <a:rect l="T18" t="T19" r="T20" b="T21"/>
            <a:pathLst>
              <a:path w="2300" h="984">
                <a:moveTo>
                  <a:pt x="2300" y="984"/>
                </a:moveTo>
                <a:cubicBezTo>
                  <a:pt x="2176" y="917"/>
                  <a:pt x="1740" y="739"/>
                  <a:pt x="1556" y="584"/>
                </a:cubicBezTo>
                <a:cubicBezTo>
                  <a:pt x="1372" y="429"/>
                  <a:pt x="1332" y="112"/>
                  <a:pt x="1196" y="56"/>
                </a:cubicBezTo>
                <a:cubicBezTo>
                  <a:pt x="1060" y="0"/>
                  <a:pt x="877" y="141"/>
                  <a:pt x="740" y="248"/>
                </a:cubicBezTo>
                <a:cubicBezTo>
                  <a:pt x="603" y="355"/>
                  <a:pt x="495" y="607"/>
                  <a:pt x="372" y="696"/>
                </a:cubicBezTo>
                <a:cubicBezTo>
                  <a:pt x="249" y="785"/>
                  <a:pt x="77" y="766"/>
                  <a:pt x="0" y="784"/>
                </a:cubicBezTo>
              </a:path>
            </a:pathLst>
          </a:custGeom>
          <a:noFill/>
          <a:ln w="28575">
            <a:solidFill>
              <a:srgbClr val="777777"/>
            </a:solidFill>
            <a:round/>
            <a:headEnd/>
            <a:tailEnd/>
          </a:ln>
        </p:spPr>
        <p:txBody>
          <a:bodyPr>
            <a:prstTxWarp prst="textNoShape">
              <a:avLst/>
            </a:prstTxWarp>
          </a:bodyPr>
          <a:lstStyle/>
          <a:p>
            <a:endParaRPr lang="en-US"/>
          </a:p>
        </p:txBody>
      </p:sp>
      <p:sp>
        <p:nvSpPr>
          <p:cNvPr id="27660" name="Freeform 12"/>
          <p:cNvSpPr>
            <a:spLocks/>
          </p:cNvSpPr>
          <p:nvPr/>
        </p:nvSpPr>
        <p:spPr bwMode="auto">
          <a:xfrm>
            <a:off x="1371600" y="2819400"/>
            <a:ext cx="3416300" cy="901700"/>
          </a:xfrm>
          <a:custGeom>
            <a:avLst/>
            <a:gdLst>
              <a:gd name="T0" fmla="*/ 2147483647 w 2268"/>
              <a:gd name="T1" fmla="*/ 2147483647 h 568"/>
              <a:gd name="T2" fmla="*/ 2147483647 w 2268"/>
              <a:gd name="T3" fmla="*/ 2147483647 h 568"/>
              <a:gd name="T4" fmla="*/ 2147483647 w 2268"/>
              <a:gd name="T5" fmla="*/ 2147483647 h 568"/>
              <a:gd name="T6" fmla="*/ 2147483647 w 2268"/>
              <a:gd name="T7" fmla="*/ 2147483647 h 568"/>
              <a:gd name="T8" fmla="*/ 0 w 2268"/>
              <a:gd name="T9" fmla="*/ 2147483647 h 568"/>
              <a:gd name="T10" fmla="*/ 0 60000 65536"/>
              <a:gd name="T11" fmla="*/ 0 60000 65536"/>
              <a:gd name="T12" fmla="*/ 0 60000 65536"/>
              <a:gd name="T13" fmla="*/ 0 60000 65536"/>
              <a:gd name="T14" fmla="*/ 0 60000 65536"/>
              <a:gd name="T15" fmla="*/ 0 w 2268"/>
              <a:gd name="T16" fmla="*/ 0 h 568"/>
              <a:gd name="T17" fmla="*/ 2268 w 2268"/>
              <a:gd name="T18" fmla="*/ 568 h 568"/>
            </a:gdLst>
            <a:ahLst/>
            <a:cxnLst>
              <a:cxn ang="T10">
                <a:pos x="T0" y="T1"/>
              </a:cxn>
              <a:cxn ang="T11">
                <a:pos x="T2" y="T3"/>
              </a:cxn>
              <a:cxn ang="T12">
                <a:pos x="T4" y="T5"/>
              </a:cxn>
              <a:cxn ang="T13">
                <a:pos x="T6" y="T7"/>
              </a:cxn>
              <a:cxn ang="T14">
                <a:pos x="T8" y="T9"/>
              </a:cxn>
            </a:cxnLst>
            <a:rect l="T15" t="T16" r="T17" b="T18"/>
            <a:pathLst>
              <a:path w="2268" h="568">
                <a:moveTo>
                  <a:pt x="2268" y="348"/>
                </a:moveTo>
                <a:cubicBezTo>
                  <a:pt x="2127" y="293"/>
                  <a:pt x="1623" y="56"/>
                  <a:pt x="1420" y="28"/>
                </a:cubicBezTo>
                <a:cubicBezTo>
                  <a:pt x="1217" y="0"/>
                  <a:pt x="1193" y="104"/>
                  <a:pt x="1052" y="180"/>
                </a:cubicBezTo>
                <a:cubicBezTo>
                  <a:pt x="911" y="256"/>
                  <a:pt x="747" y="419"/>
                  <a:pt x="572" y="484"/>
                </a:cubicBezTo>
                <a:cubicBezTo>
                  <a:pt x="397" y="549"/>
                  <a:pt x="119" y="551"/>
                  <a:pt x="0" y="568"/>
                </a:cubicBezTo>
              </a:path>
            </a:pathLst>
          </a:custGeom>
          <a:noFill/>
          <a:ln w="28575">
            <a:solidFill>
              <a:srgbClr val="777777"/>
            </a:solidFill>
            <a:round/>
            <a:headEnd/>
            <a:tailEnd/>
          </a:ln>
        </p:spPr>
        <p:txBody>
          <a:bodyPr>
            <a:prstTxWarp prst="textNoShape">
              <a:avLst/>
            </a:prstTxWarp>
          </a:bodyPr>
          <a:lstStyle/>
          <a:p>
            <a:endParaRPr lang="en-US"/>
          </a:p>
        </p:txBody>
      </p:sp>
      <p:sp>
        <p:nvSpPr>
          <p:cNvPr id="27661" name="Freeform 13"/>
          <p:cNvSpPr>
            <a:spLocks/>
          </p:cNvSpPr>
          <p:nvPr/>
        </p:nvSpPr>
        <p:spPr bwMode="auto">
          <a:xfrm>
            <a:off x="1524000" y="2819400"/>
            <a:ext cx="3398837" cy="1041400"/>
          </a:xfrm>
          <a:custGeom>
            <a:avLst/>
            <a:gdLst>
              <a:gd name="T0" fmla="*/ 2147483647 w 2256"/>
              <a:gd name="T1" fmla="*/ 2147483647 h 656"/>
              <a:gd name="T2" fmla="*/ 2147483647 w 2256"/>
              <a:gd name="T3" fmla="*/ 2147483647 h 656"/>
              <a:gd name="T4" fmla="*/ 2147483647 w 2256"/>
              <a:gd name="T5" fmla="*/ 2147483647 h 656"/>
              <a:gd name="T6" fmla="*/ 2147483647 w 2256"/>
              <a:gd name="T7" fmla="*/ 2147483647 h 656"/>
              <a:gd name="T8" fmla="*/ 0 w 2256"/>
              <a:gd name="T9" fmla="*/ 2147483647 h 656"/>
              <a:gd name="T10" fmla="*/ 0 60000 65536"/>
              <a:gd name="T11" fmla="*/ 0 60000 65536"/>
              <a:gd name="T12" fmla="*/ 0 60000 65536"/>
              <a:gd name="T13" fmla="*/ 0 60000 65536"/>
              <a:gd name="T14" fmla="*/ 0 60000 65536"/>
              <a:gd name="T15" fmla="*/ 0 w 2256"/>
              <a:gd name="T16" fmla="*/ 0 h 656"/>
              <a:gd name="T17" fmla="*/ 2256 w 2256"/>
              <a:gd name="T18" fmla="*/ 656 h 656"/>
            </a:gdLst>
            <a:ahLst/>
            <a:cxnLst>
              <a:cxn ang="T10">
                <a:pos x="T0" y="T1"/>
              </a:cxn>
              <a:cxn ang="T11">
                <a:pos x="T2" y="T3"/>
              </a:cxn>
              <a:cxn ang="T12">
                <a:pos x="T4" y="T5"/>
              </a:cxn>
              <a:cxn ang="T13">
                <a:pos x="T6" y="T7"/>
              </a:cxn>
              <a:cxn ang="T14">
                <a:pos x="T8" y="T9"/>
              </a:cxn>
            </a:cxnLst>
            <a:rect l="T15" t="T16" r="T17" b="T18"/>
            <a:pathLst>
              <a:path w="2256" h="656">
                <a:moveTo>
                  <a:pt x="2256" y="312"/>
                </a:moveTo>
                <a:cubicBezTo>
                  <a:pt x="2121" y="263"/>
                  <a:pt x="1665" y="48"/>
                  <a:pt x="1448" y="24"/>
                </a:cubicBezTo>
                <a:cubicBezTo>
                  <a:pt x="1231" y="0"/>
                  <a:pt x="1141" y="92"/>
                  <a:pt x="952" y="168"/>
                </a:cubicBezTo>
                <a:cubicBezTo>
                  <a:pt x="763" y="244"/>
                  <a:pt x="471" y="399"/>
                  <a:pt x="312" y="480"/>
                </a:cubicBezTo>
                <a:cubicBezTo>
                  <a:pt x="153" y="561"/>
                  <a:pt x="52" y="627"/>
                  <a:pt x="0" y="656"/>
                </a:cubicBezTo>
              </a:path>
            </a:pathLst>
          </a:custGeom>
          <a:noFill/>
          <a:ln w="28575">
            <a:solidFill>
              <a:srgbClr val="777777"/>
            </a:solidFill>
            <a:round/>
            <a:headEnd/>
            <a:tailEnd/>
          </a:ln>
        </p:spPr>
        <p:txBody>
          <a:bodyPr>
            <a:prstTxWarp prst="textNoShape">
              <a:avLst/>
            </a:prstTxWarp>
          </a:bodyPr>
          <a:lstStyle/>
          <a:p>
            <a:endParaRPr lang="en-US"/>
          </a:p>
        </p:txBody>
      </p:sp>
      <p:grpSp>
        <p:nvGrpSpPr>
          <p:cNvPr id="2" name="Group 14"/>
          <p:cNvGrpSpPr>
            <a:grpSpLocks/>
          </p:cNvGrpSpPr>
          <p:nvPr/>
        </p:nvGrpSpPr>
        <p:grpSpPr bwMode="auto">
          <a:xfrm>
            <a:off x="2057400" y="1905000"/>
            <a:ext cx="1650982" cy="3244850"/>
            <a:chOff x="512" y="1229"/>
            <a:chExt cx="1039" cy="2044"/>
          </a:xfrm>
        </p:grpSpPr>
        <p:sp>
          <p:nvSpPr>
            <p:cNvPr id="27678" name="Rectangle 15"/>
            <p:cNvSpPr>
              <a:spLocks noChangeArrowheads="1"/>
            </p:cNvSpPr>
            <p:nvPr/>
          </p:nvSpPr>
          <p:spPr bwMode="auto">
            <a:xfrm>
              <a:off x="1135" y="1373"/>
              <a:ext cx="416" cy="173"/>
            </a:xfrm>
            <a:prstGeom prst="rect">
              <a:avLst/>
            </a:prstGeom>
            <a:noFill/>
            <a:ln w="34925">
              <a:noFill/>
              <a:miter lim="800000"/>
              <a:headEnd/>
              <a:tailEnd/>
            </a:ln>
          </p:spPr>
          <p:txBody>
            <a:bodyPr wrap="none" lIns="0" tIns="0" rIns="0" bIns="0">
              <a:prstTxWarp prst="textNoShape">
                <a:avLst/>
              </a:prstTxWarp>
              <a:spAutoFit/>
            </a:bodyPr>
            <a:lstStyle/>
            <a:p>
              <a:r>
                <a:rPr lang="en-US" i="1" dirty="0"/>
                <a:t>Future</a:t>
              </a:r>
              <a:endParaRPr lang="en-US" i="1" baseline="-25000" dirty="0"/>
            </a:p>
          </p:txBody>
        </p:sp>
        <p:sp>
          <p:nvSpPr>
            <p:cNvPr id="27679" name="Line 16"/>
            <p:cNvSpPr>
              <a:spLocks noChangeShapeType="1"/>
            </p:cNvSpPr>
            <p:nvPr/>
          </p:nvSpPr>
          <p:spPr bwMode="auto">
            <a:xfrm>
              <a:off x="973" y="1411"/>
              <a:ext cx="0" cy="1862"/>
            </a:xfrm>
            <a:prstGeom prst="line">
              <a:avLst/>
            </a:prstGeom>
            <a:noFill/>
            <a:ln w="28575">
              <a:solidFill>
                <a:schemeClr val="tx1"/>
              </a:solidFill>
              <a:prstDash val="sysDot"/>
              <a:round/>
              <a:headEnd/>
              <a:tailEnd/>
            </a:ln>
          </p:spPr>
          <p:txBody>
            <a:bodyPr>
              <a:prstTxWarp prst="textNoShape">
                <a:avLst/>
              </a:prstTxWarp>
            </a:bodyPr>
            <a:lstStyle/>
            <a:p>
              <a:endParaRPr lang="en-US"/>
            </a:p>
          </p:txBody>
        </p:sp>
        <p:sp>
          <p:nvSpPr>
            <p:cNvPr id="27680" name="Rectangle 17"/>
            <p:cNvSpPr>
              <a:spLocks noChangeArrowheads="1"/>
            </p:cNvSpPr>
            <p:nvPr/>
          </p:nvSpPr>
          <p:spPr bwMode="auto">
            <a:xfrm>
              <a:off x="843" y="1229"/>
              <a:ext cx="374" cy="174"/>
            </a:xfrm>
            <a:prstGeom prst="rect">
              <a:avLst/>
            </a:prstGeom>
            <a:noFill/>
            <a:ln w="34925">
              <a:noFill/>
              <a:miter lim="800000"/>
              <a:headEnd/>
              <a:tailEnd/>
            </a:ln>
          </p:spPr>
          <p:txBody>
            <a:bodyPr wrap="none" lIns="0" tIns="0" rIns="0" bIns="0">
              <a:prstTxWarp prst="textNoShape">
                <a:avLst/>
              </a:prstTxWarp>
              <a:spAutoFit/>
            </a:bodyPr>
            <a:lstStyle/>
            <a:p>
              <a:r>
                <a:rPr lang="en-US" i="1" dirty="0" smtClean="0"/>
                <a:t>Apr 1</a:t>
              </a:r>
              <a:endParaRPr lang="en-US" i="1" baseline="-25000" dirty="0"/>
            </a:p>
          </p:txBody>
        </p:sp>
        <p:sp>
          <p:nvSpPr>
            <p:cNvPr id="27681" name="Rectangle 18"/>
            <p:cNvSpPr>
              <a:spLocks noChangeArrowheads="1"/>
            </p:cNvSpPr>
            <p:nvPr/>
          </p:nvSpPr>
          <p:spPr bwMode="auto">
            <a:xfrm>
              <a:off x="547" y="1493"/>
              <a:ext cx="288" cy="173"/>
            </a:xfrm>
            <a:prstGeom prst="rect">
              <a:avLst/>
            </a:prstGeom>
            <a:noFill/>
            <a:ln w="34925">
              <a:noFill/>
              <a:miter lim="800000"/>
              <a:headEnd/>
              <a:tailEnd/>
            </a:ln>
          </p:spPr>
          <p:txBody>
            <a:bodyPr wrap="none" lIns="0" tIns="0" rIns="0" bIns="0">
              <a:prstTxWarp prst="textNoShape">
                <a:avLst/>
              </a:prstTxWarp>
              <a:spAutoFit/>
            </a:bodyPr>
            <a:lstStyle/>
            <a:p>
              <a:r>
                <a:rPr lang="en-US" i="1" dirty="0"/>
                <a:t>Past</a:t>
              </a:r>
              <a:endParaRPr lang="en-US" i="1" baseline="-25000" dirty="0"/>
            </a:p>
          </p:txBody>
        </p:sp>
        <p:sp>
          <p:nvSpPr>
            <p:cNvPr id="27682" name="Line 19"/>
            <p:cNvSpPr>
              <a:spLocks noChangeShapeType="1"/>
            </p:cNvSpPr>
            <p:nvPr/>
          </p:nvSpPr>
          <p:spPr bwMode="auto">
            <a:xfrm flipH="1">
              <a:off x="512" y="1728"/>
              <a:ext cx="360" cy="0"/>
            </a:xfrm>
            <a:prstGeom prst="line">
              <a:avLst/>
            </a:prstGeom>
            <a:noFill/>
            <a:ln w="28575">
              <a:solidFill>
                <a:srgbClr val="969696"/>
              </a:solidFill>
              <a:round/>
              <a:headEnd/>
              <a:tailEnd type="triangle" w="med" len="med"/>
            </a:ln>
          </p:spPr>
          <p:txBody>
            <a:bodyPr>
              <a:prstTxWarp prst="textNoShape">
                <a:avLst/>
              </a:prstTxWarp>
            </a:bodyPr>
            <a:lstStyle/>
            <a:p>
              <a:endParaRPr lang="en-US"/>
            </a:p>
          </p:txBody>
        </p:sp>
        <p:sp>
          <p:nvSpPr>
            <p:cNvPr id="27683" name="Line 20"/>
            <p:cNvSpPr>
              <a:spLocks noChangeShapeType="1"/>
            </p:cNvSpPr>
            <p:nvPr/>
          </p:nvSpPr>
          <p:spPr bwMode="auto">
            <a:xfrm>
              <a:off x="1087" y="1565"/>
              <a:ext cx="360" cy="0"/>
            </a:xfrm>
            <a:prstGeom prst="line">
              <a:avLst/>
            </a:prstGeom>
            <a:noFill/>
            <a:ln w="28575">
              <a:solidFill>
                <a:srgbClr val="969696"/>
              </a:solidFill>
              <a:round/>
              <a:headEnd/>
              <a:tailEnd type="triangle" w="med" len="med"/>
            </a:ln>
          </p:spPr>
          <p:txBody>
            <a:bodyPr>
              <a:prstTxWarp prst="textNoShape">
                <a:avLst/>
              </a:prstTxWarp>
            </a:bodyPr>
            <a:lstStyle/>
            <a:p>
              <a:endParaRPr lang="en-US"/>
            </a:p>
          </p:txBody>
        </p:sp>
      </p:grpSp>
      <p:sp>
        <p:nvSpPr>
          <p:cNvPr id="27664" name="Line 22"/>
          <p:cNvSpPr>
            <a:spLocks noChangeShapeType="1"/>
          </p:cNvSpPr>
          <p:nvPr/>
        </p:nvSpPr>
        <p:spPr bwMode="auto">
          <a:xfrm>
            <a:off x="3132138" y="2697163"/>
            <a:ext cx="0" cy="2498725"/>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3" name="Group 23"/>
          <p:cNvGrpSpPr>
            <a:grpSpLocks/>
          </p:cNvGrpSpPr>
          <p:nvPr/>
        </p:nvGrpSpPr>
        <p:grpSpPr bwMode="auto">
          <a:xfrm>
            <a:off x="3505200" y="1447800"/>
            <a:ext cx="5410138" cy="1154113"/>
            <a:chOff x="1915" y="1287"/>
            <a:chExt cx="3409" cy="727"/>
          </a:xfrm>
        </p:grpSpPr>
        <p:sp>
          <p:nvSpPr>
            <p:cNvPr id="27675" name="Line 24"/>
            <p:cNvSpPr>
              <a:spLocks noChangeShapeType="1"/>
            </p:cNvSpPr>
            <p:nvPr/>
          </p:nvSpPr>
          <p:spPr bwMode="auto">
            <a:xfrm flipV="1">
              <a:off x="2075" y="1552"/>
              <a:ext cx="1614" cy="382"/>
            </a:xfrm>
            <a:prstGeom prst="line">
              <a:avLst/>
            </a:prstGeom>
            <a:noFill/>
            <a:ln w="28575">
              <a:solidFill>
                <a:srgbClr val="008000"/>
              </a:solidFill>
              <a:round/>
              <a:headEnd type="none" w="lg" len="lg"/>
              <a:tailEnd type="stealth" w="lg" len="lg"/>
            </a:ln>
          </p:spPr>
          <p:txBody>
            <a:bodyPr>
              <a:prstTxWarp prst="textNoShape">
                <a:avLst/>
              </a:prstTxWarp>
            </a:bodyPr>
            <a:lstStyle/>
            <a:p>
              <a:endParaRPr lang="en-US"/>
            </a:p>
          </p:txBody>
        </p:sp>
        <p:sp>
          <p:nvSpPr>
            <p:cNvPr id="27676" name="Text Box 25"/>
            <p:cNvSpPr txBox="1">
              <a:spLocks noChangeArrowheads="1"/>
            </p:cNvSpPr>
            <p:nvPr/>
          </p:nvSpPr>
          <p:spPr bwMode="auto">
            <a:xfrm>
              <a:off x="3718" y="1287"/>
              <a:ext cx="1606" cy="446"/>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000" i="1" dirty="0">
                  <a:solidFill>
                    <a:srgbClr val="008000"/>
                  </a:solidFill>
                </a:rPr>
                <a:t>Low chance of this level</a:t>
              </a:r>
              <a:r>
                <a:rPr lang="en-US" sz="2000" i="1" dirty="0" smtClean="0">
                  <a:solidFill>
                    <a:srgbClr val="008000"/>
                  </a:solidFill>
                </a:rPr>
                <a:t> snow </a:t>
              </a:r>
              <a:r>
                <a:rPr lang="en-US" sz="2000" i="1" dirty="0">
                  <a:solidFill>
                    <a:srgbClr val="008000"/>
                  </a:solidFill>
                </a:rPr>
                <a:t>or higher</a:t>
              </a:r>
            </a:p>
          </p:txBody>
        </p:sp>
        <p:sp>
          <p:nvSpPr>
            <p:cNvPr id="27677" name="Oval 26"/>
            <p:cNvSpPr>
              <a:spLocks noChangeArrowheads="1"/>
            </p:cNvSpPr>
            <p:nvPr/>
          </p:nvSpPr>
          <p:spPr bwMode="auto">
            <a:xfrm>
              <a:off x="1915" y="1916"/>
              <a:ext cx="112" cy="98"/>
            </a:xfrm>
            <a:prstGeom prst="ellipse">
              <a:avLst/>
            </a:prstGeom>
            <a:solidFill>
              <a:srgbClr val="008000"/>
            </a:solidFill>
            <a:ln w="3175">
              <a:solidFill>
                <a:srgbClr val="777777"/>
              </a:solidFill>
              <a:round/>
              <a:headEnd/>
              <a:tailEnd/>
            </a:ln>
          </p:spPr>
          <p:txBody>
            <a:bodyPr wrap="none" anchor="ctr">
              <a:prstTxWarp prst="textNoShape">
                <a:avLst/>
              </a:prstTxWarp>
            </a:bodyPr>
            <a:lstStyle/>
            <a:p>
              <a:endParaRPr lang="en-US"/>
            </a:p>
          </p:txBody>
        </p:sp>
      </p:grpSp>
      <p:grpSp>
        <p:nvGrpSpPr>
          <p:cNvPr id="4" name="Group 27"/>
          <p:cNvGrpSpPr>
            <a:grpSpLocks/>
          </p:cNvGrpSpPr>
          <p:nvPr/>
        </p:nvGrpSpPr>
        <p:grpSpPr bwMode="auto">
          <a:xfrm>
            <a:off x="3048000" y="2971800"/>
            <a:ext cx="5486400" cy="1025525"/>
            <a:chOff x="1912" y="2497"/>
            <a:chExt cx="3456" cy="646"/>
          </a:xfrm>
        </p:grpSpPr>
        <p:sp>
          <p:nvSpPr>
            <p:cNvPr id="27672" name="Text Box 28"/>
            <p:cNvSpPr txBox="1">
              <a:spLocks noChangeArrowheads="1"/>
            </p:cNvSpPr>
            <p:nvPr/>
          </p:nvSpPr>
          <p:spPr bwMode="auto">
            <a:xfrm>
              <a:off x="3722" y="2697"/>
              <a:ext cx="1646" cy="446"/>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000" i="1" dirty="0">
                  <a:solidFill>
                    <a:srgbClr val="0000FF"/>
                  </a:solidFill>
                </a:rPr>
                <a:t>High chance of this level</a:t>
              </a:r>
              <a:r>
                <a:rPr lang="en-US" sz="2000" i="1" dirty="0" smtClean="0">
                  <a:solidFill>
                    <a:srgbClr val="0000FF"/>
                  </a:solidFill>
                </a:rPr>
                <a:t> snow </a:t>
              </a:r>
              <a:r>
                <a:rPr lang="en-US" sz="2000" i="1" dirty="0">
                  <a:solidFill>
                    <a:srgbClr val="0000FF"/>
                  </a:solidFill>
                </a:rPr>
                <a:t>or higher</a:t>
              </a:r>
            </a:p>
          </p:txBody>
        </p:sp>
        <p:sp>
          <p:nvSpPr>
            <p:cNvPr id="27673" name="Line 29"/>
            <p:cNvSpPr>
              <a:spLocks noChangeShapeType="1"/>
            </p:cNvSpPr>
            <p:nvPr/>
          </p:nvSpPr>
          <p:spPr bwMode="auto">
            <a:xfrm>
              <a:off x="2074" y="2574"/>
              <a:ext cx="1598" cy="262"/>
            </a:xfrm>
            <a:prstGeom prst="line">
              <a:avLst/>
            </a:prstGeom>
            <a:noFill/>
            <a:ln w="28575">
              <a:solidFill>
                <a:srgbClr val="0000FF"/>
              </a:solidFill>
              <a:round/>
              <a:headEnd type="none" w="lg" len="lg"/>
              <a:tailEnd type="stealth" w="lg" len="lg"/>
            </a:ln>
          </p:spPr>
          <p:txBody>
            <a:bodyPr>
              <a:prstTxWarp prst="textNoShape">
                <a:avLst/>
              </a:prstTxWarp>
            </a:bodyPr>
            <a:lstStyle/>
            <a:p>
              <a:endParaRPr lang="en-US"/>
            </a:p>
          </p:txBody>
        </p:sp>
        <p:sp>
          <p:nvSpPr>
            <p:cNvPr id="27674" name="Oval 30"/>
            <p:cNvSpPr>
              <a:spLocks noChangeArrowheads="1"/>
            </p:cNvSpPr>
            <p:nvPr/>
          </p:nvSpPr>
          <p:spPr bwMode="auto">
            <a:xfrm>
              <a:off x="1912" y="2497"/>
              <a:ext cx="112" cy="98"/>
            </a:xfrm>
            <a:prstGeom prst="ellipse">
              <a:avLst/>
            </a:prstGeom>
            <a:solidFill>
              <a:srgbClr val="0000FF"/>
            </a:solidFill>
            <a:ln w="3175">
              <a:solidFill>
                <a:srgbClr val="777777"/>
              </a:solidFill>
              <a:round/>
              <a:headEnd/>
              <a:tailEnd/>
            </a:ln>
          </p:spPr>
          <p:txBody>
            <a:bodyPr wrap="none" anchor="ctr">
              <a:prstTxWarp prst="textNoShape">
                <a:avLst/>
              </a:prstTxWarp>
            </a:bodyPr>
            <a:lstStyle/>
            <a:p>
              <a:endParaRPr lang="en-US"/>
            </a:p>
          </p:txBody>
        </p:sp>
      </p:grpSp>
      <p:grpSp>
        <p:nvGrpSpPr>
          <p:cNvPr id="5" name="Group 31"/>
          <p:cNvGrpSpPr>
            <a:grpSpLocks/>
          </p:cNvGrpSpPr>
          <p:nvPr/>
        </p:nvGrpSpPr>
        <p:grpSpPr bwMode="auto">
          <a:xfrm>
            <a:off x="3352800" y="2362200"/>
            <a:ext cx="5791200" cy="708025"/>
            <a:chOff x="1920" y="1956"/>
            <a:chExt cx="3648" cy="446"/>
          </a:xfrm>
        </p:grpSpPr>
        <p:sp>
          <p:nvSpPr>
            <p:cNvPr id="27669" name="Text Box 32"/>
            <p:cNvSpPr txBox="1">
              <a:spLocks noChangeArrowheads="1"/>
            </p:cNvSpPr>
            <p:nvPr/>
          </p:nvSpPr>
          <p:spPr bwMode="auto">
            <a:xfrm>
              <a:off x="3731" y="1956"/>
              <a:ext cx="1837" cy="446"/>
            </a:xfrm>
            <a:prstGeom prst="rect">
              <a:avLst/>
            </a:prstGeom>
            <a:noFill/>
            <a:ln w="9525">
              <a:noFill/>
              <a:miter lim="800000"/>
              <a:headEnd/>
              <a:tailEnd/>
            </a:ln>
          </p:spPr>
          <p:txBody>
            <a:bodyPr wrap="square">
              <a:prstTxWarp prst="textNoShape">
                <a:avLst/>
              </a:prstTxWarp>
              <a:spAutoFit/>
            </a:bodyPr>
            <a:lstStyle/>
            <a:p>
              <a:pPr eaLnBrk="0" hangingPunct="0">
                <a:spcBef>
                  <a:spcPct val="50000"/>
                </a:spcBef>
              </a:pPr>
              <a:r>
                <a:rPr lang="en-US" sz="2000" i="1" dirty="0">
                  <a:solidFill>
                    <a:srgbClr val="FF0000"/>
                  </a:solidFill>
                </a:rPr>
                <a:t>Medium chance of this level</a:t>
              </a:r>
              <a:r>
                <a:rPr lang="en-US" sz="2000" i="1" dirty="0" smtClean="0">
                  <a:solidFill>
                    <a:srgbClr val="FF0000"/>
                  </a:solidFill>
                </a:rPr>
                <a:t> snow </a:t>
              </a:r>
              <a:r>
                <a:rPr lang="en-US" sz="2000" i="1" dirty="0">
                  <a:solidFill>
                    <a:srgbClr val="FF0000"/>
                  </a:solidFill>
                </a:rPr>
                <a:t>or higher</a:t>
              </a:r>
            </a:p>
          </p:txBody>
        </p:sp>
        <p:sp>
          <p:nvSpPr>
            <p:cNvPr id="27670" name="Line 33"/>
            <p:cNvSpPr>
              <a:spLocks noChangeShapeType="1"/>
            </p:cNvSpPr>
            <p:nvPr/>
          </p:nvSpPr>
          <p:spPr bwMode="auto">
            <a:xfrm flipV="1">
              <a:off x="2047" y="2185"/>
              <a:ext cx="1571" cy="54"/>
            </a:xfrm>
            <a:prstGeom prst="line">
              <a:avLst/>
            </a:prstGeom>
            <a:noFill/>
            <a:ln w="28575">
              <a:solidFill>
                <a:srgbClr val="FF0000"/>
              </a:solidFill>
              <a:round/>
              <a:headEnd type="none" w="lg" len="lg"/>
              <a:tailEnd type="stealth" w="lg" len="lg"/>
            </a:ln>
          </p:spPr>
          <p:txBody>
            <a:bodyPr>
              <a:prstTxWarp prst="textNoShape">
                <a:avLst/>
              </a:prstTxWarp>
            </a:bodyPr>
            <a:lstStyle/>
            <a:p>
              <a:endParaRPr lang="en-US"/>
            </a:p>
          </p:txBody>
        </p:sp>
        <p:sp>
          <p:nvSpPr>
            <p:cNvPr id="27671" name="Oval 34"/>
            <p:cNvSpPr>
              <a:spLocks noChangeArrowheads="1"/>
            </p:cNvSpPr>
            <p:nvPr/>
          </p:nvSpPr>
          <p:spPr bwMode="auto">
            <a:xfrm>
              <a:off x="1920" y="2186"/>
              <a:ext cx="112" cy="98"/>
            </a:xfrm>
            <a:prstGeom prst="ellipse">
              <a:avLst/>
            </a:prstGeom>
            <a:solidFill>
              <a:srgbClr val="FF0000"/>
            </a:solidFill>
            <a:ln w="3175">
              <a:solidFill>
                <a:srgbClr val="777777"/>
              </a:solidFill>
              <a:round/>
              <a:headEnd/>
              <a:tailEnd/>
            </a:ln>
          </p:spPr>
          <p:txBody>
            <a:bodyPr wrap="none" anchor="ctr">
              <a:prstTxWarp prst="textNoShape">
                <a:avLst/>
              </a:prstTxWarp>
            </a:bodyPr>
            <a:lstStyle/>
            <a:p>
              <a:endParaRPr lang="en-US"/>
            </a:p>
          </p:txBody>
        </p:sp>
      </p:grpSp>
      <p:sp>
        <p:nvSpPr>
          <p:cNvPr id="27668" name="Rectangle 35"/>
          <p:cNvSpPr>
            <a:spLocks noChangeArrowheads="1"/>
          </p:cNvSpPr>
          <p:nvPr/>
        </p:nvSpPr>
        <p:spPr bwMode="auto">
          <a:xfrm>
            <a:off x="6621463" y="5967413"/>
            <a:ext cx="1952625" cy="228600"/>
          </a:xfrm>
          <a:prstGeom prst="rect">
            <a:avLst/>
          </a:prstGeom>
          <a:noFill/>
          <a:ln w="9525">
            <a:noFill/>
            <a:miter lim="800000"/>
            <a:headEnd/>
            <a:tailEnd/>
          </a:ln>
        </p:spPr>
        <p:txBody>
          <a:bodyPr>
            <a:prstTxWarp prst="textNoShape">
              <a:avLst/>
            </a:prstTxWarp>
            <a:spAutoFit/>
          </a:bodyPr>
          <a:lstStyle/>
          <a:p>
            <a:r>
              <a:rPr lang="en-US" sz="1200" baseline="30000"/>
              <a:t>©</a:t>
            </a:r>
            <a:r>
              <a:rPr lang="en-US" sz="900">
                <a:sym typeface="Symbol" pitchFamily="32" charset="2"/>
              </a:rPr>
              <a:t>The</a:t>
            </a:r>
            <a:r>
              <a:rPr lang="en-US" sz="900" baseline="30000"/>
              <a:t> </a:t>
            </a:r>
            <a:r>
              <a:rPr lang="en-US" sz="900"/>
              <a:t>COMET Program</a:t>
            </a:r>
          </a:p>
        </p:txBody>
      </p:sp>
      <p:sp>
        <p:nvSpPr>
          <p:cNvPr id="38" name="Freeform 37"/>
          <p:cNvSpPr/>
          <p:nvPr/>
        </p:nvSpPr>
        <p:spPr>
          <a:xfrm>
            <a:off x="685800" y="4639733"/>
            <a:ext cx="846667" cy="564445"/>
          </a:xfrm>
          <a:custGeom>
            <a:avLst/>
            <a:gdLst>
              <a:gd name="connsiteX0" fmla="*/ 0 w 846667"/>
              <a:gd name="connsiteY0" fmla="*/ 541867 h 564445"/>
              <a:gd name="connsiteX1" fmla="*/ 406400 w 846667"/>
              <a:gd name="connsiteY1" fmla="*/ 474134 h 564445"/>
              <a:gd name="connsiteX2" fmla="*/ 846667 w 846667"/>
              <a:gd name="connsiteY2" fmla="*/ 0 h 564445"/>
            </a:gdLst>
            <a:ahLst/>
            <a:cxnLst>
              <a:cxn ang="0">
                <a:pos x="connsiteX0" y="connsiteY0"/>
              </a:cxn>
              <a:cxn ang="0">
                <a:pos x="connsiteX1" y="connsiteY1"/>
              </a:cxn>
              <a:cxn ang="0">
                <a:pos x="connsiteX2" y="connsiteY2"/>
              </a:cxn>
            </a:cxnLst>
            <a:rect l="l" t="t" r="r" b="b"/>
            <a:pathLst>
              <a:path w="846667" h="564445">
                <a:moveTo>
                  <a:pt x="0" y="541867"/>
                </a:moveTo>
                <a:cubicBezTo>
                  <a:pt x="132644" y="553156"/>
                  <a:pt x="265289" y="564445"/>
                  <a:pt x="406400" y="474134"/>
                </a:cubicBezTo>
                <a:cubicBezTo>
                  <a:pt x="547511" y="383823"/>
                  <a:pt x="797278" y="64911"/>
                  <a:pt x="846667" y="0"/>
                </a:cubicBezTo>
              </a:path>
            </a:pathLst>
          </a:custGeom>
          <a:ln w="381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7" name="Straight Connector 36"/>
          <p:cNvCxnSpPr>
            <a:stCxn id="38" idx="2"/>
          </p:cNvCxnSpPr>
          <p:nvPr/>
        </p:nvCxnSpPr>
        <p:spPr>
          <a:xfrm flipV="1">
            <a:off x="1532467" y="3200400"/>
            <a:ext cx="1210733" cy="1439333"/>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40" name="Right Triangle 39"/>
          <p:cNvSpPr/>
          <p:nvPr/>
        </p:nvSpPr>
        <p:spPr>
          <a:xfrm rot="18698117">
            <a:off x="748898" y="2713992"/>
            <a:ext cx="1842971" cy="132817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a:ea typeface="ＭＳ Ｐゴシック" pitchFamily="-105" charset="-128"/>
                <a:cs typeface="ＭＳ Ｐゴシック" pitchFamily="-105" charset="-128"/>
              </a:rPr>
              <a:t>30 year average </a:t>
            </a:r>
          </a:p>
        </p:txBody>
      </p:sp>
      <p:sp>
        <p:nvSpPr>
          <p:cNvPr id="3" name="Content Placeholder 2"/>
          <p:cNvSpPr>
            <a:spLocks noGrp="1"/>
          </p:cNvSpPr>
          <p:nvPr>
            <p:ph idx="1"/>
          </p:nvPr>
        </p:nvSpPr>
        <p:spPr/>
        <p:txBody>
          <a:bodyPr>
            <a:normAutofit/>
          </a:bodyPr>
          <a:lstStyle/>
          <a:p>
            <a:pPr eaLnBrk="1" hangingPunct="1">
              <a:lnSpc>
                <a:spcPct val="90000"/>
              </a:lnSpc>
              <a:buFont typeface="Arial"/>
              <a:buChar char="•"/>
            </a:pPr>
            <a:r>
              <a:rPr lang="en-US" sz="2000" dirty="0">
                <a:ea typeface="ＭＳ Ｐゴシック" pitchFamily="-105" charset="-128"/>
                <a:cs typeface="ＭＳ Ｐゴシック" pitchFamily="-105" charset="-128"/>
              </a:rPr>
              <a:t>30 year averages are updated once every 10 years</a:t>
            </a:r>
          </a:p>
          <a:p>
            <a:pPr eaLnBrk="1" hangingPunct="1">
              <a:lnSpc>
                <a:spcPct val="90000"/>
              </a:lnSpc>
              <a:buFont typeface="Arial"/>
              <a:buChar char="•"/>
            </a:pPr>
            <a:r>
              <a:rPr lang="en-US" sz="2000" dirty="0">
                <a:ea typeface="ＭＳ Ｐゴシック" pitchFamily="-105" charset="-128"/>
                <a:cs typeface="ＭＳ Ｐゴシック" pitchFamily="-105" charset="-128"/>
              </a:rPr>
              <a:t>Currently </a:t>
            </a:r>
            <a:r>
              <a:rPr lang="en-US" sz="2000" dirty="0" smtClean="0">
                <a:ea typeface="ＭＳ Ｐゴシック" pitchFamily="-105" charset="-128"/>
                <a:cs typeface="ＭＳ Ｐゴシック" pitchFamily="-105" charset="-128"/>
              </a:rPr>
              <a:t>using</a:t>
            </a:r>
          </a:p>
          <a:p>
            <a:pPr lvl="1" eaLnBrk="1" hangingPunct="1">
              <a:lnSpc>
                <a:spcPct val="90000"/>
              </a:lnSpc>
              <a:buFont typeface="Arial"/>
              <a:buChar char="•"/>
            </a:pPr>
            <a:r>
              <a:rPr lang="en-US" sz="1600" dirty="0" smtClean="0">
                <a:ea typeface="ＭＳ Ｐゴシック" pitchFamily="-105" charset="-128"/>
                <a:cs typeface="ＭＳ Ｐゴシック" pitchFamily="-105" charset="-128"/>
              </a:rPr>
              <a:t>1971</a:t>
            </a:r>
            <a:r>
              <a:rPr lang="en-US" sz="1600" dirty="0">
                <a:ea typeface="ＭＳ Ｐゴシック" pitchFamily="-105" charset="-128"/>
                <a:cs typeface="ＭＳ Ｐゴシック" pitchFamily="-105" charset="-128"/>
              </a:rPr>
              <a:t>-2000</a:t>
            </a:r>
            <a:r>
              <a:rPr lang="en-US" sz="1600" dirty="0" smtClean="0">
                <a:ea typeface="ＭＳ Ｐゴシック" pitchFamily="-105" charset="-128"/>
                <a:cs typeface="ＭＳ Ｐゴシック" pitchFamily="-105" charset="-128"/>
              </a:rPr>
              <a:t> for averages</a:t>
            </a:r>
          </a:p>
          <a:p>
            <a:pPr lvl="1" eaLnBrk="1" hangingPunct="1">
              <a:lnSpc>
                <a:spcPct val="90000"/>
              </a:lnSpc>
              <a:buFont typeface="Arial"/>
              <a:buChar char="•"/>
            </a:pPr>
            <a:r>
              <a:rPr lang="en-US" sz="1600" dirty="0" smtClean="0">
                <a:ea typeface="ＭＳ Ｐゴシック" pitchFamily="-105" charset="-128"/>
                <a:cs typeface="ＭＳ Ｐゴシック" pitchFamily="-105" charset="-128"/>
              </a:rPr>
              <a:t>1971-2000 for statistical prediction</a:t>
            </a:r>
          </a:p>
          <a:p>
            <a:pPr lvl="1" eaLnBrk="1" hangingPunct="1">
              <a:lnSpc>
                <a:spcPct val="90000"/>
              </a:lnSpc>
              <a:buFont typeface="Arial"/>
              <a:buChar char="•"/>
            </a:pPr>
            <a:r>
              <a:rPr lang="en-US" sz="1600" dirty="0" smtClean="0">
                <a:ea typeface="ＭＳ Ｐゴシック" pitchFamily="-105" charset="-128"/>
                <a:cs typeface="ＭＳ Ｐゴシック" pitchFamily="-105" charset="-128"/>
              </a:rPr>
              <a:t>1976-2005 for ESP</a:t>
            </a:r>
            <a:endParaRPr lang="en-US" sz="1600" dirty="0" smtClean="0">
              <a:ea typeface="ＭＳ Ｐゴシック" pitchFamily="-105" charset="-128"/>
              <a:cs typeface="ＭＳ Ｐゴシック" pitchFamily="-105" charset="-128"/>
            </a:endParaRPr>
          </a:p>
          <a:p>
            <a:pPr eaLnBrk="1" hangingPunct="1">
              <a:lnSpc>
                <a:spcPct val="90000"/>
              </a:lnSpc>
              <a:buFont typeface="Arial"/>
              <a:buChar char="•"/>
            </a:pPr>
            <a:r>
              <a:rPr lang="en-US" sz="2000" dirty="0">
                <a:ea typeface="ＭＳ Ｐゴシック" pitchFamily="-105" charset="-128"/>
                <a:cs typeface="ＭＳ Ｐゴシック" pitchFamily="-105" charset="-128"/>
              </a:rPr>
              <a:t>Update for </a:t>
            </a:r>
            <a:r>
              <a:rPr lang="en-US" sz="2000" b="1" dirty="0">
                <a:ea typeface="ＭＳ Ｐゴシック" pitchFamily="-105" charset="-128"/>
                <a:cs typeface="ＭＳ Ｐゴシック" pitchFamily="-105" charset="-128"/>
              </a:rPr>
              <a:t>WY2012</a:t>
            </a:r>
            <a:r>
              <a:rPr lang="en-US" sz="2000" dirty="0">
                <a:ea typeface="ＭＳ Ｐゴシック" pitchFamily="-105" charset="-128"/>
                <a:cs typeface="ＭＳ Ｐゴシック" pitchFamily="-105" charset="-128"/>
              </a:rPr>
              <a:t> will be based on 1981-2010 </a:t>
            </a:r>
            <a:r>
              <a:rPr lang="en-US" sz="2000" dirty="0" smtClean="0">
                <a:ea typeface="ＭＳ Ｐゴシック" pitchFamily="-105" charset="-128"/>
                <a:cs typeface="ＭＳ Ｐゴシック" pitchFamily="-105" charset="-128"/>
              </a:rPr>
              <a:t>averages</a:t>
            </a:r>
          </a:p>
          <a:p>
            <a:pPr eaLnBrk="1" hangingPunct="1">
              <a:lnSpc>
                <a:spcPct val="90000"/>
              </a:lnSpc>
              <a:buFont typeface="Arial"/>
              <a:buChar char="•"/>
            </a:pPr>
            <a:endParaRPr lang="en-US" sz="2000" dirty="0" smtClean="0">
              <a:ea typeface="ＭＳ Ｐゴシック" pitchFamily="-105" charset="-128"/>
              <a:cs typeface="ＭＳ Ｐゴシック" pitchFamily="-105" charset="-128"/>
            </a:endParaRPr>
          </a:p>
          <a:p>
            <a:pPr eaLnBrk="1" hangingPunct="1">
              <a:lnSpc>
                <a:spcPct val="90000"/>
              </a:lnSpc>
              <a:buFont typeface="Arial"/>
              <a:buChar char="•"/>
            </a:pPr>
            <a:r>
              <a:rPr lang="en-US" sz="2000" dirty="0" smtClean="0">
                <a:ea typeface="ＭＳ Ｐゴシック" pitchFamily="-105" charset="-128"/>
                <a:cs typeface="ＭＳ Ｐゴシック" pitchFamily="-105" charset="-128"/>
              </a:rPr>
              <a:t>Trends in monthly </a:t>
            </a:r>
            <a:r>
              <a:rPr lang="en-US" sz="2000" dirty="0" smtClean="0">
                <a:ea typeface="ＭＳ Ｐゴシック" pitchFamily="-105" charset="-128"/>
                <a:cs typeface="ＭＳ Ｐゴシック" pitchFamily="-105" charset="-128"/>
              </a:rPr>
              <a:t>precipitation are important for ESP</a:t>
            </a:r>
            <a:endParaRPr lang="en-US" sz="2000" dirty="0">
              <a:ea typeface="ＭＳ Ｐゴシック" pitchFamily="-105" charset="-128"/>
              <a:cs typeface="ＭＳ Ｐゴシック" pitchFamily="-105"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en-US" smtClean="0">
              <a:ea typeface="ＭＳ Ｐゴシック" pitchFamily="-105" charset="-128"/>
              <a:cs typeface="ＭＳ Ｐゴシック" pitchFamily="-105" charset="-128"/>
            </a:endParaRPr>
          </a:p>
        </p:txBody>
      </p:sp>
      <p:sp>
        <p:nvSpPr>
          <p:cNvPr id="23554" name="Content Placeholder 2"/>
          <p:cNvSpPr>
            <a:spLocks noGrp="1"/>
          </p:cNvSpPr>
          <p:nvPr>
            <p:ph idx="1"/>
          </p:nvPr>
        </p:nvSpPr>
        <p:spPr>
          <a:xfrm>
            <a:off x="3406775" y="4313238"/>
            <a:ext cx="5280025" cy="2117725"/>
          </a:xfrm>
        </p:spPr>
        <p:txBody>
          <a:bodyPr/>
          <a:lstStyle/>
          <a:p>
            <a:r>
              <a:rPr lang="en-US">
                <a:ea typeface="ＭＳ Ｐゴシック" pitchFamily="-105" charset="-128"/>
                <a:cs typeface="ＭＳ Ｐゴシック" pitchFamily="-105" charset="-128"/>
              </a:rPr>
              <a:t>Preliminary Data</a:t>
            </a:r>
          </a:p>
          <a:p>
            <a:r>
              <a:rPr lang="en-US">
                <a:ea typeface="ＭＳ Ｐゴシック" pitchFamily="-105" charset="-128"/>
                <a:cs typeface="ＭＳ Ｐゴシック" pitchFamily="-105" charset="-128"/>
              </a:rPr>
              <a:t>18% reduction in mean</a:t>
            </a:r>
            <a:endParaRPr lang="en-US" smtClean="0">
              <a:ea typeface="ＭＳ Ｐゴシック" pitchFamily="-105" charset="-128"/>
              <a:cs typeface="ＭＳ Ｐゴシック" pitchFamily="-105" charset="-128"/>
            </a:endParaRPr>
          </a:p>
        </p:txBody>
      </p:sp>
      <p:pic>
        <p:nvPicPr>
          <p:cNvPr id="23555" name="Picture 3"/>
          <p:cNvPicPr>
            <a:picLocks noChangeAspect="1"/>
          </p:cNvPicPr>
          <p:nvPr/>
        </p:nvPicPr>
        <p:blipFill>
          <a:blip r:embed="rId2"/>
          <a:srcRect t="7661"/>
          <a:stretch>
            <a:fillRect/>
          </a:stretch>
        </p:blipFill>
        <p:spPr bwMode="auto">
          <a:xfrm>
            <a:off x="0" y="0"/>
            <a:ext cx="9144000" cy="4006850"/>
          </a:xfrm>
          <a:prstGeom prst="rect">
            <a:avLst/>
          </a:prstGeom>
          <a:noFill/>
          <a:ln w="9525">
            <a:noFill/>
            <a:miter lim="800000"/>
            <a:headEnd/>
            <a:tailEnd/>
          </a:ln>
        </p:spPr>
      </p:pic>
      <p:pic>
        <p:nvPicPr>
          <p:cNvPr id="23556" name="Picture 4"/>
          <p:cNvPicPr>
            <a:picLocks noChangeAspect="1"/>
          </p:cNvPicPr>
          <p:nvPr/>
        </p:nvPicPr>
        <p:blipFill>
          <a:blip r:embed="rId3"/>
          <a:srcRect/>
          <a:stretch>
            <a:fillRect/>
          </a:stretch>
        </p:blipFill>
        <p:spPr bwMode="auto">
          <a:xfrm>
            <a:off x="0" y="4006850"/>
            <a:ext cx="3049588" cy="2851150"/>
          </a:xfrm>
          <a:prstGeom prst="rect">
            <a:avLst/>
          </a:prstGeom>
          <a:noFill/>
          <a:ln w="9525">
            <a:noFill/>
            <a:miter lim="800000"/>
            <a:headEnd/>
            <a:tailEnd/>
          </a:ln>
        </p:spPr>
      </p:pic>
      <p:sp>
        <p:nvSpPr>
          <p:cNvPr id="6" name="Oval 5"/>
          <p:cNvSpPr>
            <a:spLocks noChangeArrowheads="1"/>
          </p:cNvSpPr>
          <p:nvPr/>
        </p:nvSpPr>
        <p:spPr bwMode="auto">
          <a:xfrm>
            <a:off x="1889125" y="4791075"/>
            <a:ext cx="222250" cy="222250"/>
          </a:xfrm>
          <a:prstGeom prst="ellipse">
            <a:avLst/>
          </a:prstGeom>
          <a:noFill/>
          <a:ln w="38100">
            <a:solidFill>
              <a:srgbClr val="0000FF"/>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Upper Green (at Warren Bridge) Precipitation Trends by Month</a:t>
            </a:r>
            <a:endParaRPr lang="en-US" sz="2800" dirty="0"/>
          </a:p>
        </p:txBody>
      </p:sp>
      <p:graphicFrame>
        <p:nvGraphicFramePr>
          <p:cNvPr id="7" name="Chart 6"/>
          <p:cNvGraphicFramePr/>
          <p:nvPr/>
        </p:nvGraphicFramePr>
        <p:xfrm>
          <a:off x="2590800" y="4114800"/>
          <a:ext cx="4343400" cy="2508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4876800" y="1371600"/>
          <a:ext cx="3714750" cy="2514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0" y="1295400"/>
          <a:ext cx="3886200" cy="2667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Upper Green (at Warren Bridge) Precipitation Trends by Month</a:t>
            </a:r>
            <a:endParaRPr lang="en-US" sz="2800" dirty="0"/>
          </a:p>
        </p:txBody>
      </p:sp>
      <p:graphicFrame>
        <p:nvGraphicFramePr>
          <p:cNvPr id="5" name="Chart 4"/>
          <p:cNvGraphicFramePr/>
          <p:nvPr/>
        </p:nvGraphicFramePr>
        <p:xfrm>
          <a:off x="4724400" y="3886200"/>
          <a:ext cx="4419600" cy="2971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0" y="1295400"/>
          <a:ext cx="4343400" cy="304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Yampa / White Rivers (updated through 2010)</a:t>
            </a:r>
            <a:endParaRPr lang="en-US" sz="2800" dirty="0"/>
          </a:p>
        </p:txBody>
      </p:sp>
      <p:sp>
        <p:nvSpPr>
          <p:cNvPr id="4" name="Slide Number Placeholder 3"/>
          <p:cNvSpPr>
            <a:spLocks noGrp="1"/>
          </p:cNvSpPr>
          <p:nvPr>
            <p:ph type="sldNum" sz="quarter" idx="12"/>
          </p:nvPr>
        </p:nvSpPr>
        <p:spPr/>
        <p:txBody>
          <a:bodyPr/>
          <a:lstStyle/>
          <a:p>
            <a:pPr>
              <a:defRPr/>
            </a:pPr>
            <a:fld id="{4DBB13A7-26F4-4A49-8559-7CFD4FA5BC92}" type="slidenum">
              <a:rPr lang="en-US" smtClean="0"/>
              <a:pPr>
                <a:defRPr/>
              </a:pPr>
              <a:t>18</a:t>
            </a:fld>
            <a:endParaRPr lang="en-US"/>
          </a:p>
        </p:txBody>
      </p:sp>
      <p:graphicFrame>
        <p:nvGraphicFramePr>
          <p:cNvPr id="5" name="Chart 4"/>
          <p:cNvGraphicFramePr/>
          <p:nvPr/>
        </p:nvGraphicFramePr>
        <p:xfrm>
          <a:off x="4591050" y="4044950"/>
          <a:ext cx="4552950" cy="28130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nvGraphicFramePr>
        <p:xfrm>
          <a:off x="0" y="3962400"/>
          <a:ext cx="4572000" cy="289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endParaRPr lang="en-US" smtClean="0">
              <a:ea typeface="ＭＳ Ｐゴシック" pitchFamily="-105" charset="-128"/>
              <a:cs typeface="ＭＳ Ｐゴシック" pitchFamily="-105" charset="-128"/>
            </a:endParaRPr>
          </a:p>
        </p:txBody>
      </p:sp>
      <p:sp>
        <p:nvSpPr>
          <p:cNvPr id="24578" name="Content Placeholder 2"/>
          <p:cNvSpPr>
            <a:spLocks noGrp="1"/>
          </p:cNvSpPr>
          <p:nvPr>
            <p:ph idx="1"/>
          </p:nvPr>
        </p:nvSpPr>
        <p:spPr/>
        <p:txBody>
          <a:bodyPr/>
          <a:lstStyle/>
          <a:p>
            <a:endParaRPr lang="en-US" smtClean="0">
              <a:ea typeface="ＭＳ Ｐゴシック" pitchFamily="-105" charset="-128"/>
              <a:cs typeface="ＭＳ Ｐゴシック" pitchFamily="-105" charset="-128"/>
            </a:endParaRPr>
          </a:p>
        </p:txBody>
      </p:sp>
      <p:pic>
        <p:nvPicPr>
          <p:cNvPr id="24579" name="Picture 3"/>
          <p:cNvPicPr>
            <a:picLocks noChangeAspect="1"/>
          </p:cNvPicPr>
          <p:nvPr/>
        </p:nvPicPr>
        <p:blipFill>
          <a:blip r:embed="rId2"/>
          <a:srcRect t="6117"/>
          <a:stretch>
            <a:fillRect/>
          </a:stretch>
        </p:blipFill>
        <p:spPr bwMode="auto">
          <a:xfrm>
            <a:off x="0" y="0"/>
            <a:ext cx="9144000" cy="4075113"/>
          </a:xfrm>
          <a:prstGeom prst="rect">
            <a:avLst/>
          </a:prstGeom>
          <a:noFill/>
          <a:ln w="9525">
            <a:noFill/>
            <a:miter lim="800000"/>
            <a:headEnd/>
            <a:tailEnd/>
          </a:ln>
        </p:spPr>
      </p:pic>
      <p:sp>
        <p:nvSpPr>
          <p:cNvPr id="5" name="Content Placeholder 2"/>
          <p:cNvSpPr txBox="1">
            <a:spLocks/>
          </p:cNvSpPr>
          <p:nvPr/>
        </p:nvSpPr>
        <p:spPr bwMode="auto">
          <a:xfrm>
            <a:off x="3406775" y="4313238"/>
            <a:ext cx="5280025" cy="2117725"/>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32" charset="0"/>
              <a:buChar char="•"/>
              <a:defRPr/>
            </a:pPr>
            <a:r>
              <a:rPr lang="en-US" sz="3200" dirty="0">
                <a:latin typeface="+mn-lt"/>
                <a:ea typeface="ＭＳ Ｐゴシック" charset="-128"/>
                <a:cs typeface="ＭＳ Ｐゴシック" charset="-128"/>
              </a:rPr>
              <a:t>Preliminary Data</a:t>
            </a:r>
          </a:p>
          <a:p>
            <a:pPr marL="342900" indent="-342900" eaLnBrk="0" hangingPunct="0">
              <a:spcBef>
                <a:spcPct val="20000"/>
              </a:spcBef>
              <a:buFont typeface="Arial" pitchFamily="32" charset="0"/>
              <a:buChar char="•"/>
              <a:defRPr/>
            </a:pPr>
            <a:r>
              <a:rPr lang="en-US" sz="3200" dirty="0">
                <a:latin typeface="+mn-lt"/>
                <a:ea typeface="ＭＳ Ｐゴシック" charset="-128"/>
                <a:cs typeface="ＭＳ Ｐゴシック" charset="-128"/>
              </a:rPr>
              <a:t>4% reduction in mean</a:t>
            </a:r>
          </a:p>
        </p:txBody>
      </p:sp>
      <p:pic>
        <p:nvPicPr>
          <p:cNvPr id="24581" name="Picture 5"/>
          <p:cNvPicPr>
            <a:picLocks noChangeAspect="1"/>
          </p:cNvPicPr>
          <p:nvPr/>
        </p:nvPicPr>
        <p:blipFill>
          <a:blip r:embed="rId3"/>
          <a:srcRect/>
          <a:stretch>
            <a:fillRect/>
          </a:stretch>
        </p:blipFill>
        <p:spPr bwMode="auto">
          <a:xfrm>
            <a:off x="0" y="4006850"/>
            <a:ext cx="3049588" cy="2851150"/>
          </a:xfrm>
          <a:prstGeom prst="rect">
            <a:avLst/>
          </a:prstGeom>
          <a:noFill/>
          <a:ln w="9525">
            <a:noFill/>
            <a:miter lim="800000"/>
            <a:headEnd/>
            <a:tailEnd/>
          </a:ln>
        </p:spPr>
      </p:pic>
      <p:sp>
        <p:nvSpPr>
          <p:cNvPr id="7" name="Oval 6"/>
          <p:cNvSpPr>
            <a:spLocks noChangeArrowheads="1"/>
          </p:cNvSpPr>
          <p:nvPr/>
        </p:nvSpPr>
        <p:spPr bwMode="auto">
          <a:xfrm>
            <a:off x="2111375" y="5467350"/>
            <a:ext cx="222250" cy="222250"/>
          </a:xfrm>
          <a:prstGeom prst="ellipse">
            <a:avLst/>
          </a:prstGeom>
          <a:noFill/>
          <a:ln w="38100">
            <a:solidFill>
              <a:srgbClr val="0000FF"/>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ea typeface="ＭＳ Ｐゴシック" pitchFamily="-110" charset="-128"/>
                <a:cs typeface="ＭＳ Ｐゴシック" pitchFamily="-110" charset="-128"/>
              </a:rPr>
              <a:t>Outline</a:t>
            </a:r>
            <a:endParaRPr lang="en-US" dirty="0">
              <a:ea typeface="ＭＳ Ｐゴシック" pitchFamily="-110" charset="-128"/>
              <a:cs typeface="ＭＳ Ｐゴシック" pitchFamily="-110" charset="-128"/>
            </a:endParaRPr>
          </a:p>
        </p:txBody>
      </p:sp>
      <p:sp>
        <p:nvSpPr>
          <p:cNvPr id="11267" name="Rectangle 3"/>
          <p:cNvSpPr>
            <a:spLocks noGrp="1" noChangeArrowheads="1"/>
          </p:cNvSpPr>
          <p:nvPr>
            <p:ph type="body" idx="1"/>
          </p:nvPr>
        </p:nvSpPr>
        <p:spPr/>
        <p:txBody>
          <a:bodyPr/>
          <a:lstStyle/>
          <a:p>
            <a:pPr eaLnBrk="1" hangingPunct="1">
              <a:lnSpc>
                <a:spcPct val="90000"/>
              </a:lnSpc>
            </a:pPr>
            <a:r>
              <a:rPr lang="en-US" sz="2800" dirty="0" smtClean="0">
                <a:ea typeface="ＭＳ Ｐゴシック" pitchFamily="-110" charset="-128"/>
                <a:cs typeface="ＭＳ Ｐゴシック" pitchFamily="-110" charset="-128"/>
              </a:rPr>
              <a:t>Current Forecast / Conditions</a:t>
            </a:r>
          </a:p>
          <a:p>
            <a:pPr eaLnBrk="1" hangingPunct="1">
              <a:lnSpc>
                <a:spcPct val="90000"/>
              </a:lnSpc>
            </a:pPr>
            <a:endParaRPr lang="en-US" sz="2800" dirty="0" smtClean="0">
              <a:ea typeface="ＭＳ Ｐゴシック" pitchFamily="-110" charset="-128"/>
              <a:cs typeface="ＭＳ Ｐゴシック" pitchFamily="-110" charset="-128"/>
            </a:endParaRPr>
          </a:p>
          <a:p>
            <a:pPr eaLnBrk="1" hangingPunct="1">
              <a:lnSpc>
                <a:spcPct val="90000"/>
              </a:lnSpc>
            </a:pPr>
            <a:r>
              <a:rPr lang="en-US" sz="2800" dirty="0" smtClean="0">
                <a:ea typeface="ＭＳ Ｐゴシック" pitchFamily="-110" charset="-128"/>
                <a:cs typeface="ＭＳ Ｐゴシック" pitchFamily="-110" charset="-128"/>
              </a:rPr>
              <a:t>Ensemble Streamflow Prediction (ESP) Primer</a:t>
            </a:r>
          </a:p>
          <a:p>
            <a:pPr eaLnBrk="1" hangingPunct="1">
              <a:lnSpc>
                <a:spcPct val="90000"/>
              </a:lnSpc>
            </a:pPr>
            <a:endParaRPr lang="en-US" sz="2800" dirty="0" smtClean="0">
              <a:ea typeface="ＭＳ Ｐゴシック" pitchFamily="-110" charset="-128"/>
              <a:cs typeface="ＭＳ Ｐゴシック" pitchFamily="-110" charset="-128"/>
            </a:endParaRPr>
          </a:p>
          <a:p>
            <a:pPr eaLnBrk="1" hangingPunct="1">
              <a:lnSpc>
                <a:spcPct val="90000"/>
              </a:lnSpc>
            </a:pPr>
            <a:r>
              <a:rPr lang="en-US" sz="2800" dirty="0" smtClean="0">
                <a:ea typeface="ＭＳ Ｐゴシック" pitchFamily="-110" charset="-128"/>
                <a:cs typeface="ＭＳ Ｐゴシック" pitchFamily="-110" charset="-128"/>
              </a:rPr>
              <a:t>30 year average period update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endParaRPr lang="en-US" smtClean="0">
              <a:ea typeface="ＭＳ Ｐゴシック" pitchFamily="-105" charset="-128"/>
              <a:cs typeface="ＭＳ Ｐゴシック" pitchFamily="-105" charset="-128"/>
            </a:endParaRPr>
          </a:p>
        </p:txBody>
      </p:sp>
      <p:sp>
        <p:nvSpPr>
          <p:cNvPr id="25602" name="Content Placeholder 2"/>
          <p:cNvSpPr>
            <a:spLocks noGrp="1"/>
          </p:cNvSpPr>
          <p:nvPr>
            <p:ph idx="1"/>
          </p:nvPr>
        </p:nvSpPr>
        <p:spPr/>
        <p:txBody>
          <a:bodyPr/>
          <a:lstStyle/>
          <a:p>
            <a:endParaRPr lang="en-US" smtClean="0">
              <a:ea typeface="ＭＳ Ｐゴシック" pitchFamily="-105" charset="-128"/>
              <a:cs typeface="ＭＳ Ｐゴシック" pitchFamily="-105" charset="-128"/>
            </a:endParaRPr>
          </a:p>
        </p:txBody>
      </p:sp>
      <p:pic>
        <p:nvPicPr>
          <p:cNvPr id="25603" name="Picture 3"/>
          <p:cNvPicPr>
            <a:picLocks noChangeAspect="1"/>
          </p:cNvPicPr>
          <p:nvPr/>
        </p:nvPicPr>
        <p:blipFill>
          <a:blip r:embed="rId2"/>
          <a:srcRect t="7237"/>
          <a:stretch>
            <a:fillRect/>
          </a:stretch>
        </p:blipFill>
        <p:spPr bwMode="auto">
          <a:xfrm>
            <a:off x="0" y="0"/>
            <a:ext cx="9144000" cy="4025900"/>
          </a:xfrm>
          <a:prstGeom prst="rect">
            <a:avLst/>
          </a:prstGeom>
          <a:noFill/>
          <a:ln w="9525">
            <a:noFill/>
            <a:miter lim="800000"/>
            <a:headEnd/>
            <a:tailEnd/>
          </a:ln>
        </p:spPr>
      </p:pic>
      <p:sp>
        <p:nvSpPr>
          <p:cNvPr id="5" name="Content Placeholder 2"/>
          <p:cNvSpPr txBox="1">
            <a:spLocks/>
          </p:cNvSpPr>
          <p:nvPr/>
        </p:nvSpPr>
        <p:spPr bwMode="auto">
          <a:xfrm>
            <a:off x="3406775" y="4313238"/>
            <a:ext cx="5280025" cy="2117725"/>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32" charset="0"/>
              <a:buChar char="•"/>
              <a:defRPr/>
            </a:pPr>
            <a:r>
              <a:rPr lang="en-US" sz="3200" dirty="0">
                <a:latin typeface="+mn-lt"/>
                <a:ea typeface="ＭＳ Ｐゴシック" charset="-128"/>
                <a:cs typeface="ＭＳ Ｐゴシック" charset="-128"/>
              </a:rPr>
              <a:t>Preliminary Data</a:t>
            </a:r>
          </a:p>
          <a:p>
            <a:pPr marL="342900" indent="-342900" eaLnBrk="0" hangingPunct="0">
              <a:spcBef>
                <a:spcPct val="20000"/>
              </a:spcBef>
              <a:buFont typeface="Arial" pitchFamily="32" charset="0"/>
              <a:buChar char="•"/>
              <a:defRPr/>
            </a:pPr>
            <a:r>
              <a:rPr lang="en-US" sz="3200" dirty="0">
                <a:latin typeface="+mn-lt"/>
                <a:ea typeface="ＭＳ Ｐゴシック" charset="-128"/>
                <a:cs typeface="ＭＳ Ｐゴシック" charset="-128"/>
              </a:rPr>
              <a:t>6% reduction in mean</a:t>
            </a:r>
          </a:p>
        </p:txBody>
      </p:sp>
      <p:pic>
        <p:nvPicPr>
          <p:cNvPr id="25605" name="Picture 5"/>
          <p:cNvPicPr>
            <a:picLocks noChangeAspect="1"/>
          </p:cNvPicPr>
          <p:nvPr/>
        </p:nvPicPr>
        <p:blipFill>
          <a:blip r:embed="rId3"/>
          <a:srcRect/>
          <a:stretch>
            <a:fillRect/>
          </a:stretch>
        </p:blipFill>
        <p:spPr bwMode="auto">
          <a:xfrm>
            <a:off x="0" y="4006850"/>
            <a:ext cx="3049588" cy="2851150"/>
          </a:xfrm>
          <a:prstGeom prst="rect">
            <a:avLst/>
          </a:prstGeom>
          <a:noFill/>
          <a:ln w="9525">
            <a:noFill/>
            <a:miter lim="800000"/>
            <a:headEnd/>
            <a:tailEnd/>
          </a:ln>
        </p:spPr>
      </p:pic>
      <p:sp>
        <p:nvSpPr>
          <p:cNvPr id="7" name="Oval 6"/>
          <p:cNvSpPr>
            <a:spLocks noChangeArrowheads="1"/>
          </p:cNvSpPr>
          <p:nvPr/>
        </p:nvSpPr>
        <p:spPr bwMode="auto">
          <a:xfrm>
            <a:off x="2333625" y="5756275"/>
            <a:ext cx="222250" cy="222250"/>
          </a:xfrm>
          <a:prstGeom prst="ellipse">
            <a:avLst/>
          </a:prstGeom>
          <a:noFill/>
          <a:ln w="38100">
            <a:solidFill>
              <a:srgbClr val="0000FF"/>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endParaRPr lang="en-US" smtClean="0">
              <a:ea typeface="ＭＳ Ｐゴシック" pitchFamily="-105" charset="-128"/>
              <a:cs typeface="ＭＳ Ｐゴシック" pitchFamily="-105" charset="-128"/>
            </a:endParaRPr>
          </a:p>
        </p:txBody>
      </p:sp>
      <p:sp>
        <p:nvSpPr>
          <p:cNvPr id="26626" name="Content Placeholder 2"/>
          <p:cNvSpPr>
            <a:spLocks noGrp="1"/>
          </p:cNvSpPr>
          <p:nvPr>
            <p:ph idx="1"/>
          </p:nvPr>
        </p:nvSpPr>
        <p:spPr/>
        <p:txBody>
          <a:bodyPr/>
          <a:lstStyle/>
          <a:p>
            <a:endParaRPr lang="en-US" smtClean="0">
              <a:ea typeface="ＭＳ Ｐゴシック" pitchFamily="-105" charset="-128"/>
              <a:cs typeface="ＭＳ Ｐゴシック" pitchFamily="-105" charset="-128"/>
            </a:endParaRPr>
          </a:p>
        </p:txBody>
      </p:sp>
      <p:pic>
        <p:nvPicPr>
          <p:cNvPr id="26627" name="Picture 3"/>
          <p:cNvPicPr>
            <a:picLocks noChangeAspect="1"/>
          </p:cNvPicPr>
          <p:nvPr/>
        </p:nvPicPr>
        <p:blipFill>
          <a:blip r:embed="rId2"/>
          <a:srcRect t="6923"/>
          <a:stretch>
            <a:fillRect/>
          </a:stretch>
        </p:blipFill>
        <p:spPr bwMode="auto">
          <a:xfrm>
            <a:off x="0" y="0"/>
            <a:ext cx="9147175" cy="4040188"/>
          </a:xfrm>
          <a:prstGeom prst="rect">
            <a:avLst/>
          </a:prstGeom>
          <a:noFill/>
          <a:ln w="9525">
            <a:noFill/>
            <a:miter lim="800000"/>
            <a:headEnd/>
            <a:tailEnd/>
          </a:ln>
        </p:spPr>
      </p:pic>
      <p:sp>
        <p:nvSpPr>
          <p:cNvPr id="5" name="Content Placeholder 2"/>
          <p:cNvSpPr txBox="1">
            <a:spLocks/>
          </p:cNvSpPr>
          <p:nvPr/>
        </p:nvSpPr>
        <p:spPr bwMode="auto">
          <a:xfrm>
            <a:off x="3406775" y="4313238"/>
            <a:ext cx="5280025" cy="2117725"/>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32" charset="0"/>
              <a:buChar char="•"/>
              <a:defRPr/>
            </a:pPr>
            <a:r>
              <a:rPr lang="en-US" sz="3200" dirty="0">
                <a:latin typeface="+mn-lt"/>
                <a:ea typeface="ＭＳ Ｐゴシック" charset="-128"/>
                <a:cs typeface="ＭＳ Ｐゴシック" charset="-128"/>
              </a:rPr>
              <a:t>Preliminary Data</a:t>
            </a:r>
          </a:p>
          <a:p>
            <a:pPr marL="342900" indent="-342900" eaLnBrk="0" hangingPunct="0">
              <a:spcBef>
                <a:spcPct val="20000"/>
              </a:spcBef>
              <a:buFont typeface="Arial" pitchFamily="32" charset="0"/>
              <a:buChar char="•"/>
              <a:defRPr/>
            </a:pPr>
            <a:r>
              <a:rPr lang="en-US" sz="3200" dirty="0">
                <a:latin typeface="+mn-lt"/>
                <a:ea typeface="ＭＳ Ｐゴシック" charset="-128"/>
                <a:cs typeface="ＭＳ Ｐゴシック" charset="-128"/>
              </a:rPr>
              <a:t>6% reduction in mean</a:t>
            </a:r>
          </a:p>
        </p:txBody>
      </p:sp>
      <p:pic>
        <p:nvPicPr>
          <p:cNvPr id="26629" name="Picture 5"/>
          <p:cNvPicPr>
            <a:picLocks noChangeAspect="1"/>
          </p:cNvPicPr>
          <p:nvPr/>
        </p:nvPicPr>
        <p:blipFill>
          <a:blip r:embed="rId3"/>
          <a:srcRect/>
          <a:stretch>
            <a:fillRect/>
          </a:stretch>
        </p:blipFill>
        <p:spPr bwMode="auto">
          <a:xfrm>
            <a:off x="0" y="4006850"/>
            <a:ext cx="3049588" cy="2851150"/>
          </a:xfrm>
          <a:prstGeom prst="rect">
            <a:avLst/>
          </a:prstGeom>
          <a:noFill/>
          <a:ln w="9525">
            <a:noFill/>
            <a:miter lim="800000"/>
            <a:headEnd/>
            <a:tailEnd/>
          </a:ln>
        </p:spPr>
      </p:pic>
      <p:sp>
        <p:nvSpPr>
          <p:cNvPr id="7" name="Oval 6"/>
          <p:cNvSpPr>
            <a:spLocks noChangeArrowheads="1"/>
          </p:cNvSpPr>
          <p:nvPr/>
        </p:nvSpPr>
        <p:spPr bwMode="auto">
          <a:xfrm>
            <a:off x="2209800" y="6319838"/>
            <a:ext cx="223838" cy="222250"/>
          </a:xfrm>
          <a:prstGeom prst="ellipse">
            <a:avLst/>
          </a:prstGeom>
          <a:noFill/>
          <a:ln w="38100">
            <a:solidFill>
              <a:srgbClr val="0000FF"/>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endParaRPr lang="en-US" smtClean="0">
              <a:ea typeface="ＭＳ Ｐゴシック" pitchFamily="-105" charset="-128"/>
              <a:cs typeface="ＭＳ Ｐゴシック" pitchFamily="-105" charset="-128"/>
            </a:endParaRPr>
          </a:p>
        </p:txBody>
      </p:sp>
      <p:sp>
        <p:nvSpPr>
          <p:cNvPr id="27650" name="Content Placeholder 2"/>
          <p:cNvSpPr>
            <a:spLocks noGrp="1"/>
          </p:cNvSpPr>
          <p:nvPr>
            <p:ph idx="1"/>
          </p:nvPr>
        </p:nvSpPr>
        <p:spPr/>
        <p:txBody>
          <a:bodyPr/>
          <a:lstStyle/>
          <a:p>
            <a:endParaRPr lang="en-US" smtClean="0">
              <a:ea typeface="ＭＳ Ｐゴシック" pitchFamily="-105" charset="-128"/>
              <a:cs typeface="ＭＳ Ｐゴシック" pitchFamily="-105" charset="-128"/>
            </a:endParaRPr>
          </a:p>
        </p:txBody>
      </p:sp>
      <p:sp>
        <p:nvSpPr>
          <p:cNvPr id="5" name="Content Placeholder 2"/>
          <p:cNvSpPr txBox="1">
            <a:spLocks/>
          </p:cNvSpPr>
          <p:nvPr/>
        </p:nvSpPr>
        <p:spPr bwMode="auto">
          <a:xfrm>
            <a:off x="3406775" y="4313238"/>
            <a:ext cx="5280025" cy="2117725"/>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32" charset="0"/>
              <a:buChar char="•"/>
              <a:defRPr/>
            </a:pPr>
            <a:r>
              <a:rPr lang="en-US" sz="3200" dirty="0">
                <a:latin typeface="+mn-lt"/>
                <a:ea typeface="ＭＳ Ｐゴシック" charset="-128"/>
                <a:cs typeface="ＭＳ Ｐゴシック" charset="-128"/>
              </a:rPr>
              <a:t>Preliminary Data</a:t>
            </a:r>
          </a:p>
          <a:p>
            <a:pPr marL="342900" indent="-342900" eaLnBrk="0" hangingPunct="0">
              <a:spcBef>
                <a:spcPct val="20000"/>
              </a:spcBef>
              <a:buFont typeface="Arial" pitchFamily="32" charset="0"/>
              <a:buChar char="•"/>
              <a:defRPr/>
            </a:pPr>
            <a:r>
              <a:rPr lang="en-US" sz="3200" dirty="0">
                <a:latin typeface="+mn-lt"/>
                <a:ea typeface="ＭＳ Ｐゴシック" charset="-128"/>
                <a:cs typeface="ＭＳ Ｐゴシック" charset="-128"/>
              </a:rPr>
              <a:t>11% reduction in mean</a:t>
            </a:r>
          </a:p>
        </p:txBody>
      </p:sp>
      <p:pic>
        <p:nvPicPr>
          <p:cNvPr id="27652" name="Picture 5"/>
          <p:cNvPicPr>
            <a:picLocks noChangeAspect="1"/>
          </p:cNvPicPr>
          <p:nvPr/>
        </p:nvPicPr>
        <p:blipFill>
          <a:blip r:embed="rId2"/>
          <a:srcRect/>
          <a:stretch>
            <a:fillRect/>
          </a:stretch>
        </p:blipFill>
        <p:spPr bwMode="auto">
          <a:xfrm>
            <a:off x="0" y="4006850"/>
            <a:ext cx="3049588" cy="2851150"/>
          </a:xfrm>
          <a:prstGeom prst="rect">
            <a:avLst/>
          </a:prstGeom>
          <a:noFill/>
          <a:ln w="9525">
            <a:noFill/>
            <a:miter lim="800000"/>
            <a:headEnd/>
            <a:tailEnd/>
          </a:ln>
        </p:spPr>
      </p:pic>
      <p:sp>
        <p:nvSpPr>
          <p:cNvPr id="7" name="Oval 6"/>
          <p:cNvSpPr>
            <a:spLocks noChangeArrowheads="1"/>
          </p:cNvSpPr>
          <p:nvPr/>
        </p:nvSpPr>
        <p:spPr bwMode="auto">
          <a:xfrm>
            <a:off x="1146175" y="6126163"/>
            <a:ext cx="222250" cy="222250"/>
          </a:xfrm>
          <a:prstGeom prst="ellipse">
            <a:avLst/>
          </a:prstGeom>
          <a:noFill/>
          <a:ln w="38100">
            <a:solidFill>
              <a:srgbClr val="0000FF"/>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pic>
        <p:nvPicPr>
          <p:cNvPr id="27654" name="Picture 7"/>
          <p:cNvPicPr>
            <a:picLocks noChangeAspect="1"/>
          </p:cNvPicPr>
          <p:nvPr/>
        </p:nvPicPr>
        <p:blipFill>
          <a:blip r:embed="rId3"/>
          <a:srcRect t="6618"/>
          <a:stretch>
            <a:fillRect/>
          </a:stretch>
        </p:blipFill>
        <p:spPr bwMode="auto">
          <a:xfrm>
            <a:off x="0" y="0"/>
            <a:ext cx="9144000" cy="4052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endParaRPr lang="en-US" smtClean="0">
              <a:ea typeface="ＭＳ Ｐゴシック" pitchFamily="-105" charset="-128"/>
              <a:cs typeface="ＭＳ Ｐゴシック" pitchFamily="-105" charset="-128"/>
            </a:endParaRPr>
          </a:p>
        </p:txBody>
      </p:sp>
      <p:sp>
        <p:nvSpPr>
          <p:cNvPr id="28674" name="Content Placeholder 2"/>
          <p:cNvSpPr>
            <a:spLocks noGrp="1"/>
          </p:cNvSpPr>
          <p:nvPr>
            <p:ph idx="1"/>
          </p:nvPr>
        </p:nvSpPr>
        <p:spPr/>
        <p:txBody>
          <a:bodyPr/>
          <a:lstStyle/>
          <a:p>
            <a:endParaRPr lang="en-US" smtClean="0">
              <a:ea typeface="ＭＳ Ｐゴシック" pitchFamily="-105" charset="-128"/>
              <a:cs typeface="ＭＳ Ｐゴシック" pitchFamily="-105" charset="-128"/>
            </a:endParaRPr>
          </a:p>
        </p:txBody>
      </p:sp>
      <p:pic>
        <p:nvPicPr>
          <p:cNvPr id="28675" name="Picture 3"/>
          <p:cNvPicPr>
            <a:picLocks noChangeAspect="1"/>
          </p:cNvPicPr>
          <p:nvPr/>
        </p:nvPicPr>
        <p:blipFill>
          <a:blip r:embed="rId2"/>
          <a:srcRect t="6779"/>
          <a:stretch>
            <a:fillRect/>
          </a:stretch>
        </p:blipFill>
        <p:spPr bwMode="auto">
          <a:xfrm>
            <a:off x="0" y="0"/>
            <a:ext cx="9150350" cy="4049713"/>
          </a:xfrm>
          <a:prstGeom prst="rect">
            <a:avLst/>
          </a:prstGeom>
          <a:noFill/>
          <a:ln w="9525">
            <a:noFill/>
            <a:miter lim="800000"/>
            <a:headEnd/>
            <a:tailEnd/>
          </a:ln>
        </p:spPr>
      </p:pic>
      <p:sp>
        <p:nvSpPr>
          <p:cNvPr id="5" name="Content Placeholder 2"/>
          <p:cNvSpPr txBox="1">
            <a:spLocks/>
          </p:cNvSpPr>
          <p:nvPr/>
        </p:nvSpPr>
        <p:spPr bwMode="auto">
          <a:xfrm>
            <a:off x="3406775" y="4313238"/>
            <a:ext cx="5280025" cy="2117725"/>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Font typeface="Arial" pitchFamily="32" charset="0"/>
              <a:buChar char="•"/>
              <a:defRPr/>
            </a:pPr>
            <a:r>
              <a:rPr lang="en-US" sz="3200" dirty="0">
                <a:latin typeface="+mn-lt"/>
                <a:ea typeface="ＭＳ Ｐゴシック" charset="-128"/>
                <a:cs typeface="ＭＳ Ｐゴシック" charset="-128"/>
              </a:rPr>
              <a:t>Preliminary Data</a:t>
            </a:r>
          </a:p>
          <a:p>
            <a:pPr marL="342900" indent="-342900" eaLnBrk="0" hangingPunct="0">
              <a:spcBef>
                <a:spcPct val="20000"/>
              </a:spcBef>
              <a:buFont typeface="Arial" pitchFamily="32" charset="0"/>
              <a:buChar char="•"/>
              <a:defRPr/>
            </a:pPr>
            <a:r>
              <a:rPr lang="en-US" sz="3200" dirty="0">
                <a:latin typeface="+mn-lt"/>
                <a:ea typeface="ＭＳ Ｐゴシック" charset="-128"/>
                <a:cs typeface="ＭＳ Ｐゴシック" charset="-128"/>
              </a:rPr>
              <a:t>All 30 year means since 1911-1940</a:t>
            </a:r>
          </a:p>
        </p:txBody>
      </p:sp>
      <p:pic>
        <p:nvPicPr>
          <p:cNvPr id="28677" name="Picture 5"/>
          <p:cNvPicPr>
            <a:picLocks noChangeAspect="1"/>
          </p:cNvPicPr>
          <p:nvPr/>
        </p:nvPicPr>
        <p:blipFill>
          <a:blip r:embed="rId3"/>
          <a:srcRect/>
          <a:stretch>
            <a:fillRect/>
          </a:stretch>
        </p:blipFill>
        <p:spPr bwMode="auto">
          <a:xfrm>
            <a:off x="0" y="4006850"/>
            <a:ext cx="3049588" cy="2851150"/>
          </a:xfrm>
          <a:prstGeom prst="rect">
            <a:avLst/>
          </a:prstGeom>
          <a:noFill/>
          <a:ln w="9525">
            <a:noFill/>
            <a:miter lim="800000"/>
            <a:headEnd/>
            <a:tailEnd/>
          </a:ln>
        </p:spPr>
      </p:pic>
      <p:sp>
        <p:nvSpPr>
          <p:cNvPr id="7" name="Oval 6"/>
          <p:cNvSpPr>
            <a:spLocks noChangeArrowheads="1"/>
          </p:cNvSpPr>
          <p:nvPr/>
        </p:nvSpPr>
        <p:spPr bwMode="auto">
          <a:xfrm>
            <a:off x="1146175" y="6126163"/>
            <a:ext cx="222250" cy="222250"/>
          </a:xfrm>
          <a:prstGeom prst="ellipse">
            <a:avLst/>
          </a:prstGeom>
          <a:noFill/>
          <a:ln w="38100">
            <a:solidFill>
              <a:srgbClr val="0000FF"/>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defRPr/>
            </a:pPr>
            <a:endParaRPr lang="en-US">
              <a:solidFill>
                <a:schemeClr val="lt1"/>
              </a:solidFill>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endParaRPr lang="en-US" smtClean="0">
              <a:ea typeface="ＭＳ Ｐゴシック" pitchFamily="-105" charset="-128"/>
              <a:cs typeface="ＭＳ Ｐゴシック" pitchFamily="-105" charset="-128"/>
            </a:endParaRPr>
          </a:p>
        </p:txBody>
      </p:sp>
      <p:sp>
        <p:nvSpPr>
          <p:cNvPr id="29698" name="Content Placeholder 2"/>
          <p:cNvSpPr>
            <a:spLocks noGrp="1"/>
          </p:cNvSpPr>
          <p:nvPr>
            <p:ph idx="1"/>
          </p:nvPr>
        </p:nvSpPr>
        <p:spPr>
          <a:xfrm>
            <a:off x="457200" y="3670300"/>
            <a:ext cx="8229600" cy="2455863"/>
          </a:xfrm>
        </p:spPr>
        <p:txBody>
          <a:bodyPr/>
          <a:lstStyle/>
          <a:p>
            <a:r>
              <a:rPr lang="en-US">
                <a:ea typeface="ＭＳ Ｐゴシック" pitchFamily="-105" charset="-128"/>
                <a:cs typeface="ＭＳ Ｐゴシック" pitchFamily="-105" charset="-128"/>
              </a:rPr>
              <a:t>1981-2010 is the driest 30 year period on record</a:t>
            </a:r>
            <a:endParaRPr lang="en-US" smtClean="0">
              <a:ea typeface="ＭＳ Ｐゴシック" pitchFamily="-105" charset="-128"/>
              <a:cs typeface="ＭＳ Ｐゴシック" pitchFamily="-105" charset="-128"/>
            </a:endParaRPr>
          </a:p>
        </p:txBody>
      </p:sp>
      <p:pic>
        <p:nvPicPr>
          <p:cNvPr id="29699" name="Picture 3"/>
          <p:cNvPicPr>
            <a:picLocks noChangeAspect="1"/>
          </p:cNvPicPr>
          <p:nvPr/>
        </p:nvPicPr>
        <p:blipFill>
          <a:blip r:embed="rId2"/>
          <a:srcRect t="7675"/>
          <a:stretch>
            <a:fillRect/>
          </a:stretch>
        </p:blipFill>
        <p:spPr bwMode="auto">
          <a:xfrm>
            <a:off x="0" y="0"/>
            <a:ext cx="9144000" cy="367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ea typeface="ＭＳ Ｐゴシック" pitchFamily="-105" charset="-128"/>
                <a:cs typeface="ＭＳ Ｐゴシック" pitchFamily="-105" charset="-128"/>
              </a:rPr>
              <a:t>Affect on Forecasts</a:t>
            </a:r>
          </a:p>
        </p:txBody>
      </p:sp>
      <p:sp>
        <p:nvSpPr>
          <p:cNvPr id="3" name="Content Placeholder 2"/>
          <p:cNvSpPr>
            <a:spLocks noGrp="1"/>
          </p:cNvSpPr>
          <p:nvPr>
            <p:ph idx="1"/>
          </p:nvPr>
        </p:nvSpPr>
        <p:spPr/>
        <p:txBody>
          <a:bodyPr>
            <a:normAutofit fontScale="92500"/>
          </a:bodyPr>
          <a:lstStyle/>
          <a:p>
            <a:pPr eaLnBrk="1" hangingPunct="1">
              <a:lnSpc>
                <a:spcPct val="80000"/>
              </a:lnSpc>
              <a:buFont typeface="Arial"/>
              <a:buChar char="•"/>
            </a:pPr>
            <a:r>
              <a:rPr lang="en-US" sz="2500" dirty="0">
                <a:ea typeface="ＭＳ Ｐゴシック" pitchFamily="-105" charset="-128"/>
                <a:cs typeface="ＭＳ Ｐゴシック" pitchFamily="-105" charset="-128"/>
              </a:rPr>
              <a:t>WY2011 forecasts</a:t>
            </a:r>
            <a:r>
              <a:rPr lang="en-US" sz="2500" dirty="0" smtClean="0">
                <a:ea typeface="ＭＳ Ｐゴシック" pitchFamily="-105" charset="-128"/>
                <a:cs typeface="ＭＳ Ｐゴシック" pitchFamily="-105" charset="-128"/>
              </a:rPr>
              <a:t> continue </a:t>
            </a:r>
            <a:r>
              <a:rPr lang="en-US" sz="2500" dirty="0">
                <a:ea typeface="ＭＳ Ｐゴシック" pitchFamily="-105" charset="-128"/>
                <a:cs typeface="ＭＳ Ｐゴシック" pitchFamily="-105" charset="-128"/>
              </a:rPr>
              <a:t>to use 1971-2000 means:</a:t>
            </a:r>
          </a:p>
          <a:p>
            <a:pPr lvl="1" eaLnBrk="1" hangingPunct="1">
              <a:lnSpc>
                <a:spcPct val="80000"/>
              </a:lnSpc>
              <a:buFont typeface="Arial" pitchFamily="-105" charset="0"/>
              <a:buChar char="•"/>
            </a:pPr>
            <a:r>
              <a:rPr lang="en-US" sz="2200" dirty="0">
                <a:ea typeface="ＭＳ Ｐゴシック" pitchFamily="-105" charset="-128"/>
              </a:rPr>
              <a:t>Statistical models (SWS and NRCS) will use 1971-2000</a:t>
            </a:r>
          </a:p>
          <a:p>
            <a:pPr lvl="1" eaLnBrk="1" hangingPunct="1">
              <a:lnSpc>
                <a:spcPct val="80000"/>
              </a:lnSpc>
              <a:buFont typeface="Arial" pitchFamily="-105" charset="0"/>
              <a:buChar char="•"/>
            </a:pPr>
            <a:r>
              <a:rPr lang="en-US" sz="2200" dirty="0">
                <a:ea typeface="ＭＳ Ｐゴシック" pitchFamily="-105" charset="-128"/>
              </a:rPr>
              <a:t>Simulation model (ESP) will use 1976-2005</a:t>
            </a:r>
          </a:p>
          <a:p>
            <a:pPr eaLnBrk="1" hangingPunct="1">
              <a:lnSpc>
                <a:spcPct val="80000"/>
              </a:lnSpc>
              <a:buFont typeface="Arial"/>
              <a:buChar char="•"/>
            </a:pPr>
            <a:r>
              <a:rPr lang="en-US" sz="2500" dirty="0">
                <a:ea typeface="ＭＳ Ｐゴシック" pitchFamily="-105" charset="-128"/>
                <a:cs typeface="ＭＳ Ｐゴシック" pitchFamily="-105" charset="-128"/>
              </a:rPr>
              <a:t>WY2012 forecasts will be based on 1981-2010 inputs in both forecast models</a:t>
            </a:r>
          </a:p>
          <a:p>
            <a:pPr lvl="1" eaLnBrk="1" hangingPunct="1">
              <a:lnSpc>
                <a:spcPct val="80000"/>
              </a:lnSpc>
            </a:pPr>
            <a:r>
              <a:rPr lang="en-US" sz="2200" dirty="0">
                <a:ea typeface="ＭＳ Ｐゴシック" pitchFamily="-105" charset="-128"/>
              </a:rPr>
              <a:t>ESP and SWS will both use the same period</a:t>
            </a:r>
          </a:p>
          <a:p>
            <a:pPr eaLnBrk="1" hangingPunct="1">
              <a:lnSpc>
                <a:spcPct val="80000"/>
              </a:lnSpc>
              <a:buFont typeface="Arial"/>
              <a:buChar char="•"/>
            </a:pPr>
            <a:r>
              <a:rPr lang="en-US" sz="2500" dirty="0">
                <a:ea typeface="ＭＳ Ｐゴシック" pitchFamily="-105" charset="-128"/>
                <a:cs typeface="ＭＳ Ｐゴシック" pitchFamily="-105" charset="-128"/>
              </a:rPr>
              <a:t>SNOTEL network much stronger for 1981-2010 period than in 1970s. This network is critical for forecast skill.</a:t>
            </a:r>
          </a:p>
          <a:p>
            <a:pPr eaLnBrk="1" hangingPunct="1">
              <a:lnSpc>
                <a:spcPct val="80000"/>
              </a:lnSpc>
              <a:buFont typeface="Arial"/>
              <a:buChar char="•"/>
            </a:pPr>
            <a:r>
              <a:rPr lang="en-US" sz="2500" dirty="0">
                <a:ea typeface="ＭＳ Ｐゴシック" pitchFamily="-105" charset="-128"/>
                <a:cs typeface="ＭＳ Ｐゴシック" pitchFamily="-105" charset="-128"/>
              </a:rPr>
              <a:t>All things equal, these forecasts will be lower since input data sets are drier in the 30 year average</a:t>
            </a:r>
          </a:p>
          <a:p>
            <a:pPr lvl="1" eaLnBrk="1" hangingPunct="1">
              <a:lnSpc>
                <a:spcPct val="80000"/>
              </a:lnSpc>
            </a:pPr>
            <a:r>
              <a:rPr lang="en-US" sz="2100" b="1" dirty="0">
                <a:ea typeface="ＭＳ Ｐゴシック" pitchFamily="-105" charset="-128"/>
              </a:rPr>
              <a:t>Especially true in early season forecasts</a:t>
            </a:r>
          </a:p>
          <a:p>
            <a:pPr lvl="1" eaLnBrk="1" hangingPunct="1">
              <a:lnSpc>
                <a:spcPct val="80000"/>
              </a:lnSpc>
            </a:pPr>
            <a:r>
              <a:rPr lang="en-US" sz="2100" dirty="0">
                <a:ea typeface="ＭＳ Ｐゴシック" pitchFamily="-105" charset="-128"/>
              </a:rPr>
              <a:t>Later season forecasts more controlled by observed snowpack</a:t>
            </a:r>
          </a:p>
          <a:p>
            <a:pPr eaLnBrk="1" hangingPunct="1">
              <a:lnSpc>
                <a:spcPct val="80000"/>
              </a:lnSpc>
              <a:buFont typeface="Arial"/>
              <a:buChar char="•"/>
            </a:pPr>
            <a:r>
              <a:rPr lang="en-US" sz="2500" dirty="0">
                <a:ea typeface="ＭＳ Ｐゴシック" pitchFamily="-105" charset="-128"/>
                <a:cs typeface="ＭＳ Ｐゴシック" pitchFamily="-105" charset="-128"/>
              </a:rPr>
              <a:t>Percent of normal forecast values should remain largely unchanged (since </a:t>
            </a:r>
            <a:r>
              <a:rPr lang="en-US" sz="2500" dirty="0" err="1">
                <a:ea typeface="ＭＳ Ｐゴシック" pitchFamily="-105" charset="-128"/>
                <a:cs typeface="ＭＳ Ｐゴシック" pitchFamily="-105" charset="-128"/>
              </a:rPr>
              <a:t>normals</a:t>
            </a:r>
            <a:r>
              <a:rPr lang="en-US" sz="2500" dirty="0">
                <a:ea typeface="ＭＳ Ｐゴシック" pitchFamily="-105" charset="-128"/>
                <a:cs typeface="ＭＳ Ｐゴシック" pitchFamily="-105" charset="-128"/>
              </a:rPr>
              <a:t> AND forecasts will be lower</a:t>
            </a:r>
            <a:r>
              <a:rPr lang="en-US" sz="2500" dirty="0" smtClean="0">
                <a:ea typeface="ＭＳ Ｐゴシック" pitchFamily="-105" charset="-128"/>
                <a:cs typeface="ＭＳ Ｐゴシック" pitchFamily="-105" charset="-128"/>
              </a:rPr>
              <a:t>)</a:t>
            </a:r>
          </a:p>
          <a:p>
            <a:pPr eaLnBrk="1" hangingPunct="1">
              <a:lnSpc>
                <a:spcPct val="80000"/>
              </a:lnSpc>
              <a:buFont typeface="Arial"/>
              <a:buChar char="•"/>
            </a:pPr>
            <a:endParaRPr lang="en-US" sz="2500" dirty="0">
              <a:ea typeface="ＭＳ Ｐゴシック" pitchFamily="-105" charset="-128"/>
              <a:cs typeface="ＭＳ Ｐゴシック" pitchFamily="-105" charset="-128"/>
            </a:endParaRPr>
          </a:p>
          <a:p>
            <a:pPr eaLnBrk="1" hangingPunct="1">
              <a:lnSpc>
                <a:spcPct val="80000"/>
              </a:lnSpc>
            </a:pPr>
            <a:endParaRPr lang="en-US" sz="2500" dirty="0">
              <a:ea typeface="ＭＳ Ｐゴシック" pitchFamily="-105" charset="-128"/>
              <a:cs typeface="ＭＳ Ｐゴシック" pitchFamily="-105"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CBRFC Updates</a:t>
            </a:r>
            <a:endParaRPr lang="en-US" dirty="0"/>
          </a:p>
        </p:txBody>
      </p:sp>
      <p:sp>
        <p:nvSpPr>
          <p:cNvPr id="3" name="Content Placeholder 2"/>
          <p:cNvSpPr>
            <a:spLocks noGrp="1"/>
          </p:cNvSpPr>
          <p:nvPr>
            <p:ph idx="1"/>
          </p:nvPr>
        </p:nvSpPr>
        <p:spPr/>
        <p:txBody>
          <a:bodyPr/>
          <a:lstStyle/>
          <a:p>
            <a:pPr>
              <a:buFont typeface="Arial"/>
              <a:buChar char="•"/>
            </a:pPr>
            <a:r>
              <a:rPr lang="en-US" sz="2000" dirty="0" smtClean="0"/>
              <a:t>Anticipating significant spring flooding May-June</a:t>
            </a:r>
          </a:p>
          <a:p>
            <a:pPr>
              <a:buFont typeface="Arial"/>
              <a:buChar char="•"/>
            </a:pPr>
            <a:r>
              <a:rPr lang="en-US" sz="2000" dirty="0" smtClean="0"/>
              <a:t>Migration to new CHPS (Community Hydrologic Prediction Services) software complete late summer / early fall</a:t>
            </a:r>
          </a:p>
          <a:p>
            <a:pPr>
              <a:buFont typeface="Arial"/>
              <a:buChar char="•"/>
            </a:pPr>
            <a:r>
              <a:rPr lang="en-US" sz="2000" dirty="0" smtClean="0"/>
              <a:t>Experimental hydrologic ensemble services running – incorporates ensemble weather and climate forecasts</a:t>
            </a:r>
          </a:p>
          <a:p>
            <a:pPr>
              <a:buFont typeface="Arial"/>
              <a:buChar char="•"/>
            </a:pPr>
            <a:r>
              <a:rPr lang="en-US" sz="2000" dirty="0" smtClean="0"/>
              <a:t>Seasonal / 2 year prediction workshop (March 2011) and </a:t>
            </a:r>
            <a:r>
              <a:rPr lang="en-US" sz="2000" dirty="0" err="1" smtClean="0"/>
              <a:t>testbed</a:t>
            </a:r>
            <a:r>
              <a:rPr lang="en-US" sz="2000" dirty="0" smtClean="0"/>
              <a:t> activity – possible fall workshop to include stakeholders</a:t>
            </a:r>
          </a:p>
          <a:p>
            <a:pPr>
              <a:buFont typeface="Arial"/>
              <a:buChar char="•"/>
            </a:pPr>
            <a:r>
              <a:rPr lang="en-US" sz="2000" dirty="0" err="1" smtClean="0"/>
              <a:t>Evapotranspiration</a:t>
            </a:r>
            <a:r>
              <a:rPr lang="en-US" sz="2000" dirty="0" smtClean="0"/>
              <a:t> work ongoing – testing application to drought and water demand forecast / analysis</a:t>
            </a:r>
          </a:p>
          <a:p>
            <a:pPr>
              <a:buFont typeface="Arial"/>
              <a:buChar char="•"/>
            </a:pPr>
            <a:endParaRPr lang="en-US" sz="2000" dirty="0" smtClean="0"/>
          </a:p>
          <a:p>
            <a:pPr>
              <a:buFont typeface="Arial"/>
              <a:buChar char="•"/>
            </a:pPr>
            <a:endParaRPr lang="en-US" sz="2000" dirty="0" smtClean="0"/>
          </a:p>
          <a:p>
            <a:pPr lvl="1">
              <a:buFont typeface="Arial"/>
              <a:buChar char="•"/>
            </a:pPr>
            <a:endParaRPr lang="en-US" sz="1800" dirty="0"/>
          </a:p>
        </p:txBody>
      </p:sp>
      <p:sp>
        <p:nvSpPr>
          <p:cNvPr id="4" name="Slide Number Placeholder 3"/>
          <p:cNvSpPr>
            <a:spLocks noGrp="1"/>
          </p:cNvSpPr>
          <p:nvPr>
            <p:ph type="sldNum" sz="quarter" idx="12"/>
          </p:nvPr>
        </p:nvSpPr>
        <p:spPr/>
        <p:txBody>
          <a:bodyPr/>
          <a:lstStyle/>
          <a:p>
            <a:pPr>
              <a:defRPr/>
            </a:pPr>
            <a:fld id="{4DBB13A7-26F4-4A49-8559-7CFD4FA5BC92}" type="slidenum">
              <a:rPr lang="en-US" smtClean="0"/>
              <a:pPr>
                <a:defRPr/>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pPr>
              <a:buFont typeface="Arial"/>
              <a:buChar char="•"/>
            </a:pPr>
            <a:r>
              <a:rPr lang="en-US" sz="2400" dirty="0" smtClean="0"/>
              <a:t>CBRFC will shortly develop plan for implementation of new normal </a:t>
            </a:r>
            <a:r>
              <a:rPr lang="en-US" sz="2400" dirty="0" smtClean="0"/>
              <a:t>period </a:t>
            </a:r>
            <a:r>
              <a:rPr lang="en-US" sz="2400" dirty="0" smtClean="0"/>
              <a:t>(bulk of work to occur over summer)</a:t>
            </a:r>
            <a:endParaRPr lang="en-US" sz="2400" dirty="0" smtClean="0"/>
          </a:p>
          <a:p>
            <a:pPr>
              <a:buFont typeface="Arial"/>
              <a:buChar char="•"/>
            </a:pPr>
            <a:endParaRPr lang="en-US" sz="2400" dirty="0" smtClean="0"/>
          </a:p>
          <a:p>
            <a:pPr>
              <a:buFont typeface="Arial"/>
              <a:buChar char="•"/>
            </a:pPr>
            <a:r>
              <a:rPr lang="en-US" sz="2400" dirty="0" smtClean="0"/>
              <a:t>USBR requested update occur on August 1 or on January 1 but not in between</a:t>
            </a:r>
          </a:p>
          <a:p>
            <a:pPr>
              <a:buFont typeface="Arial"/>
              <a:buChar char="•"/>
            </a:pPr>
            <a:endParaRPr lang="en-US" sz="2400" dirty="0" smtClean="0"/>
          </a:p>
          <a:p>
            <a:pPr>
              <a:buFont typeface="Arial"/>
              <a:buChar char="•"/>
            </a:pPr>
            <a:r>
              <a:rPr lang="en-US" sz="2400" dirty="0" smtClean="0"/>
              <a:t>Comments / Questions?</a:t>
            </a:r>
          </a:p>
        </p:txBody>
      </p:sp>
      <p:sp>
        <p:nvSpPr>
          <p:cNvPr id="4" name="Slide Number Placeholder 3"/>
          <p:cNvSpPr>
            <a:spLocks noGrp="1"/>
          </p:cNvSpPr>
          <p:nvPr>
            <p:ph type="sldNum" sz="quarter" idx="12"/>
          </p:nvPr>
        </p:nvSpPr>
        <p:spPr/>
        <p:txBody>
          <a:bodyPr/>
          <a:lstStyle/>
          <a:p>
            <a:pPr>
              <a:defRPr/>
            </a:pPr>
            <a:fld id="{4DBB13A7-26F4-4A49-8559-7CFD4FA5BC92}" type="slidenum">
              <a:rPr lang="en-US" smtClean="0"/>
              <a:pPr>
                <a:defRPr/>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143000" y="2209800"/>
            <a:ext cx="6591300" cy="2020888"/>
            <a:chOff x="720" y="2352"/>
            <a:chExt cx="4152" cy="1273"/>
          </a:xfrm>
        </p:grpSpPr>
        <p:pic>
          <p:nvPicPr>
            <p:cNvPr id="39938" name="Picture 4"/>
            <p:cNvPicPr>
              <a:picLocks noChangeAspect="1"/>
            </p:cNvPicPr>
            <p:nvPr/>
          </p:nvPicPr>
          <p:blipFill>
            <a:blip r:embed="rId2"/>
            <a:srcRect/>
            <a:stretch>
              <a:fillRect/>
            </a:stretch>
          </p:blipFill>
          <p:spPr bwMode="auto">
            <a:xfrm>
              <a:off x="4006" y="2370"/>
              <a:ext cx="848" cy="848"/>
            </a:xfrm>
            <a:prstGeom prst="rect">
              <a:avLst/>
            </a:prstGeom>
            <a:noFill/>
            <a:ln w="9525">
              <a:noFill/>
              <a:miter lim="800000"/>
              <a:headEnd/>
              <a:tailEnd/>
            </a:ln>
          </p:spPr>
        </p:pic>
        <p:pic>
          <p:nvPicPr>
            <p:cNvPr id="39939" name="Picture 6"/>
            <p:cNvPicPr>
              <a:picLocks noChangeAspect="1"/>
            </p:cNvPicPr>
            <p:nvPr/>
          </p:nvPicPr>
          <p:blipFill>
            <a:blip r:embed="rId3"/>
            <a:srcRect/>
            <a:stretch>
              <a:fillRect/>
            </a:stretch>
          </p:blipFill>
          <p:spPr bwMode="auto">
            <a:xfrm>
              <a:off x="781" y="2432"/>
              <a:ext cx="774" cy="768"/>
            </a:xfrm>
            <a:prstGeom prst="rect">
              <a:avLst/>
            </a:prstGeom>
            <a:noFill/>
            <a:ln w="9525">
              <a:noFill/>
              <a:miter lim="800000"/>
              <a:headEnd/>
              <a:tailEnd/>
            </a:ln>
          </p:spPr>
        </p:pic>
        <p:sp>
          <p:nvSpPr>
            <p:cNvPr id="39940" name="TextBox 3"/>
            <p:cNvSpPr txBox="1">
              <a:spLocks noChangeArrowheads="1"/>
            </p:cNvSpPr>
            <p:nvPr/>
          </p:nvSpPr>
          <p:spPr bwMode="auto">
            <a:xfrm>
              <a:off x="720" y="2352"/>
              <a:ext cx="4152" cy="1273"/>
            </a:xfrm>
            <a:prstGeom prst="rect">
              <a:avLst/>
            </a:prstGeom>
            <a:noFill/>
            <a:ln w="9525">
              <a:solidFill>
                <a:schemeClr val="tx1"/>
              </a:solidFill>
              <a:miter lim="800000"/>
              <a:headEnd/>
              <a:tailEnd/>
            </a:ln>
          </p:spPr>
          <p:txBody>
            <a:bodyPr>
              <a:prstTxWarp prst="textNoShape">
                <a:avLst/>
              </a:prstTxWarp>
              <a:spAutoFit/>
            </a:bodyPr>
            <a:lstStyle/>
            <a:p>
              <a:pPr algn="ctr"/>
              <a:endParaRPr lang="en-US" b="1">
                <a:latin typeface="Calibri" pitchFamily="-105" charset="0"/>
              </a:endParaRPr>
            </a:p>
            <a:p>
              <a:pPr algn="ctr"/>
              <a:r>
                <a:rPr lang="en-US" b="1">
                  <a:latin typeface="Calibri" pitchFamily="-105" charset="0"/>
                </a:rPr>
                <a:t>Kevin Werner</a:t>
              </a:r>
            </a:p>
            <a:p>
              <a:pPr algn="ctr"/>
              <a:endParaRPr lang="en-US" b="1">
                <a:latin typeface="Calibri" pitchFamily="-105" charset="0"/>
              </a:endParaRPr>
            </a:p>
            <a:p>
              <a:pPr algn="ctr"/>
              <a:r>
                <a:rPr lang="en-US">
                  <a:latin typeface="Calibri" pitchFamily="-105" charset="0"/>
                </a:rPr>
                <a:t>CBRFC Service Coordination Hydrologist</a:t>
              </a:r>
            </a:p>
            <a:p>
              <a:pPr algn="ctr"/>
              <a:r>
                <a:rPr lang="en-US">
                  <a:latin typeface="Calibri" pitchFamily="-105" charset="0"/>
                </a:rPr>
                <a:t>Phone: 801.524.5130</a:t>
              </a:r>
            </a:p>
            <a:p>
              <a:pPr algn="ctr"/>
              <a:r>
                <a:rPr lang="en-US">
                  <a:latin typeface="Calibri" pitchFamily="-105" charset="0"/>
                </a:rPr>
                <a:t>Email: </a:t>
              </a:r>
              <a:r>
                <a:rPr lang="en-US">
                  <a:latin typeface="Calibri" pitchFamily="-105" charset="0"/>
                  <a:hlinkClick r:id="rId4"/>
                </a:rPr>
                <a:t>kevin.werner@noaa</a:t>
              </a:r>
              <a:r>
                <a:rPr lang="en-US">
                  <a:latin typeface="Calibri" pitchFamily="-105" charset="0"/>
                </a:rPr>
                <a:t>.gov</a:t>
              </a:r>
            </a:p>
          </p:txBody>
        </p:sp>
      </p:grpSp>
      <p:sp>
        <p:nvSpPr>
          <p:cNvPr id="6" name="TextBox 5"/>
          <p:cNvSpPr txBox="1"/>
          <p:nvPr/>
        </p:nvSpPr>
        <p:spPr>
          <a:xfrm>
            <a:off x="1143000" y="4741741"/>
            <a:ext cx="6591300" cy="646331"/>
          </a:xfrm>
          <a:prstGeom prst="rect">
            <a:avLst/>
          </a:prstGeom>
          <a:noFill/>
        </p:spPr>
        <p:txBody>
          <a:bodyPr wrap="square" rtlCol="0">
            <a:spAutoFit/>
          </a:bodyPr>
          <a:lstStyle/>
          <a:p>
            <a:pPr algn="ctr"/>
            <a:r>
              <a:rPr lang="en-US" sz="3600" dirty="0" err="1" smtClean="0">
                <a:solidFill>
                  <a:srgbClr val="0000FF"/>
                </a:solidFill>
              </a:rPr>
              <a:t>www.cbrfc.noaa.gov</a:t>
            </a:r>
            <a:endParaRPr lang="en-US" sz="3600"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TextBox 6"/>
          <p:cNvSpPr txBox="1">
            <a:spLocks noChangeArrowheads="1"/>
          </p:cNvSpPr>
          <p:nvPr/>
        </p:nvSpPr>
        <p:spPr bwMode="auto">
          <a:xfrm>
            <a:off x="152400" y="6550025"/>
            <a:ext cx="8686800" cy="307975"/>
          </a:xfrm>
          <a:prstGeom prst="rect">
            <a:avLst/>
          </a:prstGeom>
          <a:solidFill>
            <a:schemeClr val="bg1"/>
          </a:solidFill>
          <a:ln w="31750">
            <a:solidFill>
              <a:srgbClr val="000090"/>
            </a:solidFill>
            <a:round/>
            <a:headEnd/>
            <a:tailEnd/>
          </a:ln>
        </p:spPr>
        <p:txBody>
          <a:bodyPr>
            <a:prstTxWarp prst="textNoShape">
              <a:avLst/>
            </a:prstTxWarp>
            <a:spAutoFit/>
          </a:bodyPr>
          <a:lstStyle/>
          <a:p>
            <a:pPr algn="ctr"/>
            <a:r>
              <a:rPr lang="en-US" sz="1400">
                <a:latin typeface="Calibri" pitchFamily="-105" charset="0"/>
              </a:rPr>
              <a:t>Web Reference: http://www.cbrfc.noaa.gov/gmap/gmapm.php?scon=checked</a:t>
            </a:r>
          </a:p>
        </p:txBody>
      </p:sp>
      <p:sp>
        <p:nvSpPr>
          <p:cNvPr id="17412" name="TextBox 5"/>
          <p:cNvSpPr txBox="1">
            <a:spLocks noChangeArrowheads="1"/>
          </p:cNvSpPr>
          <p:nvPr/>
        </p:nvSpPr>
        <p:spPr bwMode="auto">
          <a:xfrm>
            <a:off x="1524000" y="0"/>
            <a:ext cx="2336800" cy="923925"/>
          </a:xfrm>
          <a:prstGeom prst="rect">
            <a:avLst/>
          </a:prstGeom>
          <a:noFill/>
          <a:ln w="9525">
            <a:noFill/>
            <a:miter lim="800000"/>
            <a:headEnd/>
            <a:tailEnd/>
          </a:ln>
        </p:spPr>
        <p:txBody>
          <a:bodyPr>
            <a:prstTxWarp prst="textNoShape">
              <a:avLst/>
            </a:prstTxWarp>
            <a:spAutoFit/>
          </a:bodyPr>
          <a:lstStyle/>
          <a:p>
            <a:r>
              <a:rPr lang="en-US" sz="5400" dirty="0"/>
              <a:t>Snow</a:t>
            </a:r>
          </a:p>
        </p:txBody>
      </p:sp>
      <p:sp>
        <p:nvSpPr>
          <p:cNvPr id="7" name="TextBox 6"/>
          <p:cNvSpPr txBox="1"/>
          <p:nvPr/>
        </p:nvSpPr>
        <p:spPr>
          <a:xfrm>
            <a:off x="152400" y="5135841"/>
            <a:ext cx="2514600" cy="1200329"/>
          </a:xfrm>
          <a:prstGeom prst="rect">
            <a:avLst/>
          </a:prstGeom>
          <a:noFill/>
        </p:spPr>
        <p:txBody>
          <a:bodyPr wrap="square" rtlCol="0">
            <a:spAutoFit/>
          </a:bodyPr>
          <a:lstStyle/>
          <a:p>
            <a:r>
              <a:rPr lang="en-US" dirty="0" smtClean="0"/>
              <a:t>April 7 as a percent of average (above)</a:t>
            </a:r>
          </a:p>
          <a:p>
            <a:r>
              <a:rPr lang="en-US" dirty="0" smtClean="0"/>
              <a:t>April 7 as a percentile (right)</a:t>
            </a:r>
            <a:endParaRPr lang="en-US" dirty="0"/>
          </a:p>
        </p:txBody>
      </p:sp>
      <p:pic>
        <p:nvPicPr>
          <p:cNvPr id="9" name="Picture 8"/>
          <p:cNvPicPr>
            <a:picLocks noChangeAspect="1"/>
          </p:cNvPicPr>
          <p:nvPr/>
        </p:nvPicPr>
        <p:blipFill>
          <a:blip r:embed="rId2"/>
          <a:stretch>
            <a:fillRect/>
          </a:stretch>
        </p:blipFill>
        <p:spPr>
          <a:xfrm>
            <a:off x="152400" y="923925"/>
            <a:ext cx="4580035" cy="4034118"/>
          </a:xfrm>
          <a:prstGeom prst="rect">
            <a:avLst/>
          </a:prstGeom>
        </p:spPr>
      </p:pic>
      <p:pic>
        <p:nvPicPr>
          <p:cNvPr id="10" name="Picture 9"/>
          <p:cNvPicPr>
            <a:picLocks noChangeAspect="1"/>
          </p:cNvPicPr>
          <p:nvPr/>
        </p:nvPicPr>
        <p:blipFill>
          <a:blip r:embed="rId3"/>
          <a:stretch>
            <a:fillRect/>
          </a:stretch>
        </p:blipFill>
        <p:spPr>
          <a:xfrm>
            <a:off x="4732435" y="923925"/>
            <a:ext cx="4411565" cy="458344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8600" y="0"/>
            <a:ext cx="7124129" cy="6653212"/>
          </a:xfrm>
          <a:prstGeom prst="rect">
            <a:avLst/>
          </a:prstGeom>
        </p:spPr>
      </p:pic>
      <p:sp>
        <p:nvSpPr>
          <p:cNvPr id="5" name="TextBox 4"/>
          <p:cNvSpPr txBox="1"/>
          <p:nvPr/>
        </p:nvSpPr>
        <p:spPr>
          <a:xfrm>
            <a:off x="6324600" y="4953000"/>
            <a:ext cx="2819400" cy="646331"/>
          </a:xfrm>
          <a:prstGeom prst="rect">
            <a:avLst/>
          </a:prstGeom>
          <a:noFill/>
        </p:spPr>
        <p:txBody>
          <a:bodyPr wrap="square" rtlCol="0">
            <a:spAutoFit/>
          </a:bodyPr>
          <a:lstStyle/>
          <a:p>
            <a:r>
              <a:rPr lang="en-US" dirty="0" smtClean="0"/>
              <a:t>~25 sites showing highest value ever for today!!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9" name="TextBox 4"/>
          <p:cNvSpPr txBox="1">
            <a:spLocks noChangeArrowheads="1"/>
          </p:cNvSpPr>
          <p:nvPr/>
        </p:nvSpPr>
        <p:spPr bwMode="auto">
          <a:xfrm>
            <a:off x="222250" y="6550025"/>
            <a:ext cx="8686800" cy="307975"/>
          </a:xfrm>
          <a:prstGeom prst="rect">
            <a:avLst/>
          </a:prstGeom>
          <a:solidFill>
            <a:schemeClr val="bg1"/>
          </a:solidFill>
          <a:ln w="31750">
            <a:solidFill>
              <a:srgbClr val="000090"/>
            </a:solidFill>
            <a:round/>
            <a:headEnd/>
            <a:tailEnd/>
          </a:ln>
        </p:spPr>
        <p:txBody>
          <a:bodyPr>
            <a:prstTxWarp prst="textNoShape">
              <a:avLst/>
            </a:prstTxWarp>
            <a:spAutoFit/>
          </a:bodyPr>
          <a:lstStyle/>
          <a:p>
            <a:pPr algn="ctr"/>
            <a:r>
              <a:rPr lang="en-US" sz="1400">
                <a:latin typeface="Calibri" pitchFamily="-105" charset="0"/>
              </a:rPr>
              <a:t>Web Reference: www.cbrfc.noaa.gov/gmap/gmapm.php?wcon=checked</a:t>
            </a:r>
          </a:p>
        </p:txBody>
      </p:sp>
      <p:sp>
        <p:nvSpPr>
          <p:cNvPr id="29700" name="TextBox 6"/>
          <p:cNvSpPr txBox="1">
            <a:spLocks noChangeArrowheads="1"/>
          </p:cNvSpPr>
          <p:nvPr/>
        </p:nvSpPr>
        <p:spPr bwMode="auto">
          <a:xfrm>
            <a:off x="0" y="762000"/>
            <a:ext cx="2726562" cy="5632312"/>
          </a:xfrm>
          <a:prstGeom prst="rect">
            <a:avLst/>
          </a:prstGeom>
          <a:noFill/>
          <a:ln w="9525">
            <a:noFill/>
            <a:miter lim="800000"/>
            <a:headEnd/>
            <a:tailEnd/>
          </a:ln>
        </p:spPr>
        <p:txBody>
          <a:bodyPr wrap="square">
            <a:prstTxWarp prst="textNoShape">
              <a:avLst/>
            </a:prstTxWarp>
            <a:spAutoFit/>
          </a:bodyPr>
          <a:lstStyle/>
          <a:p>
            <a:r>
              <a:rPr lang="en-US" dirty="0" smtClean="0"/>
              <a:t>April 1, 2011</a:t>
            </a:r>
          </a:p>
          <a:p>
            <a:r>
              <a:rPr lang="en-US" dirty="0"/>
              <a:t>Water Supply Forecasts</a:t>
            </a:r>
          </a:p>
          <a:p>
            <a:endParaRPr lang="en-US" dirty="0"/>
          </a:p>
          <a:p>
            <a:r>
              <a:rPr lang="en-US" dirty="0"/>
              <a:t>Highlights:</a:t>
            </a:r>
            <a:endParaRPr lang="en-US" dirty="0" smtClean="0"/>
          </a:p>
          <a:p>
            <a:pPr>
              <a:buFont typeface="Arial" pitchFamily="-105" charset="0"/>
              <a:buChar char="•"/>
            </a:pPr>
            <a:r>
              <a:rPr lang="en-US" dirty="0" smtClean="0"/>
              <a:t> Wet winter continues for much of the basin with many forecasts higher than any year since 1997</a:t>
            </a:r>
          </a:p>
          <a:p>
            <a:pPr>
              <a:buFont typeface="Arial" pitchFamily="-105" charset="0"/>
              <a:buChar char="•"/>
            </a:pPr>
            <a:r>
              <a:rPr lang="en-US" dirty="0" smtClean="0"/>
              <a:t> Some northern basins predicting flows near the top 10%</a:t>
            </a:r>
          </a:p>
          <a:p>
            <a:pPr>
              <a:buFont typeface="Arial" pitchFamily="-105" charset="0"/>
              <a:buChar char="•"/>
            </a:pPr>
            <a:r>
              <a:rPr lang="en-US" dirty="0" smtClean="0"/>
              <a:t> Forecasts slightly higher across northern basins since Feb 1 and Mar 1</a:t>
            </a:r>
          </a:p>
          <a:p>
            <a:pPr>
              <a:buFont typeface="Arial" pitchFamily="-105" charset="0"/>
              <a:buChar char="•"/>
            </a:pPr>
            <a:r>
              <a:rPr lang="en-US" dirty="0" smtClean="0"/>
              <a:t> San Juan and lower basin somewhat lower since Feb 1 and Mar 1</a:t>
            </a:r>
          </a:p>
          <a:p>
            <a:pPr>
              <a:buFont typeface="Arial" pitchFamily="-105" charset="0"/>
              <a:buChar char="•"/>
            </a:pPr>
            <a:endParaRPr lang="en-US" dirty="0"/>
          </a:p>
        </p:txBody>
      </p:sp>
      <p:pic>
        <p:nvPicPr>
          <p:cNvPr id="7" name="Picture 6"/>
          <p:cNvPicPr>
            <a:picLocks noChangeAspect="1"/>
          </p:cNvPicPr>
          <p:nvPr/>
        </p:nvPicPr>
        <p:blipFill>
          <a:blip r:embed="rId3"/>
          <a:stretch>
            <a:fillRect/>
          </a:stretch>
        </p:blipFill>
        <p:spPr>
          <a:xfrm>
            <a:off x="2726562" y="152400"/>
            <a:ext cx="6417438" cy="5232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rcRect r="29685"/>
          <a:stretch>
            <a:fillRect/>
          </a:stretch>
        </p:blipFill>
        <p:spPr>
          <a:xfrm>
            <a:off x="293545" y="382587"/>
            <a:ext cx="2625867" cy="3044825"/>
          </a:xfrm>
          <a:prstGeom prst="rect">
            <a:avLst/>
          </a:prstGeom>
        </p:spPr>
      </p:pic>
      <p:sp>
        <p:nvSpPr>
          <p:cNvPr id="35843" name="TextBox 4"/>
          <p:cNvSpPr txBox="1">
            <a:spLocks noChangeArrowheads="1"/>
          </p:cNvSpPr>
          <p:nvPr/>
        </p:nvSpPr>
        <p:spPr bwMode="auto">
          <a:xfrm>
            <a:off x="152400" y="6473825"/>
            <a:ext cx="8686800" cy="307975"/>
          </a:xfrm>
          <a:prstGeom prst="rect">
            <a:avLst/>
          </a:prstGeom>
          <a:solidFill>
            <a:schemeClr val="bg1"/>
          </a:solidFill>
          <a:ln w="31750">
            <a:solidFill>
              <a:srgbClr val="000090"/>
            </a:solidFill>
            <a:round/>
            <a:headEnd/>
            <a:tailEnd/>
          </a:ln>
        </p:spPr>
        <p:txBody>
          <a:bodyPr>
            <a:prstTxWarp prst="textNoShape">
              <a:avLst/>
            </a:prstTxWarp>
            <a:spAutoFit/>
          </a:bodyPr>
          <a:lstStyle/>
          <a:p>
            <a:pPr algn="ctr"/>
            <a:r>
              <a:rPr lang="en-US" sz="1400">
                <a:latin typeface="Calibri" pitchFamily="-105" charset="0"/>
              </a:rPr>
              <a:t>Web Reference: www.cbrfc.noaa.gov/gmap/gmapm.php?wcon=checked</a:t>
            </a:r>
          </a:p>
        </p:txBody>
      </p:sp>
      <p:grpSp>
        <p:nvGrpSpPr>
          <p:cNvPr id="2" name="Group 9"/>
          <p:cNvGrpSpPr>
            <a:grpSpLocks/>
          </p:cNvGrpSpPr>
          <p:nvPr/>
        </p:nvGrpSpPr>
        <p:grpSpPr bwMode="auto">
          <a:xfrm>
            <a:off x="1066800" y="2286000"/>
            <a:ext cx="2057400" cy="457200"/>
            <a:chOff x="1905000" y="1219200"/>
            <a:chExt cx="2057400" cy="457200"/>
          </a:xfrm>
        </p:grpSpPr>
        <p:sp>
          <p:nvSpPr>
            <p:cNvPr id="6" name="Oval 5"/>
            <p:cNvSpPr/>
            <p:nvPr/>
          </p:nvSpPr>
          <p:spPr>
            <a:xfrm>
              <a:off x="1905000" y="1219200"/>
              <a:ext cx="381000" cy="457200"/>
            </a:xfrm>
            <a:prstGeom prst="ellipse">
              <a:avLst/>
            </a:prstGeom>
            <a:noFill/>
            <a:ln w="63500">
              <a:solidFill>
                <a:srgbClr val="660066"/>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a:solidFill>
                  <a:srgbClr val="FFFFFF"/>
                </a:solidFill>
                <a:ea typeface="ＭＳ Ｐゴシック" pitchFamily="-110" charset="-128"/>
                <a:cs typeface="ＭＳ Ｐゴシック" pitchFamily="-110" charset="-128"/>
              </a:endParaRPr>
            </a:p>
          </p:txBody>
        </p:sp>
        <p:cxnSp>
          <p:nvCxnSpPr>
            <p:cNvPr id="7" name="Straight Arrow Connector 6"/>
            <p:cNvCxnSpPr>
              <a:stCxn id="6" idx="6"/>
            </p:cNvCxnSpPr>
            <p:nvPr/>
          </p:nvCxnSpPr>
          <p:spPr>
            <a:xfrm>
              <a:off x="2286000" y="1447800"/>
              <a:ext cx="1676400" cy="1588"/>
            </a:xfrm>
            <a:prstGeom prst="straightConnector1">
              <a:avLst/>
            </a:prstGeom>
            <a:ln w="88900">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pic>
        <p:nvPicPr>
          <p:cNvPr id="11" name="Picture 10"/>
          <p:cNvPicPr>
            <a:picLocks noChangeAspect="1"/>
          </p:cNvPicPr>
          <p:nvPr/>
        </p:nvPicPr>
        <p:blipFill>
          <a:blip r:embed="rId3"/>
          <a:stretch>
            <a:fillRect/>
          </a:stretch>
        </p:blipFill>
        <p:spPr>
          <a:xfrm>
            <a:off x="3560596" y="2286000"/>
            <a:ext cx="5583404" cy="3929062"/>
          </a:xfrm>
          <a:prstGeom prst="rect">
            <a:avLst/>
          </a:prstGeom>
        </p:spPr>
      </p:pic>
      <p:pic>
        <p:nvPicPr>
          <p:cNvPr id="12" name="Picture 11"/>
          <p:cNvPicPr>
            <a:picLocks noChangeAspect="1"/>
          </p:cNvPicPr>
          <p:nvPr/>
        </p:nvPicPr>
        <p:blipFill>
          <a:blip r:embed="rId4"/>
          <a:stretch>
            <a:fillRect/>
          </a:stretch>
        </p:blipFill>
        <p:spPr>
          <a:xfrm>
            <a:off x="3094001" y="382587"/>
            <a:ext cx="6049999" cy="1598613"/>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81000" y="0"/>
            <a:ext cx="8275320" cy="5516880"/>
          </a:xfrm>
          <a:prstGeom prst="rect">
            <a:avLst/>
          </a:prstGeom>
        </p:spPr>
      </p:pic>
      <p:graphicFrame>
        <p:nvGraphicFramePr>
          <p:cNvPr id="3" name="Table 2"/>
          <p:cNvGraphicFramePr>
            <a:graphicFrameLocks noGrp="1"/>
          </p:cNvGraphicFramePr>
          <p:nvPr/>
        </p:nvGraphicFramePr>
        <p:xfrm>
          <a:off x="4792980" y="5516880"/>
          <a:ext cx="4419600" cy="1219200"/>
        </p:xfrm>
        <a:graphic>
          <a:graphicData uri="http://schemas.openxmlformats.org/drawingml/2006/table">
            <a:tbl>
              <a:tblPr firstRow="1" bandRow="1">
                <a:tableStyleId>{2D5ABB26-0587-4C30-8999-92F81FD0307C}</a:tableStyleId>
              </a:tblPr>
              <a:tblGrid>
                <a:gridCol w="697831"/>
                <a:gridCol w="2121569"/>
                <a:gridCol w="1600200"/>
              </a:tblGrid>
              <a:tr h="304800">
                <a:tc>
                  <a:txBody>
                    <a:bodyPr/>
                    <a:lstStyle/>
                    <a:p>
                      <a:r>
                        <a:rPr lang="en-US" sz="1200" dirty="0" smtClean="0"/>
                        <a:t>YEAR</a:t>
                      </a:r>
                      <a:endParaRPr lang="en-US" sz="1200" dirty="0"/>
                    </a:p>
                  </a:txBody>
                  <a:tcPr/>
                </a:tc>
                <a:tc>
                  <a:txBody>
                    <a:bodyPr/>
                    <a:lstStyle/>
                    <a:p>
                      <a:pPr algn="ctr"/>
                      <a:r>
                        <a:rPr lang="en-US" sz="1200" dirty="0" smtClean="0"/>
                        <a:t>OBS</a:t>
                      </a:r>
                      <a:r>
                        <a:rPr lang="en-US" sz="1200" baseline="0" dirty="0" smtClean="0"/>
                        <a:t> VOL (KAF) / %AVG</a:t>
                      </a:r>
                      <a:endParaRPr lang="en-US" sz="1200" dirty="0"/>
                    </a:p>
                  </a:txBody>
                  <a:tcPr/>
                </a:tc>
                <a:tc>
                  <a:txBody>
                    <a:bodyPr/>
                    <a:lstStyle/>
                    <a:p>
                      <a:r>
                        <a:rPr lang="en-US" sz="1200" dirty="0" smtClean="0"/>
                        <a:t>RANK (101</a:t>
                      </a:r>
                      <a:r>
                        <a:rPr lang="en-US" sz="1200" baseline="0" dirty="0" smtClean="0"/>
                        <a:t> YRS)</a:t>
                      </a:r>
                      <a:endParaRPr lang="en-US" sz="1200" dirty="0"/>
                    </a:p>
                  </a:txBody>
                  <a:tcPr/>
                </a:tc>
              </a:tr>
              <a:tr h="304800">
                <a:tc>
                  <a:txBody>
                    <a:bodyPr/>
                    <a:lstStyle/>
                    <a:p>
                      <a:r>
                        <a:rPr lang="en-US" sz="1200" dirty="0" smtClean="0">
                          <a:solidFill>
                            <a:srgbClr val="55F6FF"/>
                          </a:solidFill>
                        </a:rPr>
                        <a:t>2005</a:t>
                      </a:r>
                      <a:endParaRPr lang="en-US" sz="1200" dirty="0">
                        <a:solidFill>
                          <a:srgbClr val="55F6FF"/>
                        </a:solidFill>
                      </a:endParaRPr>
                    </a:p>
                  </a:txBody>
                  <a:tcPr/>
                </a:tc>
                <a:tc>
                  <a:txBody>
                    <a:bodyPr/>
                    <a:lstStyle/>
                    <a:p>
                      <a:pPr algn="ctr"/>
                      <a:r>
                        <a:rPr lang="en-US" sz="1200" dirty="0" smtClean="0">
                          <a:solidFill>
                            <a:srgbClr val="55F6FF"/>
                          </a:solidFill>
                        </a:rPr>
                        <a:t>8844 / 112%</a:t>
                      </a:r>
                      <a:endParaRPr lang="en-US" sz="1200" dirty="0">
                        <a:solidFill>
                          <a:srgbClr val="55F6FF"/>
                        </a:solidFill>
                      </a:endParaRPr>
                    </a:p>
                  </a:txBody>
                  <a:tcPr/>
                </a:tc>
                <a:tc>
                  <a:txBody>
                    <a:bodyPr/>
                    <a:lstStyle/>
                    <a:p>
                      <a:r>
                        <a:rPr lang="en-US" sz="1200" dirty="0" smtClean="0">
                          <a:solidFill>
                            <a:srgbClr val="55F6FF"/>
                          </a:solidFill>
                        </a:rPr>
                        <a:t>39 </a:t>
                      </a:r>
                      <a:endParaRPr lang="en-US" sz="1200" dirty="0">
                        <a:solidFill>
                          <a:srgbClr val="55F6FF"/>
                        </a:solidFill>
                      </a:endParaRPr>
                    </a:p>
                  </a:txBody>
                  <a:tcPr/>
                </a:tc>
              </a:tr>
              <a:tr h="304800">
                <a:tc>
                  <a:txBody>
                    <a:bodyPr/>
                    <a:lstStyle/>
                    <a:p>
                      <a:r>
                        <a:rPr lang="en-US" sz="1200" dirty="0" smtClean="0">
                          <a:solidFill>
                            <a:srgbClr val="FF0000"/>
                          </a:solidFill>
                        </a:rPr>
                        <a:t>2008</a:t>
                      </a:r>
                      <a:endParaRPr lang="en-US" sz="1200" dirty="0">
                        <a:solidFill>
                          <a:srgbClr val="FF0000"/>
                        </a:solidFill>
                      </a:endParaRPr>
                    </a:p>
                  </a:txBody>
                  <a:tcPr/>
                </a:tc>
                <a:tc>
                  <a:txBody>
                    <a:bodyPr/>
                    <a:lstStyle/>
                    <a:p>
                      <a:pPr algn="ctr"/>
                      <a:r>
                        <a:rPr lang="en-US" sz="1200" dirty="0" smtClean="0">
                          <a:solidFill>
                            <a:srgbClr val="FF0000"/>
                          </a:solidFill>
                        </a:rPr>
                        <a:t>8909 / 112%</a:t>
                      </a:r>
                      <a:endParaRPr lang="en-US" sz="1200" dirty="0">
                        <a:solidFill>
                          <a:srgbClr val="FF0000"/>
                        </a:solidFill>
                      </a:endParaRPr>
                    </a:p>
                  </a:txBody>
                  <a:tcPr/>
                </a:tc>
                <a:tc>
                  <a:txBody>
                    <a:bodyPr/>
                    <a:lstStyle/>
                    <a:p>
                      <a:r>
                        <a:rPr lang="en-US" sz="1200" dirty="0" smtClean="0">
                          <a:solidFill>
                            <a:srgbClr val="FF0000"/>
                          </a:solidFill>
                        </a:rPr>
                        <a:t>38 </a:t>
                      </a:r>
                      <a:endParaRPr lang="en-US" sz="1200" dirty="0">
                        <a:solidFill>
                          <a:srgbClr val="FF0000"/>
                        </a:solidFill>
                      </a:endParaRPr>
                    </a:p>
                  </a:txBody>
                  <a:tcPr/>
                </a:tc>
              </a:tr>
              <a:tr h="304800">
                <a:tc>
                  <a:txBody>
                    <a:bodyPr/>
                    <a:lstStyle/>
                    <a:p>
                      <a:r>
                        <a:rPr lang="en-US" sz="1200" dirty="0" smtClean="0">
                          <a:solidFill>
                            <a:srgbClr val="E0FF14"/>
                          </a:solidFill>
                        </a:rPr>
                        <a:t>1993</a:t>
                      </a:r>
                      <a:endParaRPr lang="en-US" sz="1200" dirty="0">
                        <a:solidFill>
                          <a:srgbClr val="E0FF14"/>
                        </a:solidFill>
                      </a:endParaRPr>
                    </a:p>
                  </a:txBody>
                  <a:tcPr/>
                </a:tc>
                <a:tc>
                  <a:txBody>
                    <a:bodyPr/>
                    <a:lstStyle/>
                    <a:p>
                      <a:pPr algn="ctr"/>
                      <a:r>
                        <a:rPr lang="en-US" sz="1200" dirty="0" smtClean="0">
                          <a:solidFill>
                            <a:srgbClr val="E0FF14"/>
                          </a:solidFill>
                        </a:rPr>
                        <a:t>9984 / 126%</a:t>
                      </a:r>
                      <a:endParaRPr lang="en-US" sz="1200" dirty="0">
                        <a:solidFill>
                          <a:srgbClr val="E0FF14"/>
                        </a:solidFill>
                      </a:endParaRPr>
                    </a:p>
                  </a:txBody>
                  <a:tcPr/>
                </a:tc>
                <a:tc>
                  <a:txBody>
                    <a:bodyPr/>
                    <a:lstStyle/>
                    <a:p>
                      <a:r>
                        <a:rPr lang="en-US" sz="1200" dirty="0" smtClean="0">
                          <a:solidFill>
                            <a:srgbClr val="E0FF14"/>
                          </a:solidFill>
                        </a:rPr>
                        <a:t>29 </a:t>
                      </a:r>
                      <a:endParaRPr lang="en-US" sz="1200" dirty="0">
                        <a:solidFill>
                          <a:srgbClr val="E0FF14"/>
                        </a:solidFill>
                      </a:endParaRPr>
                    </a:p>
                  </a:txBody>
                  <a:tcPr/>
                </a:tc>
              </a:tr>
            </a:tbl>
          </a:graphicData>
        </a:graphic>
      </p:graphicFrame>
      <p:sp>
        <p:nvSpPr>
          <p:cNvPr id="4" name="TextBox 3"/>
          <p:cNvSpPr txBox="1"/>
          <p:nvPr/>
        </p:nvSpPr>
        <p:spPr>
          <a:xfrm>
            <a:off x="381000" y="6096000"/>
            <a:ext cx="4114800" cy="369332"/>
          </a:xfrm>
          <a:prstGeom prst="rect">
            <a:avLst/>
          </a:prstGeom>
          <a:noFill/>
        </p:spPr>
        <p:txBody>
          <a:bodyPr wrap="square" rtlCol="0">
            <a:spAutoFit/>
          </a:bodyPr>
          <a:lstStyle/>
          <a:p>
            <a:pPr algn="ctr"/>
            <a:r>
              <a:rPr lang="en-US" dirty="0" smtClean="0"/>
              <a:t>Lake Powell historical inflows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457200" y="0"/>
            <a:ext cx="8229600" cy="1143000"/>
          </a:xfrm>
        </p:spPr>
        <p:txBody>
          <a:bodyPr/>
          <a:lstStyle/>
          <a:p>
            <a:pPr defTabSz="457200" eaLnBrk="1" hangingPunct="1">
              <a:defRPr/>
            </a:pPr>
            <a:r>
              <a:rPr lang="en-US" sz="4000" dirty="0" smtClean="0">
                <a:ea typeface="ＭＳ Ｐゴシック" pitchFamily="-106" charset="-128"/>
                <a:cs typeface="ＭＳ Ｐゴシック" pitchFamily="-106" charset="-128"/>
              </a:rPr>
              <a:t>Water Supply Forecast Methods</a:t>
            </a:r>
          </a:p>
        </p:txBody>
      </p:sp>
      <p:sp>
        <p:nvSpPr>
          <p:cNvPr id="24579" name="Rectangle 3"/>
          <p:cNvSpPr>
            <a:spLocks noGrp="1" noChangeArrowheads="1"/>
          </p:cNvSpPr>
          <p:nvPr>
            <p:ph type="body" sz="half" idx="4294967295"/>
          </p:nvPr>
        </p:nvSpPr>
        <p:spPr>
          <a:xfrm>
            <a:off x="304800" y="1676400"/>
            <a:ext cx="8610600" cy="4525963"/>
          </a:xfrm>
        </p:spPr>
        <p:txBody>
          <a:bodyPr>
            <a:normAutofit fontScale="92500" lnSpcReduction="10000"/>
          </a:bodyPr>
          <a:lstStyle/>
          <a:p>
            <a:pPr marL="0" indent="0">
              <a:spcBef>
                <a:spcPct val="50000"/>
              </a:spcBef>
              <a:buFont typeface="Wingdings" pitchFamily="-105" charset="2"/>
              <a:buChar char="Ø"/>
            </a:pPr>
            <a:r>
              <a:rPr lang="en-US" sz="2400" b="1" dirty="0" smtClean="0">
                <a:ea typeface="ＭＳ Ｐゴシック" pitchFamily="-105" charset="-128"/>
                <a:cs typeface="ＭＳ Ｐゴシック" pitchFamily="-105" charset="-128"/>
              </a:rPr>
              <a:t>Statistical Forecasting</a:t>
            </a:r>
          </a:p>
          <a:p>
            <a:pPr lvl="1">
              <a:spcBef>
                <a:spcPct val="50000"/>
              </a:spcBef>
              <a:buFont typeface="Wingdings" pitchFamily="-105" charset="2"/>
              <a:buChar char="§"/>
            </a:pPr>
            <a:r>
              <a:rPr lang="en-US" sz="1600" dirty="0" smtClean="0"/>
              <a:t> </a:t>
            </a:r>
            <a:r>
              <a:rPr lang="en-US" sz="1400" dirty="0" smtClean="0"/>
              <a:t>Statistical Regression Equations</a:t>
            </a:r>
          </a:p>
          <a:p>
            <a:pPr lvl="1">
              <a:spcBef>
                <a:spcPct val="50000"/>
              </a:spcBef>
              <a:buFont typeface="Wingdings" pitchFamily="-105" charset="2"/>
              <a:buChar char="§"/>
            </a:pPr>
            <a:r>
              <a:rPr lang="en-US" sz="1400" dirty="0" smtClean="0"/>
              <a:t> Primary NOAA/RFC forecast method from 1940’s to mid 1990’s.</a:t>
            </a:r>
          </a:p>
          <a:p>
            <a:pPr lvl="1">
              <a:spcBef>
                <a:spcPct val="50000"/>
              </a:spcBef>
              <a:buFont typeface="Wingdings" pitchFamily="-105" charset="2"/>
              <a:buChar char="§"/>
            </a:pPr>
            <a:r>
              <a:rPr lang="en-US" sz="1400" dirty="0" smtClean="0"/>
              <a:t> Primary NRCS/NWCC forecast method</a:t>
            </a:r>
          </a:p>
          <a:p>
            <a:pPr lvl="1">
              <a:spcBef>
                <a:spcPct val="50000"/>
              </a:spcBef>
              <a:buFont typeface="Wingdings" pitchFamily="-105" charset="2"/>
              <a:buChar char="§"/>
            </a:pPr>
            <a:r>
              <a:rPr lang="en-US" sz="1400" dirty="0" smtClean="0"/>
              <a:t> Historical Relationships between flow, snow, &amp; precipitation </a:t>
            </a:r>
            <a:r>
              <a:rPr lang="en-US" sz="1400" b="1" dirty="0" smtClean="0"/>
              <a:t>(1971-2000)</a:t>
            </a:r>
          </a:p>
          <a:p>
            <a:pPr lvl="1">
              <a:spcBef>
                <a:spcPct val="50000"/>
              </a:spcBef>
              <a:buFont typeface="Wingdings" pitchFamily="-105" charset="2"/>
              <a:buChar char="§"/>
            </a:pPr>
            <a:r>
              <a:rPr lang="en-US" sz="1400" dirty="0" smtClean="0"/>
              <a:t> Tied to a fixed runoff period (inflexible)</a:t>
            </a:r>
          </a:p>
          <a:p>
            <a:pPr marL="0" indent="0">
              <a:spcBef>
                <a:spcPct val="50000"/>
              </a:spcBef>
              <a:buFont typeface="Wingdings" pitchFamily="-105" charset="2"/>
              <a:buChar char="Ø"/>
            </a:pPr>
            <a:r>
              <a:rPr lang="en-US" b="1" dirty="0" smtClean="0">
                <a:ea typeface="ＭＳ Ｐゴシック" pitchFamily="-105" charset="-128"/>
                <a:cs typeface="ＭＳ Ｐゴシック" pitchFamily="-105" charset="-128"/>
              </a:rPr>
              <a:t> </a:t>
            </a:r>
            <a:r>
              <a:rPr lang="en-US" sz="2400" b="1" dirty="0" smtClean="0">
                <a:ea typeface="ＭＳ Ｐゴシック" pitchFamily="-105" charset="-128"/>
                <a:cs typeface="ＭＳ Ｐゴシック" pitchFamily="-105" charset="-128"/>
              </a:rPr>
              <a:t>Ensemble Simulation Model Forecasting</a:t>
            </a:r>
          </a:p>
          <a:p>
            <a:pPr lvl="1">
              <a:spcBef>
                <a:spcPct val="50000"/>
              </a:spcBef>
              <a:buFont typeface="Wingdings" pitchFamily="-105" charset="2"/>
              <a:buChar char="§"/>
            </a:pPr>
            <a:r>
              <a:rPr lang="en-US" sz="1600" dirty="0" smtClean="0"/>
              <a:t> </a:t>
            </a:r>
            <a:r>
              <a:rPr lang="en-US" sz="1400" dirty="0" smtClean="0"/>
              <a:t>A component of a continuous conceptual model (NWSRFS) </a:t>
            </a:r>
          </a:p>
          <a:p>
            <a:pPr lvl="1">
              <a:spcBef>
                <a:spcPct val="50000"/>
              </a:spcBef>
              <a:buFont typeface="Wingdings" pitchFamily="-105" charset="2"/>
              <a:buChar char="§"/>
            </a:pPr>
            <a:r>
              <a:rPr lang="en-US" sz="1400" dirty="0" smtClean="0"/>
              <a:t> Continuous </a:t>
            </a:r>
            <a:r>
              <a:rPr lang="en-US" sz="1400" i="1" dirty="0" smtClean="0"/>
              <a:t>real time</a:t>
            </a:r>
            <a:r>
              <a:rPr lang="en-US" sz="1400" dirty="0" smtClean="0"/>
              <a:t> inputs (temperature, precipitation, forecasts)</a:t>
            </a:r>
          </a:p>
          <a:p>
            <a:pPr lvl="1">
              <a:spcBef>
                <a:spcPct val="50000"/>
              </a:spcBef>
              <a:buFont typeface="Wingdings" pitchFamily="-105" charset="2"/>
              <a:buChar char="§"/>
            </a:pPr>
            <a:r>
              <a:rPr lang="en-US" sz="1400" dirty="0" smtClean="0"/>
              <a:t> Accounts for soil moisture states (SAC-SMA) - drives runoff efficiency </a:t>
            </a:r>
          </a:p>
          <a:p>
            <a:pPr lvl="1">
              <a:spcBef>
                <a:spcPct val="50000"/>
              </a:spcBef>
              <a:buFont typeface="Wingdings" pitchFamily="-105" charset="2"/>
              <a:buChar char="§"/>
            </a:pPr>
            <a:r>
              <a:rPr lang="en-US" sz="1400" dirty="0" smtClean="0"/>
              <a:t> Builds and melts snowpack (Snow-17) – output feeds SAC-SMA</a:t>
            </a:r>
          </a:p>
          <a:p>
            <a:pPr lvl="1">
              <a:spcBef>
                <a:spcPct val="50000"/>
              </a:spcBef>
              <a:buFont typeface="Wingdings" pitchFamily="-105" charset="2"/>
              <a:buChar char="§"/>
            </a:pPr>
            <a:r>
              <a:rPr lang="en-US" sz="1400" dirty="0" smtClean="0"/>
              <a:t> Flexible run date, forecast period, forecast parameters.</a:t>
            </a:r>
          </a:p>
          <a:p>
            <a:pPr lvl="1">
              <a:spcBef>
                <a:spcPct val="50000"/>
              </a:spcBef>
              <a:buFont typeface="Wingdings" pitchFamily="-105" charset="2"/>
              <a:buChar char="§"/>
            </a:pPr>
            <a:r>
              <a:rPr lang="en-US" sz="1400" dirty="0" smtClean="0"/>
              <a:t> Evolving toward ESP as primary forecast tool at NOAA/</a:t>
            </a:r>
            <a:r>
              <a:rPr lang="en-US" sz="1400" dirty="0" err="1" smtClean="0"/>
              <a:t>RFCs</a:t>
            </a:r>
            <a:endParaRPr lang="en-US" sz="1400" dirty="0" smtClean="0"/>
          </a:p>
          <a:p>
            <a:pPr lvl="1">
              <a:spcBef>
                <a:spcPct val="50000"/>
              </a:spcBef>
              <a:buFont typeface="Wingdings" pitchFamily="-105" charset="2"/>
              <a:buChar char="§"/>
            </a:pPr>
            <a:r>
              <a:rPr lang="en-US" sz="1400" dirty="0" smtClean="0"/>
              <a:t>Current Calibration period: 1976-2005</a:t>
            </a:r>
          </a:p>
          <a:p>
            <a:pPr marL="0" indent="0" eaLnBrk="1" hangingPunct="1">
              <a:lnSpc>
                <a:spcPct val="70000"/>
              </a:lnSpc>
            </a:pPr>
            <a:endParaRPr lang="en-US" sz="2400" dirty="0" smtClean="0">
              <a:ea typeface="ＭＳ Ｐゴシック" pitchFamily="-105" charset="-128"/>
              <a:cs typeface="ＭＳ Ｐゴシック" pitchFamily="-105" charset="-128"/>
            </a:endParaRPr>
          </a:p>
          <a:p>
            <a:pPr marL="0" indent="0" eaLnBrk="1" hangingPunct="1">
              <a:lnSpc>
                <a:spcPct val="70000"/>
              </a:lnSpc>
            </a:pPr>
            <a:endParaRPr lang="en-US" sz="2400" b="1" i="1" dirty="0" smtClean="0">
              <a:solidFill>
                <a:srgbClr val="FFFFFF"/>
              </a:solidFill>
              <a:ea typeface="ＭＳ Ｐゴシック" pitchFamily="-105" charset="-128"/>
              <a:cs typeface="ＭＳ Ｐゴシック" pitchFamily="-105" charset="-128"/>
            </a:endParaRPr>
          </a:p>
        </p:txBody>
      </p:sp>
      <p:sp>
        <p:nvSpPr>
          <p:cNvPr id="4" name="Rectangle 3"/>
          <p:cNvSpPr/>
          <p:nvPr/>
        </p:nvSpPr>
        <p:spPr>
          <a:xfrm>
            <a:off x="228600" y="3657600"/>
            <a:ext cx="7924800" cy="2667000"/>
          </a:xfrm>
          <a:prstGeom prst="rect">
            <a:avLst/>
          </a:prstGeom>
          <a:no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rot="-5400000">
            <a:off x="77788" y="3348038"/>
            <a:ext cx="752475" cy="365125"/>
          </a:xfrm>
          <a:prstGeom prst="rect">
            <a:avLst/>
          </a:prstGeom>
          <a:noFill/>
          <a:ln w="34925">
            <a:noFill/>
            <a:miter lim="800000"/>
            <a:headEnd/>
            <a:tailEnd/>
          </a:ln>
        </p:spPr>
        <p:txBody>
          <a:bodyPr>
            <a:prstTxWarp prst="textNoShape">
              <a:avLst/>
            </a:prstTxWarp>
            <a:spAutoFit/>
          </a:bodyPr>
          <a:lstStyle/>
          <a:p>
            <a:pPr>
              <a:spcBef>
                <a:spcPct val="50000"/>
              </a:spcBef>
            </a:pPr>
            <a:r>
              <a:rPr lang="en-US" i="1"/>
              <a:t>Flow</a:t>
            </a:r>
          </a:p>
        </p:txBody>
      </p:sp>
      <p:sp>
        <p:nvSpPr>
          <p:cNvPr id="27651" name="Line 3"/>
          <p:cNvSpPr>
            <a:spLocks noChangeShapeType="1"/>
          </p:cNvSpPr>
          <p:nvPr/>
        </p:nvSpPr>
        <p:spPr bwMode="auto">
          <a:xfrm>
            <a:off x="685800" y="2105025"/>
            <a:ext cx="0" cy="3070225"/>
          </a:xfrm>
          <a:prstGeom prst="line">
            <a:avLst/>
          </a:prstGeom>
          <a:noFill/>
          <a:ln w="28575">
            <a:solidFill>
              <a:schemeClr val="tx1"/>
            </a:solidFill>
            <a:round/>
            <a:headEnd type="arrow" w="med" len="med"/>
            <a:tailEnd/>
          </a:ln>
        </p:spPr>
        <p:txBody>
          <a:bodyPr>
            <a:prstTxWarp prst="textNoShape">
              <a:avLst/>
            </a:prstTxWarp>
          </a:bodyPr>
          <a:lstStyle/>
          <a:p>
            <a:endParaRPr lang="en-US"/>
          </a:p>
        </p:txBody>
      </p:sp>
      <p:sp>
        <p:nvSpPr>
          <p:cNvPr id="27652" name="Line 4"/>
          <p:cNvSpPr>
            <a:spLocks noChangeShapeType="1"/>
          </p:cNvSpPr>
          <p:nvPr/>
        </p:nvSpPr>
        <p:spPr bwMode="auto">
          <a:xfrm rot="-5400000">
            <a:off x="3002757" y="2856706"/>
            <a:ext cx="0" cy="4659313"/>
          </a:xfrm>
          <a:prstGeom prst="line">
            <a:avLst/>
          </a:prstGeom>
          <a:noFill/>
          <a:ln w="28575">
            <a:solidFill>
              <a:schemeClr val="tx1"/>
            </a:solidFill>
            <a:round/>
            <a:headEnd/>
            <a:tailEnd type="arrow" w="med" len="med"/>
          </a:ln>
        </p:spPr>
        <p:txBody>
          <a:bodyPr>
            <a:prstTxWarp prst="textNoShape">
              <a:avLst/>
            </a:prstTxWarp>
          </a:bodyPr>
          <a:lstStyle/>
          <a:p>
            <a:endParaRPr lang="en-US"/>
          </a:p>
        </p:txBody>
      </p:sp>
      <p:sp>
        <p:nvSpPr>
          <p:cNvPr id="27653" name="Rectangle 5"/>
          <p:cNvSpPr>
            <a:spLocks noChangeArrowheads="1"/>
          </p:cNvSpPr>
          <p:nvPr/>
        </p:nvSpPr>
        <p:spPr bwMode="auto">
          <a:xfrm>
            <a:off x="2976563" y="5260975"/>
            <a:ext cx="1058862" cy="273050"/>
          </a:xfrm>
          <a:prstGeom prst="rect">
            <a:avLst/>
          </a:prstGeom>
          <a:noFill/>
          <a:ln w="34925">
            <a:noFill/>
            <a:miter lim="800000"/>
            <a:headEnd/>
            <a:tailEnd/>
          </a:ln>
        </p:spPr>
        <p:txBody>
          <a:bodyPr lIns="0" tIns="0" rIns="0" bIns="0">
            <a:prstTxWarp prst="textNoShape">
              <a:avLst/>
            </a:prstTxWarp>
            <a:spAutoFit/>
          </a:bodyPr>
          <a:lstStyle/>
          <a:p>
            <a:r>
              <a:rPr lang="en-US" i="1"/>
              <a:t>Time</a:t>
            </a:r>
          </a:p>
        </p:txBody>
      </p:sp>
      <p:sp>
        <p:nvSpPr>
          <p:cNvPr id="44038" name="Rectangle 6"/>
          <p:cNvSpPr>
            <a:spLocks noGrp="1" noChangeArrowheads="1"/>
          </p:cNvSpPr>
          <p:nvPr>
            <p:ph type="title"/>
          </p:nvPr>
        </p:nvSpPr>
        <p:spPr>
          <a:xfrm>
            <a:off x="457200" y="214313"/>
            <a:ext cx="8229600" cy="695325"/>
          </a:xfrm>
        </p:spPr>
        <p:txBody>
          <a:bodyPr anchor="t"/>
          <a:lstStyle/>
          <a:p>
            <a:pPr eaLnBrk="1" hangingPunct="1">
              <a:defRPr/>
            </a:pPr>
            <a:r>
              <a:rPr lang="en-US" sz="3800">
                <a:ea typeface="ＭＳ Ｐゴシック" pitchFamily="-108" charset="-128"/>
                <a:cs typeface="ＭＳ Ｐゴシック" pitchFamily="-108" charset="-128"/>
              </a:rPr>
              <a:t>ESP Technique</a:t>
            </a:r>
          </a:p>
        </p:txBody>
      </p:sp>
      <p:sp>
        <p:nvSpPr>
          <p:cNvPr id="27655" name="Freeform 7"/>
          <p:cNvSpPr>
            <a:spLocks/>
          </p:cNvSpPr>
          <p:nvPr/>
        </p:nvSpPr>
        <p:spPr bwMode="auto">
          <a:xfrm>
            <a:off x="1533525" y="3959225"/>
            <a:ext cx="3440113" cy="703263"/>
          </a:xfrm>
          <a:custGeom>
            <a:avLst/>
            <a:gdLst>
              <a:gd name="T0" fmla="*/ 0 w 2283"/>
              <a:gd name="T1" fmla="*/ 2147483647 h 443"/>
              <a:gd name="T2" fmla="*/ 2147483647 w 2283"/>
              <a:gd name="T3" fmla="*/ 2147483647 h 443"/>
              <a:gd name="T4" fmla="*/ 2147483647 w 2283"/>
              <a:gd name="T5" fmla="*/ 2147483647 h 443"/>
              <a:gd name="T6" fmla="*/ 2147483647 w 2283"/>
              <a:gd name="T7" fmla="*/ 2147483647 h 443"/>
              <a:gd name="T8" fmla="*/ 2147483647 w 2283"/>
              <a:gd name="T9" fmla="*/ 2147483647 h 443"/>
              <a:gd name="T10" fmla="*/ 2147483647 w 2283"/>
              <a:gd name="T11" fmla="*/ 2147483647 h 443"/>
              <a:gd name="T12" fmla="*/ 2147483647 w 2283"/>
              <a:gd name="T13" fmla="*/ 2147483647 h 443"/>
              <a:gd name="T14" fmla="*/ 0 60000 65536"/>
              <a:gd name="T15" fmla="*/ 0 60000 65536"/>
              <a:gd name="T16" fmla="*/ 0 60000 65536"/>
              <a:gd name="T17" fmla="*/ 0 60000 65536"/>
              <a:gd name="T18" fmla="*/ 0 60000 65536"/>
              <a:gd name="T19" fmla="*/ 0 60000 65536"/>
              <a:gd name="T20" fmla="*/ 0 60000 65536"/>
              <a:gd name="T21" fmla="*/ 0 w 2283"/>
              <a:gd name="T22" fmla="*/ 0 h 443"/>
              <a:gd name="T23" fmla="*/ 2283 w 2283"/>
              <a:gd name="T24" fmla="*/ 443 h 4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3" h="443">
                <a:moveTo>
                  <a:pt x="0" y="402"/>
                </a:moveTo>
                <a:cubicBezTo>
                  <a:pt x="98" y="400"/>
                  <a:pt x="419" y="443"/>
                  <a:pt x="588" y="393"/>
                </a:cubicBezTo>
                <a:cubicBezTo>
                  <a:pt x="757" y="343"/>
                  <a:pt x="899" y="166"/>
                  <a:pt x="1012" y="100"/>
                </a:cubicBezTo>
                <a:cubicBezTo>
                  <a:pt x="1164" y="41"/>
                  <a:pt x="1194" y="6"/>
                  <a:pt x="1270" y="4"/>
                </a:cubicBezTo>
                <a:cubicBezTo>
                  <a:pt x="1346" y="0"/>
                  <a:pt x="1376" y="47"/>
                  <a:pt x="1466" y="82"/>
                </a:cubicBezTo>
                <a:cubicBezTo>
                  <a:pt x="1583" y="156"/>
                  <a:pt x="1680" y="168"/>
                  <a:pt x="1811" y="213"/>
                </a:cubicBezTo>
                <a:cubicBezTo>
                  <a:pt x="1947" y="242"/>
                  <a:pt x="2184" y="252"/>
                  <a:pt x="2283" y="262"/>
                </a:cubicBezTo>
              </a:path>
            </a:pathLst>
          </a:custGeom>
          <a:noFill/>
          <a:ln w="28575">
            <a:solidFill>
              <a:srgbClr val="777777"/>
            </a:solidFill>
            <a:round/>
            <a:headEnd/>
            <a:tailEnd/>
          </a:ln>
        </p:spPr>
        <p:txBody>
          <a:bodyPr>
            <a:prstTxWarp prst="textNoShape">
              <a:avLst/>
            </a:prstTxWarp>
          </a:bodyPr>
          <a:lstStyle/>
          <a:p>
            <a:endParaRPr lang="en-US"/>
          </a:p>
        </p:txBody>
      </p:sp>
      <p:sp>
        <p:nvSpPr>
          <p:cNvPr id="27656" name="Freeform 8"/>
          <p:cNvSpPr>
            <a:spLocks/>
          </p:cNvSpPr>
          <p:nvPr/>
        </p:nvSpPr>
        <p:spPr bwMode="auto">
          <a:xfrm>
            <a:off x="1543050" y="3255963"/>
            <a:ext cx="3406775" cy="1344612"/>
          </a:xfrm>
          <a:custGeom>
            <a:avLst/>
            <a:gdLst>
              <a:gd name="T0" fmla="*/ 0 w 2261"/>
              <a:gd name="T1" fmla="*/ 2147483647 h 847"/>
              <a:gd name="T2" fmla="*/ 2147483647 w 2261"/>
              <a:gd name="T3" fmla="*/ 2147483647 h 847"/>
              <a:gd name="T4" fmla="*/ 2147483647 w 2261"/>
              <a:gd name="T5" fmla="*/ 2147483647 h 847"/>
              <a:gd name="T6" fmla="*/ 2147483647 w 2261"/>
              <a:gd name="T7" fmla="*/ 2147483647 h 847"/>
              <a:gd name="T8" fmla="*/ 2147483647 w 2261"/>
              <a:gd name="T9" fmla="*/ 2147483647 h 847"/>
              <a:gd name="T10" fmla="*/ 2147483647 w 2261"/>
              <a:gd name="T11" fmla="*/ 2147483647 h 847"/>
              <a:gd name="T12" fmla="*/ 2147483647 w 2261"/>
              <a:gd name="T13" fmla="*/ 2147483647 h 847"/>
              <a:gd name="T14" fmla="*/ 0 60000 65536"/>
              <a:gd name="T15" fmla="*/ 0 60000 65536"/>
              <a:gd name="T16" fmla="*/ 0 60000 65536"/>
              <a:gd name="T17" fmla="*/ 0 60000 65536"/>
              <a:gd name="T18" fmla="*/ 0 60000 65536"/>
              <a:gd name="T19" fmla="*/ 0 60000 65536"/>
              <a:gd name="T20" fmla="*/ 0 60000 65536"/>
              <a:gd name="T21" fmla="*/ 0 w 2261"/>
              <a:gd name="T22" fmla="*/ 0 h 847"/>
              <a:gd name="T23" fmla="*/ 2261 w 2261"/>
              <a:gd name="T24" fmla="*/ 847 h 8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61" h="847">
                <a:moveTo>
                  <a:pt x="0" y="847"/>
                </a:moveTo>
                <a:cubicBezTo>
                  <a:pt x="94" y="810"/>
                  <a:pt x="401" y="737"/>
                  <a:pt x="566" y="622"/>
                </a:cubicBezTo>
                <a:cubicBezTo>
                  <a:pt x="731" y="507"/>
                  <a:pt x="877" y="263"/>
                  <a:pt x="991" y="159"/>
                </a:cubicBezTo>
                <a:cubicBezTo>
                  <a:pt x="1143" y="65"/>
                  <a:pt x="1173" y="10"/>
                  <a:pt x="1249" y="6"/>
                </a:cubicBezTo>
                <a:cubicBezTo>
                  <a:pt x="1325" y="0"/>
                  <a:pt x="1355" y="75"/>
                  <a:pt x="1444" y="130"/>
                </a:cubicBezTo>
                <a:cubicBezTo>
                  <a:pt x="1562" y="246"/>
                  <a:pt x="1658" y="266"/>
                  <a:pt x="1789" y="337"/>
                </a:cubicBezTo>
                <a:cubicBezTo>
                  <a:pt x="1925" y="383"/>
                  <a:pt x="2162" y="399"/>
                  <a:pt x="2261" y="415"/>
                </a:cubicBezTo>
              </a:path>
            </a:pathLst>
          </a:custGeom>
          <a:noFill/>
          <a:ln w="28575">
            <a:solidFill>
              <a:srgbClr val="777777"/>
            </a:solidFill>
            <a:round/>
            <a:headEnd/>
            <a:tailEnd/>
          </a:ln>
        </p:spPr>
        <p:txBody>
          <a:bodyPr>
            <a:prstTxWarp prst="textNoShape">
              <a:avLst/>
            </a:prstTxWarp>
          </a:bodyPr>
          <a:lstStyle/>
          <a:p>
            <a:endParaRPr lang="en-US"/>
          </a:p>
        </p:txBody>
      </p:sp>
      <p:sp>
        <p:nvSpPr>
          <p:cNvPr id="27657" name="Freeform 9"/>
          <p:cNvSpPr>
            <a:spLocks/>
          </p:cNvSpPr>
          <p:nvPr/>
        </p:nvSpPr>
        <p:spPr bwMode="auto">
          <a:xfrm>
            <a:off x="1547813" y="3025775"/>
            <a:ext cx="3544887" cy="1817688"/>
          </a:xfrm>
          <a:custGeom>
            <a:avLst/>
            <a:gdLst>
              <a:gd name="T0" fmla="*/ 0 w 2352"/>
              <a:gd name="T1" fmla="*/ 2147483647 h 1145"/>
              <a:gd name="T2" fmla="*/ 2147483647 w 2352"/>
              <a:gd name="T3" fmla="*/ 2147483647 h 1145"/>
              <a:gd name="T4" fmla="*/ 2147483647 w 2352"/>
              <a:gd name="T5" fmla="*/ 2147483647 h 1145"/>
              <a:gd name="T6" fmla="*/ 2147483647 w 2352"/>
              <a:gd name="T7" fmla="*/ 2147483647 h 1145"/>
              <a:gd name="T8" fmla="*/ 2147483647 w 2352"/>
              <a:gd name="T9" fmla="*/ 2147483647 h 1145"/>
              <a:gd name="T10" fmla="*/ 0 60000 65536"/>
              <a:gd name="T11" fmla="*/ 0 60000 65536"/>
              <a:gd name="T12" fmla="*/ 0 60000 65536"/>
              <a:gd name="T13" fmla="*/ 0 60000 65536"/>
              <a:gd name="T14" fmla="*/ 0 60000 65536"/>
              <a:gd name="T15" fmla="*/ 0 w 2352"/>
              <a:gd name="T16" fmla="*/ 0 h 1145"/>
              <a:gd name="T17" fmla="*/ 2352 w 2352"/>
              <a:gd name="T18" fmla="*/ 1145 h 1145"/>
            </a:gdLst>
            <a:ahLst/>
            <a:cxnLst>
              <a:cxn ang="T10">
                <a:pos x="T0" y="T1"/>
              </a:cxn>
              <a:cxn ang="T11">
                <a:pos x="T2" y="T3"/>
              </a:cxn>
              <a:cxn ang="T12">
                <a:pos x="T4" y="T5"/>
              </a:cxn>
              <a:cxn ang="T13">
                <a:pos x="T6" y="T7"/>
              </a:cxn>
              <a:cxn ang="T14">
                <a:pos x="T8" y="T9"/>
              </a:cxn>
            </a:cxnLst>
            <a:rect l="T15" t="T16" r="T17" b="T18"/>
            <a:pathLst>
              <a:path w="2352" h="1145">
                <a:moveTo>
                  <a:pt x="0" y="992"/>
                </a:moveTo>
                <a:cubicBezTo>
                  <a:pt x="88" y="911"/>
                  <a:pt x="337" y="661"/>
                  <a:pt x="532" y="506"/>
                </a:cubicBezTo>
                <a:cubicBezTo>
                  <a:pt x="727" y="351"/>
                  <a:pt x="943" y="0"/>
                  <a:pt x="1169" y="63"/>
                </a:cubicBezTo>
                <a:cubicBezTo>
                  <a:pt x="1395" y="127"/>
                  <a:pt x="1685" y="703"/>
                  <a:pt x="1882" y="883"/>
                </a:cubicBezTo>
                <a:cubicBezTo>
                  <a:pt x="2079" y="1063"/>
                  <a:pt x="2253" y="1090"/>
                  <a:pt x="2352" y="1145"/>
                </a:cubicBezTo>
              </a:path>
            </a:pathLst>
          </a:custGeom>
          <a:noFill/>
          <a:ln w="28575">
            <a:solidFill>
              <a:srgbClr val="777777"/>
            </a:solidFill>
            <a:round/>
            <a:headEnd/>
            <a:tailEnd/>
          </a:ln>
        </p:spPr>
        <p:txBody>
          <a:bodyPr>
            <a:prstTxWarp prst="textNoShape">
              <a:avLst/>
            </a:prstTxWarp>
          </a:bodyPr>
          <a:lstStyle/>
          <a:p>
            <a:endParaRPr lang="en-US"/>
          </a:p>
        </p:txBody>
      </p:sp>
      <p:sp>
        <p:nvSpPr>
          <p:cNvPr id="27658" name="Freeform 10"/>
          <p:cNvSpPr>
            <a:spLocks/>
          </p:cNvSpPr>
          <p:nvPr/>
        </p:nvSpPr>
        <p:spPr bwMode="auto">
          <a:xfrm>
            <a:off x="1543050" y="3397250"/>
            <a:ext cx="3413125" cy="1379538"/>
          </a:xfrm>
          <a:custGeom>
            <a:avLst/>
            <a:gdLst>
              <a:gd name="T0" fmla="*/ 2147483647 w 2150"/>
              <a:gd name="T1" fmla="*/ 2147483647 h 869"/>
              <a:gd name="T2" fmla="*/ 2147483647 w 2150"/>
              <a:gd name="T3" fmla="*/ 2147483647 h 869"/>
              <a:gd name="T4" fmla="*/ 2147483647 w 2150"/>
              <a:gd name="T5" fmla="*/ 2147483647 h 869"/>
              <a:gd name="T6" fmla="*/ 2147483647 w 2150"/>
              <a:gd name="T7" fmla="*/ 2147483647 h 869"/>
              <a:gd name="T8" fmla="*/ 0 w 2150"/>
              <a:gd name="T9" fmla="*/ 2147483647 h 869"/>
              <a:gd name="T10" fmla="*/ 0 60000 65536"/>
              <a:gd name="T11" fmla="*/ 0 60000 65536"/>
              <a:gd name="T12" fmla="*/ 0 60000 65536"/>
              <a:gd name="T13" fmla="*/ 0 60000 65536"/>
              <a:gd name="T14" fmla="*/ 0 60000 65536"/>
              <a:gd name="T15" fmla="*/ 0 w 2150"/>
              <a:gd name="T16" fmla="*/ 0 h 869"/>
              <a:gd name="T17" fmla="*/ 2150 w 2150"/>
              <a:gd name="T18" fmla="*/ 869 h 869"/>
            </a:gdLst>
            <a:ahLst/>
            <a:cxnLst>
              <a:cxn ang="T10">
                <a:pos x="T0" y="T1"/>
              </a:cxn>
              <a:cxn ang="T11">
                <a:pos x="T2" y="T3"/>
              </a:cxn>
              <a:cxn ang="T12">
                <a:pos x="T4" y="T5"/>
              </a:cxn>
              <a:cxn ang="T13">
                <a:pos x="T6" y="T7"/>
              </a:cxn>
              <a:cxn ang="T14">
                <a:pos x="T8" y="T9"/>
              </a:cxn>
            </a:cxnLst>
            <a:rect l="T15" t="T16" r="T17" b="T18"/>
            <a:pathLst>
              <a:path w="2150" h="869">
                <a:moveTo>
                  <a:pt x="2150" y="776"/>
                </a:moveTo>
                <a:cubicBezTo>
                  <a:pt x="2029" y="660"/>
                  <a:pt x="1626" y="152"/>
                  <a:pt x="1430" y="76"/>
                </a:cubicBezTo>
                <a:cubicBezTo>
                  <a:pt x="1234" y="0"/>
                  <a:pt x="1124" y="202"/>
                  <a:pt x="969" y="322"/>
                </a:cubicBezTo>
                <a:cubicBezTo>
                  <a:pt x="814" y="442"/>
                  <a:pt x="661" y="723"/>
                  <a:pt x="500" y="796"/>
                </a:cubicBezTo>
                <a:cubicBezTo>
                  <a:pt x="339" y="869"/>
                  <a:pt x="104" y="769"/>
                  <a:pt x="0" y="762"/>
                </a:cubicBezTo>
              </a:path>
            </a:pathLst>
          </a:custGeom>
          <a:noFill/>
          <a:ln w="28575">
            <a:solidFill>
              <a:srgbClr val="777777"/>
            </a:solidFill>
            <a:round/>
            <a:headEnd/>
            <a:tailEnd/>
          </a:ln>
        </p:spPr>
        <p:txBody>
          <a:bodyPr>
            <a:prstTxWarp prst="textNoShape">
              <a:avLst/>
            </a:prstTxWarp>
          </a:bodyPr>
          <a:lstStyle/>
          <a:p>
            <a:endParaRPr lang="en-US"/>
          </a:p>
        </p:txBody>
      </p:sp>
      <p:sp>
        <p:nvSpPr>
          <p:cNvPr id="27659" name="Freeform 11"/>
          <p:cNvSpPr>
            <a:spLocks/>
          </p:cNvSpPr>
          <p:nvPr/>
        </p:nvSpPr>
        <p:spPr bwMode="auto">
          <a:xfrm>
            <a:off x="1543050" y="3352800"/>
            <a:ext cx="3465513" cy="1562100"/>
          </a:xfrm>
          <a:custGeom>
            <a:avLst/>
            <a:gdLst>
              <a:gd name="T0" fmla="*/ 2147483647 w 2300"/>
              <a:gd name="T1" fmla="*/ 2147483647 h 984"/>
              <a:gd name="T2" fmla="*/ 2147483647 w 2300"/>
              <a:gd name="T3" fmla="*/ 2147483647 h 984"/>
              <a:gd name="T4" fmla="*/ 2147483647 w 2300"/>
              <a:gd name="T5" fmla="*/ 2147483647 h 984"/>
              <a:gd name="T6" fmla="*/ 2147483647 w 2300"/>
              <a:gd name="T7" fmla="*/ 2147483647 h 984"/>
              <a:gd name="T8" fmla="*/ 2147483647 w 2300"/>
              <a:gd name="T9" fmla="*/ 2147483647 h 984"/>
              <a:gd name="T10" fmla="*/ 0 w 2300"/>
              <a:gd name="T11" fmla="*/ 2147483647 h 984"/>
              <a:gd name="T12" fmla="*/ 0 60000 65536"/>
              <a:gd name="T13" fmla="*/ 0 60000 65536"/>
              <a:gd name="T14" fmla="*/ 0 60000 65536"/>
              <a:gd name="T15" fmla="*/ 0 60000 65536"/>
              <a:gd name="T16" fmla="*/ 0 60000 65536"/>
              <a:gd name="T17" fmla="*/ 0 60000 65536"/>
              <a:gd name="T18" fmla="*/ 0 w 2300"/>
              <a:gd name="T19" fmla="*/ 0 h 984"/>
              <a:gd name="T20" fmla="*/ 2300 w 2300"/>
              <a:gd name="T21" fmla="*/ 984 h 984"/>
            </a:gdLst>
            <a:ahLst/>
            <a:cxnLst>
              <a:cxn ang="T12">
                <a:pos x="T0" y="T1"/>
              </a:cxn>
              <a:cxn ang="T13">
                <a:pos x="T2" y="T3"/>
              </a:cxn>
              <a:cxn ang="T14">
                <a:pos x="T4" y="T5"/>
              </a:cxn>
              <a:cxn ang="T15">
                <a:pos x="T6" y="T7"/>
              </a:cxn>
              <a:cxn ang="T16">
                <a:pos x="T8" y="T9"/>
              </a:cxn>
              <a:cxn ang="T17">
                <a:pos x="T10" y="T11"/>
              </a:cxn>
            </a:cxnLst>
            <a:rect l="T18" t="T19" r="T20" b="T21"/>
            <a:pathLst>
              <a:path w="2300" h="984">
                <a:moveTo>
                  <a:pt x="2300" y="984"/>
                </a:moveTo>
                <a:cubicBezTo>
                  <a:pt x="2176" y="917"/>
                  <a:pt x="1740" y="739"/>
                  <a:pt x="1556" y="584"/>
                </a:cubicBezTo>
                <a:cubicBezTo>
                  <a:pt x="1372" y="429"/>
                  <a:pt x="1332" y="112"/>
                  <a:pt x="1196" y="56"/>
                </a:cubicBezTo>
                <a:cubicBezTo>
                  <a:pt x="1060" y="0"/>
                  <a:pt x="877" y="141"/>
                  <a:pt x="740" y="248"/>
                </a:cubicBezTo>
                <a:cubicBezTo>
                  <a:pt x="603" y="355"/>
                  <a:pt x="495" y="607"/>
                  <a:pt x="372" y="696"/>
                </a:cubicBezTo>
                <a:cubicBezTo>
                  <a:pt x="249" y="785"/>
                  <a:pt x="77" y="766"/>
                  <a:pt x="0" y="784"/>
                </a:cubicBezTo>
              </a:path>
            </a:pathLst>
          </a:custGeom>
          <a:noFill/>
          <a:ln w="28575">
            <a:solidFill>
              <a:srgbClr val="777777"/>
            </a:solidFill>
            <a:round/>
            <a:headEnd/>
            <a:tailEnd/>
          </a:ln>
        </p:spPr>
        <p:txBody>
          <a:bodyPr>
            <a:prstTxWarp prst="textNoShape">
              <a:avLst/>
            </a:prstTxWarp>
          </a:bodyPr>
          <a:lstStyle/>
          <a:p>
            <a:endParaRPr lang="en-US"/>
          </a:p>
        </p:txBody>
      </p:sp>
      <p:sp>
        <p:nvSpPr>
          <p:cNvPr id="27660" name="Freeform 12"/>
          <p:cNvSpPr>
            <a:spLocks/>
          </p:cNvSpPr>
          <p:nvPr/>
        </p:nvSpPr>
        <p:spPr bwMode="auto">
          <a:xfrm>
            <a:off x="1543050" y="3702050"/>
            <a:ext cx="3416300" cy="901700"/>
          </a:xfrm>
          <a:custGeom>
            <a:avLst/>
            <a:gdLst>
              <a:gd name="T0" fmla="*/ 2147483647 w 2268"/>
              <a:gd name="T1" fmla="*/ 2147483647 h 568"/>
              <a:gd name="T2" fmla="*/ 2147483647 w 2268"/>
              <a:gd name="T3" fmla="*/ 2147483647 h 568"/>
              <a:gd name="T4" fmla="*/ 2147483647 w 2268"/>
              <a:gd name="T5" fmla="*/ 2147483647 h 568"/>
              <a:gd name="T6" fmla="*/ 2147483647 w 2268"/>
              <a:gd name="T7" fmla="*/ 2147483647 h 568"/>
              <a:gd name="T8" fmla="*/ 0 w 2268"/>
              <a:gd name="T9" fmla="*/ 2147483647 h 568"/>
              <a:gd name="T10" fmla="*/ 0 60000 65536"/>
              <a:gd name="T11" fmla="*/ 0 60000 65536"/>
              <a:gd name="T12" fmla="*/ 0 60000 65536"/>
              <a:gd name="T13" fmla="*/ 0 60000 65536"/>
              <a:gd name="T14" fmla="*/ 0 60000 65536"/>
              <a:gd name="T15" fmla="*/ 0 w 2268"/>
              <a:gd name="T16" fmla="*/ 0 h 568"/>
              <a:gd name="T17" fmla="*/ 2268 w 2268"/>
              <a:gd name="T18" fmla="*/ 568 h 568"/>
            </a:gdLst>
            <a:ahLst/>
            <a:cxnLst>
              <a:cxn ang="T10">
                <a:pos x="T0" y="T1"/>
              </a:cxn>
              <a:cxn ang="T11">
                <a:pos x="T2" y="T3"/>
              </a:cxn>
              <a:cxn ang="T12">
                <a:pos x="T4" y="T5"/>
              </a:cxn>
              <a:cxn ang="T13">
                <a:pos x="T6" y="T7"/>
              </a:cxn>
              <a:cxn ang="T14">
                <a:pos x="T8" y="T9"/>
              </a:cxn>
            </a:cxnLst>
            <a:rect l="T15" t="T16" r="T17" b="T18"/>
            <a:pathLst>
              <a:path w="2268" h="568">
                <a:moveTo>
                  <a:pt x="2268" y="348"/>
                </a:moveTo>
                <a:cubicBezTo>
                  <a:pt x="2127" y="293"/>
                  <a:pt x="1623" y="56"/>
                  <a:pt x="1420" y="28"/>
                </a:cubicBezTo>
                <a:cubicBezTo>
                  <a:pt x="1217" y="0"/>
                  <a:pt x="1193" y="104"/>
                  <a:pt x="1052" y="180"/>
                </a:cubicBezTo>
                <a:cubicBezTo>
                  <a:pt x="911" y="256"/>
                  <a:pt x="747" y="419"/>
                  <a:pt x="572" y="484"/>
                </a:cubicBezTo>
                <a:cubicBezTo>
                  <a:pt x="397" y="549"/>
                  <a:pt x="119" y="551"/>
                  <a:pt x="0" y="568"/>
                </a:cubicBezTo>
              </a:path>
            </a:pathLst>
          </a:custGeom>
          <a:noFill/>
          <a:ln w="28575">
            <a:solidFill>
              <a:srgbClr val="777777"/>
            </a:solidFill>
            <a:round/>
            <a:headEnd/>
            <a:tailEnd/>
          </a:ln>
        </p:spPr>
        <p:txBody>
          <a:bodyPr>
            <a:prstTxWarp prst="textNoShape">
              <a:avLst/>
            </a:prstTxWarp>
          </a:bodyPr>
          <a:lstStyle/>
          <a:p>
            <a:endParaRPr lang="en-US"/>
          </a:p>
        </p:txBody>
      </p:sp>
      <p:sp>
        <p:nvSpPr>
          <p:cNvPr id="27661" name="Freeform 13"/>
          <p:cNvSpPr>
            <a:spLocks/>
          </p:cNvSpPr>
          <p:nvPr/>
        </p:nvSpPr>
        <p:spPr bwMode="auto">
          <a:xfrm>
            <a:off x="1547813" y="3568700"/>
            <a:ext cx="3398837" cy="1041400"/>
          </a:xfrm>
          <a:custGeom>
            <a:avLst/>
            <a:gdLst>
              <a:gd name="T0" fmla="*/ 2147483647 w 2256"/>
              <a:gd name="T1" fmla="*/ 2147483647 h 656"/>
              <a:gd name="T2" fmla="*/ 2147483647 w 2256"/>
              <a:gd name="T3" fmla="*/ 2147483647 h 656"/>
              <a:gd name="T4" fmla="*/ 2147483647 w 2256"/>
              <a:gd name="T5" fmla="*/ 2147483647 h 656"/>
              <a:gd name="T6" fmla="*/ 2147483647 w 2256"/>
              <a:gd name="T7" fmla="*/ 2147483647 h 656"/>
              <a:gd name="T8" fmla="*/ 0 w 2256"/>
              <a:gd name="T9" fmla="*/ 2147483647 h 656"/>
              <a:gd name="T10" fmla="*/ 0 60000 65536"/>
              <a:gd name="T11" fmla="*/ 0 60000 65536"/>
              <a:gd name="T12" fmla="*/ 0 60000 65536"/>
              <a:gd name="T13" fmla="*/ 0 60000 65536"/>
              <a:gd name="T14" fmla="*/ 0 60000 65536"/>
              <a:gd name="T15" fmla="*/ 0 w 2256"/>
              <a:gd name="T16" fmla="*/ 0 h 656"/>
              <a:gd name="T17" fmla="*/ 2256 w 2256"/>
              <a:gd name="T18" fmla="*/ 656 h 656"/>
            </a:gdLst>
            <a:ahLst/>
            <a:cxnLst>
              <a:cxn ang="T10">
                <a:pos x="T0" y="T1"/>
              </a:cxn>
              <a:cxn ang="T11">
                <a:pos x="T2" y="T3"/>
              </a:cxn>
              <a:cxn ang="T12">
                <a:pos x="T4" y="T5"/>
              </a:cxn>
              <a:cxn ang="T13">
                <a:pos x="T6" y="T7"/>
              </a:cxn>
              <a:cxn ang="T14">
                <a:pos x="T8" y="T9"/>
              </a:cxn>
            </a:cxnLst>
            <a:rect l="T15" t="T16" r="T17" b="T18"/>
            <a:pathLst>
              <a:path w="2256" h="656">
                <a:moveTo>
                  <a:pt x="2256" y="312"/>
                </a:moveTo>
                <a:cubicBezTo>
                  <a:pt x="2121" y="263"/>
                  <a:pt x="1665" y="48"/>
                  <a:pt x="1448" y="24"/>
                </a:cubicBezTo>
                <a:cubicBezTo>
                  <a:pt x="1231" y="0"/>
                  <a:pt x="1141" y="92"/>
                  <a:pt x="952" y="168"/>
                </a:cubicBezTo>
                <a:cubicBezTo>
                  <a:pt x="763" y="244"/>
                  <a:pt x="471" y="399"/>
                  <a:pt x="312" y="480"/>
                </a:cubicBezTo>
                <a:cubicBezTo>
                  <a:pt x="153" y="561"/>
                  <a:pt x="52" y="627"/>
                  <a:pt x="0" y="656"/>
                </a:cubicBezTo>
              </a:path>
            </a:pathLst>
          </a:custGeom>
          <a:noFill/>
          <a:ln w="28575">
            <a:solidFill>
              <a:srgbClr val="777777"/>
            </a:solidFill>
            <a:round/>
            <a:headEnd/>
            <a:tailEnd/>
          </a:ln>
        </p:spPr>
        <p:txBody>
          <a:bodyPr>
            <a:prstTxWarp prst="textNoShape">
              <a:avLst/>
            </a:prstTxWarp>
          </a:bodyPr>
          <a:lstStyle/>
          <a:p>
            <a:endParaRPr lang="en-US"/>
          </a:p>
        </p:txBody>
      </p:sp>
      <p:grpSp>
        <p:nvGrpSpPr>
          <p:cNvPr id="2" name="Group 14"/>
          <p:cNvGrpSpPr>
            <a:grpSpLocks/>
          </p:cNvGrpSpPr>
          <p:nvPr/>
        </p:nvGrpSpPr>
        <p:grpSpPr bwMode="auto">
          <a:xfrm>
            <a:off x="812800" y="1951038"/>
            <a:ext cx="1670050" cy="3244850"/>
            <a:chOff x="512" y="1229"/>
            <a:chExt cx="1051" cy="2044"/>
          </a:xfrm>
        </p:grpSpPr>
        <p:sp>
          <p:nvSpPr>
            <p:cNvPr id="27678" name="Rectangle 15"/>
            <p:cNvSpPr>
              <a:spLocks noChangeArrowheads="1"/>
            </p:cNvSpPr>
            <p:nvPr/>
          </p:nvSpPr>
          <p:spPr bwMode="auto">
            <a:xfrm>
              <a:off x="1147" y="1501"/>
              <a:ext cx="416" cy="173"/>
            </a:xfrm>
            <a:prstGeom prst="rect">
              <a:avLst/>
            </a:prstGeom>
            <a:noFill/>
            <a:ln w="34925">
              <a:noFill/>
              <a:miter lim="800000"/>
              <a:headEnd/>
              <a:tailEnd/>
            </a:ln>
          </p:spPr>
          <p:txBody>
            <a:bodyPr wrap="none" lIns="0" tIns="0" rIns="0" bIns="0">
              <a:prstTxWarp prst="textNoShape">
                <a:avLst/>
              </a:prstTxWarp>
              <a:spAutoFit/>
            </a:bodyPr>
            <a:lstStyle/>
            <a:p>
              <a:r>
                <a:rPr lang="en-US" i="1"/>
                <a:t>Future</a:t>
              </a:r>
              <a:endParaRPr lang="en-US" i="1" baseline="-25000"/>
            </a:p>
          </p:txBody>
        </p:sp>
        <p:sp>
          <p:nvSpPr>
            <p:cNvPr id="27679" name="Line 16"/>
            <p:cNvSpPr>
              <a:spLocks noChangeShapeType="1"/>
            </p:cNvSpPr>
            <p:nvPr/>
          </p:nvSpPr>
          <p:spPr bwMode="auto">
            <a:xfrm>
              <a:off x="973" y="1411"/>
              <a:ext cx="0" cy="1862"/>
            </a:xfrm>
            <a:prstGeom prst="line">
              <a:avLst/>
            </a:prstGeom>
            <a:noFill/>
            <a:ln w="28575">
              <a:solidFill>
                <a:schemeClr val="tx1"/>
              </a:solidFill>
              <a:prstDash val="sysDot"/>
              <a:round/>
              <a:headEnd/>
              <a:tailEnd/>
            </a:ln>
          </p:spPr>
          <p:txBody>
            <a:bodyPr>
              <a:prstTxWarp prst="textNoShape">
                <a:avLst/>
              </a:prstTxWarp>
            </a:bodyPr>
            <a:lstStyle/>
            <a:p>
              <a:endParaRPr lang="en-US"/>
            </a:p>
          </p:txBody>
        </p:sp>
        <p:sp>
          <p:nvSpPr>
            <p:cNvPr id="27680" name="Rectangle 17"/>
            <p:cNvSpPr>
              <a:spLocks noChangeArrowheads="1"/>
            </p:cNvSpPr>
            <p:nvPr/>
          </p:nvSpPr>
          <p:spPr bwMode="auto">
            <a:xfrm>
              <a:off x="843" y="1229"/>
              <a:ext cx="288" cy="173"/>
            </a:xfrm>
            <a:prstGeom prst="rect">
              <a:avLst/>
            </a:prstGeom>
            <a:noFill/>
            <a:ln w="34925">
              <a:noFill/>
              <a:miter lim="800000"/>
              <a:headEnd/>
              <a:tailEnd/>
            </a:ln>
          </p:spPr>
          <p:txBody>
            <a:bodyPr wrap="none" lIns="0" tIns="0" rIns="0" bIns="0">
              <a:prstTxWarp prst="textNoShape">
                <a:avLst/>
              </a:prstTxWarp>
              <a:spAutoFit/>
            </a:bodyPr>
            <a:lstStyle/>
            <a:p>
              <a:r>
                <a:rPr lang="en-US" i="1"/>
                <a:t>Now</a:t>
              </a:r>
              <a:endParaRPr lang="en-US" i="1" baseline="-25000"/>
            </a:p>
          </p:txBody>
        </p:sp>
        <p:sp>
          <p:nvSpPr>
            <p:cNvPr id="27681" name="Rectangle 18"/>
            <p:cNvSpPr>
              <a:spLocks noChangeArrowheads="1"/>
            </p:cNvSpPr>
            <p:nvPr/>
          </p:nvSpPr>
          <p:spPr bwMode="auto">
            <a:xfrm>
              <a:off x="547" y="1493"/>
              <a:ext cx="288" cy="173"/>
            </a:xfrm>
            <a:prstGeom prst="rect">
              <a:avLst/>
            </a:prstGeom>
            <a:noFill/>
            <a:ln w="34925">
              <a:noFill/>
              <a:miter lim="800000"/>
              <a:headEnd/>
              <a:tailEnd/>
            </a:ln>
          </p:spPr>
          <p:txBody>
            <a:bodyPr wrap="none" lIns="0" tIns="0" rIns="0" bIns="0">
              <a:prstTxWarp prst="textNoShape">
                <a:avLst/>
              </a:prstTxWarp>
              <a:spAutoFit/>
            </a:bodyPr>
            <a:lstStyle/>
            <a:p>
              <a:r>
                <a:rPr lang="en-US" i="1"/>
                <a:t>Past</a:t>
              </a:r>
              <a:endParaRPr lang="en-US" i="1" baseline="-25000"/>
            </a:p>
          </p:txBody>
        </p:sp>
        <p:sp>
          <p:nvSpPr>
            <p:cNvPr id="27682" name="Line 19"/>
            <p:cNvSpPr>
              <a:spLocks noChangeShapeType="1"/>
            </p:cNvSpPr>
            <p:nvPr/>
          </p:nvSpPr>
          <p:spPr bwMode="auto">
            <a:xfrm flipH="1">
              <a:off x="512" y="1728"/>
              <a:ext cx="360" cy="0"/>
            </a:xfrm>
            <a:prstGeom prst="line">
              <a:avLst/>
            </a:prstGeom>
            <a:noFill/>
            <a:ln w="28575">
              <a:solidFill>
                <a:srgbClr val="969696"/>
              </a:solidFill>
              <a:round/>
              <a:headEnd/>
              <a:tailEnd type="triangle" w="med" len="med"/>
            </a:ln>
          </p:spPr>
          <p:txBody>
            <a:bodyPr>
              <a:prstTxWarp prst="textNoShape">
                <a:avLst/>
              </a:prstTxWarp>
            </a:bodyPr>
            <a:lstStyle/>
            <a:p>
              <a:endParaRPr lang="en-US"/>
            </a:p>
          </p:txBody>
        </p:sp>
        <p:sp>
          <p:nvSpPr>
            <p:cNvPr id="27683" name="Line 20"/>
            <p:cNvSpPr>
              <a:spLocks noChangeShapeType="1"/>
            </p:cNvSpPr>
            <p:nvPr/>
          </p:nvSpPr>
          <p:spPr bwMode="auto">
            <a:xfrm>
              <a:off x="1112" y="1728"/>
              <a:ext cx="360" cy="0"/>
            </a:xfrm>
            <a:prstGeom prst="line">
              <a:avLst/>
            </a:prstGeom>
            <a:noFill/>
            <a:ln w="28575">
              <a:solidFill>
                <a:srgbClr val="969696"/>
              </a:solidFill>
              <a:round/>
              <a:headEnd/>
              <a:tailEnd type="triangle" w="med" len="med"/>
            </a:ln>
          </p:spPr>
          <p:txBody>
            <a:bodyPr>
              <a:prstTxWarp prst="textNoShape">
                <a:avLst/>
              </a:prstTxWarp>
            </a:bodyPr>
            <a:lstStyle/>
            <a:p>
              <a:endParaRPr lang="en-US"/>
            </a:p>
          </p:txBody>
        </p:sp>
      </p:grpSp>
      <p:sp>
        <p:nvSpPr>
          <p:cNvPr id="27663" name="Freeform 21"/>
          <p:cNvSpPr>
            <a:spLocks/>
          </p:cNvSpPr>
          <p:nvPr/>
        </p:nvSpPr>
        <p:spPr bwMode="auto">
          <a:xfrm>
            <a:off x="673100" y="4510088"/>
            <a:ext cx="869950" cy="168275"/>
          </a:xfrm>
          <a:custGeom>
            <a:avLst/>
            <a:gdLst>
              <a:gd name="T0" fmla="*/ 2147483647 w 548"/>
              <a:gd name="T1" fmla="*/ 2147483647 h 106"/>
              <a:gd name="T2" fmla="*/ 2147483647 w 548"/>
              <a:gd name="T3" fmla="*/ 2147483647 h 106"/>
              <a:gd name="T4" fmla="*/ 2147483647 w 548"/>
              <a:gd name="T5" fmla="*/ 2147483647 h 106"/>
              <a:gd name="T6" fmla="*/ 0 w 548"/>
              <a:gd name="T7" fmla="*/ 0 h 106"/>
              <a:gd name="T8" fmla="*/ 0 60000 65536"/>
              <a:gd name="T9" fmla="*/ 0 60000 65536"/>
              <a:gd name="T10" fmla="*/ 0 60000 65536"/>
              <a:gd name="T11" fmla="*/ 0 60000 65536"/>
              <a:gd name="T12" fmla="*/ 0 w 548"/>
              <a:gd name="T13" fmla="*/ 0 h 106"/>
              <a:gd name="T14" fmla="*/ 548 w 548"/>
              <a:gd name="T15" fmla="*/ 106 h 106"/>
            </a:gdLst>
            <a:ahLst/>
            <a:cxnLst>
              <a:cxn ang="T8">
                <a:pos x="T0" y="T1"/>
              </a:cxn>
              <a:cxn ang="T9">
                <a:pos x="T2" y="T3"/>
              </a:cxn>
              <a:cxn ang="T10">
                <a:pos x="T4" y="T5"/>
              </a:cxn>
              <a:cxn ang="T11">
                <a:pos x="T6" y="T7"/>
              </a:cxn>
            </a:cxnLst>
            <a:rect l="T12" t="T13" r="T14" b="T15"/>
            <a:pathLst>
              <a:path w="548" h="106">
                <a:moveTo>
                  <a:pt x="548" y="57"/>
                </a:moveTo>
                <a:cubicBezTo>
                  <a:pt x="520" y="65"/>
                  <a:pt x="447" y="106"/>
                  <a:pt x="384" y="103"/>
                </a:cubicBezTo>
                <a:cubicBezTo>
                  <a:pt x="321" y="100"/>
                  <a:pt x="232" y="56"/>
                  <a:pt x="168" y="39"/>
                </a:cubicBezTo>
                <a:cubicBezTo>
                  <a:pt x="104" y="22"/>
                  <a:pt x="35" y="8"/>
                  <a:pt x="0" y="0"/>
                </a:cubicBezTo>
              </a:path>
            </a:pathLst>
          </a:custGeom>
          <a:noFill/>
          <a:ln w="28575">
            <a:solidFill>
              <a:schemeClr val="tx1"/>
            </a:solidFill>
            <a:round/>
            <a:headEnd/>
            <a:tailEnd/>
          </a:ln>
        </p:spPr>
        <p:txBody>
          <a:bodyPr>
            <a:prstTxWarp prst="textNoShape">
              <a:avLst/>
            </a:prstTxWarp>
          </a:bodyPr>
          <a:lstStyle/>
          <a:p>
            <a:endParaRPr lang="en-US"/>
          </a:p>
        </p:txBody>
      </p:sp>
      <p:sp>
        <p:nvSpPr>
          <p:cNvPr id="27664" name="Line 22"/>
          <p:cNvSpPr>
            <a:spLocks noChangeShapeType="1"/>
          </p:cNvSpPr>
          <p:nvPr/>
        </p:nvSpPr>
        <p:spPr bwMode="auto">
          <a:xfrm>
            <a:off x="3132138" y="2697163"/>
            <a:ext cx="0" cy="2498725"/>
          </a:xfrm>
          <a:prstGeom prst="line">
            <a:avLst/>
          </a:prstGeom>
          <a:noFill/>
          <a:ln w="9525">
            <a:solidFill>
              <a:schemeClr val="tx1"/>
            </a:solidFill>
            <a:round/>
            <a:headEnd/>
            <a:tailEnd/>
          </a:ln>
        </p:spPr>
        <p:txBody>
          <a:bodyPr>
            <a:prstTxWarp prst="textNoShape">
              <a:avLst/>
            </a:prstTxWarp>
          </a:bodyPr>
          <a:lstStyle/>
          <a:p>
            <a:endParaRPr lang="en-US"/>
          </a:p>
        </p:txBody>
      </p:sp>
      <p:grpSp>
        <p:nvGrpSpPr>
          <p:cNvPr id="3" name="Group 23"/>
          <p:cNvGrpSpPr>
            <a:grpSpLocks/>
          </p:cNvGrpSpPr>
          <p:nvPr/>
        </p:nvGrpSpPr>
        <p:grpSpPr bwMode="auto">
          <a:xfrm>
            <a:off x="3040063" y="1965325"/>
            <a:ext cx="5208587" cy="1154113"/>
            <a:chOff x="1915" y="1287"/>
            <a:chExt cx="3282" cy="727"/>
          </a:xfrm>
        </p:grpSpPr>
        <p:sp>
          <p:nvSpPr>
            <p:cNvPr id="27675" name="Line 24"/>
            <p:cNvSpPr>
              <a:spLocks noChangeShapeType="1"/>
            </p:cNvSpPr>
            <p:nvPr/>
          </p:nvSpPr>
          <p:spPr bwMode="auto">
            <a:xfrm flipV="1">
              <a:off x="2075" y="1552"/>
              <a:ext cx="1614" cy="382"/>
            </a:xfrm>
            <a:prstGeom prst="line">
              <a:avLst/>
            </a:prstGeom>
            <a:noFill/>
            <a:ln w="28575">
              <a:solidFill>
                <a:srgbClr val="008000"/>
              </a:solidFill>
              <a:round/>
              <a:headEnd type="none" w="lg" len="lg"/>
              <a:tailEnd type="stealth" w="lg" len="lg"/>
            </a:ln>
          </p:spPr>
          <p:txBody>
            <a:bodyPr>
              <a:prstTxWarp prst="textNoShape">
                <a:avLst/>
              </a:prstTxWarp>
            </a:bodyPr>
            <a:lstStyle/>
            <a:p>
              <a:endParaRPr lang="en-US"/>
            </a:p>
          </p:txBody>
        </p:sp>
        <p:sp>
          <p:nvSpPr>
            <p:cNvPr id="27676" name="Text Box 25"/>
            <p:cNvSpPr txBox="1">
              <a:spLocks noChangeArrowheads="1"/>
            </p:cNvSpPr>
            <p:nvPr/>
          </p:nvSpPr>
          <p:spPr bwMode="auto">
            <a:xfrm>
              <a:off x="3718" y="1287"/>
              <a:ext cx="1479" cy="44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000" i="1">
                  <a:solidFill>
                    <a:srgbClr val="008000"/>
                  </a:solidFill>
                </a:rPr>
                <a:t>Low chance of this level flow or higher</a:t>
              </a:r>
            </a:p>
          </p:txBody>
        </p:sp>
        <p:sp>
          <p:nvSpPr>
            <p:cNvPr id="27677" name="Oval 26"/>
            <p:cNvSpPr>
              <a:spLocks noChangeArrowheads="1"/>
            </p:cNvSpPr>
            <p:nvPr/>
          </p:nvSpPr>
          <p:spPr bwMode="auto">
            <a:xfrm>
              <a:off x="1915" y="1916"/>
              <a:ext cx="112" cy="98"/>
            </a:xfrm>
            <a:prstGeom prst="ellipse">
              <a:avLst/>
            </a:prstGeom>
            <a:solidFill>
              <a:srgbClr val="008000"/>
            </a:solidFill>
            <a:ln w="3175">
              <a:solidFill>
                <a:srgbClr val="777777"/>
              </a:solidFill>
              <a:round/>
              <a:headEnd/>
              <a:tailEnd/>
            </a:ln>
          </p:spPr>
          <p:txBody>
            <a:bodyPr wrap="none" anchor="ctr">
              <a:prstTxWarp prst="textNoShape">
                <a:avLst/>
              </a:prstTxWarp>
            </a:bodyPr>
            <a:lstStyle/>
            <a:p>
              <a:endParaRPr lang="en-US"/>
            </a:p>
          </p:txBody>
        </p:sp>
      </p:grpSp>
      <p:grpSp>
        <p:nvGrpSpPr>
          <p:cNvPr id="4" name="Group 27"/>
          <p:cNvGrpSpPr>
            <a:grpSpLocks/>
          </p:cNvGrpSpPr>
          <p:nvPr/>
        </p:nvGrpSpPr>
        <p:grpSpPr bwMode="auto">
          <a:xfrm>
            <a:off x="3035300" y="4086225"/>
            <a:ext cx="5241925" cy="1019175"/>
            <a:chOff x="1912" y="2497"/>
            <a:chExt cx="3302" cy="642"/>
          </a:xfrm>
        </p:grpSpPr>
        <p:sp>
          <p:nvSpPr>
            <p:cNvPr id="27672" name="Text Box 28"/>
            <p:cNvSpPr txBox="1">
              <a:spLocks noChangeArrowheads="1"/>
            </p:cNvSpPr>
            <p:nvPr/>
          </p:nvSpPr>
          <p:spPr bwMode="auto">
            <a:xfrm>
              <a:off x="3722" y="2697"/>
              <a:ext cx="1492" cy="442"/>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000" i="1">
                  <a:solidFill>
                    <a:srgbClr val="0000FF"/>
                  </a:solidFill>
                </a:rPr>
                <a:t>High chance of this level flow or higher</a:t>
              </a:r>
            </a:p>
          </p:txBody>
        </p:sp>
        <p:sp>
          <p:nvSpPr>
            <p:cNvPr id="27673" name="Line 29"/>
            <p:cNvSpPr>
              <a:spLocks noChangeShapeType="1"/>
            </p:cNvSpPr>
            <p:nvPr/>
          </p:nvSpPr>
          <p:spPr bwMode="auto">
            <a:xfrm>
              <a:off x="2074" y="2574"/>
              <a:ext cx="1598" cy="262"/>
            </a:xfrm>
            <a:prstGeom prst="line">
              <a:avLst/>
            </a:prstGeom>
            <a:noFill/>
            <a:ln w="28575">
              <a:solidFill>
                <a:srgbClr val="0000FF"/>
              </a:solidFill>
              <a:round/>
              <a:headEnd type="none" w="lg" len="lg"/>
              <a:tailEnd type="stealth" w="lg" len="lg"/>
            </a:ln>
          </p:spPr>
          <p:txBody>
            <a:bodyPr>
              <a:prstTxWarp prst="textNoShape">
                <a:avLst/>
              </a:prstTxWarp>
            </a:bodyPr>
            <a:lstStyle/>
            <a:p>
              <a:endParaRPr lang="en-US"/>
            </a:p>
          </p:txBody>
        </p:sp>
        <p:sp>
          <p:nvSpPr>
            <p:cNvPr id="27674" name="Oval 30"/>
            <p:cNvSpPr>
              <a:spLocks noChangeArrowheads="1"/>
            </p:cNvSpPr>
            <p:nvPr/>
          </p:nvSpPr>
          <p:spPr bwMode="auto">
            <a:xfrm>
              <a:off x="1912" y="2497"/>
              <a:ext cx="112" cy="98"/>
            </a:xfrm>
            <a:prstGeom prst="ellipse">
              <a:avLst/>
            </a:prstGeom>
            <a:solidFill>
              <a:srgbClr val="0000FF"/>
            </a:solidFill>
            <a:ln w="3175">
              <a:solidFill>
                <a:srgbClr val="777777"/>
              </a:solidFill>
              <a:round/>
              <a:headEnd/>
              <a:tailEnd/>
            </a:ln>
          </p:spPr>
          <p:txBody>
            <a:bodyPr wrap="none" anchor="ctr">
              <a:prstTxWarp prst="textNoShape">
                <a:avLst/>
              </a:prstTxWarp>
            </a:bodyPr>
            <a:lstStyle/>
            <a:p>
              <a:endParaRPr lang="en-US"/>
            </a:p>
          </p:txBody>
        </p:sp>
      </p:grpSp>
      <p:grpSp>
        <p:nvGrpSpPr>
          <p:cNvPr id="5" name="Group 31"/>
          <p:cNvGrpSpPr>
            <a:grpSpLocks/>
          </p:cNvGrpSpPr>
          <p:nvPr/>
        </p:nvGrpSpPr>
        <p:grpSpPr bwMode="auto">
          <a:xfrm>
            <a:off x="3048000" y="3105150"/>
            <a:ext cx="5559425" cy="1006475"/>
            <a:chOff x="1920" y="1956"/>
            <a:chExt cx="3502" cy="634"/>
          </a:xfrm>
        </p:grpSpPr>
        <p:sp>
          <p:nvSpPr>
            <p:cNvPr id="27669" name="Text Box 32"/>
            <p:cNvSpPr txBox="1">
              <a:spLocks noChangeArrowheads="1"/>
            </p:cNvSpPr>
            <p:nvPr/>
          </p:nvSpPr>
          <p:spPr bwMode="auto">
            <a:xfrm>
              <a:off x="3731" y="1956"/>
              <a:ext cx="1691" cy="634"/>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000" i="1">
                  <a:solidFill>
                    <a:srgbClr val="FF0000"/>
                  </a:solidFill>
                </a:rPr>
                <a:t>Medium chance of this level flow or higher</a:t>
              </a:r>
            </a:p>
          </p:txBody>
        </p:sp>
        <p:sp>
          <p:nvSpPr>
            <p:cNvPr id="27670" name="Line 33"/>
            <p:cNvSpPr>
              <a:spLocks noChangeShapeType="1"/>
            </p:cNvSpPr>
            <p:nvPr/>
          </p:nvSpPr>
          <p:spPr bwMode="auto">
            <a:xfrm flipV="1">
              <a:off x="2047" y="2185"/>
              <a:ext cx="1571" cy="54"/>
            </a:xfrm>
            <a:prstGeom prst="line">
              <a:avLst/>
            </a:prstGeom>
            <a:noFill/>
            <a:ln w="28575">
              <a:solidFill>
                <a:srgbClr val="FF0000"/>
              </a:solidFill>
              <a:round/>
              <a:headEnd type="none" w="lg" len="lg"/>
              <a:tailEnd type="stealth" w="lg" len="lg"/>
            </a:ln>
          </p:spPr>
          <p:txBody>
            <a:bodyPr>
              <a:prstTxWarp prst="textNoShape">
                <a:avLst/>
              </a:prstTxWarp>
            </a:bodyPr>
            <a:lstStyle/>
            <a:p>
              <a:endParaRPr lang="en-US"/>
            </a:p>
          </p:txBody>
        </p:sp>
        <p:sp>
          <p:nvSpPr>
            <p:cNvPr id="27671" name="Oval 34"/>
            <p:cNvSpPr>
              <a:spLocks noChangeArrowheads="1"/>
            </p:cNvSpPr>
            <p:nvPr/>
          </p:nvSpPr>
          <p:spPr bwMode="auto">
            <a:xfrm>
              <a:off x="1920" y="2186"/>
              <a:ext cx="112" cy="98"/>
            </a:xfrm>
            <a:prstGeom prst="ellipse">
              <a:avLst/>
            </a:prstGeom>
            <a:solidFill>
              <a:srgbClr val="FF0000"/>
            </a:solidFill>
            <a:ln w="3175">
              <a:solidFill>
                <a:srgbClr val="777777"/>
              </a:solidFill>
              <a:round/>
              <a:headEnd/>
              <a:tailEnd/>
            </a:ln>
          </p:spPr>
          <p:txBody>
            <a:bodyPr wrap="none" anchor="ctr">
              <a:prstTxWarp prst="textNoShape">
                <a:avLst/>
              </a:prstTxWarp>
            </a:bodyPr>
            <a:lstStyle/>
            <a:p>
              <a:endParaRPr lang="en-US"/>
            </a:p>
          </p:txBody>
        </p:sp>
      </p:grpSp>
      <p:sp>
        <p:nvSpPr>
          <p:cNvPr id="27668" name="Rectangle 35"/>
          <p:cNvSpPr>
            <a:spLocks noChangeArrowheads="1"/>
          </p:cNvSpPr>
          <p:nvPr/>
        </p:nvSpPr>
        <p:spPr bwMode="auto">
          <a:xfrm>
            <a:off x="6621463" y="5967413"/>
            <a:ext cx="1952625" cy="228600"/>
          </a:xfrm>
          <a:prstGeom prst="rect">
            <a:avLst/>
          </a:prstGeom>
          <a:noFill/>
          <a:ln w="9525">
            <a:noFill/>
            <a:miter lim="800000"/>
            <a:headEnd/>
            <a:tailEnd/>
          </a:ln>
        </p:spPr>
        <p:txBody>
          <a:bodyPr>
            <a:prstTxWarp prst="textNoShape">
              <a:avLst/>
            </a:prstTxWarp>
            <a:spAutoFit/>
          </a:bodyPr>
          <a:lstStyle/>
          <a:p>
            <a:r>
              <a:rPr lang="en-US" sz="1200" baseline="30000"/>
              <a:t>©</a:t>
            </a:r>
            <a:r>
              <a:rPr lang="en-US" sz="900">
                <a:sym typeface="Symbol" pitchFamily="32" charset="2"/>
              </a:rPr>
              <a:t>The</a:t>
            </a:r>
            <a:r>
              <a:rPr lang="en-US" sz="900" baseline="30000"/>
              <a:t> </a:t>
            </a:r>
            <a:r>
              <a:rPr lang="en-US" sz="900"/>
              <a:t>COMET Program</a:t>
            </a: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UDIO_ID" val="607"/>
  <p:tag name="ELAPSEDTIME" val="20.031"/>
  <p:tag name="TIMELINE" val="2.0/5.9/7.8/16.1/27.3/34.5/42.2"/>
  <p:tag name="ARTICULATE_SLIDE_PAUSE" val="0"/>
  <p:tag name="ARTICULATE_NAV_LEVEL" val="1"/>
  <p:tag name="ARTICULATE_PLAYLIST_ID" val="-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UDIO_ID" val="607"/>
  <p:tag name="ELAPSEDTIME" val="20.031"/>
  <p:tag name="TIMELINE" val="2.0/5.9/7.8/16.1/27.3/34.5/42.2"/>
  <p:tag name="ARTICULATE_SLIDE_PAUSE" val="0"/>
  <p:tag name="ARTICULATE_NAV_LEVEL" val="1"/>
  <p:tag name="ARTICULATE_PLAYLIST_ID" val="-1"/>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UDIO_ID" val="607"/>
  <p:tag name="ELAPSEDTIME" val="20.031"/>
  <p:tag name="TIMELINE" val="2.0/5.9/7.8/16.1/27.3/34.5/42.2"/>
  <p:tag name="ARTICULATE_SLIDE_PAUSE" val="0"/>
  <p:tag name="ARTICULATE_NAV_LEVEL" val="1"/>
  <p:tag name="ARTICULATE_PLAYLIST_ID" val="-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UDIO_ID" val="607"/>
  <p:tag name="ELAPSEDTIME" val="20.031"/>
  <p:tag name="TIMELINE" val="2.0/5.9/7.8/16.1/27.3/34.5/42.2"/>
  <p:tag name="ARTICULATE_SLIDE_PAUSE" val="0"/>
  <p:tag name="ARTICULATE_NAV_LEVEL" val="1"/>
  <p:tag name="ARTICULATE_PLAYLIST_ID"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2281</TotalTime>
  <Words>1832</Words>
  <Application>Microsoft Macintosh PowerPoint</Application>
  <PresentationFormat>On-screen Show (4:3)</PresentationFormat>
  <Paragraphs>199</Paragraphs>
  <Slides>28</Slides>
  <Notes>7</Notes>
  <HiddenSlides>0</HiddenSlides>
  <MMClips>0</MMClips>
  <ScaleCrop>false</ScaleCrop>
  <HeadingPairs>
    <vt:vector size="4" baseType="variant">
      <vt:variant>
        <vt:lpstr>Design Template</vt:lpstr>
      </vt:variant>
      <vt:variant>
        <vt:i4>1</vt:i4>
      </vt:variant>
      <vt:variant>
        <vt:lpstr>Slide Titles</vt:lpstr>
      </vt:variant>
      <vt:variant>
        <vt:i4>28</vt:i4>
      </vt:variant>
    </vt:vector>
  </HeadingPairs>
  <TitlesOfParts>
    <vt:vector size="29" baseType="lpstr">
      <vt:lpstr>1_Default Design</vt:lpstr>
      <vt:lpstr>Slide 1</vt:lpstr>
      <vt:lpstr>Outline</vt:lpstr>
      <vt:lpstr>Slide 3</vt:lpstr>
      <vt:lpstr>Slide 4</vt:lpstr>
      <vt:lpstr>Slide 5</vt:lpstr>
      <vt:lpstr>Slide 6</vt:lpstr>
      <vt:lpstr>Slide 7</vt:lpstr>
      <vt:lpstr>Water Supply Forecast Methods</vt:lpstr>
      <vt:lpstr>ESP Technique</vt:lpstr>
      <vt:lpstr>ESP for Water Supply</vt:lpstr>
      <vt:lpstr>Feb 1 forecast</vt:lpstr>
      <vt:lpstr>Mar 1 forecast</vt:lpstr>
      <vt:lpstr>Apr 1 forecast</vt:lpstr>
      <vt:lpstr>30 year average </vt:lpstr>
      <vt:lpstr>Slide 15</vt:lpstr>
      <vt:lpstr>Upper Green (at Warren Bridge) Precipitation Trends by Month</vt:lpstr>
      <vt:lpstr>Upper Green (at Warren Bridge) Precipitation Trends by Month</vt:lpstr>
      <vt:lpstr>Yampa / White Rivers (updated through 2010)</vt:lpstr>
      <vt:lpstr>Slide 19</vt:lpstr>
      <vt:lpstr>Slide 20</vt:lpstr>
      <vt:lpstr>Slide 21</vt:lpstr>
      <vt:lpstr>Slide 22</vt:lpstr>
      <vt:lpstr>Slide 23</vt:lpstr>
      <vt:lpstr>Slide 24</vt:lpstr>
      <vt:lpstr>Affect on Forecasts</vt:lpstr>
      <vt:lpstr>CBRFC Updates</vt:lpstr>
      <vt:lpstr>Discussion</vt:lpstr>
      <vt:lpstr>Slide 28</vt:lpstr>
    </vt:vector>
  </TitlesOfParts>
  <Manager/>
  <Company>NWS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 w/ GFS and CFS</dc:title>
  <dc:subject/>
  <dc:creator>aww</dc:creator>
  <cp:keywords/>
  <dc:description/>
  <cp:lastModifiedBy>Kevin Werner</cp:lastModifiedBy>
  <cp:revision>52</cp:revision>
  <dcterms:created xsi:type="dcterms:W3CDTF">2011-04-12T22:16:50Z</dcterms:created>
  <dcterms:modified xsi:type="dcterms:W3CDTF">2011-04-12T22:35:15Z</dcterms:modified>
  <cp:category/>
</cp:coreProperties>
</file>