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xls" ContentType="application/vnd.ms-exce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package" ContentType="application/vnd.openxmlformats-officedocument.package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charts/chart4.xml" ContentType="application/vnd.openxmlformats-officedocument.drawingml.chart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50" r:id="rId1"/>
  </p:sldMasterIdLst>
  <p:notesMasterIdLst>
    <p:notesMasterId r:id="rId25"/>
  </p:notesMasterIdLst>
  <p:handoutMasterIdLst>
    <p:handoutMasterId r:id="rId26"/>
  </p:handoutMasterIdLst>
  <p:sldIdLst>
    <p:sldId id="321" r:id="rId2"/>
    <p:sldId id="361" r:id="rId3"/>
    <p:sldId id="448" r:id="rId4"/>
    <p:sldId id="445" r:id="rId5"/>
    <p:sldId id="428" r:id="rId6"/>
    <p:sldId id="429" r:id="rId7"/>
    <p:sldId id="430" r:id="rId8"/>
    <p:sldId id="454" r:id="rId9"/>
    <p:sldId id="449" r:id="rId10"/>
    <p:sldId id="447" r:id="rId11"/>
    <p:sldId id="433" r:id="rId12"/>
    <p:sldId id="434" r:id="rId13"/>
    <p:sldId id="424" r:id="rId14"/>
    <p:sldId id="435" r:id="rId15"/>
    <p:sldId id="436" r:id="rId16"/>
    <p:sldId id="438" r:id="rId17"/>
    <p:sldId id="425" r:id="rId18"/>
    <p:sldId id="426" r:id="rId19"/>
    <p:sldId id="452" r:id="rId20"/>
    <p:sldId id="453" r:id="rId21"/>
    <p:sldId id="451" r:id="rId22"/>
    <p:sldId id="427" r:id="rId23"/>
    <p:sldId id="387" r:id="rId2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2" charset="0"/>
        <a:ea typeface="ＭＳ Ｐゴシック" pitchFamily="32" charset="-128"/>
        <a:cs typeface="ＭＳ Ｐゴシック" pitchFamily="32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2" charset="0"/>
        <a:ea typeface="ＭＳ Ｐゴシック" pitchFamily="32" charset="-128"/>
        <a:cs typeface="ＭＳ Ｐゴシック" pitchFamily="32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2" charset="0"/>
        <a:ea typeface="ＭＳ Ｐゴシック" pitchFamily="32" charset="-128"/>
        <a:cs typeface="ＭＳ Ｐゴシック" pitchFamily="32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2" charset="0"/>
        <a:ea typeface="ＭＳ Ｐゴシック" pitchFamily="32" charset="-128"/>
        <a:cs typeface="ＭＳ Ｐゴシック" pitchFamily="32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2" charset="0"/>
        <a:ea typeface="ＭＳ Ｐゴシック" pitchFamily="32" charset="-128"/>
        <a:cs typeface="ＭＳ Ｐゴシック" pitchFamily="32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32" charset="0"/>
        <a:ea typeface="ＭＳ Ｐゴシック" pitchFamily="32" charset="-128"/>
        <a:cs typeface="ＭＳ Ｐゴシック" pitchFamily="32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32" charset="0"/>
        <a:ea typeface="ＭＳ Ｐゴシック" pitchFamily="32" charset="-128"/>
        <a:cs typeface="ＭＳ Ｐゴシック" pitchFamily="32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32" charset="0"/>
        <a:ea typeface="ＭＳ Ｐゴシック" pitchFamily="32" charset="-128"/>
        <a:cs typeface="ＭＳ Ｐゴシック" pitchFamily="32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32" charset="0"/>
        <a:ea typeface="ＭＳ Ｐゴシック" pitchFamily="32" charset="-128"/>
        <a:cs typeface="ＭＳ Ｐゴシック" pitchFamily="3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CCFFFF"/>
    <a:srgbClr val="66FFFF"/>
    <a:srgbClr val="FFFF66"/>
    <a:srgbClr val="F1756B"/>
    <a:srgbClr val="EF6257"/>
    <a:srgbClr val="00FF99"/>
    <a:srgbClr val="5BBEEB"/>
    <a:srgbClr val="EEEEE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88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75" d="100"/>
          <a:sy n="75" d="100"/>
        </p:scale>
        <p:origin x="-1284" y="1230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tableStyles" Target="tableStyle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printerSettings" Target="printerSettings/printerSettings1.bin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11" Type="http://schemas.openxmlformats.org/officeDocument/2006/relationships/slide" Target="slides/slide10.xml"/><Relationship Id="rId29" Type="http://schemas.openxmlformats.org/officeDocument/2006/relationships/viewProps" Target="viewProp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ackage1.package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ackage2.package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vw:Documents:AMS%20scenario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vw:Documents:AMS%20scenari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sz="1012" b="1" i="0" u="none" strike="noStrike" baseline="0">
                <a:solidFill>
                  <a:srgbClr val="000000"/>
                </a:solidFill>
                <a:latin typeface="Microsoft Sans Serif"/>
                <a:ea typeface="Microsoft Sans Serif"/>
                <a:cs typeface="Microsoft Sans Serif"/>
              </a:defRPr>
            </a:pPr>
            <a:r>
              <a:rPr lang="en-US"/>
              <a:t>Confidence in temperature and precipitation forecasts for next 3 months</a:t>
            </a:r>
          </a:p>
        </c:rich>
      </c:tx>
      <c:layout>
        <c:manualLayout>
          <c:xMode val="edge"/>
          <c:yMode val="edge"/>
          <c:x val="0.120553441585352"/>
          <c:y val="0.0204080825513249"/>
        </c:manualLayout>
      </c:layout>
      <c:spPr>
        <a:noFill/>
        <a:ln w="21450">
          <a:noFill/>
        </a:ln>
      </c:spPr>
    </c:title>
    <c:plotArea>
      <c:layout>
        <c:manualLayout>
          <c:layoutTarget val="inner"/>
          <c:xMode val="edge"/>
          <c:yMode val="edge"/>
          <c:x val="0.0968379446640316"/>
          <c:y val="0.163265306122449"/>
          <c:w val="0.620553359683794"/>
          <c:h val="0.644897959183673"/>
        </c:manualLayout>
      </c:layout>
      <c:barChart>
        <c:barDir val="col"/>
        <c:grouping val="clustered"/>
        <c:ser>
          <c:idx val="0"/>
          <c:order val="0"/>
          <c:tx>
            <c:v>SAFER Workshop</c:v>
          </c:tx>
          <c:spPr>
            <a:solidFill>
              <a:srgbClr val="63AAFE"/>
            </a:solidFill>
            <a:ln w="10725">
              <a:solidFill>
                <a:srgbClr val="000000"/>
              </a:solidFill>
              <a:prstDash val="solid"/>
            </a:ln>
          </c:spPr>
          <c:val>
            <c:numRef>
              <c:f>'Question 1'!$C$24:$G$24</c:f>
              <c:numCache>
                <c:formatCode>General</c:formatCode>
                <c:ptCount val="5"/>
                <c:pt idx="0">
                  <c:v>0.0833333333333333</c:v>
                </c:pt>
                <c:pt idx="1">
                  <c:v>0.4375</c:v>
                </c:pt>
                <c:pt idx="2">
                  <c:v>0.416666666666667</c:v>
                </c:pt>
                <c:pt idx="3">
                  <c:v>0.0416666666666667</c:v>
                </c:pt>
                <c:pt idx="4">
                  <c:v>0.0208333333333333</c:v>
                </c:pt>
              </c:numCache>
            </c:numRef>
          </c:val>
        </c:ser>
        <c:ser>
          <c:idx val="1"/>
          <c:order val="1"/>
          <c:tx>
            <c:v>Grand Junction Workshop</c:v>
          </c:tx>
          <c:spPr>
            <a:solidFill>
              <a:srgbClr val="DD2D32"/>
            </a:solidFill>
            <a:ln w="10725">
              <a:solidFill>
                <a:srgbClr val="000000"/>
              </a:solidFill>
              <a:prstDash val="solid"/>
            </a:ln>
          </c:spPr>
          <c:val>
            <c:numRef>
              <c:f>'Question 1'!$C$23:$G$23</c:f>
              <c:numCache>
                <c:formatCode>General</c:formatCode>
                <c:ptCount val="5"/>
                <c:pt idx="0">
                  <c:v>0.0</c:v>
                </c:pt>
                <c:pt idx="1">
                  <c:v>0.25</c:v>
                </c:pt>
                <c:pt idx="2">
                  <c:v>0.625</c:v>
                </c:pt>
                <c:pt idx="3">
                  <c:v>0.125</c:v>
                </c:pt>
                <c:pt idx="4">
                  <c:v>0.0</c:v>
                </c:pt>
              </c:numCache>
            </c:numRef>
          </c:val>
        </c:ser>
        <c:axId val="551353112"/>
        <c:axId val="550820584"/>
      </c:barChart>
      <c:catAx>
        <c:axId val="5513531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840" b="1" i="0" u="none" strike="noStrike" baseline="0">
                    <a:solidFill>
                      <a:srgbClr val="000000"/>
                    </a:solidFill>
                    <a:latin typeface="Microsoft Sans Serif"/>
                    <a:ea typeface="Microsoft Sans Serif"/>
                    <a:cs typeface="Microsoft Sans Serif"/>
                  </a:defRPr>
                </a:pPr>
                <a:r>
                  <a:rPr lang="en-US"/>
                  <a:t>Confidence (low to high)</a:t>
                </a:r>
              </a:p>
            </c:rich>
          </c:tx>
          <c:layout>
            <c:manualLayout>
              <c:xMode val="edge"/>
              <c:yMode val="edge"/>
              <c:x val="0.296442753268282"/>
              <c:y val="0.897959227699277"/>
            </c:manualLayout>
          </c:layout>
          <c:spPr>
            <a:noFill/>
            <a:ln w="21450">
              <a:noFill/>
            </a:ln>
          </c:spPr>
        </c:title>
        <c:numFmt formatCode="General" sourceLinked="1"/>
        <c:tickLblPos val="nextTo"/>
        <c:spPr>
          <a:ln w="268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44" b="0" i="0" u="none" strike="noStrike" baseline="0">
                <a:solidFill>
                  <a:srgbClr val="000000"/>
                </a:solidFill>
                <a:latin typeface="Microsoft Sans Serif"/>
                <a:ea typeface="Microsoft Sans Serif"/>
                <a:cs typeface="Microsoft Sans Serif"/>
              </a:defRPr>
            </a:pPr>
            <a:endParaRPr lang="en-US"/>
          </a:p>
        </c:txPr>
        <c:crossAx val="550820584"/>
        <c:crosses val="autoZero"/>
        <c:auto val="1"/>
        <c:lblAlgn val="ctr"/>
        <c:lblOffset val="100"/>
        <c:tickLblSkip val="1"/>
        <c:tickMarkSkip val="1"/>
      </c:catAx>
      <c:valAx>
        <c:axId val="550820584"/>
        <c:scaling>
          <c:orientation val="minMax"/>
        </c:scaling>
        <c:axPos val="l"/>
        <c:majorGridlines>
          <c:spPr>
            <a:ln w="2681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40" b="1" i="0" u="none" strike="noStrike" baseline="0">
                    <a:solidFill>
                      <a:srgbClr val="000000"/>
                    </a:solidFill>
                    <a:latin typeface="Microsoft Sans Serif"/>
                    <a:ea typeface="Microsoft Sans Serif"/>
                    <a:cs typeface="Microsoft Sans Serif"/>
                  </a:defRPr>
                </a:pPr>
                <a:r>
                  <a:rPr lang="en-US"/>
                  <a:t>Responses</a:t>
                </a:r>
              </a:p>
            </c:rich>
          </c:tx>
          <c:layout>
            <c:manualLayout>
              <c:xMode val="edge"/>
              <c:yMode val="edge"/>
              <c:x val="0.0177866104057567"/>
              <c:y val="0.37551037284723"/>
            </c:manualLayout>
          </c:layout>
          <c:spPr>
            <a:noFill/>
            <a:ln w="21450">
              <a:noFill/>
            </a:ln>
          </c:spPr>
        </c:title>
        <c:numFmt formatCode="General" sourceLinked="1"/>
        <c:tickLblPos val="nextTo"/>
        <c:spPr>
          <a:ln w="268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44" b="0" i="0" u="none" strike="noStrike" baseline="0">
                <a:solidFill>
                  <a:srgbClr val="000000"/>
                </a:solidFill>
                <a:latin typeface="Microsoft Sans Serif"/>
                <a:ea typeface="Microsoft Sans Serif"/>
                <a:cs typeface="Microsoft Sans Serif"/>
              </a:defRPr>
            </a:pPr>
            <a:endParaRPr lang="en-US"/>
          </a:p>
        </c:txPr>
        <c:crossAx val="551353112"/>
        <c:crossesAt val="1.0"/>
        <c:crossBetween val="between"/>
      </c:valAx>
      <c:spPr>
        <a:solidFill>
          <a:srgbClr val="1FB714"/>
        </a:solidFill>
        <a:ln w="25418">
          <a:noFill/>
        </a:ln>
      </c:spPr>
    </c:plotArea>
    <c:legend>
      <c:legendPos val="r"/>
      <c:layout>
        <c:manualLayout>
          <c:xMode val="edge"/>
          <c:yMode val="edge"/>
          <c:x val="0.733201597407979"/>
          <c:y val="0.391836910797109"/>
          <c:w val="0.260869532456769"/>
          <c:h val="0.110204221047712"/>
        </c:manualLayout>
      </c:layout>
      <c:spPr>
        <a:solidFill>
          <a:srgbClr val="FFFFFF"/>
        </a:solidFill>
        <a:ln w="2681">
          <a:solidFill>
            <a:srgbClr val="000000"/>
          </a:solidFill>
          <a:prstDash val="solid"/>
        </a:ln>
      </c:spPr>
      <c:txPr>
        <a:bodyPr/>
        <a:lstStyle/>
        <a:p>
          <a:pPr>
            <a:defRPr sz="776" b="0" i="0" u="none" strike="noStrike" baseline="0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defRPr>
          </a:pPr>
          <a:endParaRPr lang="en-US"/>
        </a:p>
      </c:txPr>
    </c:legend>
    <c:plotVisOnly val="1"/>
    <c:dispBlanksAs val="gap"/>
  </c:chart>
  <c:spPr>
    <a:solidFill>
      <a:srgbClr val="1FB714"/>
    </a:solidFill>
    <a:ln w="3177">
      <a:solidFill>
        <a:srgbClr val="333333"/>
      </a:solidFill>
      <a:prstDash val="solid"/>
    </a:ln>
  </c:spPr>
  <c:txPr>
    <a:bodyPr/>
    <a:lstStyle/>
    <a:p>
      <a:pPr>
        <a:defRPr sz="844" b="0" i="0" u="none" strike="noStrike" baseline="0">
          <a:solidFill>
            <a:srgbClr val="000000"/>
          </a:solidFill>
          <a:latin typeface="Microsoft Sans Serif"/>
          <a:ea typeface="Microsoft Sans Serif"/>
          <a:cs typeface="Microsoft Sans Serif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sz="968" b="1" i="0" u="none" strike="noStrike" baseline="0">
                <a:solidFill>
                  <a:srgbClr val="000000"/>
                </a:solidFill>
                <a:latin typeface="Microsoft Sans Serif"/>
                <a:ea typeface="Microsoft Sans Serif"/>
                <a:cs typeface="Microsoft Sans Serif"/>
              </a:defRPr>
            </a:pPr>
            <a:r>
              <a:rPr lang="en-US"/>
              <a:t>Confidence in seasonal streamflow and water supply forecasts for spring runoff period</a:t>
            </a:r>
          </a:p>
        </c:rich>
      </c:tx>
      <c:layout>
        <c:manualLayout>
          <c:xMode val="edge"/>
          <c:yMode val="edge"/>
          <c:x val="0.116370866141732"/>
          <c:y val="0.0203250843644544"/>
        </c:manualLayout>
      </c:layout>
      <c:spPr>
        <a:noFill/>
        <a:ln w="20502">
          <a:noFill/>
        </a:ln>
      </c:spPr>
    </c:title>
    <c:plotArea>
      <c:layout>
        <c:manualLayout>
          <c:layoutTarget val="inner"/>
          <c:xMode val="edge"/>
          <c:yMode val="edge"/>
          <c:x val="0.0966469428007889"/>
          <c:y val="0.211382113821138"/>
          <c:w val="0.621301775147929"/>
          <c:h val="0.597560975609756"/>
        </c:manualLayout>
      </c:layout>
      <c:barChart>
        <c:barDir val="col"/>
        <c:grouping val="clustered"/>
        <c:ser>
          <c:idx val="0"/>
          <c:order val="0"/>
          <c:tx>
            <c:v>SAFER Workshop</c:v>
          </c:tx>
          <c:spPr>
            <a:solidFill>
              <a:srgbClr val="63AAFE"/>
            </a:solidFill>
            <a:ln w="10251">
              <a:solidFill>
                <a:srgbClr val="000000"/>
              </a:solidFill>
              <a:prstDash val="solid"/>
            </a:ln>
          </c:spPr>
          <c:val>
            <c:numRef>
              <c:f>'Question 1'!$C$28:$G$28</c:f>
              <c:numCache>
                <c:formatCode>General</c:formatCode>
                <c:ptCount val="5"/>
                <c:pt idx="0">
                  <c:v>0.0416666666666667</c:v>
                </c:pt>
                <c:pt idx="1">
                  <c:v>0.145833333333333</c:v>
                </c:pt>
                <c:pt idx="2">
                  <c:v>0.3125</c:v>
                </c:pt>
                <c:pt idx="3">
                  <c:v>0.5</c:v>
                </c:pt>
                <c:pt idx="4">
                  <c:v>0.0</c:v>
                </c:pt>
              </c:numCache>
            </c:numRef>
          </c:val>
        </c:ser>
        <c:ser>
          <c:idx val="1"/>
          <c:order val="1"/>
          <c:tx>
            <c:v>Grand Junction Workshop</c:v>
          </c:tx>
          <c:spPr>
            <a:solidFill>
              <a:srgbClr val="DD2D32"/>
            </a:solidFill>
            <a:ln w="10251">
              <a:solidFill>
                <a:srgbClr val="000000"/>
              </a:solidFill>
              <a:prstDash val="solid"/>
            </a:ln>
          </c:spPr>
          <c:val>
            <c:numRef>
              <c:f>'Question 1'!$C$27:$G$27</c:f>
              <c:numCache>
                <c:formatCode>General</c:formatCode>
                <c:ptCount val="5"/>
                <c:pt idx="0">
                  <c:v>0.0625</c:v>
                </c:pt>
                <c:pt idx="1">
                  <c:v>0.625</c:v>
                </c:pt>
                <c:pt idx="2">
                  <c:v>0.3125</c:v>
                </c:pt>
                <c:pt idx="3">
                  <c:v>0.0</c:v>
                </c:pt>
                <c:pt idx="4">
                  <c:v>0.0</c:v>
                </c:pt>
              </c:numCache>
            </c:numRef>
          </c:val>
        </c:ser>
        <c:axId val="550899896"/>
        <c:axId val="550885288"/>
      </c:barChart>
      <c:catAx>
        <c:axId val="5508998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805" b="1" i="0" u="none" strike="noStrike" baseline="0">
                    <a:solidFill>
                      <a:srgbClr val="000000"/>
                    </a:solidFill>
                    <a:latin typeface="Microsoft Sans Serif"/>
                    <a:ea typeface="Microsoft Sans Serif"/>
                    <a:cs typeface="Microsoft Sans Serif"/>
                  </a:defRPr>
                </a:pPr>
                <a:r>
                  <a:rPr lang="en-US"/>
                  <a:t>Confidence (low to high)</a:t>
                </a:r>
              </a:p>
            </c:rich>
          </c:tx>
          <c:layout>
            <c:manualLayout>
              <c:xMode val="edge"/>
              <c:yMode val="edge"/>
              <c:x val="0.295858070866142"/>
              <c:y val="0.898373828271466"/>
            </c:manualLayout>
          </c:layout>
          <c:spPr>
            <a:noFill/>
            <a:ln w="20502">
              <a:noFill/>
            </a:ln>
          </c:spPr>
        </c:title>
        <c:numFmt formatCode="General" sourceLinked="1"/>
        <c:tickLblPos val="nextTo"/>
        <c:spPr>
          <a:ln w="256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7" b="0" i="0" u="none" strike="noStrike" baseline="0">
                <a:solidFill>
                  <a:srgbClr val="000000"/>
                </a:solidFill>
                <a:latin typeface="Microsoft Sans Serif"/>
                <a:ea typeface="Microsoft Sans Serif"/>
                <a:cs typeface="Microsoft Sans Serif"/>
              </a:defRPr>
            </a:pPr>
            <a:endParaRPr lang="en-US"/>
          </a:p>
        </c:txPr>
        <c:crossAx val="550885288"/>
        <c:crosses val="autoZero"/>
        <c:auto val="1"/>
        <c:lblAlgn val="ctr"/>
        <c:lblOffset val="100"/>
        <c:tickLblSkip val="1"/>
        <c:tickMarkSkip val="1"/>
      </c:catAx>
      <c:valAx>
        <c:axId val="550885288"/>
        <c:scaling>
          <c:orientation val="minMax"/>
        </c:scaling>
        <c:axPos val="l"/>
        <c:majorGridlines>
          <c:spPr>
            <a:ln w="2562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5" b="1" i="0" u="none" strike="noStrike" baseline="0">
                    <a:solidFill>
                      <a:srgbClr val="000000"/>
                    </a:solidFill>
                    <a:latin typeface="Microsoft Sans Serif"/>
                    <a:ea typeface="Microsoft Sans Serif"/>
                    <a:cs typeface="Microsoft Sans Serif"/>
                  </a:defRPr>
                </a:pPr>
                <a:r>
                  <a:rPr lang="en-US"/>
                  <a:t>Responses</a:t>
                </a:r>
              </a:p>
            </c:rich>
          </c:tx>
          <c:layout>
            <c:manualLayout>
              <c:xMode val="edge"/>
              <c:yMode val="edge"/>
              <c:x val="0.0177515748031496"/>
              <c:y val="0.398373828271466"/>
            </c:manualLayout>
          </c:layout>
          <c:spPr>
            <a:noFill/>
            <a:ln w="20502">
              <a:noFill/>
            </a:ln>
          </c:spPr>
        </c:title>
        <c:numFmt formatCode="General" sourceLinked="1"/>
        <c:tickLblPos val="nextTo"/>
        <c:spPr>
          <a:ln w="256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7" b="0" i="0" u="none" strike="noStrike" baseline="0">
                <a:solidFill>
                  <a:srgbClr val="000000"/>
                </a:solidFill>
                <a:latin typeface="Microsoft Sans Serif"/>
                <a:ea typeface="Microsoft Sans Serif"/>
                <a:cs typeface="Microsoft Sans Serif"/>
              </a:defRPr>
            </a:pPr>
            <a:endParaRPr lang="en-US"/>
          </a:p>
        </c:txPr>
        <c:crossAx val="550899896"/>
        <c:crossesAt val="1.0"/>
        <c:crossBetween val="between"/>
      </c:valAx>
      <c:spPr>
        <a:solidFill>
          <a:srgbClr val="1FB714"/>
        </a:solidFill>
        <a:ln w="25404">
          <a:noFill/>
        </a:ln>
      </c:spPr>
    </c:plotArea>
    <c:legend>
      <c:legendPos val="r"/>
      <c:layout>
        <c:manualLayout>
          <c:xMode val="edge"/>
          <c:yMode val="edge"/>
          <c:x val="0.733727755905512"/>
          <c:y val="0.42276415448069"/>
          <c:w val="0.260355118110236"/>
          <c:h val="0.109756280464942"/>
        </c:manualLayout>
      </c:layout>
      <c:spPr>
        <a:solidFill>
          <a:srgbClr val="FFFFFF"/>
        </a:solidFill>
        <a:ln w="2562">
          <a:solidFill>
            <a:srgbClr val="000000"/>
          </a:solidFill>
          <a:prstDash val="solid"/>
        </a:ln>
      </c:spPr>
      <c:txPr>
        <a:bodyPr/>
        <a:lstStyle/>
        <a:p>
          <a:pPr>
            <a:defRPr sz="742" b="0" i="0" u="none" strike="noStrike" baseline="0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defRPr>
          </a:pPr>
          <a:endParaRPr lang="en-US"/>
        </a:p>
      </c:txPr>
    </c:legend>
    <c:plotVisOnly val="1"/>
    <c:dispBlanksAs val="gap"/>
  </c:chart>
  <c:spPr>
    <a:solidFill>
      <a:srgbClr val="1FB714"/>
    </a:solidFill>
    <a:ln w="3175">
      <a:solidFill>
        <a:srgbClr val="333333"/>
      </a:solidFill>
      <a:prstDash val="solid"/>
    </a:ln>
  </c:spPr>
  <c:txPr>
    <a:bodyPr/>
    <a:lstStyle/>
    <a:p>
      <a:pPr>
        <a:defRPr sz="807" b="0" i="0" u="none" strike="noStrike" baseline="0">
          <a:solidFill>
            <a:srgbClr val="000000"/>
          </a:solidFill>
          <a:latin typeface="Microsoft Sans Serif"/>
          <a:ea typeface="Microsoft Sans Serif"/>
          <a:cs typeface="Microsoft Sans Serif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>
        <c:manualLayout>
          <c:layoutTarget val="inner"/>
          <c:xMode val="edge"/>
          <c:yMode val="edge"/>
          <c:x val="0.0985579615048119"/>
          <c:y val="0.0619369369369369"/>
          <c:w val="0.870886482939633"/>
          <c:h val="0.728176651060509"/>
        </c:manualLayout>
      </c:layout>
      <c:lineChart>
        <c:grouping val="standard"/>
        <c:ser>
          <c:idx val="0"/>
          <c:order val="0"/>
          <c:cat>
            <c:strRef>
              <c:f>Sheet1!$AH$2:$AM$2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Sheet1!$AH$15:$AM$15</c:f>
              <c:numCache>
                <c:formatCode>General</c:formatCode>
                <c:ptCount val="6"/>
                <c:pt idx="0">
                  <c:v>460.0</c:v>
                </c:pt>
                <c:pt idx="1">
                  <c:v>408.0</c:v>
                </c:pt>
                <c:pt idx="2">
                  <c:v>366.0</c:v>
                </c:pt>
                <c:pt idx="3">
                  <c:v>413.0</c:v>
                </c:pt>
                <c:pt idx="4">
                  <c:v>418.0</c:v>
                </c:pt>
                <c:pt idx="5">
                  <c:v>383.0</c:v>
                </c:pt>
              </c:numCache>
            </c:numRef>
          </c:val>
        </c:ser>
        <c:ser>
          <c:idx val="1"/>
          <c:order val="1"/>
          <c:cat>
            <c:strRef>
              <c:f>Sheet1!$AH$2:$AM$2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Sheet1!$AH$16:$AM$16</c:f>
              <c:numCache>
                <c:formatCode>General</c:formatCode>
                <c:ptCount val="6"/>
                <c:pt idx="0">
                  <c:v>460.0</c:v>
                </c:pt>
                <c:pt idx="1">
                  <c:v>453.0</c:v>
                </c:pt>
                <c:pt idx="2">
                  <c:v>456.0</c:v>
                </c:pt>
                <c:pt idx="3">
                  <c:v>458.0</c:v>
                </c:pt>
                <c:pt idx="4">
                  <c:v>463.0</c:v>
                </c:pt>
                <c:pt idx="5">
                  <c:v>448.0</c:v>
                </c:pt>
              </c:numCache>
            </c:numRef>
          </c:val>
        </c:ser>
        <c:ser>
          <c:idx val="2"/>
          <c:order val="2"/>
          <c:cat>
            <c:strRef>
              <c:f>Sheet1!$AH$2:$AM$2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Sheet1!$AH$17:$AM$17</c:f>
              <c:numCache>
                <c:formatCode>General</c:formatCode>
                <c:ptCount val="6"/>
                <c:pt idx="0">
                  <c:v>460.0</c:v>
                </c:pt>
                <c:pt idx="1">
                  <c:v>418.0</c:v>
                </c:pt>
                <c:pt idx="2">
                  <c:v>396.0</c:v>
                </c:pt>
                <c:pt idx="3">
                  <c:v>408.0</c:v>
                </c:pt>
                <c:pt idx="4">
                  <c:v>443.0</c:v>
                </c:pt>
                <c:pt idx="5">
                  <c:v>443.0</c:v>
                </c:pt>
              </c:numCache>
            </c:numRef>
          </c:val>
        </c:ser>
        <c:ser>
          <c:idx val="3"/>
          <c:order val="3"/>
          <c:cat>
            <c:strRef>
              <c:f>Sheet1!$AH$2:$AM$2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Sheet1!$AH$18:$AM$18</c:f>
              <c:numCache>
                <c:formatCode>General</c:formatCode>
                <c:ptCount val="6"/>
                <c:pt idx="0">
                  <c:v>460.0</c:v>
                </c:pt>
                <c:pt idx="1">
                  <c:v>438.0</c:v>
                </c:pt>
                <c:pt idx="2">
                  <c:v>431.0</c:v>
                </c:pt>
                <c:pt idx="3">
                  <c:v>458.0</c:v>
                </c:pt>
                <c:pt idx="4">
                  <c:v>463.0</c:v>
                </c:pt>
                <c:pt idx="5">
                  <c:v>473.0</c:v>
                </c:pt>
              </c:numCache>
            </c:numRef>
          </c:val>
        </c:ser>
        <c:ser>
          <c:idx val="4"/>
          <c:order val="4"/>
          <c:cat>
            <c:strRef>
              <c:f>Sheet1!$AH$2:$AM$2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Sheet1!$AH$19:$AM$19</c:f>
              <c:numCache>
                <c:formatCode>General</c:formatCode>
                <c:ptCount val="6"/>
                <c:pt idx="0">
                  <c:v>460.0</c:v>
                </c:pt>
                <c:pt idx="1">
                  <c:v>418.0</c:v>
                </c:pt>
                <c:pt idx="2">
                  <c:v>386.0</c:v>
                </c:pt>
                <c:pt idx="3">
                  <c:v>418.0</c:v>
                </c:pt>
                <c:pt idx="4">
                  <c:v>433.0</c:v>
                </c:pt>
                <c:pt idx="5">
                  <c:v>438.0</c:v>
                </c:pt>
              </c:numCache>
            </c:numRef>
          </c:val>
        </c:ser>
        <c:ser>
          <c:idx val="5"/>
          <c:order val="5"/>
          <c:cat>
            <c:strRef>
              <c:f>Sheet1!$AH$2:$AM$2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Sheet1!$AH$20:$AM$20</c:f>
              <c:numCache>
                <c:formatCode>General</c:formatCode>
                <c:ptCount val="6"/>
                <c:pt idx="0">
                  <c:v>460.0</c:v>
                </c:pt>
                <c:pt idx="1">
                  <c:v>408.0</c:v>
                </c:pt>
                <c:pt idx="2">
                  <c:v>376.0</c:v>
                </c:pt>
                <c:pt idx="3">
                  <c:v>423.0</c:v>
                </c:pt>
                <c:pt idx="4">
                  <c:v>458.0</c:v>
                </c:pt>
                <c:pt idx="5">
                  <c:v>468.0</c:v>
                </c:pt>
              </c:numCache>
            </c:numRef>
          </c:val>
        </c:ser>
        <c:ser>
          <c:idx val="6"/>
          <c:order val="6"/>
          <c:cat>
            <c:strRef>
              <c:f>Sheet1!$AH$2:$AM$2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Sheet1!$AH$21:$AM$21</c:f>
              <c:numCache>
                <c:formatCode>General</c:formatCode>
                <c:ptCount val="6"/>
                <c:pt idx="0">
                  <c:v>460.0</c:v>
                </c:pt>
                <c:pt idx="1">
                  <c:v>408.0</c:v>
                </c:pt>
                <c:pt idx="2">
                  <c:v>366.0</c:v>
                </c:pt>
                <c:pt idx="3">
                  <c:v>398.0</c:v>
                </c:pt>
                <c:pt idx="4">
                  <c:v>448.0</c:v>
                </c:pt>
                <c:pt idx="5">
                  <c:v>458.0</c:v>
                </c:pt>
              </c:numCache>
            </c:numRef>
          </c:val>
        </c:ser>
        <c:ser>
          <c:idx val="7"/>
          <c:order val="7"/>
          <c:cat>
            <c:strRef>
              <c:f>Sheet1!$AH$2:$AM$2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Sheet1!$AH$22:$AM$22</c:f>
              <c:numCache>
                <c:formatCode>General</c:formatCode>
                <c:ptCount val="6"/>
                <c:pt idx="0">
                  <c:v>460.0</c:v>
                </c:pt>
                <c:pt idx="1">
                  <c:v>453.0</c:v>
                </c:pt>
                <c:pt idx="2">
                  <c:v>441.0</c:v>
                </c:pt>
                <c:pt idx="3">
                  <c:v>478.0</c:v>
                </c:pt>
                <c:pt idx="4">
                  <c:v>483.0</c:v>
                </c:pt>
                <c:pt idx="5">
                  <c:v>478.0</c:v>
                </c:pt>
              </c:numCache>
            </c:numRef>
          </c:val>
        </c:ser>
        <c:ser>
          <c:idx val="8"/>
          <c:order val="8"/>
          <c:cat>
            <c:strRef>
              <c:f>Sheet1!$AH$2:$AM$2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ser>
          <c:idx val="9"/>
          <c:order val="9"/>
          <c:cat>
            <c:strRef>
              <c:f>Sheet1!$AH$2:$AM$2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ser>
          <c:idx val="10"/>
          <c:order val="10"/>
          <c:cat>
            <c:strRef>
              <c:f>Sheet1!$AH$2:$AM$2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marker val="1"/>
        <c:axId val="493721592"/>
        <c:axId val="493612200"/>
      </c:lineChart>
      <c:catAx>
        <c:axId val="49372159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Months</a:t>
                </a:r>
              </a:p>
            </c:rich>
          </c:tx>
          <c:layout/>
        </c:title>
        <c:tickLblPos val="nextTo"/>
        <c:crossAx val="493612200"/>
        <c:crosses val="autoZero"/>
        <c:auto val="1"/>
        <c:lblAlgn val="ctr"/>
        <c:lblOffset val="100"/>
      </c:catAx>
      <c:valAx>
        <c:axId val="493612200"/>
        <c:scaling>
          <c:orientation val="minMax"/>
          <c:min val="350.0"/>
        </c:scaling>
        <c:axPos val="l"/>
        <c:majorGridlines/>
        <c:numFmt formatCode="General" sourceLinked="1"/>
        <c:tickLblPos val="nextTo"/>
        <c:crossAx val="493721592"/>
        <c:crosses val="autoZero"/>
        <c:crossBetween val="between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>
        <c:manualLayout>
          <c:layoutTarget val="inner"/>
          <c:xMode val="edge"/>
          <c:yMode val="edge"/>
          <c:x val="0.104113517060367"/>
          <c:y val="0.0555555555555555"/>
          <c:w val="0.870034776902887"/>
          <c:h val="0.799648950131234"/>
        </c:manualLayout>
      </c:layout>
      <c:lineChart>
        <c:grouping val="standard"/>
        <c:ser>
          <c:idx val="0"/>
          <c:order val="0"/>
          <c:cat>
            <c:strRef>
              <c:f>Sheet1!$AH$2:$AM$2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Sheet1!$AH$4:$AM$4</c:f>
              <c:numCache>
                <c:formatCode>General</c:formatCode>
                <c:ptCount val="6"/>
                <c:pt idx="0">
                  <c:v>460.0</c:v>
                </c:pt>
                <c:pt idx="1">
                  <c:v>405.0</c:v>
                </c:pt>
                <c:pt idx="2">
                  <c:v>413.0</c:v>
                </c:pt>
                <c:pt idx="3">
                  <c:v>408.0</c:v>
                </c:pt>
                <c:pt idx="4">
                  <c:v>468.0</c:v>
                </c:pt>
                <c:pt idx="5">
                  <c:v>460.0</c:v>
                </c:pt>
              </c:numCache>
            </c:numRef>
          </c:val>
        </c:ser>
        <c:ser>
          <c:idx val="1"/>
          <c:order val="1"/>
          <c:cat>
            <c:strRef>
              <c:f>Sheet1!$AH$2:$AM$2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Sheet1!$AH$5:$AM$5</c:f>
              <c:numCache>
                <c:formatCode>General</c:formatCode>
                <c:ptCount val="6"/>
                <c:pt idx="0">
                  <c:v>460.0</c:v>
                </c:pt>
                <c:pt idx="1">
                  <c:v>450.0</c:v>
                </c:pt>
                <c:pt idx="2">
                  <c:v>453.0</c:v>
                </c:pt>
                <c:pt idx="3">
                  <c:v>478.0</c:v>
                </c:pt>
                <c:pt idx="4">
                  <c:v>538.0</c:v>
                </c:pt>
                <c:pt idx="5">
                  <c:v>500.0</c:v>
                </c:pt>
              </c:numCache>
            </c:numRef>
          </c:val>
        </c:ser>
        <c:ser>
          <c:idx val="2"/>
          <c:order val="2"/>
          <c:cat>
            <c:strRef>
              <c:f>Sheet1!$AH$2:$AM$2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Sheet1!$AH$6:$AM$6</c:f>
              <c:numCache>
                <c:formatCode>General</c:formatCode>
                <c:ptCount val="6"/>
                <c:pt idx="0">
                  <c:v>460.0</c:v>
                </c:pt>
                <c:pt idx="1">
                  <c:v>450.0</c:v>
                </c:pt>
                <c:pt idx="2">
                  <c:v>418.0</c:v>
                </c:pt>
                <c:pt idx="3">
                  <c:v>458.0</c:v>
                </c:pt>
                <c:pt idx="4">
                  <c:v>518.0</c:v>
                </c:pt>
                <c:pt idx="5">
                  <c:v>480.0</c:v>
                </c:pt>
              </c:numCache>
            </c:numRef>
          </c:val>
        </c:ser>
        <c:ser>
          <c:idx val="3"/>
          <c:order val="3"/>
          <c:cat>
            <c:strRef>
              <c:f>Sheet1!$AH$2:$AM$2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Sheet1!$AH$7:$AM$7</c:f>
              <c:numCache>
                <c:formatCode>General</c:formatCode>
                <c:ptCount val="6"/>
                <c:pt idx="0">
                  <c:v>460.0</c:v>
                </c:pt>
                <c:pt idx="1">
                  <c:v>450.0</c:v>
                </c:pt>
                <c:pt idx="2">
                  <c:v>453.0</c:v>
                </c:pt>
                <c:pt idx="3">
                  <c:v>467.0</c:v>
                </c:pt>
                <c:pt idx="4">
                  <c:v>527.0</c:v>
                </c:pt>
                <c:pt idx="5">
                  <c:v>489.0</c:v>
                </c:pt>
              </c:numCache>
            </c:numRef>
          </c:val>
        </c:ser>
        <c:ser>
          <c:idx val="4"/>
          <c:order val="4"/>
          <c:cat>
            <c:strRef>
              <c:f>Sheet1!$AH$2:$AM$2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Sheet1!$AH$8:$AM$8</c:f>
              <c:numCache>
                <c:formatCode>General</c:formatCode>
                <c:ptCount val="6"/>
                <c:pt idx="0">
                  <c:v>460.0</c:v>
                </c:pt>
                <c:pt idx="1">
                  <c:v>450.0</c:v>
                </c:pt>
                <c:pt idx="2">
                  <c:v>452.0</c:v>
                </c:pt>
                <c:pt idx="3">
                  <c:v>447.0</c:v>
                </c:pt>
                <c:pt idx="4">
                  <c:v>507.0</c:v>
                </c:pt>
                <c:pt idx="5">
                  <c:v>469.0</c:v>
                </c:pt>
              </c:numCache>
            </c:numRef>
          </c:val>
        </c:ser>
        <c:ser>
          <c:idx val="5"/>
          <c:order val="5"/>
          <c:cat>
            <c:strRef>
              <c:f>Sheet1!$AH$2:$AM$2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Sheet1!$AH$9:$AM$9</c:f>
              <c:numCache>
                <c:formatCode>General</c:formatCode>
                <c:ptCount val="6"/>
                <c:pt idx="0">
                  <c:v>460.0</c:v>
                </c:pt>
                <c:pt idx="1">
                  <c:v>445.0</c:v>
                </c:pt>
                <c:pt idx="2">
                  <c:v>443.0</c:v>
                </c:pt>
                <c:pt idx="3">
                  <c:v>478.0</c:v>
                </c:pt>
                <c:pt idx="4">
                  <c:v>538.0</c:v>
                </c:pt>
                <c:pt idx="5">
                  <c:v>500.0</c:v>
                </c:pt>
              </c:numCache>
            </c:numRef>
          </c:val>
        </c:ser>
        <c:ser>
          <c:idx val="6"/>
          <c:order val="6"/>
          <c:cat>
            <c:strRef>
              <c:f>Sheet1!$AH$2:$AM$2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Sheet1!$AH$10:$AM$10</c:f>
              <c:numCache>
                <c:formatCode>General</c:formatCode>
                <c:ptCount val="6"/>
                <c:pt idx="0">
                  <c:v>460.0</c:v>
                </c:pt>
                <c:pt idx="1">
                  <c:v>445.0</c:v>
                </c:pt>
                <c:pt idx="2">
                  <c:v>434.0</c:v>
                </c:pt>
                <c:pt idx="3">
                  <c:v>444.0</c:v>
                </c:pt>
                <c:pt idx="4">
                  <c:v>504.0</c:v>
                </c:pt>
                <c:pt idx="5">
                  <c:v>466.0</c:v>
                </c:pt>
              </c:numCache>
            </c:numRef>
          </c:val>
        </c:ser>
        <c:ser>
          <c:idx val="7"/>
          <c:order val="7"/>
          <c:cat>
            <c:strRef>
              <c:f>Sheet1!$AH$2:$AM$2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Sheet1!$AH$11:$AM$11</c:f>
              <c:numCache>
                <c:formatCode>General</c:formatCode>
                <c:ptCount val="6"/>
                <c:pt idx="0">
                  <c:v>460.0</c:v>
                </c:pt>
                <c:pt idx="1">
                  <c:v>450.0</c:v>
                </c:pt>
                <c:pt idx="2">
                  <c:v>453.0</c:v>
                </c:pt>
                <c:pt idx="3">
                  <c:v>488.0</c:v>
                </c:pt>
                <c:pt idx="4">
                  <c:v>548.0</c:v>
                </c:pt>
                <c:pt idx="5">
                  <c:v>510.0</c:v>
                </c:pt>
              </c:numCache>
            </c:numRef>
          </c:val>
        </c:ser>
        <c:ser>
          <c:idx val="8"/>
          <c:order val="8"/>
          <c:cat>
            <c:strRef>
              <c:f>Sheet1!$AH$2:$AM$2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Sheet1!$AH$12:$AM$12</c:f>
              <c:numCache>
                <c:formatCode>General</c:formatCode>
                <c:ptCount val="6"/>
                <c:pt idx="0">
                  <c:v>460.0</c:v>
                </c:pt>
                <c:pt idx="1">
                  <c:v>440.0</c:v>
                </c:pt>
                <c:pt idx="2">
                  <c:v>433.0</c:v>
                </c:pt>
                <c:pt idx="3">
                  <c:v>453.0</c:v>
                </c:pt>
                <c:pt idx="4">
                  <c:v>523.0</c:v>
                </c:pt>
                <c:pt idx="5">
                  <c:v>485.0</c:v>
                </c:pt>
              </c:numCache>
            </c:numRef>
          </c:val>
        </c:ser>
        <c:ser>
          <c:idx val="9"/>
          <c:order val="9"/>
          <c:cat>
            <c:strRef>
              <c:f>Sheet1!$AH$2:$AM$2</c:f>
              <c:strCache>
                <c:ptCount val="6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</c:strCache>
            </c:strRef>
          </c:cat>
          <c:val>
            <c:numRef>
              <c:f>Sheet1!$AH$13:$AM$13</c:f>
              <c:numCache>
                <c:formatCode>General</c:formatCode>
                <c:ptCount val="6"/>
                <c:pt idx="0">
                  <c:v>460.0</c:v>
                </c:pt>
                <c:pt idx="1">
                  <c:v>435.0</c:v>
                </c:pt>
                <c:pt idx="2">
                  <c:v>438.0</c:v>
                </c:pt>
                <c:pt idx="3">
                  <c:v>463.0</c:v>
                </c:pt>
                <c:pt idx="4">
                  <c:v>523.0</c:v>
                </c:pt>
                <c:pt idx="5">
                  <c:v>485.0</c:v>
                </c:pt>
              </c:numCache>
            </c:numRef>
          </c:val>
        </c:ser>
        <c:ser>
          <c:idx val="10"/>
          <c:order val="10"/>
          <c:val>
            <c:numRef>
              <c:f>Sheet1!$AH$3:$AM$3</c:f>
              <c:numCache>
                <c:formatCode>General</c:formatCode>
                <c:ptCount val="6"/>
                <c:pt idx="0">
                  <c:v>460.0</c:v>
                </c:pt>
                <c:pt idx="1">
                  <c:v>435.0</c:v>
                </c:pt>
                <c:pt idx="2">
                  <c:v>438.0</c:v>
                </c:pt>
                <c:pt idx="3">
                  <c:v>435.0</c:v>
                </c:pt>
                <c:pt idx="4">
                  <c:v>495.0</c:v>
                </c:pt>
                <c:pt idx="5">
                  <c:v>494.0</c:v>
                </c:pt>
              </c:numCache>
            </c:numRef>
          </c:val>
        </c:ser>
        <c:marker val="1"/>
        <c:axId val="471395688"/>
        <c:axId val="471400280"/>
      </c:lineChart>
      <c:catAx>
        <c:axId val="471395688"/>
        <c:scaling>
          <c:orientation val="minMax"/>
        </c:scaling>
        <c:axPos val="b"/>
        <c:tickLblPos val="nextTo"/>
        <c:crossAx val="471400280"/>
        <c:crosses val="autoZero"/>
        <c:auto val="1"/>
        <c:lblAlgn val="ctr"/>
        <c:lblOffset val="100"/>
      </c:catAx>
      <c:valAx>
        <c:axId val="471400280"/>
        <c:scaling>
          <c:orientation val="minMax"/>
          <c:max val="550.0"/>
          <c:min val="400.0"/>
        </c:scaling>
        <c:axPos val="l"/>
        <c:majorGridlines/>
        <c:numFmt formatCode="General" sourceLinked="1"/>
        <c:tickLblPos val="nextTo"/>
        <c:crossAx val="471395688"/>
        <c:crosses val="autoZero"/>
        <c:crossBetween val="between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3" tIns="47871" rIns="95743" bIns="47871" numCol="1" anchor="t" anchorCtr="0" compatLnSpc="1">
            <a:prstTxWarp prst="textNoShape">
              <a:avLst/>
            </a:prstTxWarp>
          </a:bodyPr>
          <a:lstStyle>
            <a:lvl1pPr defTabSz="957263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3" tIns="47871" rIns="95743" bIns="47871" numCol="1" anchor="t" anchorCtr="0" compatLnSpc="1">
            <a:prstTxWarp prst="textNoShape">
              <a:avLst/>
            </a:prstTxWarp>
          </a:bodyPr>
          <a:lstStyle>
            <a:lvl1pPr algn="r" defTabSz="957263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3" tIns="47871" rIns="95743" bIns="47871" numCol="1" anchor="b" anchorCtr="0" compatLnSpc="1">
            <a:prstTxWarp prst="textNoShape">
              <a:avLst/>
            </a:prstTxWarp>
          </a:bodyPr>
          <a:lstStyle>
            <a:lvl1pPr defTabSz="957263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3" tIns="47871" rIns="95743" bIns="47871" numCol="1" anchor="b" anchorCtr="0" compatLnSpc="1">
            <a:prstTxWarp prst="textNoShape">
              <a:avLst/>
            </a:prstTxWarp>
          </a:bodyPr>
          <a:lstStyle>
            <a:lvl1pPr algn="r" defTabSz="957263"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fld id="{0ACDF5AC-367A-6C43-80FB-5182E0A46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3" tIns="47871" rIns="95743" bIns="47871" numCol="1" anchor="t" anchorCtr="0" compatLnSpc="1">
            <a:prstTxWarp prst="textNoShape">
              <a:avLst/>
            </a:prstTxWarp>
          </a:bodyPr>
          <a:lstStyle>
            <a:lvl1pPr defTabSz="957263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3" tIns="47871" rIns="95743" bIns="47871" numCol="1" anchor="t" anchorCtr="0" compatLnSpc="1">
            <a:prstTxWarp prst="textNoShape">
              <a:avLst/>
            </a:prstTxWarp>
          </a:bodyPr>
          <a:lstStyle>
            <a:lvl1pPr algn="r" defTabSz="957263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3" tIns="47871" rIns="95743" bIns="478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3" tIns="47871" rIns="95743" bIns="47871" numCol="1" anchor="b" anchorCtr="0" compatLnSpc="1">
            <a:prstTxWarp prst="textNoShape">
              <a:avLst/>
            </a:prstTxWarp>
          </a:bodyPr>
          <a:lstStyle>
            <a:lvl1pPr defTabSz="957263">
              <a:defRPr sz="12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3" tIns="47871" rIns="95743" bIns="47871" numCol="1" anchor="b" anchorCtr="0" compatLnSpc="1">
            <a:prstTxWarp prst="textNoShape">
              <a:avLst/>
            </a:prstTxWarp>
          </a:bodyPr>
          <a:lstStyle>
            <a:lvl1pPr algn="r" defTabSz="957263"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fld id="{D8CA5065-5E62-464D-AAD5-D63D2D5FD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07CB22-B87B-CD42-984F-827DC6F83CF4}" type="slidenum">
              <a:rPr lang="en-US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1</a:t>
            </a:fld>
            <a:endParaRPr lang="en-US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21175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>
            <a:prstTxWarp prst="textNoShape">
              <a:avLst/>
            </a:prstTxWarp>
          </a:bodyPr>
          <a:lstStyle/>
          <a:p>
            <a:pPr algn="r" defTabSz="482600"/>
            <a:fld id="{AAC4607A-2588-4942-97F8-A780E987552A}" type="slidenum">
              <a:rPr lang="en-US" sz="1300"/>
              <a:pPr algn="r" defTabSz="482600"/>
              <a:t>2</a:t>
            </a:fld>
            <a:endParaRPr lang="en-US" sz="13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712788"/>
            <a:ext cx="4767263" cy="357505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22788"/>
            <a:ext cx="5365750" cy="4365625"/>
          </a:xfrm>
          <a:noFill/>
          <a:ln/>
        </p:spPr>
        <p:txBody>
          <a:bodyPr/>
          <a:lstStyle/>
          <a:p>
            <a:pPr defTabSz="482600" eaLnBrk="1" hangingPunct="1">
              <a:spcBef>
                <a:spcPct val="0"/>
              </a:spcBef>
            </a:pPr>
            <a:endParaRPr lang="en-US" smtClean="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>
            <a:prstTxWarp prst="textNoShape">
              <a:avLst/>
            </a:prstTxWarp>
          </a:bodyPr>
          <a:lstStyle/>
          <a:p>
            <a:pPr algn="r" defTabSz="966788"/>
            <a:fld id="{D1F09F14-E250-114F-98E2-7BC0A63137FC}" type="slidenum">
              <a:rPr lang="en-US" sz="1300"/>
              <a:pPr algn="r" defTabSz="966788"/>
              <a:t>6</a:t>
            </a:fld>
            <a:endParaRPr lang="en-US" sz="1300"/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4143375" y="9117013"/>
            <a:ext cx="31702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03" tIns="47503" rIns="95003" bIns="47503" anchor="b">
            <a:prstTxWarp prst="textNoShape">
              <a:avLst/>
            </a:prstTxWarp>
          </a:bodyPr>
          <a:lstStyle/>
          <a:p>
            <a:pPr algn="r" defTabSz="950913"/>
            <a:fld id="{A5151D5F-00CA-8B4E-B4FF-C119F1C4A1D5}" type="slidenum">
              <a:rPr lang="en-US" sz="1200"/>
              <a:pPr algn="r" defTabSz="950913"/>
              <a:t>6</a:t>
            </a:fld>
            <a:endParaRPr lang="en-US" sz="1200"/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15963"/>
            <a:ext cx="4805362" cy="3603625"/>
          </a:xfrm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2762"/>
          </a:xfrm>
          <a:noFill/>
          <a:ln/>
        </p:spPr>
        <p:txBody>
          <a:bodyPr lIns="95003" tIns="47503" rIns="95003" bIns="47503"/>
          <a:lstStyle/>
          <a:p>
            <a:pPr marL="228600" indent="-228600" eaLnBrk="1" hangingPunct="1">
              <a:buFontTx/>
              <a:buAutoNum type="arabicPeriod"/>
            </a:pPr>
            <a:endParaRPr lang="en-US" sz="100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100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This diagram represents the RISA concept of climate services– emphasize that RISA do not deliver climate services, but prototype and document processes– they are research entities</a:t>
            </a:r>
          </a:p>
          <a:p>
            <a:endParaRPr lang="en-US" sz="1100" smtClean="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  <a:p>
            <a:r>
              <a:rPr lang="en-US" sz="1100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It is neither top down or bottom up, but is best described as integrated and iterative</a:t>
            </a:r>
          </a:p>
          <a:p>
            <a:r>
              <a:rPr lang="en-US" sz="1100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And the emphasis here is on process over product</a:t>
            </a:r>
          </a:p>
          <a:p>
            <a:pPr eaLnBrk="1" hangingPunct="1">
              <a:spcBef>
                <a:spcPct val="0"/>
              </a:spcBef>
            </a:pPr>
            <a:endParaRPr lang="en-US" sz="1100" smtClean="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sz="1100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First  start with available climate information and those interested in using that information</a:t>
            </a:r>
          </a:p>
          <a:p>
            <a:pPr eaLnBrk="1" hangingPunct="1">
              <a:spcBef>
                <a:spcPct val="0"/>
              </a:spcBef>
            </a:pPr>
            <a:r>
              <a:rPr lang="en-US" sz="1100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Information and the users enter into the climate services machine</a:t>
            </a:r>
          </a:p>
          <a:p>
            <a:pPr eaLnBrk="1" hangingPunct="1">
              <a:spcBef>
                <a:spcPct val="0"/>
              </a:spcBef>
            </a:pPr>
            <a:r>
              <a:rPr lang="en-US" sz="1100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Machine represents the interactions that occur among the users, scientists, researchers, developers of climate information </a:t>
            </a:r>
          </a:p>
          <a:p>
            <a:pPr eaLnBrk="1" hangingPunct="1">
              <a:spcBef>
                <a:spcPct val="0"/>
              </a:spcBef>
            </a:pPr>
            <a:r>
              <a:rPr lang="en-US" sz="1100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The challenge is to build the most efficient machine that will result in more informed users and more useful information</a:t>
            </a:r>
          </a:p>
          <a:p>
            <a:pPr eaLnBrk="1" hangingPunct="1">
              <a:spcBef>
                <a:spcPct val="0"/>
              </a:spcBef>
            </a:pPr>
            <a:endParaRPr lang="en-US" sz="1100" smtClean="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sz="1100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But this doesn’t end here; users continue to be entrained as part of the system, and they have to be</a:t>
            </a:r>
          </a:p>
          <a:p>
            <a:pPr eaLnBrk="1" hangingPunct="1">
              <a:spcBef>
                <a:spcPct val="0"/>
              </a:spcBef>
            </a:pPr>
            <a:r>
              <a:rPr lang="en-US" sz="1100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	as users understanding of climate evolves, so do their needs for climate information</a:t>
            </a:r>
          </a:p>
          <a:p>
            <a:pPr eaLnBrk="1" hangingPunct="1">
              <a:spcBef>
                <a:spcPct val="0"/>
              </a:spcBef>
            </a:pPr>
            <a:endParaRPr lang="en-US" sz="1100" smtClean="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sz="1100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Consequently, the climate machine can’t be static, but rather dynamic and adaptable</a:t>
            </a:r>
          </a:p>
          <a:p>
            <a:pPr eaLnBrk="1" hangingPunct="1">
              <a:spcBef>
                <a:spcPct val="0"/>
              </a:spcBef>
            </a:pPr>
            <a:r>
              <a:rPr lang="en-US" sz="1100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So as people and information change as they move through the cycle, the machine can also change</a:t>
            </a:r>
          </a:p>
          <a:p>
            <a:pPr eaLnBrk="1" hangingPunct="1">
              <a:spcBef>
                <a:spcPct val="0"/>
              </a:spcBef>
            </a:pPr>
            <a:endParaRPr lang="en-US" sz="1100" smtClean="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  <a:p>
            <a:endParaRPr lang="en-US" sz="1100" smtClean="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1FCAC2-ACC7-984B-BCD8-7A4E1752325B}" type="slidenum">
              <a:rPr lang="en-US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8</a:t>
            </a:fld>
            <a:endParaRPr lang="en-US" smtClean="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A few weeks ago, workshop working with water resource managers on the West Slope: </a:t>
            </a:r>
          </a:p>
          <a:p>
            <a:r>
              <a:rPr lang="en-US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Introduced participants to new Water Resources Outlook tool</a:t>
            </a:r>
          </a:p>
          <a:p>
            <a:r>
              <a:rPr lang="en-US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Used climate literacy survey, computer-based usability survey and new iteration of the scenarios.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26E42C-D78A-954F-B975-CFD7859CA577}" type="slidenum">
              <a:rPr lang="en-US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10</a:t>
            </a:fld>
            <a:endParaRPr lang="en-US" smtClean="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Climate Literacy Survey: Generate a database of various users and potential users of climate information in the region, to better understand how they use/interpret/perceive climate information)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D6D99B-BCB6-7248-BAB6-D4613BE74876}" type="slidenum">
              <a:rPr lang="en-US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13</a:t>
            </a:fld>
            <a:endParaRPr lang="en-US" smtClean="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Usability Survey: Tied to a specific product – Water Resources Outlook</a:t>
            </a:r>
          </a:p>
          <a:p>
            <a:r>
              <a:rPr lang="en-US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Information gathered includes: </a:t>
            </a:r>
          </a:p>
          <a:p>
            <a:r>
              <a:rPr lang="en-US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Getting to know how someone would use the tools and information available in the Outlook. </a:t>
            </a:r>
          </a:p>
          <a:p>
            <a:r>
              <a:rPr lang="en-US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Gathering feedback on how to improve the tool – visually and usability wise, but also in terms of practical applications to different types of work. </a:t>
            </a:r>
          </a:p>
          <a:p>
            <a:r>
              <a:rPr lang="en-US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This was the most popular portion of the workshop in Grand Junction. It gave people hands-on experience with the product and allowed them to play with different aspects. Allowed them to see uses in their own jobs. </a:t>
            </a:r>
          </a:p>
          <a:p>
            <a:r>
              <a:rPr lang="en-US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When asking people what their needs are, I’ve found it’s easiest to have something for people to respond to. An open-ended question about what products you need doesn’t get you very far (SURVEY)?</a:t>
            </a:r>
          </a:p>
          <a:p>
            <a:r>
              <a:rPr lang="en-US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14. What additional climate information do you need to make a well-informed decision or plan? But answers were not really informative…</a:t>
            </a:r>
          </a:p>
          <a:p>
            <a:r>
              <a:rPr lang="en-US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Better if they have something, a product, or information to respond to…</a:t>
            </a:r>
          </a:p>
          <a:p>
            <a:endParaRPr lang="en-US" smtClean="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  <a:p>
            <a:endParaRPr lang="en-US" smtClean="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993783-706A-1A4D-A9AF-B42E74397ADD}" type="slidenum">
              <a:rPr lang="en-US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17</a:t>
            </a:fld>
            <a:endParaRPr lang="en-US" smtClean="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Idea behind the scenarios was to create an activity in which we could understand individual decision-making processes given a controlled scenario, a particular piece of information and individual background knowledge.</a:t>
            </a:r>
          </a:p>
          <a:p>
            <a:r>
              <a:rPr lang="en-US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Three scenarios tied to recreation, and three tied to water managers…</a:t>
            </a:r>
          </a:p>
          <a:p>
            <a:r>
              <a:rPr lang="en-US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One in each set was tied to a decision a month out, one to seasonal (3-month) decisions, and one to 50 year planning decisions….</a:t>
            </a:r>
          </a:p>
          <a:p>
            <a:r>
              <a:rPr lang="en-US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t>Also tied to a specific product BUT more about how people process visual representations of streamflow data and forecasts AND how they use it to make a decision.</a:t>
            </a:r>
          </a:p>
          <a:p>
            <a:endParaRPr lang="en-US" smtClean="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BFA275-F64F-E349-8A0D-CA1462702601}" type="slidenum">
              <a:rPr lang="en-US" smtClean="0">
                <a:latin typeface="Arial" pitchFamily="32" charset="0"/>
                <a:ea typeface="ＭＳ Ｐゴシック" pitchFamily="32" charset="-128"/>
                <a:cs typeface="ＭＳ Ｐゴシック" pitchFamily="32" charset="-128"/>
              </a:rPr>
              <a:pPr/>
              <a:t>18</a:t>
            </a:fld>
            <a:endParaRPr lang="en-US" smtClean="0">
              <a:latin typeface="Arial" pitchFamily="32" charset="0"/>
              <a:ea typeface="ＭＳ Ｐゴシック" pitchFamily="32" charset="-128"/>
              <a:cs typeface="ＭＳ Ｐゴシック" pitchFamily="32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8686800" cy="1752600"/>
          </a:xfrm>
          <a:effectLst>
            <a:outerShdw blurRad="63500" dist="17961" dir="2700000" algn="ctr" rotWithShape="0">
              <a:srgbClr val="CC9900">
                <a:alpha val="50000"/>
              </a:srgbClr>
            </a:outerShdw>
          </a:effectLst>
        </p:spPr>
        <p:txBody>
          <a:bodyPr/>
          <a:lstStyle>
            <a:lvl1pPr>
              <a:lnSpc>
                <a:spcPct val="80000"/>
              </a:lnSpc>
              <a:defRPr sz="6000">
                <a:solidFill>
                  <a:srgbClr val="FFFF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91000" y="4841875"/>
            <a:ext cx="4953000" cy="1863725"/>
          </a:xfrm>
        </p:spPr>
        <p:txBody>
          <a:bodyPr lIns="0" rIns="182880"/>
          <a:lstStyle>
            <a:lvl1pPr algn="r">
              <a:defRPr sz="2000">
                <a:solidFill>
                  <a:srgbClr val="FFFFCC"/>
                </a:solidFill>
                <a:latin typeface="TradeGothicCondEighteen" pitchFamily="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34975" y="6553200"/>
            <a:ext cx="7718425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SES Summit 2007: NOAA's Integrated Water Resource Services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2C8F0-1845-264A-A902-ECE2E5DB6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0"/>
            <a:ext cx="222885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53415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34975" y="6553200"/>
            <a:ext cx="7718425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SES Summit 2007: NOAA's Integrated Water Resource Services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7ECB5-874D-8C4B-91B1-977E0B6B7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31F02-0882-1E4C-994F-D8A70B337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34975" y="6553200"/>
            <a:ext cx="7718425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SES Summit 2007: NOAA's Integrated Water Resource Services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6C10B-42E0-A644-B97B-2B47F6CC4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34975" y="6553200"/>
            <a:ext cx="7718425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SES Summit 2007: NOAA's Integrated Water Resource Services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E3B60-DE30-B64D-A520-59D7D1D68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1529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0" y="1600200"/>
            <a:ext cx="41529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34975" y="6553200"/>
            <a:ext cx="7718425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SES Summit 2007: NOAA's Integrated Water Resource Services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C5FD3-2E0C-2B46-A11E-AF0933ABE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34975" y="6553200"/>
            <a:ext cx="7718425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SES Summit 2007: NOAA's Integrated Water Resource Services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ED72D-DCEB-ED4A-8A6C-1B481BBEF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34975" y="6553200"/>
            <a:ext cx="7718425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SES Summit 2007: NOAA's Integrated Water Resource Services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B1443-1904-5D4C-B15A-5676A1F24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34975" y="6553200"/>
            <a:ext cx="7718425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SES Summit 2007: NOAA's Integrated Water Resource Services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D559B-543D-994A-AFFC-48DBCA409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34975" y="6553200"/>
            <a:ext cx="7718425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SES Summit 2007: NOAA's Integrated Water Resource Services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4E87D-0174-BB45-83E7-C8781E09C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34975" y="6553200"/>
            <a:ext cx="7718425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SES Summit 2007: NOAA's Integrated Water Resource Services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0EA95-4EA5-5344-884A-5CFF15A71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image" Target="../media/image3.png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19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18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08" charset="0"/>
              <a:ea typeface="+mn-ea"/>
              <a:cs typeface="+mn-cs"/>
            </a:endParaRPr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0"/>
            <a:ext cx="7467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66FF66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00200"/>
            <a:ext cx="8458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6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radeGothicBoldTwo" pitchFamily="2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fld id="{71905603-FBED-DE40-B842-AC3237C5CC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7" descr="Dept of Commerce Sea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2863" y="6597650"/>
            <a:ext cx="2286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8" descr="NOAA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71463" y="6596063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hf hdr="0" dt="0"/>
  <p:txStyles>
    <p:titleStyle>
      <a:lvl1pPr algn="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5400">
          <a:solidFill>
            <a:srgbClr val="0066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5400">
          <a:solidFill>
            <a:srgbClr val="006600"/>
          </a:solidFill>
          <a:latin typeface="PeignotDMed" pitchFamily="34" charset="0"/>
          <a:ea typeface="ＭＳ Ｐゴシック" pitchFamily="-110" charset="-128"/>
          <a:cs typeface="ＭＳ Ｐゴシック" pitchFamily="-110" charset="-128"/>
        </a:defRPr>
      </a:lvl2pPr>
      <a:lvl3pPr algn="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5400">
          <a:solidFill>
            <a:srgbClr val="006600"/>
          </a:solidFill>
          <a:latin typeface="PeignotDMed" pitchFamily="34" charset="0"/>
          <a:ea typeface="ＭＳ Ｐゴシック" pitchFamily="-110" charset="-128"/>
          <a:cs typeface="ＭＳ Ｐゴシック" pitchFamily="-110" charset="-128"/>
        </a:defRPr>
      </a:lvl3pPr>
      <a:lvl4pPr algn="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5400">
          <a:solidFill>
            <a:srgbClr val="006600"/>
          </a:solidFill>
          <a:latin typeface="PeignotDMed" pitchFamily="34" charset="0"/>
          <a:ea typeface="ＭＳ Ｐゴシック" pitchFamily="-110" charset="-128"/>
          <a:cs typeface="ＭＳ Ｐゴシック" pitchFamily="-110" charset="-128"/>
        </a:defRPr>
      </a:lvl4pPr>
      <a:lvl5pPr algn="r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5400">
          <a:solidFill>
            <a:srgbClr val="006600"/>
          </a:solidFill>
          <a:latin typeface="PeignotDMed" pitchFamily="34" charset="0"/>
          <a:ea typeface="ＭＳ Ｐゴシック" pitchFamily="-110" charset="-128"/>
          <a:cs typeface="ＭＳ Ｐゴシック" pitchFamily="-110" charset="-128"/>
        </a:defRPr>
      </a:lvl5pPr>
      <a:lvl6pPr marL="457200" algn="r" rtl="0" fontAlgn="base">
        <a:lnSpc>
          <a:spcPct val="75000"/>
        </a:lnSpc>
        <a:spcBef>
          <a:spcPct val="0"/>
        </a:spcBef>
        <a:spcAft>
          <a:spcPct val="0"/>
        </a:spcAft>
        <a:defRPr sz="5400">
          <a:solidFill>
            <a:srgbClr val="006600"/>
          </a:solidFill>
          <a:latin typeface="PeignotDMed" pitchFamily="34" charset="0"/>
        </a:defRPr>
      </a:lvl6pPr>
      <a:lvl7pPr marL="914400" algn="r" rtl="0" fontAlgn="base">
        <a:lnSpc>
          <a:spcPct val="75000"/>
        </a:lnSpc>
        <a:spcBef>
          <a:spcPct val="0"/>
        </a:spcBef>
        <a:spcAft>
          <a:spcPct val="0"/>
        </a:spcAft>
        <a:defRPr sz="5400">
          <a:solidFill>
            <a:srgbClr val="006600"/>
          </a:solidFill>
          <a:latin typeface="PeignotDMed" pitchFamily="34" charset="0"/>
        </a:defRPr>
      </a:lvl7pPr>
      <a:lvl8pPr marL="1371600" algn="r" rtl="0" fontAlgn="base">
        <a:lnSpc>
          <a:spcPct val="75000"/>
        </a:lnSpc>
        <a:spcBef>
          <a:spcPct val="0"/>
        </a:spcBef>
        <a:spcAft>
          <a:spcPct val="0"/>
        </a:spcAft>
        <a:defRPr sz="5400">
          <a:solidFill>
            <a:srgbClr val="006600"/>
          </a:solidFill>
          <a:latin typeface="PeignotDMed" pitchFamily="34" charset="0"/>
        </a:defRPr>
      </a:lvl8pPr>
      <a:lvl9pPr marL="1828800" algn="r" rtl="0" fontAlgn="base">
        <a:lnSpc>
          <a:spcPct val="75000"/>
        </a:lnSpc>
        <a:spcBef>
          <a:spcPct val="0"/>
        </a:spcBef>
        <a:spcAft>
          <a:spcPct val="0"/>
        </a:spcAft>
        <a:defRPr sz="5400">
          <a:solidFill>
            <a:srgbClr val="006600"/>
          </a:solidFill>
          <a:latin typeface="PeignotDMed" pitchFamily="34" charset="0"/>
        </a:defRPr>
      </a:lvl9pPr>
    </p:titleStyle>
    <p:bodyStyle>
      <a:lvl1pPr marL="342900" indent="-342900" algn="l" rtl="0" eaLnBrk="0" fontAlgn="base" hangingPunct="0">
        <a:spcBef>
          <a:spcPct val="35000"/>
        </a:spcBef>
        <a:spcAft>
          <a:spcPct val="0"/>
        </a:spcAft>
        <a:defRPr sz="26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635000" indent="-285750" algn="l" rtl="0" eaLnBrk="0" fontAlgn="base" hangingPunct="0">
        <a:spcBef>
          <a:spcPct val="0"/>
        </a:spcBef>
        <a:spcAft>
          <a:spcPct val="20000"/>
        </a:spcAft>
        <a:buBlip>
          <a:blip r:embed="rId17"/>
        </a:buBlip>
        <a:defRPr sz="2000">
          <a:solidFill>
            <a:schemeClr val="tx1"/>
          </a:solidFill>
          <a:latin typeface="TradeGothicCondEighteen" pitchFamily="2" charset="0"/>
          <a:ea typeface="ＭＳ Ｐゴシック" charset="-128"/>
        </a:defRPr>
      </a:lvl2pPr>
      <a:lvl3pPr marL="1033463" indent="-228600" algn="l" rtl="0" eaLnBrk="0" fontAlgn="base" hangingPunct="0">
        <a:spcBef>
          <a:spcPct val="0"/>
        </a:spcBef>
        <a:spcAft>
          <a:spcPct val="20000"/>
        </a:spcAft>
        <a:buSzPct val="95000"/>
        <a:buBlip>
          <a:blip r:embed="rId18"/>
        </a:buBlip>
        <a:defRPr>
          <a:solidFill>
            <a:schemeClr val="tx1"/>
          </a:solidFill>
          <a:latin typeface="TradeGothicCondEighteen" pitchFamily="2" charset="0"/>
          <a:ea typeface="ＭＳ Ｐゴシック" charset="-128"/>
        </a:defRPr>
      </a:lvl3pPr>
      <a:lvl4pPr marL="1490663" indent="-228600" algn="l" rtl="0" eaLnBrk="0" fontAlgn="base" hangingPunct="0">
        <a:spcBef>
          <a:spcPct val="0"/>
        </a:spcBef>
        <a:spcAft>
          <a:spcPct val="20000"/>
        </a:spcAft>
        <a:buBlip>
          <a:blip r:embed="rId19"/>
        </a:buBlip>
        <a:defRPr sz="1600">
          <a:solidFill>
            <a:schemeClr val="tx1"/>
          </a:solidFill>
          <a:latin typeface="TradeGothicCondEighteen" pitchFamily="2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radeGothicCondEighteen" pitchFamily="2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radeGothicCondEighteen" pitchFamily="2" charset="0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radeGothicCondEighteen" pitchFamily="2" charset="0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radeGothicCondEighteen" pitchFamily="2" charset="0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radeGothicCondEighteen" pitchFamily="2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4" Type="http://schemas.openxmlformats.org/officeDocument/2006/relationships/image" Target="../media/image13.png"/><Relationship Id="rId10" Type="http://schemas.openxmlformats.org/officeDocument/2006/relationships/image" Target="../media/image29.png"/><Relationship Id="rId5" Type="http://schemas.openxmlformats.org/officeDocument/2006/relationships/image" Target="../media/image24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9" Type="http://schemas.openxmlformats.org/officeDocument/2006/relationships/image" Target="../media/image28.png"/><Relationship Id="rId3" Type="http://schemas.openxmlformats.org/officeDocument/2006/relationships/image" Target="../media/image23.png"/><Relationship Id="rId6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chart" Target="../charts/chart1.xm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xcel_97_-_2004_Worksheet1.xls"/><Relationship Id="rId5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xcel_97_-_2004_Worksheet2.xls"/><Relationship Id="rId1" Type="http://schemas.openxmlformats.org/officeDocument/2006/relationships/vmlDrawing" Target="../drawings/vmlDrawing2.v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3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hyperlink" Target="mailto:kevin.werner@noaa" TargetMode="External"/><Relationship Id="rId5" Type="http://schemas.openxmlformats.org/officeDocument/2006/relationships/image" Target="../media/image40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6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9" Type="http://schemas.openxmlformats.org/officeDocument/2006/relationships/image" Target="../media/image19.png"/><Relationship Id="rId3" Type="http://schemas.openxmlformats.org/officeDocument/2006/relationships/image" Target="../media/image13.png"/><Relationship Id="rId6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6" name="Rectangle 10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A Toolkit for User Engagement</a:t>
            </a:r>
          </a:p>
        </p:txBody>
      </p:sp>
      <p:sp>
        <p:nvSpPr>
          <p:cNvPr id="16387" name="Rectangle 11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0" indent="0" eaLnBrk="1" hangingPunct="1"/>
            <a:r>
              <a:rPr lang="en-US" dirty="0" smtClean="0">
                <a:latin typeface="TradeGothicBoldTwo" pitchFamily="2" charset="0"/>
                <a:ea typeface="ＭＳ Ｐゴシック" pitchFamily="32" charset="-128"/>
                <a:cs typeface="ＭＳ Ｐゴシック" pitchFamily="32" charset="-128"/>
              </a:rPr>
              <a:t>Kevin Werner, CBRFC</a:t>
            </a:r>
          </a:p>
          <a:p>
            <a:pPr marL="0" indent="0" eaLnBrk="1" hangingPunct="1"/>
            <a:r>
              <a:rPr lang="en-US" dirty="0" smtClean="0">
                <a:latin typeface="TradeGothicBoldTwo" pitchFamily="2" charset="0"/>
                <a:ea typeface="ＭＳ Ｐゴシック" pitchFamily="32" charset="-128"/>
                <a:cs typeface="ＭＳ Ｐゴシック" pitchFamily="32" charset="-128"/>
              </a:rPr>
              <a:t>Kristen </a:t>
            </a:r>
            <a:r>
              <a:rPr lang="en-US" dirty="0" err="1" smtClean="0">
                <a:latin typeface="TradeGothicBoldTwo" pitchFamily="2" charset="0"/>
                <a:ea typeface="ＭＳ Ｐゴシック" pitchFamily="32" charset="-128"/>
                <a:cs typeface="ＭＳ Ｐゴシック" pitchFamily="32" charset="-128"/>
              </a:rPr>
              <a:t>Averyt</a:t>
            </a:r>
            <a:r>
              <a:rPr lang="en-US" dirty="0" smtClean="0">
                <a:latin typeface="TradeGothicBoldTwo" pitchFamily="2" charset="0"/>
                <a:ea typeface="ＭＳ Ｐゴシック" pitchFamily="32" charset="-128"/>
                <a:cs typeface="ＭＳ Ｐゴシック" pitchFamily="32" charset="-128"/>
              </a:rPr>
              <a:t>, WWA</a:t>
            </a:r>
          </a:p>
          <a:p>
            <a:pPr marL="0" indent="0" eaLnBrk="1" hangingPunct="1"/>
            <a:r>
              <a:rPr lang="en-US" dirty="0" err="1" smtClean="0">
                <a:latin typeface="TradeGothicBoldTwo" pitchFamily="2" charset="0"/>
                <a:ea typeface="ＭＳ Ｐゴシック" pitchFamily="32" charset="-128"/>
                <a:cs typeface="ＭＳ Ｐゴシック" pitchFamily="32" charset="-128"/>
              </a:rPr>
              <a:t>Gigi</a:t>
            </a:r>
            <a:r>
              <a:rPr lang="en-US" dirty="0" smtClean="0">
                <a:latin typeface="TradeGothicBoldTwo" pitchFamily="2" charset="0"/>
                <a:ea typeface="ＭＳ Ｐゴシック" pitchFamily="32" charset="-128"/>
                <a:cs typeface="ＭＳ Ｐゴシック" pitchFamily="32" charset="-128"/>
              </a:rPr>
              <a:t> Owen, CLIMAS</a:t>
            </a:r>
          </a:p>
          <a:p>
            <a:pPr marL="0" indent="0" eaLnBrk="1" hangingPunct="1"/>
            <a:r>
              <a:rPr lang="en-US" dirty="0" smtClean="0">
                <a:latin typeface="TradeGothicBoldTwo" pitchFamily="2" charset="0"/>
                <a:ea typeface="ＭＳ Ｐゴシック" pitchFamily="32" charset="-128"/>
                <a:cs typeface="ＭＳ Ｐゴシック" pitchFamily="32" charset="-128"/>
              </a:rPr>
              <a:t>January 27, 2011</a:t>
            </a:r>
            <a:endParaRPr lang="en-US" dirty="0" smtClean="0"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4479925" y="5791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6172200" y="1981200"/>
            <a:ext cx="2438400" cy="2585323"/>
          </a:xfrm>
          <a:prstGeom prst="rect">
            <a:avLst/>
          </a:prstGeom>
          <a:solidFill>
            <a:srgbClr val="5BBEEB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endParaRPr lang="en-US" sz="2400" dirty="0" smtClean="0"/>
          </a:p>
          <a:p>
            <a:pPr algn="ctr"/>
            <a:r>
              <a:rPr lang="en-US" sz="2400" dirty="0" smtClean="0">
                <a:solidFill>
                  <a:srgbClr val="FFFFCC"/>
                </a:solidFill>
              </a:rPr>
              <a:t>AMS Annual Meeting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46100"/>
          </a:xfrm>
        </p:spPr>
        <p:txBody>
          <a:bodyPr/>
          <a:lstStyle/>
          <a:p>
            <a:pPr>
              <a:defRPr/>
            </a:pPr>
            <a:r>
              <a:rPr lang="en-US" sz="2900" b="1" dirty="0" smtClean="0">
                <a:latin typeface="Calibri"/>
                <a:cs typeface="Calibri"/>
              </a:rPr>
              <a:t>Workshops to date</a:t>
            </a:r>
            <a:endParaRPr lang="en-US" sz="2900" b="1" dirty="0">
              <a:latin typeface="Calibri"/>
              <a:cs typeface="Calibri"/>
            </a:endParaRPr>
          </a:p>
        </p:txBody>
      </p:sp>
      <p:sp>
        <p:nvSpPr>
          <p:cNvPr id="49156" name="TextBox 3"/>
          <p:cNvSpPr txBox="1">
            <a:spLocks noChangeArrowheads="1"/>
          </p:cNvSpPr>
          <p:nvPr/>
        </p:nvSpPr>
        <p:spPr bwMode="auto">
          <a:xfrm>
            <a:off x="0" y="3962400"/>
            <a:ext cx="87884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2" charset="0"/>
              <a:buChar char="•"/>
            </a:pPr>
            <a:r>
              <a:rPr lang="en-US" sz="2300" b="1" dirty="0">
                <a:solidFill>
                  <a:srgbClr val="FF6600"/>
                </a:solidFill>
                <a:ea typeface="Calibri" pitchFamily="32" charset="0"/>
                <a:cs typeface="Calibri" pitchFamily="32" charset="0"/>
              </a:rPr>
              <a:t>Climate Literacy and Information Use Survey </a:t>
            </a:r>
          </a:p>
          <a:p>
            <a:pPr marL="800100" lvl="1" indent="-342900">
              <a:spcAft>
                <a:spcPts val="600"/>
              </a:spcAft>
              <a:buFont typeface="Arial" pitchFamily="32" charset="0"/>
              <a:buChar char="•"/>
            </a:pPr>
            <a:r>
              <a:rPr lang="en-US" sz="2300" dirty="0">
                <a:ea typeface="Calibri" pitchFamily="32" charset="0"/>
                <a:cs typeface="Calibri" pitchFamily="32" charset="0"/>
              </a:rPr>
              <a:t>(Pre- and Post-Workshop)</a:t>
            </a:r>
          </a:p>
          <a:p>
            <a:pPr marL="342900" indent="-342900">
              <a:spcAft>
                <a:spcPts val="600"/>
              </a:spcAft>
              <a:buFont typeface="Arial" pitchFamily="32" charset="0"/>
              <a:buChar char="•"/>
            </a:pPr>
            <a:r>
              <a:rPr lang="en-US" sz="2300" b="1" dirty="0">
                <a:solidFill>
                  <a:srgbClr val="FF6600"/>
                </a:solidFill>
                <a:ea typeface="Calibri" pitchFamily="32" charset="0"/>
                <a:cs typeface="Calibri" pitchFamily="32" charset="0"/>
              </a:rPr>
              <a:t>Computer-based usability evaluation</a:t>
            </a:r>
          </a:p>
          <a:p>
            <a:pPr marL="342900" indent="-342900">
              <a:spcAft>
                <a:spcPts val="600"/>
              </a:spcAft>
              <a:buFont typeface="Arial" pitchFamily="32" charset="0"/>
              <a:buChar char="•"/>
            </a:pPr>
            <a:r>
              <a:rPr lang="en-US" sz="2300" b="1" dirty="0">
                <a:solidFill>
                  <a:srgbClr val="FF6600"/>
                </a:solidFill>
                <a:ea typeface="Calibri" pitchFamily="32" charset="0"/>
                <a:cs typeface="Calibri" pitchFamily="32" charset="0"/>
              </a:rPr>
              <a:t>Scenario Exercises </a:t>
            </a:r>
          </a:p>
          <a:p>
            <a:pPr marL="800100" lvl="1" indent="-342900">
              <a:spcAft>
                <a:spcPts val="600"/>
              </a:spcAft>
              <a:buFont typeface="Arial" pitchFamily="32" charset="0"/>
              <a:buChar char="•"/>
            </a:pPr>
            <a:r>
              <a:rPr lang="en-US" sz="2300" dirty="0">
                <a:ea typeface="Calibri" pitchFamily="32" charset="0"/>
                <a:cs typeface="Calibri" pitchFamily="32" charset="0"/>
              </a:rPr>
              <a:t>Used to evaluate how the tool might be used &amp; what information people use to make decisions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190500" y="887413"/>
            <a:ext cx="8699500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r">
              <a:spcAft>
                <a:spcPts val="600"/>
              </a:spcAft>
            </a:pPr>
            <a:r>
              <a:rPr lang="en-US" sz="2600" b="1" dirty="0">
                <a:solidFill>
                  <a:srgbClr val="0000FF"/>
                </a:solidFill>
                <a:ea typeface="Calibri" pitchFamily="32" charset="0"/>
                <a:cs typeface="Calibri" pitchFamily="32" charset="0"/>
              </a:rPr>
              <a:t>April 23, 2010: Grand Junction, </a:t>
            </a:r>
            <a:r>
              <a:rPr lang="en-US" sz="2600" b="1" dirty="0" smtClean="0">
                <a:solidFill>
                  <a:srgbClr val="0000FF"/>
                </a:solidFill>
                <a:ea typeface="Calibri" pitchFamily="32" charset="0"/>
                <a:cs typeface="Calibri" pitchFamily="32" charset="0"/>
              </a:rPr>
              <a:t>CO</a:t>
            </a:r>
          </a:p>
          <a:p>
            <a:pPr marL="342900" indent="-342900" algn="r">
              <a:spcAft>
                <a:spcPts val="600"/>
              </a:spcAft>
            </a:pPr>
            <a:r>
              <a:rPr lang="en-US" sz="2600" dirty="0" smtClean="0">
                <a:ea typeface="Calibri" pitchFamily="32" charset="0"/>
                <a:cs typeface="Calibri" pitchFamily="32" charset="0"/>
              </a:rPr>
              <a:t>30 outside stakeholders with interests in water</a:t>
            </a:r>
          </a:p>
          <a:p>
            <a:pPr marL="342900" indent="-342900" algn="r">
              <a:spcAft>
                <a:spcPts val="600"/>
              </a:spcAft>
            </a:pPr>
            <a:r>
              <a:rPr lang="en-US" sz="2600" b="1" dirty="0" smtClean="0">
                <a:solidFill>
                  <a:srgbClr val="0000FF"/>
                </a:solidFill>
                <a:ea typeface="Calibri" pitchFamily="32" charset="0"/>
                <a:cs typeface="Calibri" pitchFamily="32" charset="0"/>
              </a:rPr>
              <a:t>May 2010: NWS SAFER Workshop</a:t>
            </a:r>
          </a:p>
          <a:p>
            <a:pPr marL="342900" indent="-342900" algn="r">
              <a:spcAft>
                <a:spcPts val="600"/>
              </a:spcAft>
            </a:pPr>
            <a:r>
              <a:rPr lang="en-US" sz="2600" dirty="0" smtClean="0">
                <a:solidFill>
                  <a:srgbClr val="000000"/>
                </a:solidFill>
                <a:ea typeface="Calibri" pitchFamily="32" charset="0"/>
                <a:cs typeface="Calibri" pitchFamily="32" charset="0"/>
              </a:rPr>
              <a:t>40 mostly NWS meteorologists</a:t>
            </a:r>
          </a:p>
          <a:p>
            <a:pPr marL="342900" indent="-342900" algn="r">
              <a:spcAft>
                <a:spcPts val="600"/>
              </a:spcAft>
            </a:pPr>
            <a:r>
              <a:rPr lang="en-US" sz="2600" b="1" dirty="0" smtClean="0">
                <a:solidFill>
                  <a:srgbClr val="0000FF"/>
                </a:solidFill>
                <a:ea typeface="Calibri" pitchFamily="32" charset="0"/>
                <a:cs typeface="Calibri" pitchFamily="32" charset="0"/>
              </a:rPr>
              <a:t>January 2011: AMS Short Course</a:t>
            </a:r>
          </a:p>
          <a:p>
            <a:pPr marL="342900" indent="-342900" algn="r">
              <a:spcAft>
                <a:spcPts val="600"/>
              </a:spcAft>
            </a:pPr>
            <a:r>
              <a:rPr lang="en-US" sz="2600" dirty="0" smtClean="0">
                <a:solidFill>
                  <a:srgbClr val="000000"/>
                </a:solidFill>
                <a:ea typeface="Calibri" pitchFamily="32" charset="0"/>
                <a:cs typeface="Calibri" pitchFamily="32" charset="0"/>
              </a:rPr>
              <a:t>30 outside stakeholders</a:t>
            </a:r>
          </a:p>
          <a:p>
            <a:pPr marL="342900" indent="-342900" algn="r">
              <a:spcAft>
                <a:spcPts val="600"/>
              </a:spcAft>
            </a:pPr>
            <a:endParaRPr lang="en-US" sz="2600" dirty="0" smtClean="0">
              <a:solidFill>
                <a:srgbClr val="000000"/>
              </a:solidFill>
              <a:ea typeface="Calibri" pitchFamily="32" charset="0"/>
              <a:cs typeface="Calibri" pitchFamily="32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38862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90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500" b="1" dirty="0" smtClean="0">
                <a:latin typeface="Calibri"/>
                <a:ea typeface="ＭＳ Ｐゴシック" pitchFamily="-105" charset="-128"/>
                <a:cs typeface="Calibri"/>
              </a:rPr>
              <a:t>NWS Western Water Supply /</a:t>
            </a:r>
            <a:br>
              <a:rPr lang="en-US" sz="3500" b="1" dirty="0" smtClean="0">
                <a:latin typeface="Calibri"/>
                <a:ea typeface="ＭＳ Ｐゴシック" pitchFamily="-105" charset="-128"/>
                <a:cs typeface="Calibri"/>
              </a:rPr>
            </a:br>
            <a:r>
              <a:rPr lang="en-US" sz="3500" b="1" dirty="0" smtClean="0">
                <a:latin typeface="Calibri"/>
                <a:ea typeface="ＭＳ Ｐゴシック" pitchFamily="-105" charset="-128"/>
                <a:cs typeface="Calibri"/>
              </a:rPr>
              <a:t>Water Resources Outlook</a:t>
            </a:r>
            <a:br>
              <a:rPr lang="en-US" sz="3500" b="1" dirty="0" smtClean="0">
                <a:latin typeface="Calibri"/>
                <a:ea typeface="ＭＳ Ｐゴシック" pitchFamily="-105" charset="-128"/>
                <a:cs typeface="Calibri"/>
              </a:rPr>
            </a:br>
            <a:endParaRPr lang="en-US" sz="3500" b="1" dirty="0" smtClean="0">
              <a:solidFill>
                <a:srgbClr val="0000FF"/>
              </a:solidFill>
              <a:latin typeface="Calibri"/>
              <a:ea typeface="ＭＳ Ｐゴシック" pitchFamily="-105" charset="-128"/>
              <a:cs typeface="Calibri"/>
            </a:endParaRPr>
          </a:p>
        </p:txBody>
      </p:sp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381000" y="3276600"/>
            <a:ext cx="220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2008 (version 2)</a:t>
            </a:r>
          </a:p>
        </p:txBody>
      </p:sp>
      <p:pic>
        <p:nvPicPr>
          <p:cNvPr id="4096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86200"/>
            <a:ext cx="205740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Box 6"/>
          <p:cNvSpPr txBox="1">
            <a:spLocks noChangeArrowheads="1"/>
          </p:cNvSpPr>
          <p:nvPr/>
        </p:nvSpPr>
        <p:spPr bwMode="auto">
          <a:xfrm>
            <a:off x="381000" y="609600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2009 (version 3)</a:t>
            </a:r>
          </a:p>
        </p:txBody>
      </p:sp>
      <p:pic>
        <p:nvPicPr>
          <p:cNvPr id="40966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066800"/>
            <a:ext cx="20701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TextBox 6"/>
          <p:cNvSpPr txBox="1">
            <a:spLocks noChangeArrowheads="1"/>
          </p:cNvSpPr>
          <p:nvPr/>
        </p:nvSpPr>
        <p:spPr bwMode="auto">
          <a:xfrm>
            <a:off x="2971800" y="6019800"/>
            <a:ext cx="601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2010 (version 4): wateroutlook.nwrfc.noaa.gov</a:t>
            </a:r>
          </a:p>
        </p:txBody>
      </p:sp>
      <p:pic>
        <p:nvPicPr>
          <p:cNvPr id="40968" name="Picture 8" descr="Picture 6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1524000"/>
            <a:ext cx="63706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1987" name="Straight Connector 2"/>
          <p:cNvCxnSpPr>
            <a:cxnSpLocks noChangeShapeType="1"/>
          </p:cNvCxnSpPr>
          <p:nvPr/>
        </p:nvCxnSpPr>
        <p:spPr bwMode="auto">
          <a:xfrm rot="5400000">
            <a:off x="1143794" y="3428206"/>
            <a:ext cx="6858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0" y="0"/>
            <a:ext cx="4495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/>
              <a:t>Water Supply Forecasts in Western USA</a:t>
            </a:r>
          </a:p>
        </p:txBody>
      </p:sp>
      <p:sp>
        <p:nvSpPr>
          <p:cNvPr id="41989" name="TextBox 4"/>
          <p:cNvSpPr txBox="1">
            <a:spLocks noChangeArrowheads="1"/>
          </p:cNvSpPr>
          <p:nvPr/>
        </p:nvSpPr>
        <p:spPr bwMode="auto">
          <a:xfrm>
            <a:off x="4648200" y="0"/>
            <a:ext cx="4495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/>
              <a:t>National Water Resources Outlook</a:t>
            </a:r>
          </a:p>
        </p:txBody>
      </p:sp>
      <p:pic>
        <p:nvPicPr>
          <p:cNvPr id="4199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304800"/>
            <a:ext cx="213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0"/>
            <a:ext cx="20574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2438400"/>
            <a:ext cx="186055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581400"/>
            <a:ext cx="15240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4572000"/>
            <a:ext cx="166846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5486400"/>
            <a:ext cx="1600200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6" name="TextBox 11"/>
          <p:cNvSpPr txBox="1">
            <a:spLocks noChangeArrowheads="1"/>
          </p:cNvSpPr>
          <p:nvPr/>
        </p:nvSpPr>
        <p:spPr bwMode="auto">
          <a:xfrm>
            <a:off x="685800" y="685800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Map</a:t>
            </a:r>
          </a:p>
        </p:txBody>
      </p:sp>
      <p:sp>
        <p:nvSpPr>
          <p:cNvPr id="41997" name="TextBox 12"/>
          <p:cNvSpPr txBox="1">
            <a:spLocks noChangeArrowheads="1"/>
          </p:cNvSpPr>
          <p:nvPr/>
        </p:nvSpPr>
        <p:spPr bwMode="auto">
          <a:xfrm>
            <a:off x="2286000" y="1828800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Forecast Overview</a:t>
            </a:r>
          </a:p>
        </p:txBody>
      </p:sp>
      <p:sp>
        <p:nvSpPr>
          <p:cNvPr id="41998" name="TextBox 13"/>
          <p:cNvSpPr txBox="1">
            <a:spLocks noChangeArrowheads="1"/>
          </p:cNvSpPr>
          <p:nvPr/>
        </p:nvSpPr>
        <p:spPr bwMode="auto">
          <a:xfrm>
            <a:off x="0" y="2514600"/>
            <a:ext cx="2362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Forecast Evolution – display of forecast and observed streamflow progression</a:t>
            </a:r>
          </a:p>
        </p:txBody>
      </p:sp>
      <p:sp>
        <p:nvSpPr>
          <p:cNvPr id="41999" name="TextBox 14"/>
          <p:cNvSpPr txBox="1">
            <a:spLocks noChangeArrowheads="1"/>
          </p:cNvSpPr>
          <p:nvPr/>
        </p:nvSpPr>
        <p:spPr bwMode="auto">
          <a:xfrm>
            <a:off x="1981200" y="3733800"/>
            <a:ext cx="2362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Ensemble Forecast – display tool for monthly ESP forecasts</a:t>
            </a:r>
          </a:p>
        </p:txBody>
      </p:sp>
      <p:sp>
        <p:nvSpPr>
          <p:cNvPr id="42000" name="TextBox 15"/>
          <p:cNvSpPr txBox="1">
            <a:spLocks noChangeArrowheads="1"/>
          </p:cNvSpPr>
          <p:nvPr/>
        </p:nvSpPr>
        <p:spPr bwMode="auto">
          <a:xfrm>
            <a:off x="0" y="4724400"/>
            <a:ext cx="2362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Verification – Many, many verification plots and graphics</a:t>
            </a:r>
          </a:p>
        </p:txBody>
      </p:sp>
      <p:sp>
        <p:nvSpPr>
          <p:cNvPr id="42001" name="TextBox 16"/>
          <p:cNvSpPr txBox="1">
            <a:spLocks noChangeArrowheads="1"/>
          </p:cNvSpPr>
          <p:nvPr/>
        </p:nvSpPr>
        <p:spPr bwMode="auto">
          <a:xfrm>
            <a:off x="2133600" y="5867400"/>
            <a:ext cx="2362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Climate variability – Streamflow / climate index relationship plot</a:t>
            </a:r>
          </a:p>
        </p:txBody>
      </p:sp>
      <p:sp>
        <p:nvSpPr>
          <p:cNvPr id="42002" name="TextBox 18"/>
          <p:cNvSpPr txBox="1">
            <a:spLocks noChangeArrowheads="1"/>
          </p:cNvSpPr>
          <p:nvPr/>
        </p:nvSpPr>
        <p:spPr bwMode="auto">
          <a:xfrm>
            <a:off x="5029200" y="685800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Map</a:t>
            </a:r>
          </a:p>
        </p:txBody>
      </p:sp>
      <p:pic>
        <p:nvPicPr>
          <p:cNvPr id="42003" name="Picture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8200" y="1600200"/>
            <a:ext cx="22971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04" name="TextBox 20"/>
          <p:cNvSpPr txBox="1">
            <a:spLocks noChangeArrowheads="1"/>
          </p:cNvSpPr>
          <p:nvPr/>
        </p:nvSpPr>
        <p:spPr bwMode="auto">
          <a:xfrm>
            <a:off x="7086600" y="1905000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Forecast Overview</a:t>
            </a:r>
          </a:p>
        </p:txBody>
      </p:sp>
      <p:pic>
        <p:nvPicPr>
          <p:cNvPr id="42005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86600" y="2438400"/>
            <a:ext cx="183515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06" name="TextBox 22"/>
          <p:cNvSpPr txBox="1">
            <a:spLocks noChangeArrowheads="1"/>
          </p:cNvSpPr>
          <p:nvPr/>
        </p:nvSpPr>
        <p:spPr bwMode="auto">
          <a:xfrm>
            <a:off x="4648200" y="2743200"/>
            <a:ext cx="2362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Ensemble Forecast – display tool for monthly ESP forecasts</a:t>
            </a:r>
          </a:p>
        </p:txBody>
      </p:sp>
      <p:pic>
        <p:nvPicPr>
          <p:cNvPr id="42007" name="Picture 1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29400" y="304800"/>
            <a:ext cx="21367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467600" cy="1143000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>
                <a:solidFill>
                  <a:srgbClr val="008000"/>
                </a:solidFill>
                <a:latin typeface="Calibri"/>
                <a:cs typeface="Calibri"/>
              </a:rPr>
              <a:t>Climate Literacy Survey</a:t>
            </a:r>
            <a:endParaRPr lang="en-US" sz="3200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572000" cy="4953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>
                <a:ea typeface="ＭＳ Ｐゴシック" pitchFamily="32" charset="-128"/>
                <a:cs typeface="ＭＳ Ｐゴシック" pitchFamily="32" charset="-128"/>
              </a:rPr>
              <a:t>35+ Questions</a:t>
            </a:r>
          </a:p>
          <a:p>
            <a:pPr lvl="1">
              <a:buFont typeface="Arial" pitchFamily="32" charset="0"/>
              <a:buChar char="•"/>
            </a:pPr>
            <a:r>
              <a:rPr lang="en-US" sz="2200" smtClean="0"/>
              <a:t>Demographics</a:t>
            </a:r>
          </a:p>
          <a:p>
            <a:pPr lvl="1">
              <a:buFont typeface="Arial" pitchFamily="32" charset="0"/>
              <a:buChar char="•"/>
            </a:pPr>
            <a:r>
              <a:rPr lang="en-US" sz="2200" smtClean="0"/>
              <a:t>Familiarity about sources of climate information</a:t>
            </a:r>
          </a:p>
          <a:p>
            <a:pPr lvl="1">
              <a:buFont typeface="Arial" pitchFamily="32" charset="0"/>
              <a:buChar char="•"/>
            </a:pPr>
            <a:r>
              <a:rPr lang="en-US" sz="2200" smtClean="0"/>
              <a:t>Perceptions about Climate Forecasts</a:t>
            </a:r>
            <a:r>
              <a:rPr lang="en-US" smtClean="0"/>
              <a:t> (</a:t>
            </a:r>
            <a:r>
              <a:rPr lang="en-US" sz="1800" smtClean="0"/>
              <a:t>based on “Feeling at Risk Matters: Water Managers and the Decision to Use Forecasts,” O’Connor et al, 2005</a:t>
            </a:r>
            <a:r>
              <a:rPr lang="en-US" smtClean="0"/>
              <a:t>)</a:t>
            </a:r>
          </a:p>
          <a:p>
            <a:pPr lvl="1">
              <a:buFont typeface="Arial" pitchFamily="32" charset="0"/>
              <a:buChar char="•"/>
            </a:pPr>
            <a:r>
              <a:rPr lang="en-US" sz="2200" smtClean="0"/>
              <a:t>Test of Climate Concepts (</a:t>
            </a:r>
            <a:r>
              <a:rPr lang="en-US" sz="1800" smtClean="0"/>
              <a:t>based on booklet from U.S. Global Change Research Program)</a:t>
            </a:r>
          </a:p>
        </p:txBody>
      </p:sp>
      <p:sp>
        <p:nvSpPr>
          <p:cNvPr id="5120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2CEB43A-345F-D64F-93EF-B0136CE384CB}" type="slidenum">
              <a:rPr lang="en-US" smtClean="0">
                <a:ea typeface="ＭＳ Ｐゴシック" pitchFamily="32" charset="-128"/>
                <a:cs typeface="ＭＳ Ｐゴシック" pitchFamily="32" charset="-128"/>
              </a:rPr>
              <a:pPr/>
              <a:t>13</a:t>
            </a:fld>
            <a:endParaRPr lang="en-US" smtClean="0">
              <a:ea typeface="ＭＳ Ｐゴシック" pitchFamily="32" charset="-128"/>
              <a:cs typeface="ＭＳ Ｐゴシック" pitchFamily="32" charset="-128"/>
            </a:endParaRPr>
          </a:p>
        </p:txBody>
      </p:sp>
      <p:pic>
        <p:nvPicPr>
          <p:cNvPr id="51205" name="Picture 5" descr="Picture 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447800"/>
            <a:ext cx="37623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0"/>
            <a:ext cx="7467600" cy="1295400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latin typeface="Calibri"/>
                <a:ea typeface="ＭＳ Ｐゴシック" pitchFamily="-105" charset="-128"/>
                <a:cs typeface="Calibri"/>
              </a:rPr>
              <a:t>Survey Results</a:t>
            </a:r>
          </a:p>
        </p:txBody>
      </p:sp>
      <p:graphicFrame>
        <p:nvGraphicFramePr>
          <p:cNvPr id="53250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1143000"/>
          <a:ext cx="5257800" cy="2801938"/>
        </p:xfrm>
        <a:graphic>
          <a:graphicData uri="http://schemas.openxmlformats.org/presentationml/2006/ole">
            <p:oleObj spid="_x0000_s53250" r:id="rId3" imgW="5260413" imgH="2797833" progId="Excel.Sheet.8">
              <p:embed/>
            </p:oleObj>
          </a:graphicData>
        </a:graphic>
      </p:graphicFrame>
      <p:graphicFrame>
        <p:nvGraphicFramePr>
          <p:cNvPr id="7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505200" y="2057400"/>
          <a:ext cx="5408613" cy="2884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0" y="3886200"/>
          <a:ext cx="5181600" cy="2767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0"/>
            <a:ext cx="7467600" cy="1295400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latin typeface="Calibri"/>
                <a:ea typeface="ＭＳ Ｐゴシック" pitchFamily="-105" charset="-128"/>
                <a:cs typeface="Calibri"/>
              </a:rPr>
              <a:t>Survey Results</a:t>
            </a:r>
          </a:p>
        </p:txBody>
      </p:sp>
      <p:graphicFrame>
        <p:nvGraphicFramePr>
          <p:cNvPr id="54274" name="Object 2"/>
          <p:cNvGraphicFramePr>
            <a:graphicFrameLocks noGrp="1"/>
          </p:cNvGraphicFramePr>
          <p:nvPr/>
        </p:nvGraphicFramePr>
        <p:xfrm>
          <a:off x="809625" y="2133600"/>
          <a:ext cx="7648575" cy="4267200"/>
        </p:xfrm>
        <a:graphic>
          <a:graphicData uri="http://schemas.openxmlformats.org/presentationml/2006/ole">
            <p:oleObj spid="_x0000_s54274" name="Chart" r:id="rId3" imgW="7649848" imgH="4266847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0"/>
            <a:ext cx="7467600" cy="1295400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latin typeface="Calibri"/>
                <a:ea typeface="ＭＳ Ｐゴシック" pitchFamily="-105" charset="-128"/>
                <a:cs typeface="Calibri"/>
              </a:rPr>
              <a:t>Survey Results</a:t>
            </a:r>
          </a:p>
        </p:txBody>
      </p:sp>
      <p:sp>
        <p:nvSpPr>
          <p:cNvPr id="55299" name="TextBox 8"/>
          <p:cNvSpPr txBox="1">
            <a:spLocks noChangeArrowheads="1"/>
          </p:cNvSpPr>
          <p:nvPr/>
        </p:nvSpPr>
        <p:spPr bwMode="auto">
          <a:xfrm>
            <a:off x="5638800" y="1371600"/>
            <a:ext cx="3276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Which of the following has had the least influence on large-scale global climate over the last 30 years? </a:t>
            </a:r>
          </a:p>
        </p:txBody>
      </p:sp>
      <p:pic>
        <p:nvPicPr>
          <p:cNvPr id="55300" name="Picture 5" descr="GJ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447800"/>
            <a:ext cx="4724400" cy="2833688"/>
          </a:xfrm>
          <a:prstGeom prst="rect">
            <a:avLst/>
          </a:prstGeom>
          <a:solidFill>
            <a:srgbClr val="EEEEEE"/>
          </a:solidFill>
          <a:ln w="9525">
            <a:solidFill>
              <a:srgbClr val="BBE0E3"/>
            </a:solidFill>
            <a:miter lim="800000"/>
            <a:headEnd/>
            <a:tailEnd/>
          </a:ln>
        </p:spPr>
      </p:pic>
      <p:pic>
        <p:nvPicPr>
          <p:cNvPr id="54277" name="Picture 9" descr="saf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657600"/>
            <a:ext cx="4687888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467600" cy="1143000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>
                <a:solidFill>
                  <a:srgbClr val="008000"/>
                </a:solidFill>
                <a:latin typeface="Calibri"/>
                <a:cs typeface="Calibri"/>
              </a:rPr>
              <a:t>Usability Survey</a:t>
            </a:r>
            <a:endParaRPr lang="en-US" sz="3200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>
                <a:ea typeface="ＭＳ Ｐゴシック" pitchFamily="32" charset="-128"/>
                <a:cs typeface="ＭＳ Ｐゴシック" pitchFamily="32" charset="-128"/>
              </a:rPr>
              <a:t>37+ Questions</a:t>
            </a:r>
          </a:p>
          <a:p>
            <a:pPr lvl="1">
              <a:buFont typeface="Arial" pitchFamily="32" charset="0"/>
              <a:buChar char="•"/>
            </a:pPr>
            <a:r>
              <a:rPr lang="en-US" sz="2400" dirty="0" smtClean="0"/>
              <a:t>Complete a series of tasks using all different aspects of the Water Resources Outlook</a:t>
            </a:r>
          </a:p>
          <a:p>
            <a:pPr lvl="1">
              <a:buFont typeface="Arial" pitchFamily="32" charset="0"/>
              <a:buChar char="•"/>
            </a:pPr>
            <a:r>
              <a:rPr lang="en-US" sz="2400" dirty="0" smtClean="0"/>
              <a:t>Feedback on how to improve the tool</a:t>
            </a:r>
          </a:p>
          <a:p>
            <a:pPr lvl="2">
              <a:buFontTx/>
              <a:buChar char="•"/>
            </a:pPr>
            <a:r>
              <a:rPr lang="en-US" sz="2200" dirty="0" smtClean="0">
                <a:ea typeface="ＭＳ Ｐゴシック" pitchFamily="32" charset="-128"/>
              </a:rPr>
              <a:t>How it looks and ease of use</a:t>
            </a:r>
          </a:p>
          <a:p>
            <a:pPr lvl="2">
              <a:buFontTx/>
              <a:buChar char="•"/>
            </a:pPr>
            <a:r>
              <a:rPr lang="en-US" sz="2200" dirty="0" smtClean="0">
                <a:ea typeface="ＭＳ Ｐゴシック" pitchFamily="32" charset="-128"/>
              </a:rPr>
              <a:t>Practical applications to different lines of work</a:t>
            </a:r>
          </a:p>
          <a:p>
            <a:pPr>
              <a:buFontTx/>
              <a:buChar char="•"/>
            </a:pPr>
            <a:r>
              <a:rPr lang="en-US" dirty="0" smtClean="0">
                <a:ea typeface="ＭＳ Ｐゴシック" pitchFamily="32" charset="-128"/>
                <a:cs typeface="ＭＳ Ｐゴシック" pitchFamily="32" charset="-128"/>
              </a:rPr>
              <a:t>“What additional climate information do you need to make a well-informed decision or plan?”</a:t>
            </a:r>
          </a:p>
          <a:p>
            <a:pPr>
              <a:buFontTx/>
              <a:buChar char="•"/>
            </a:pPr>
            <a:r>
              <a:rPr lang="en-US" dirty="0" smtClean="0">
                <a:ea typeface="ＭＳ Ｐゴシック" pitchFamily="32" charset="-128"/>
                <a:cs typeface="ＭＳ Ｐゴシック" pitchFamily="32" charset="-128"/>
              </a:rPr>
              <a:t>“What level of skill would make a forecast good enough? How would you know?”</a:t>
            </a:r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9752636-1F5C-9041-8974-1DABB5B3A2A6}" type="slidenum">
              <a:rPr lang="en-US" smtClean="0">
                <a:ea typeface="ＭＳ Ｐゴシック" pitchFamily="32" charset="-128"/>
                <a:cs typeface="ＭＳ Ｐゴシック" pitchFamily="32" charset="-128"/>
              </a:rPr>
              <a:pPr/>
              <a:t>17</a:t>
            </a:fld>
            <a:endParaRPr lang="en-US" smtClean="0">
              <a:ea typeface="ＭＳ Ｐゴシック" pitchFamily="32" charset="-128"/>
              <a:cs typeface="ＭＳ Ｐゴシック" pitchFamily="3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467600" cy="1295400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>
                <a:latin typeface="Calibri"/>
                <a:cs typeface="Calibri"/>
              </a:rPr>
              <a:t>Scenarios</a:t>
            </a:r>
            <a:endParaRPr lang="en-US" sz="3200" b="1" dirty="0">
              <a:latin typeface="Calibri"/>
              <a:cs typeface="Calibri"/>
            </a:endParaRPr>
          </a:p>
        </p:txBody>
      </p:sp>
      <p:sp>
        <p:nvSpPr>
          <p:cNvPr id="583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37A4803-6DDA-754C-AD3B-83F52FDDF3A4}" type="slidenum">
              <a:rPr lang="en-US" smtClean="0">
                <a:ea typeface="ＭＳ Ｐゴシック" pitchFamily="32" charset="-128"/>
                <a:cs typeface="ＭＳ Ｐゴシック" pitchFamily="32" charset="-128"/>
              </a:rPr>
              <a:pPr/>
              <a:t>18</a:t>
            </a:fld>
            <a:endParaRPr lang="en-US" smtClean="0"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58372" name="TextBox 6"/>
          <p:cNvSpPr txBox="1">
            <a:spLocks noChangeArrowheads="1"/>
          </p:cNvSpPr>
          <p:nvPr/>
        </p:nvSpPr>
        <p:spPr bwMode="auto">
          <a:xfrm>
            <a:off x="457200" y="1676400"/>
            <a:ext cx="411480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pitchFamily="32" charset="0"/>
              <a:buChar char="•"/>
            </a:pPr>
            <a:r>
              <a:rPr lang="en-US" dirty="0" smtClean="0"/>
              <a:t> </a:t>
            </a:r>
            <a:r>
              <a:rPr lang="en-US" sz="2600" b="1" dirty="0" smtClean="0">
                <a:solidFill>
                  <a:srgbClr val="0000FF"/>
                </a:solidFill>
              </a:rPr>
              <a:t>Simulate decision making based on forecasts</a:t>
            </a:r>
          </a:p>
          <a:p>
            <a:pPr lvl="1">
              <a:buFont typeface="Arial" pitchFamily="32" charset="0"/>
              <a:buChar char="•"/>
            </a:pPr>
            <a:r>
              <a:rPr lang="en-US" sz="2200" dirty="0" smtClean="0"/>
              <a:t> Decision making using probabilistic forecasts</a:t>
            </a:r>
          </a:p>
          <a:p>
            <a:pPr lvl="1">
              <a:buFont typeface="Arial" pitchFamily="32" charset="0"/>
              <a:buChar char="•"/>
            </a:pPr>
            <a:r>
              <a:rPr lang="en-US" sz="2200" dirty="0" smtClean="0"/>
              <a:t> Participants given a single forecast and asked to make a single decision</a:t>
            </a:r>
          </a:p>
          <a:p>
            <a:pPr lvl="1">
              <a:buFont typeface="Arial" pitchFamily="32" charset="0"/>
              <a:buChar char="•"/>
            </a:pPr>
            <a:r>
              <a:rPr lang="en-US" sz="2200" dirty="0" smtClean="0"/>
              <a:t> Participants given a series of forecasts and asked to make decisions from each</a:t>
            </a:r>
          </a:p>
          <a:p>
            <a:pPr lvl="1">
              <a:buFont typeface="Arial" pitchFamily="32" charset="0"/>
              <a:buChar char="•"/>
            </a:pPr>
            <a:r>
              <a:rPr lang="en-US" sz="2200" dirty="0" smtClean="0"/>
              <a:t> </a:t>
            </a:r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/>
          <a:srcRect t="7403"/>
          <a:stretch>
            <a:fillRect/>
          </a:stretch>
        </p:blipFill>
        <p:spPr bwMode="auto">
          <a:xfrm>
            <a:off x="4568907" y="1789490"/>
            <a:ext cx="4426644" cy="328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AMS Short Course Scenarios</a:t>
            </a:r>
            <a:endParaRPr lang="en-US" sz="3200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7979" y="1417638"/>
            <a:ext cx="4098821" cy="305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17638"/>
            <a:ext cx="4156551" cy="291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30920" y="4472460"/>
            <a:ext cx="37524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1a: </a:t>
            </a:r>
          </a:p>
          <a:p>
            <a:r>
              <a:rPr lang="en-US" dirty="0" smtClean="0"/>
              <a:t>Actual forecasts for Lake Granby 2010</a:t>
            </a:r>
          </a:p>
          <a:p>
            <a:r>
              <a:rPr lang="en-US" dirty="0" err="1" smtClean="0"/>
              <a:t>Underforecast</a:t>
            </a:r>
            <a:r>
              <a:rPr lang="en-US" dirty="0" smtClean="0"/>
              <a:t> peak flow (June)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79038" y="4624860"/>
            <a:ext cx="3752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1b: </a:t>
            </a:r>
          </a:p>
          <a:p>
            <a:r>
              <a:rPr lang="en-US" dirty="0" smtClean="0"/>
              <a:t>Actual forecasts for Lake Granby 2007</a:t>
            </a:r>
          </a:p>
          <a:p>
            <a:r>
              <a:rPr lang="en-US" dirty="0" err="1" smtClean="0"/>
              <a:t>Overforecast</a:t>
            </a:r>
            <a:r>
              <a:rPr lang="en-US" dirty="0" smtClean="0"/>
              <a:t> June and July volumes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defTabSz="457200" eaLnBrk="1" hangingPunct="1">
              <a:defRPr/>
            </a:pPr>
            <a:r>
              <a:rPr lang="en-US" sz="3200" b="1" dirty="0" smtClean="0">
                <a:latin typeface="Calibri"/>
                <a:ea typeface="ＭＳ Ｐゴシック" pitchFamily="-108" charset="-128"/>
                <a:cs typeface="Calibri"/>
              </a:rPr>
              <a:t>Outline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38200" y="1905000"/>
            <a:ext cx="7620000" cy="4297363"/>
          </a:xfrm>
        </p:spPr>
        <p:txBody>
          <a:bodyPr/>
          <a:lstStyle/>
          <a:p>
            <a:pPr marL="339725" lvl="1" indent="-225425" defTabSz="457200" eaLnBrk="1" hangingPunct="1">
              <a:lnSpc>
                <a:spcPct val="70000"/>
              </a:lnSpc>
            </a:pPr>
            <a:r>
              <a:rPr lang="en-US" sz="3200" dirty="0" smtClean="0">
                <a:latin typeface="Calibri" pitchFamily="32" charset="0"/>
                <a:ea typeface="Calibri" pitchFamily="32" charset="0"/>
                <a:cs typeface="Calibri" pitchFamily="32" charset="0"/>
              </a:rPr>
              <a:t>Motivation and Background</a:t>
            </a:r>
          </a:p>
          <a:p>
            <a:pPr marL="339725" lvl="1" indent="-225425" defTabSz="457200" eaLnBrk="1" hangingPunct="1">
              <a:lnSpc>
                <a:spcPct val="70000"/>
              </a:lnSpc>
            </a:pPr>
            <a:endParaRPr lang="en-US" sz="3200" dirty="0" smtClean="0">
              <a:latin typeface="Calibri" pitchFamily="32" charset="0"/>
              <a:ea typeface="Calibri" pitchFamily="32" charset="0"/>
              <a:cs typeface="Calibri" pitchFamily="32" charset="0"/>
            </a:endParaRPr>
          </a:p>
          <a:p>
            <a:pPr marL="339725" lvl="1" indent="-225425" defTabSz="457200" eaLnBrk="1" hangingPunct="1">
              <a:lnSpc>
                <a:spcPct val="70000"/>
              </a:lnSpc>
            </a:pPr>
            <a:r>
              <a:rPr lang="en-US" sz="3200" dirty="0" smtClean="0">
                <a:latin typeface="Calibri" pitchFamily="32" charset="0"/>
                <a:ea typeface="Calibri" pitchFamily="32" charset="0"/>
                <a:cs typeface="Calibri" pitchFamily="32" charset="0"/>
              </a:rPr>
              <a:t>Grand Junction workshop</a:t>
            </a:r>
          </a:p>
          <a:p>
            <a:pPr marL="339725" lvl="1" indent="-225425" defTabSz="457200" eaLnBrk="1" hangingPunct="1">
              <a:lnSpc>
                <a:spcPct val="70000"/>
              </a:lnSpc>
            </a:pPr>
            <a:endParaRPr lang="en-US" sz="3200" dirty="0" smtClean="0">
              <a:latin typeface="Calibri" pitchFamily="32" charset="0"/>
              <a:ea typeface="Calibri" pitchFamily="32" charset="0"/>
              <a:cs typeface="Calibri" pitchFamily="32" charset="0"/>
            </a:endParaRPr>
          </a:p>
          <a:p>
            <a:pPr marL="339725" lvl="1" indent="-225425" defTabSz="457200" eaLnBrk="1" hangingPunct="1">
              <a:lnSpc>
                <a:spcPct val="70000"/>
              </a:lnSpc>
            </a:pPr>
            <a:r>
              <a:rPr lang="en-US" sz="3200" dirty="0" smtClean="0">
                <a:latin typeface="Calibri" pitchFamily="32" charset="0"/>
                <a:ea typeface="Calibri" pitchFamily="32" charset="0"/>
                <a:cs typeface="Calibri" pitchFamily="32" charset="0"/>
              </a:rPr>
              <a:t>Results</a:t>
            </a:r>
          </a:p>
          <a:p>
            <a:pPr marL="339725" lvl="1" indent="-225425" defTabSz="457200" eaLnBrk="1" hangingPunct="1">
              <a:lnSpc>
                <a:spcPct val="70000"/>
              </a:lnSpc>
            </a:pPr>
            <a:endParaRPr lang="en-US" sz="2400" dirty="0" smtClean="0"/>
          </a:p>
          <a:p>
            <a:pPr marL="339725" lvl="1" indent="-225425" defTabSz="457200" eaLnBrk="1" hangingPunct="1">
              <a:lnSpc>
                <a:spcPct val="70000"/>
              </a:lnSpc>
            </a:pPr>
            <a:endParaRPr lang="en-US" sz="2400" dirty="0" smtClean="0"/>
          </a:p>
          <a:p>
            <a:pPr marL="0" indent="0" defTabSz="457200" eaLnBrk="1" hangingPunct="1">
              <a:lnSpc>
                <a:spcPct val="70000"/>
              </a:lnSpc>
            </a:pPr>
            <a:endParaRPr lang="en-US" sz="2400" dirty="0" smtClean="0">
              <a:ea typeface="ＭＳ Ｐゴシック" pitchFamily="32" charset="-128"/>
              <a:cs typeface="ＭＳ Ｐゴシック" pitchFamily="32" charset="-128"/>
            </a:endParaRPr>
          </a:p>
          <a:p>
            <a:pPr marL="0" indent="0" defTabSz="457200" eaLnBrk="1" hangingPunct="1">
              <a:lnSpc>
                <a:spcPct val="70000"/>
              </a:lnSpc>
            </a:pPr>
            <a:endParaRPr lang="en-US" sz="2400" dirty="0" smtClean="0">
              <a:ea typeface="ＭＳ Ｐゴシック" pitchFamily="32" charset="-128"/>
              <a:cs typeface="ＭＳ Ｐゴシック" pitchFamily="32" charset="-128"/>
            </a:endParaRPr>
          </a:p>
          <a:p>
            <a:pPr marL="0" indent="0" defTabSz="457200" eaLnBrk="1" hangingPunct="1">
              <a:lnSpc>
                <a:spcPct val="70000"/>
              </a:lnSpc>
            </a:pPr>
            <a:endParaRPr lang="en-US" sz="2400" dirty="0" smtClean="0">
              <a:ea typeface="ＭＳ Ｐゴシック" pitchFamily="32" charset="-128"/>
              <a:cs typeface="ＭＳ Ｐゴシック" pitchFamily="32" charset="-128"/>
            </a:endParaRPr>
          </a:p>
          <a:p>
            <a:pPr marL="0" indent="0" defTabSz="457200" eaLnBrk="1" hangingPunct="1">
              <a:lnSpc>
                <a:spcPct val="70000"/>
              </a:lnSpc>
            </a:pPr>
            <a:r>
              <a:rPr lang="en-US" dirty="0" smtClean="0">
                <a:ea typeface="ＭＳ Ｐゴシック" pitchFamily="32" charset="-128"/>
                <a:cs typeface="ＭＳ Ｐゴシック" pitchFamily="32" charset="-128"/>
              </a:rPr>
              <a:t>	</a:t>
            </a:r>
            <a:endParaRPr lang="en-US" sz="2400" dirty="0" smtClean="0">
              <a:ea typeface="ＭＳ Ｐゴシック" pitchFamily="32" charset="-128"/>
              <a:cs typeface="ＭＳ Ｐゴシック" pitchFamily="32" charset="-128"/>
            </a:endParaRPr>
          </a:p>
          <a:p>
            <a:pPr marL="0" indent="0" defTabSz="457200" eaLnBrk="1" hangingPunct="1">
              <a:lnSpc>
                <a:spcPct val="70000"/>
              </a:lnSpc>
            </a:pPr>
            <a:endParaRPr lang="en-US" sz="2400" b="1" i="1" dirty="0" smtClean="0">
              <a:solidFill>
                <a:srgbClr val="FFFFFF"/>
              </a:solidFill>
              <a:ea typeface="ＭＳ Ｐゴシック" pitchFamily="32" charset="-128"/>
              <a:cs typeface="ＭＳ Ｐゴシック" pitchFamily="32" charset="-128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AMS Short Course Scenario Results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E6C10B-42E0-A644-B97B-2B47F6CC4EC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graphicFrame>
        <p:nvGraphicFramePr>
          <p:cNvPr id="6" name="Chart 5"/>
          <p:cNvGraphicFramePr/>
          <p:nvPr/>
        </p:nvGraphicFramePr>
        <p:xfrm>
          <a:off x="4876800" y="1676400"/>
          <a:ext cx="4267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/>
        </p:nvGraphicFramePr>
        <p:xfrm>
          <a:off x="0" y="1524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1000" y="4495800"/>
            <a:ext cx="426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Underforecast</a:t>
            </a:r>
            <a:r>
              <a:rPr lang="en-US" dirty="0" smtClean="0"/>
              <a:t> scenario</a:t>
            </a:r>
          </a:p>
          <a:p>
            <a:endParaRPr lang="en-US" dirty="0" smtClean="0"/>
          </a:p>
          <a:p>
            <a:r>
              <a:rPr lang="en-US" dirty="0" smtClean="0"/>
              <a:t>9 of 11 overtopped reservoir</a:t>
            </a:r>
          </a:p>
          <a:p>
            <a:endParaRPr lang="en-US" dirty="0" smtClean="0"/>
          </a:p>
          <a:p>
            <a:r>
              <a:rPr lang="en-US" dirty="0" smtClean="0"/>
              <a:t>Participant who drew down reservoir early was not familiar with water management or probabilistic forecasts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76800" y="4495800"/>
            <a:ext cx="426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Overforecast</a:t>
            </a:r>
            <a:r>
              <a:rPr lang="en-US" dirty="0" smtClean="0"/>
              <a:t> scenario</a:t>
            </a:r>
          </a:p>
          <a:p>
            <a:endParaRPr lang="en-US" dirty="0" smtClean="0"/>
          </a:p>
          <a:p>
            <a:r>
              <a:rPr lang="en-US" dirty="0" smtClean="0"/>
              <a:t>No one overtopped</a:t>
            </a:r>
          </a:p>
          <a:p>
            <a:endParaRPr lang="en-US" dirty="0" smtClean="0"/>
          </a:p>
          <a:p>
            <a:r>
              <a:rPr lang="en-US" dirty="0" smtClean="0"/>
              <a:t>Participants most familiar with water management drew down reservoir early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" y="2406504"/>
            <a:ext cx="4038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Findings So Far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sz="2000" dirty="0" smtClean="0"/>
              <a:t>Meteorologists more confident in weather forecasts and less confident in climate forecasts than outside stakeholders (literacy survey)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Stakeholders typically rely on forecast agencies to tell them when forecast skill is sufficient (usability survey)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Stakeholders interested in flooding and high flows are interested in “worst” case scenarios (scenarios)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Water management stakeholders tend to plan to median forecast (scenarios)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People – regardless of background – have difficulties applying probabilistic forecasts to deterministic decisions (scenarios)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E6C10B-42E0-A644-B97B-2B47F6CC4EC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467600" cy="1295400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>
                <a:latin typeface="Calibri"/>
                <a:cs typeface="Calibri"/>
              </a:rPr>
              <a:t>Next Steps </a:t>
            </a:r>
            <a:endParaRPr lang="en-US" sz="3200" b="1" dirty="0">
              <a:latin typeface="Calibri"/>
              <a:cs typeface="Calibri"/>
            </a:endParaRP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>
                <a:ea typeface="ＭＳ Ｐゴシック" pitchFamily="32" charset="-128"/>
                <a:cs typeface="ＭＳ Ｐゴシック" pitchFamily="32" charset="-128"/>
              </a:rPr>
              <a:t>Process of creating workshops is continually evolving</a:t>
            </a:r>
          </a:p>
          <a:p>
            <a:pPr>
              <a:buFont typeface="Arial"/>
              <a:buChar char="•"/>
            </a:pPr>
            <a:r>
              <a:rPr lang="en-US" dirty="0" smtClean="0">
                <a:ea typeface="ＭＳ Ｐゴシック" pitchFamily="32" charset="-128"/>
                <a:cs typeface="ＭＳ Ｐゴシック" pitchFamily="32" charset="-128"/>
              </a:rPr>
              <a:t>Continually tweaking the techniques used, questions asked – especially important as we talk to different populations – general public vs. more specialized users</a:t>
            </a:r>
          </a:p>
          <a:p>
            <a:pPr>
              <a:buFont typeface="Arial"/>
              <a:buChar char="•"/>
            </a:pPr>
            <a:r>
              <a:rPr lang="en-US" dirty="0" smtClean="0">
                <a:ea typeface="ＭＳ Ｐゴシック" pitchFamily="32" charset="-128"/>
                <a:cs typeface="ＭＳ Ｐゴシック" pitchFamily="32" charset="-128"/>
              </a:rPr>
              <a:t>Learning process – we learn from our participants just as much as we hope they learn from us about using climate information</a:t>
            </a:r>
          </a:p>
        </p:txBody>
      </p:sp>
      <p:sp>
        <p:nvSpPr>
          <p:cNvPr id="7270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39B7E69-7FA1-EB49-9CF9-04E30D1A008A}" type="slidenum">
              <a:rPr lang="en-US" smtClean="0">
                <a:ea typeface="ＭＳ Ｐゴシック" pitchFamily="32" charset="-128"/>
                <a:cs typeface="ＭＳ Ｐゴシック" pitchFamily="32" charset="-128"/>
              </a:rPr>
              <a:pPr/>
              <a:t>22</a:t>
            </a:fld>
            <a:endParaRPr lang="en-US" smtClean="0"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5334000"/>
            <a:ext cx="6019800" cy="1079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2100" b="1" dirty="0">
                <a:solidFill>
                  <a:srgbClr val="000000"/>
                </a:solidFill>
              </a:rPr>
              <a:t>NEXT STEPS: </a:t>
            </a:r>
            <a:r>
              <a:rPr lang="en-US" sz="2100" dirty="0" smtClean="0">
                <a:solidFill>
                  <a:srgbClr val="000000"/>
                </a:solidFill>
              </a:rPr>
              <a:t>Workshops </a:t>
            </a:r>
            <a:r>
              <a:rPr lang="en-US" sz="2100" dirty="0">
                <a:solidFill>
                  <a:srgbClr val="000000"/>
                </a:solidFill>
              </a:rPr>
              <a:t>in Utah </a:t>
            </a:r>
            <a:r>
              <a:rPr lang="en-US" sz="2100" dirty="0" smtClean="0">
                <a:solidFill>
                  <a:srgbClr val="000000"/>
                </a:solidFill>
              </a:rPr>
              <a:t>(Spring and Summer</a:t>
            </a:r>
            <a:r>
              <a:rPr lang="en-US" sz="2100" dirty="0">
                <a:solidFill>
                  <a:srgbClr val="000000"/>
                </a:solidFill>
              </a:rPr>
              <a:t>), Workshop in AZ or NM (Fall), Workshop in Southeast (TBD)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Group 7"/>
          <p:cNvGrpSpPr>
            <a:grpSpLocks/>
          </p:cNvGrpSpPr>
          <p:nvPr/>
        </p:nvGrpSpPr>
        <p:grpSpPr bwMode="auto">
          <a:xfrm>
            <a:off x="1143000" y="1295818"/>
            <a:ext cx="6591300" cy="1754096"/>
            <a:chOff x="720" y="1981"/>
            <a:chExt cx="4152" cy="1221"/>
          </a:xfrm>
        </p:grpSpPr>
        <p:pic>
          <p:nvPicPr>
            <p:cNvPr id="7373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36" y="2087"/>
              <a:ext cx="936" cy="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35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6" y="2087"/>
              <a:ext cx="774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36" name="TextBox 3"/>
            <p:cNvSpPr txBox="1">
              <a:spLocks noChangeArrowheads="1"/>
            </p:cNvSpPr>
            <p:nvPr/>
          </p:nvSpPr>
          <p:spPr bwMode="auto">
            <a:xfrm>
              <a:off x="720" y="1981"/>
              <a:ext cx="4152" cy="122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/>
              <a:endParaRPr lang="en-US" b="1" dirty="0">
                <a:latin typeface="Calibri" pitchFamily="32" charset="0"/>
              </a:endParaRPr>
            </a:p>
            <a:p>
              <a:pPr algn="ctr" defTabSz="457200"/>
              <a:r>
                <a:rPr lang="en-US" b="1" dirty="0">
                  <a:latin typeface="Calibri" pitchFamily="32" charset="0"/>
                </a:rPr>
                <a:t>Kevin Werner</a:t>
              </a:r>
            </a:p>
            <a:p>
              <a:pPr algn="ctr" defTabSz="457200"/>
              <a:endParaRPr lang="en-US" b="1" dirty="0">
                <a:latin typeface="Calibri" pitchFamily="32" charset="0"/>
              </a:endParaRPr>
            </a:p>
            <a:p>
              <a:pPr algn="ctr" defTabSz="457200"/>
              <a:r>
                <a:rPr lang="en-US" dirty="0">
                  <a:latin typeface="Calibri" pitchFamily="32" charset="0"/>
                </a:rPr>
                <a:t>CBRFC Service Coordination Hydrologist</a:t>
              </a:r>
            </a:p>
            <a:p>
              <a:pPr algn="ctr" defTabSz="457200"/>
              <a:r>
                <a:rPr lang="en-US" dirty="0">
                  <a:latin typeface="Calibri" pitchFamily="32" charset="0"/>
                </a:rPr>
                <a:t>Phone: 801.524.5130</a:t>
              </a:r>
            </a:p>
            <a:p>
              <a:pPr algn="ctr" defTabSz="457200"/>
              <a:r>
                <a:rPr lang="en-US" dirty="0">
                  <a:latin typeface="Calibri" pitchFamily="32" charset="0"/>
                </a:rPr>
                <a:t>Email: </a:t>
              </a:r>
              <a:r>
                <a:rPr lang="en-US" dirty="0" err="1">
                  <a:latin typeface="Calibri" pitchFamily="32" charset="0"/>
                  <a:hlinkClick r:id="rId4"/>
                </a:rPr>
                <a:t>kevin.werner@noaa</a:t>
              </a:r>
              <a:r>
                <a:rPr lang="en-US" dirty="0" err="1">
                  <a:latin typeface="Calibri" pitchFamily="32" charset="0"/>
                </a:rPr>
                <a:t>.gov</a:t>
              </a:r>
              <a:endParaRPr lang="en-US" dirty="0">
                <a:latin typeface="Calibri" pitchFamily="32" charset="0"/>
              </a:endParaRPr>
            </a:p>
          </p:txBody>
        </p:sp>
      </p:grpSp>
      <p:sp>
        <p:nvSpPr>
          <p:cNvPr id="73731" name="TextBox 3"/>
          <p:cNvSpPr txBox="1">
            <a:spLocks noChangeArrowheads="1"/>
          </p:cNvSpPr>
          <p:nvPr/>
        </p:nvSpPr>
        <p:spPr bwMode="auto">
          <a:xfrm>
            <a:off x="1143000" y="3200400"/>
            <a:ext cx="6591300" cy="175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endParaRPr lang="en-US" b="1">
              <a:latin typeface="Calibri" pitchFamily="32" charset="0"/>
            </a:endParaRPr>
          </a:p>
          <a:p>
            <a:pPr algn="ctr" defTabSz="457200"/>
            <a:r>
              <a:rPr lang="en-US" b="1">
                <a:latin typeface="Calibri" pitchFamily="32" charset="0"/>
              </a:rPr>
              <a:t>Gigi Owen</a:t>
            </a:r>
          </a:p>
          <a:p>
            <a:pPr algn="ctr" defTabSz="457200"/>
            <a:endParaRPr lang="en-US" b="1">
              <a:latin typeface="Calibri" pitchFamily="32" charset="0"/>
            </a:endParaRPr>
          </a:p>
          <a:p>
            <a:pPr algn="ctr" defTabSz="457200"/>
            <a:r>
              <a:rPr lang="en-US">
                <a:latin typeface="Calibri" pitchFamily="32" charset="0"/>
              </a:rPr>
              <a:t>Staff Social Scientist, Univ. of Arizona</a:t>
            </a:r>
          </a:p>
          <a:p>
            <a:pPr algn="ctr" defTabSz="457200"/>
            <a:r>
              <a:rPr lang="en-US">
                <a:latin typeface="Calibri" pitchFamily="32" charset="0"/>
              </a:rPr>
              <a:t>Phone: 520.621.9001</a:t>
            </a:r>
          </a:p>
          <a:p>
            <a:pPr algn="ctr" defTabSz="457200"/>
            <a:r>
              <a:rPr lang="en-US">
                <a:latin typeface="Calibri" pitchFamily="32" charset="0"/>
              </a:rPr>
              <a:t>Email: gigi@email.arizona.edu</a:t>
            </a:r>
          </a:p>
        </p:txBody>
      </p:sp>
      <p:pic>
        <p:nvPicPr>
          <p:cNvPr id="73732" name="Picture 9" descr="climas-icon-transp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3505200"/>
            <a:ext cx="23622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10" descr="ua logo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0" y="3352800"/>
            <a:ext cx="9525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143000" y="5103812"/>
            <a:ext cx="6591300" cy="175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endParaRPr lang="en-US" b="1" dirty="0" smtClean="0">
              <a:latin typeface="Calibri" pitchFamily="32" charset="0"/>
            </a:endParaRPr>
          </a:p>
          <a:p>
            <a:pPr algn="ctr" defTabSz="457200"/>
            <a:r>
              <a:rPr lang="en-US" b="1" dirty="0" smtClean="0">
                <a:latin typeface="Calibri" pitchFamily="32" charset="0"/>
              </a:rPr>
              <a:t>Kristen </a:t>
            </a:r>
            <a:r>
              <a:rPr lang="en-US" b="1" dirty="0" err="1" smtClean="0">
                <a:latin typeface="Calibri" pitchFamily="32" charset="0"/>
              </a:rPr>
              <a:t>Averyt</a:t>
            </a:r>
            <a:endParaRPr lang="en-US" b="1" dirty="0" smtClean="0">
              <a:latin typeface="Calibri" pitchFamily="32" charset="0"/>
            </a:endParaRPr>
          </a:p>
          <a:p>
            <a:pPr algn="ctr" defTabSz="457200"/>
            <a:endParaRPr lang="en-US" b="1" dirty="0" smtClean="0">
              <a:latin typeface="Calibri" pitchFamily="32" charset="0"/>
            </a:endParaRPr>
          </a:p>
          <a:p>
            <a:pPr algn="ctr" defTabSz="457200"/>
            <a:r>
              <a:rPr lang="en-US" dirty="0" smtClean="0">
                <a:latin typeface="Calibri" pitchFamily="32" charset="0"/>
              </a:rPr>
              <a:t>Deputy Director, Western Water Assessment</a:t>
            </a:r>
          </a:p>
          <a:p>
            <a:pPr algn="ctr" defTabSz="457200"/>
            <a:r>
              <a:rPr lang="en-US" dirty="0">
                <a:latin typeface="Calibri" pitchFamily="32" charset="0"/>
              </a:rPr>
              <a:t>Phone: 520.621.9001</a:t>
            </a:r>
          </a:p>
          <a:p>
            <a:pPr algn="ctr" defTabSz="457200"/>
            <a:r>
              <a:rPr lang="en-US" dirty="0">
                <a:latin typeface="Calibri" pitchFamily="32" charset="0"/>
              </a:rPr>
              <a:t>Email:</a:t>
            </a:r>
            <a:r>
              <a:rPr lang="en-US" dirty="0" smtClean="0">
                <a:latin typeface="Calibri" pitchFamily="32" charset="0"/>
              </a:rPr>
              <a:t> </a:t>
            </a:r>
            <a:r>
              <a:rPr lang="en-US" dirty="0" err="1" smtClean="0">
                <a:latin typeface="Calibri" pitchFamily="32" charset="0"/>
              </a:rPr>
              <a:t>kristen.averyt@noaa.gov</a:t>
            </a:r>
            <a:endParaRPr lang="en-US" dirty="0">
              <a:latin typeface="Calibri" pitchFamily="3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5105400"/>
            <a:ext cx="1136650" cy="1237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2D559B-543D-994A-AFFC-48DBCA409EB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Oval 23"/>
          <p:cNvSpPr>
            <a:spLocks noChangeArrowheads="1"/>
          </p:cNvSpPr>
          <p:nvPr/>
        </p:nvSpPr>
        <p:spPr bwMode="auto">
          <a:xfrm>
            <a:off x="5537163" y="2571220"/>
            <a:ext cx="937778" cy="1559081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828800"/>
            <a:ext cx="4114800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25"/>
          <p:cNvSpPr txBox="1">
            <a:spLocks/>
          </p:cNvSpPr>
          <p:nvPr/>
        </p:nvSpPr>
        <p:spPr bwMode="auto">
          <a:xfrm>
            <a:off x="1676400" y="0"/>
            <a:ext cx="7467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66FF66">
                <a:alpha val="50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r" eaLnBrk="0" hangingPunct="0">
              <a:lnSpc>
                <a:spcPct val="75000"/>
              </a:lnSpc>
              <a:defRPr/>
            </a:pPr>
            <a:r>
              <a:rPr lang="en-US" sz="3200" b="1" kern="0" dirty="0" smtClean="0">
                <a:solidFill>
                  <a:srgbClr val="006600"/>
                </a:solidFill>
                <a:latin typeface=""/>
                <a:ea typeface="ＭＳ Ｐゴシック" pitchFamily="-108" charset="-128"/>
                <a:cs typeface=""/>
              </a:rPr>
              <a:t>Background: </a:t>
            </a:r>
          </a:p>
          <a:p>
            <a:pPr algn="r" eaLnBrk="0" hangingPunct="0">
              <a:lnSpc>
                <a:spcPct val="75000"/>
              </a:lnSpc>
              <a:defRPr/>
            </a:pPr>
            <a:r>
              <a:rPr lang="en-US" sz="3200" b="1" kern="0" dirty="0" smtClean="0">
                <a:solidFill>
                  <a:srgbClr val="006600"/>
                </a:solidFill>
                <a:latin typeface=""/>
                <a:ea typeface="ＭＳ Ｐゴシック" pitchFamily="-108" charset="-128"/>
                <a:cs typeface=""/>
              </a:rPr>
              <a:t>NOAA River Forecast Centers</a:t>
            </a:r>
            <a:endParaRPr lang="en-US" sz="3200" b="1" kern="0" dirty="0">
              <a:solidFill>
                <a:srgbClr val="006600"/>
              </a:solidFill>
              <a:latin typeface=""/>
              <a:ea typeface="ＭＳ Ｐゴシック" pitchFamily="-108" charset="-128"/>
              <a:cs typeface="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" y="1676400"/>
            <a:ext cx="4572000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pitchFamily="32" charset="0"/>
              <a:buChar char="•"/>
            </a:pPr>
            <a:r>
              <a:rPr lang="en-US" dirty="0" smtClean="0"/>
              <a:t> </a:t>
            </a:r>
            <a:r>
              <a:rPr lang="en-US" sz="2600" b="1" dirty="0" smtClean="0">
                <a:solidFill>
                  <a:srgbClr val="0000FF"/>
                </a:solidFill>
              </a:rPr>
              <a:t>River Forecasts</a:t>
            </a:r>
          </a:p>
          <a:p>
            <a:pPr lvl="1">
              <a:buFont typeface="Arial" pitchFamily="32" charset="0"/>
              <a:buChar char="•"/>
            </a:pPr>
            <a:r>
              <a:rPr lang="en-US" dirty="0" smtClean="0"/>
              <a:t>Support flood warnings (hours to days)</a:t>
            </a:r>
          </a:p>
          <a:p>
            <a:pPr lvl="1">
              <a:buFont typeface="Arial" pitchFamily="32" charset="0"/>
              <a:buChar char="•"/>
            </a:pPr>
            <a:r>
              <a:rPr lang="en-US" dirty="0" smtClean="0"/>
              <a:t>Support water management (days to months/years)</a:t>
            </a:r>
          </a:p>
          <a:p>
            <a:pPr lvl="1">
              <a:buFont typeface="Arial" pitchFamily="32" charset="0"/>
              <a:buChar char="•"/>
            </a:pPr>
            <a:r>
              <a:rPr lang="en-US" dirty="0" smtClean="0"/>
              <a:t>Support flash flood warnings (hours)</a:t>
            </a:r>
          </a:p>
          <a:p>
            <a:pPr>
              <a:buFont typeface="Arial" pitchFamily="32" charset="0"/>
              <a:buChar char="•"/>
            </a:pPr>
            <a:endParaRPr lang="en-US" dirty="0" smtClean="0">
              <a:solidFill>
                <a:srgbClr val="0000FF"/>
              </a:solidFill>
            </a:endParaRPr>
          </a:p>
          <a:p>
            <a:pPr>
              <a:buFont typeface="Arial" pitchFamily="32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sz="2600" b="1" dirty="0" smtClean="0">
                <a:solidFill>
                  <a:srgbClr val="0000FF"/>
                </a:solidFill>
              </a:rPr>
              <a:t>Decision Support</a:t>
            </a:r>
          </a:p>
          <a:p>
            <a:pPr lvl="1">
              <a:buFont typeface="Arial" pitchFamily="32" charset="0"/>
              <a:buChar char="•"/>
            </a:pPr>
            <a:r>
              <a:rPr lang="en-US" dirty="0" smtClean="0"/>
              <a:t>NOAA mission: “to understand and predict changes in Earth’s environment … to meet our Nation’s economic, social, and </a:t>
            </a:r>
            <a:r>
              <a:rPr lang="en-US" dirty="0" smtClean="0"/>
              <a:t>environmental </a:t>
            </a:r>
            <a:r>
              <a:rPr lang="en-US" dirty="0" smtClean="0"/>
              <a:t>needs”</a:t>
            </a:r>
          </a:p>
          <a:p>
            <a:pPr lvl="1">
              <a:buFont typeface="Arial" pitchFamily="32" charset="0"/>
              <a:buChar char="•"/>
            </a:pPr>
            <a:r>
              <a:rPr lang="en-US" dirty="0" smtClean="0"/>
              <a:t>New focus for </a:t>
            </a:r>
            <a:r>
              <a:rPr lang="en-US" dirty="0" err="1" smtClean="0"/>
              <a:t>RFCs</a:t>
            </a:r>
            <a:r>
              <a:rPr lang="en-US" dirty="0" smtClean="0"/>
              <a:t> with the Service Coordination Hydrologist program (2008)</a:t>
            </a:r>
          </a:p>
          <a:p>
            <a:pPr lvl="1">
              <a:buFont typeface="Arial" pitchFamily="32" charset="0"/>
              <a:buChar char="•"/>
            </a:pPr>
            <a:endParaRPr lang="en-US" dirty="0" smtClean="0"/>
          </a:p>
          <a:p>
            <a:pPr lvl="1">
              <a:buFont typeface="Arial" pitchFamily="32" charset="0"/>
              <a:buChar char="•"/>
            </a:pPr>
            <a:endParaRPr lang="en-US" sz="2200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C:\Users\Kevin\Pictures\2009\December\IMG_45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0"/>
            <a:ext cx="104013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>
                <a:ea typeface="ＭＳ Ｐゴシック" charset="-128"/>
                <a:cs typeface="ＭＳ Ｐゴシック" charset="-128"/>
              </a:rPr>
              <a:t>Motivation</a:t>
            </a:r>
          </a:p>
        </p:txBody>
      </p:sp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5181600" y="60198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Photo: Lake Powell, January 2010</a:t>
            </a:r>
          </a:p>
        </p:txBody>
      </p:sp>
      <p:grpSp>
        <p:nvGrpSpPr>
          <p:cNvPr id="20485" name="Group 7"/>
          <p:cNvGrpSpPr>
            <a:grpSpLocks/>
          </p:cNvGrpSpPr>
          <p:nvPr/>
        </p:nvGrpSpPr>
        <p:grpSpPr bwMode="auto">
          <a:xfrm>
            <a:off x="304800" y="2514600"/>
            <a:ext cx="2362200" cy="1200150"/>
            <a:chOff x="152400" y="2362200"/>
            <a:chExt cx="2362200" cy="1200329"/>
          </a:xfrm>
        </p:grpSpPr>
        <p:sp>
          <p:nvSpPr>
            <p:cNvPr id="20488" name="TextBox 5"/>
            <p:cNvSpPr txBox="1">
              <a:spLocks noChangeArrowheads="1"/>
            </p:cNvSpPr>
            <p:nvPr/>
          </p:nvSpPr>
          <p:spPr bwMode="auto">
            <a:xfrm>
              <a:off x="152400" y="2362200"/>
              <a:ext cx="2362200" cy="12003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/>
                <a:t>Forecasts:</a:t>
              </a:r>
            </a:p>
            <a:p>
              <a:r>
                <a:rPr lang="en-US"/>
                <a:t>-Weather</a:t>
              </a:r>
            </a:p>
            <a:p>
              <a:r>
                <a:rPr lang="en-US"/>
                <a:t>-Climate</a:t>
              </a:r>
            </a:p>
            <a:p>
              <a:r>
                <a:rPr lang="en-US"/>
                <a:t>-Water</a:t>
              </a:r>
            </a:p>
          </p:txBody>
        </p:sp>
        <p:pic>
          <p:nvPicPr>
            <p:cNvPr id="20489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71600" y="2438400"/>
              <a:ext cx="990600" cy="1025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486" name="TextBox 9"/>
          <p:cNvSpPr txBox="1">
            <a:spLocks noChangeArrowheads="1"/>
          </p:cNvSpPr>
          <p:nvPr/>
        </p:nvSpPr>
        <p:spPr bwMode="auto">
          <a:xfrm>
            <a:off x="5257800" y="2133600"/>
            <a:ext cx="3657600" cy="2024063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Water Management:</a:t>
            </a:r>
            <a:r>
              <a:rPr lang="en-US"/>
              <a:t> agencies responsible for delivering, allocating, or treating fresh water. Examples:</a:t>
            </a:r>
          </a:p>
          <a:p>
            <a:r>
              <a:rPr lang="en-US"/>
              <a:t>-USBR</a:t>
            </a:r>
          </a:p>
          <a:p>
            <a:r>
              <a:rPr lang="en-US"/>
              <a:t>-Metropolitan Water District</a:t>
            </a:r>
          </a:p>
          <a:p>
            <a:r>
              <a:rPr lang="en-US"/>
              <a:t>-Colorado River Commission</a:t>
            </a:r>
          </a:p>
        </p:txBody>
      </p:sp>
      <p:cxnSp>
        <p:nvCxnSpPr>
          <p:cNvPr id="11" name="Straight Arrow Connector 10"/>
          <p:cNvCxnSpPr>
            <a:stCxn id="20488" idx="3"/>
            <a:endCxn id="20486" idx="1"/>
          </p:cNvCxnSpPr>
          <p:nvPr/>
        </p:nvCxnSpPr>
        <p:spPr>
          <a:xfrm>
            <a:off x="2667000" y="3114675"/>
            <a:ext cx="2590800" cy="31750"/>
          </a:xfrm>
          <a:prstGeom prst="straightConnector1">
            <a:avLst/>
          </a:prstGeom>
          <a:ln w="635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 idx="4294967295"/>
          </p:nvPr>
        </p:nvSpPr>
        <p:spPr>
          <a:xfrm>
            <a:off x="1676400" y="0"/>
            <a:ext cx="7467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latin typeface="Calibri"/>
                <a:ea typeface="ＭＳ Ｐゴシック" pitchFamily="-105" charset="-128"/>
                <a:cs typeface="Calibri"/>
              </a:rPr>
              <a:t>Previous Research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4294967295"/>
          </p:nvPr>
        </p:nvSpPr>
        <p:spPr>
          <a:xfrm>
            <a:off x="0" y="1676400"/>
            <a:ext cx="4419600" cy="4525963"/>
          </a:xfrm>
        </p:spPr>
        <p:txBody>
          <a:bodyPr/>
          <a:lstStyle/>
          <a:p>
            <a:pPr eaLnBrk="1" hangingPunct="1"/>
            <a:r>
              <a:rPr lang="en-US" sz="1500" b="1">
                <a:ea typeface="ＭＳ Ｐゴシック" pitchFamily="32" charset="-128"/>
                <a:cs typeface="ＭＳ Ｐゴシック" pitchFamily="32" charset="-128"/>
              </a:rPr>
              <a:t>Forecasts generally not used. </a:t>
            </a:r>
            <a:r>
              <a:rPr lang="en-US" sz="1500">
                <a:ea typeface="ＭＳ Ｐゴシック" pitchFamily="32" charset="-128"/>
                <a:cs typeface="ＭＳ Ｐゴシック" pitchFamily="32" charset="-128"/>
              </a:rPr>
              <a:t>Water management agencies value reliability and quality above all else. Unless those are threatened, agencies have little incentive to use forecasts. </a:t>
            </a:r>
          </a:p>
          <a:p>
            <a:pPr eaLnBrk="1" hangingPunct="1"/>
            <a:r>
              <a:rPr lang="en-US" sz="1500" b="1">
                <a:ea typeface="ＭＳ Ｐゴシック" pitchFamily="32" charset="-128"/>
                <a:cs typeface="ＭＳ Ｐゴシック" pitchFamily="32" charset="-128"/>
              </a:rPr>
              <a:t>Forecast use correlates with perceived risk. </a:t>
            </a:r>
            <a:r>
              <a:rPr lang="en-US" sz="1500">
                <a:ea typeface="ＭＳ Ｐゴシック" pitchFamily="32" charset="-128"/>
                <a:cs typeface="ＭＳ Ｐゴシック" pitchFamily="32" charset="-128"/>
              </a:rPr>
              <a:t>Forecast usage not dependent on agency size or on understanding of forecast skill and reliability. </a:t>
            </a:r>
          </a:p>
          <a:p>
            <a:pPr eaLnBrk="1" hangingPunct="1"/>
            <a:r>
              <a:rPr lang="en-US" sz="1500" b="1">
                <a:ea typeface="ＭＳ Ｐゴシック" pitchFamily="32" charset="-128"/>
                <a:cs typeface="ＭＳ Ｐゴシック" pitchFamily="32" charset="-128"/>
              </a:rPr>
              <a:t>Policy and infrastructure in USA limit use of forecasts. </a:t>
            </a:r>
            <a:r>
              <a:rPr lang="en-US" sz="1500">
                <a:ea typeface="ＭＳ Ｐゴシック" pitchFamily="32" charset="-128"/>
                <a:cs typeface="ＭＳ Ｐゴシック" pitchFamily="32" charset="-128"/>
              </a:rPr>
              <a:t>Many operating decisions are tied to observed data and do not allow flexibility. </a:t>
            </a:r>
          </a:p>
          <a:p>
            <a:pPr eaLnBrk="1" hangingPunct="1"/>
            <a:r>
              <a:rPr lang="en-US" sz="2400" b="1">
                <a:ea typeface="ＭＳ Ｐゴシック" pitchFamily="32" charset="-128"/>
                <a:cs typeface="ＭＳ Ｐゴシック" pitchFamily="32" charset="-128"/>
              </a:rPr>
              <a:t>Hopeless?</a:t>
            </a:r>
          </a:p>
          <a:p>
            <a:r>
              <a:rPr lang="en-US" sz="1800" b="1">
                <a:ea typeface="ＭＳ Ｐゴシック" pitchFamily="32" charset="-128"/>
                <a:cs typeface="ＭＳ Ｐゴシック" pitchFamily="32" charset="-128"/>
              </a:rPr>
              <a:t>	No! </a:t>
            </a:r>
            <a:r>
              <a:rPr lang="en-US" sz="1500">
                <a:ea typeface="ＭＳ Ｐゴシック" pitchFamily="32" charset="-128"/>
                <a:cs typeface="ＭＳ Ｐゴシック" pitchFamily="32" charset="-128"/>
              </a:rPr>
              <a:t>Long term drought, increasing demands, and climate change projections for less water each present opportunities for increasing forecast usage.</a:t>
            </a:r>
            <a:r>
              <a:rPr lang="en-US" sz="1800">
                <a:ea typeface="ＭＳ Ｐゴシック" pitchFamily="32" charset="-128"/>
                <a:cs typeface="ＭＳ Ｐゴシック" pitchFamily="32" charset="-128"/>
              </a:rPr>
              <a:t> </a:t>
            </a:r>
            <a:endParaRPr lang="en-US" sz="1800" b="1">
              <a:ea typeface="ＭＳ Ｐゴシック" pitchFamily="32" charset="-128"/>
              <a:cs typeface="ＭＳ Ｐゴシック" pitchFamily="32" charset="-128"/>
            </a:endParaRPr>
          </a:p>
          <a:p>
            <a:pPr eaLnBrk="1" hangingPunct="1"/>
            <a:endParaRPr lang="en-US">
              <a:ea typeface="ＭＳ Ｐゴシック" pitchFamily="32" charset="-128"/>
              <a:cs typeface="ＭＳ Ｐゴシック" pitchFamily="32" charset="-128"/>
            </a:endParaRPr>
          </a:p>
        </p:txBody>
      </p:sp>
      <p:sp>
        <p:nvSpPr>
          <p:cNvPr id="27652" name="Slide Number Placeholder 4"/>
          <p:cNvSpPr txBox="1">
            <a:spLocks noGrp="1"/>
          </p:cNvSpPr>
          <p:nvPr/>
        </p:nvSpPr>
        <p:spPr bwMode="auto">
          <a:xfrm>
            <a:off x="8153400" y="65532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919B1F13-1B0B-E540-A919-6744350E43ED}" type="slidenum">
              <a:rPr lang="en-US" sz="1200">
                <a:latin typeface="TradeGothicBoldTwo" pitchFamily="2" charset="0"/>
              </a:rPr>
              <a:pPr algn="r"/>
              <a:t>5</a:t>
            </a:fld>
            <a:endParaRPr lang="en-US" sz="1200">
              <a:latin typeface="TradeGothicBoldTwo" pitchFamily="2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495800" y="1524000"/>
          <a:ext cx="4419600" cy="4298951"/>
        </p:xfrm>
        <a:graphic>
          <a:graphicData uri="http://schemas.openxmlformats.org/drawingml/2006/table">
            <a:tbl>
              <a:tblPr/>
              <a:tblGrid>
                <a:gridCol w="1473200"/>
                <a:gridCol w="1473200"/>
                <a:gridCol w="14732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Study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05" charset="0"/>
                        <a:ea typeface="Times New Roman" pitchFamily="-105" charset="0"/>
                        <a:cs typeface="Times New Roman" pitchFamily="-105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Method(s)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05" charset="0"/>
                        <a:ea typeface="Times New Roman" pitchFamily="-105" charset="0"/>
                        <a:cs typeface="Times New Roman" pitchFamily="-105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Geographic Area(s)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05" charset="0"/>
                        <a:ea typeface="Times New Roman" pitchFamily="-105" charset="0"/>
                        <a:cs typeface="Times New Roman" pitchFamily="-105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(Rayner et al., 2005)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Field Research: Semi-structured Interviews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USA: Pacific Northwest, Southern California, and Washington, DC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(O'Connor et al., 2005)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Survey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USA: South Carolina and Susquehanna River Basin of Pennsylvania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(Lemos, 2008)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Field Research: Observation of Meetings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USA and Brazil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(Dow et al., 2007)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Survey (building on earlier work (O'Connor et al., 2005))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USA: South Carolina and Susquehanna River Basin of Pennsylvania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(Callahan &amp; Miles, 1999)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Field Research: Semi-structured interviews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USA: Pacific Northwest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(Ziervogel et al., 2010)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Case Study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South Africa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(Pulwarty &amp; Redmond, 1997)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Field Research: Semi-structured interviews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05" charset="0"/>
                          <a:ea typeface="Times New Roman" pitchFamily="-105" charset="0"/>
                          <a:cs typeface="Times New Roman" pitchFamily="-105" charset="0"/>
                        </a:rPr>
                        <a:t>USA: Pacific Northwest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219200"/>
            <a:ext cx="7310438" cy="499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1676400" y="0"/>
            <a:ext cx="7467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66FF66">
                <a:alpha val="50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200" b="1">
                <a:solidFill>
                  <a:srgbClr val="008000"/>
                </a:solidFill>
                <a:latin typeface="Calibri" pitchFamily="-105" charset="0"/>
                <a:ea typeface="Calibri" pitchFamily="-105" charset="0"/>
                <a:cs typeface="Calibri" pitchFamily="-105" charset="0"/>
              </a:rPr>
              <a:t>Colorado River Supply and Demand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867400" y="6491288"/>
            <a:ext cx="3276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Credit: USBR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637588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9702739">
            <a:off x="1646141" y="4500169"/>
            <a:ext cx="1109598" cy="78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9392318">
            <a:off x="6130024" y="1066152"/>
            <a:ext cx="993498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81478">
            <a:off x="3520625" y="4829510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81478">
            <a:off x="7864026" y="1171910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" name="Oval 103"/>
          <p:cNvSpPr/>
          <p:nvPr/>
        </p:nvSpPr>
        <p:spPr>
          <a:xfrm>
            <a:off x="555625" y="1316038"/>
            <a:ext cx="2073275" cy="62071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648872">
            <a:off x="1749781" y="1199460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148" descr="Picture 3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652198">
            <a:off x="931863" y="1566863"/>
            <a:ext cx="728662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33" descr="72884537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561093">
            <a:off x="612775" y="1298575"/>
            <a:ext cx="919163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36" descr="BU003715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450372">
            <a:off x="1169988" y="1452563"/>
            <a:ext cx="446087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134" descr="AA053844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028704">
            <a:off x="1606550" y="1706563"/>
            <a:ext cx="328613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135" descr="BU001302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55205">
            <a:off x="1860550" y="1550988"/>
            <a:ext cx="4032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" name="Rounded Rectangle 130"/>
          <p:cNvSpPr/>
          <p:nvPr/>
        </p:nvSpPr>
        <p:spPr>
          <a:xfrm>
            <a:off x="5667375" y="4035425"/>
            <a:ext cx="2814638" cy="2333625"/>
          </a:xfrm>
          <a:prstGeom prst="roundRect">
            <a:avLst>
              <a:gd name="adj" fmla="val 39779"/>
            </a:avLst>
          </a:prstGeom>
          <a:gradFill>
            <a:gsLst>
              <a:gs pos="0">
                <a:schemeClr val="tx2">
                  <a:lumMod val="75000"/>
                  <a:lumOff val="25000"/>
                </a:schemeClr>
              </a:gs>
              <a:gs pos="60000">
                <a:schemeClr val="tx2">
                  <a:lumMod val="25000"/>
                  <a:lumOff val="7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</a:gra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9" name="Rounded Rectangle 128"/>
          <p:cNvSpPr/>
          <p:nvPr/>
        </p:nvSpPr>
        <p:spPr>
          <a:xfrm>
            <a:off x="3160713" y="1787525"/>
            <a:ext cx="2814637" cy="2332038"/>
          </a:xfrm>
          <a:prstGeom prst="roundRect">
            <a:avLst>
              <a:gd name="adj" fmla="val 39779"/>
            </a:avLst>
          </a:prstGeom>
          <a:gradFill>
            <a:gsLst>
              <a:gs pos="0">
                <a:schemeClr val="tx2">
                  <a:lumMod val="75000"/>
                  <a:lumOff val="25000"/>
                </a:schemeClr>
              </a:gs>
              <a:gs pos="60000">
                <a:schemeClr val="tx2">
                  <a:lumMod val="25000"/>
                  <a:lumOff val="7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</a:gra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27063" y="304800"/>
            <a:ext cx="8516937" cy="584200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8000"/>
                </a:solidFill>
                <a:latin typeface="Calibri"/>
                <a:cs typeface="Calibri"/>
              </a:rPr>
              <a:t>Strategy: </a:t>
            </a:r>
            <a:r>
              <a:rPr lang="en-US" sz="3200" b="1" dirty="0">
                <a:solidFill>
                  <a:srgbClr val="008000"/>
                </a:solidFill>
                <a:latin typeface="Calibri"/>
                <a:cs typeface="Calibri"/>
              </a:rPr>
              <a:t>Integrated and Iterative</a:t>
            </a:r>
          </a:p>
        </p:txBody>
      </p:sp>
      <p:sp>
        <p:nvSpPr>
          <p:cNvPr id="109" name=" 11"/>
          <p:cNvSpPr/>
          <p:nvPr/>
        </p:nvSpPr>
        <p:spPr>
          <a:xfrm>
            <a:off x="457200" y="1239838"/>
            <a:ext cx="2251075" cy="1552575"/>
          </a:xfrm>
          <a:prstGeom prst="funnel">
            <a:avLst/>
          </a:prstGeom>
          <a:solidFill>
            <a:schemeClr val="lt1">
              <a:hueOff val="0"/>
              <a:satOff val="0"/>
              <a:lumOff val="0"/>
              <a:alpha val="57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rgbClr r="0" g="0" b="0"/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8" name=" 3"/>
          <p:cNvSpPr/>
          <p:nvPr/>
        </p:nvSpPr>
        <p:spPr>
          <a:xfrm rot="20047731">
            <a:off x="4375150" y="2589213"/>
            <a:ext cx="1327150" cy="1327150"/>
          </a:xfrm>
          <a:prstGeom prst="gear9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60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 w="25400">
            <a:solidFill>
              <a:srgbClr val="0000FF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6" name=" 5"/>
          <p:cNvSpPr/>
          <p:nvPr/>
        </p:nvSpPr>
        <p:spPr>
          <a:xfrm rot="20047731">
            <a:off x="3482975" y="2741613"/>
            <a:ext cx="965200" cy="965200"/>
          </a:xfrm>
          <a:prstGeom prst="gear6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4" name=" 7"/>
          <p:cNvSpPr/>
          <p:nvPr/>
        </p:nvSpPr>
        <p:spPr>
          <a:xfrm rot="19147731">
            <a:off x="3675063" y="1911350"/>
            <a:ext cx="946150" cy="946150"/>
          </a:xfrm>
          <a:prstGeom prst="gear6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60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1" name="Circular Arrow 90"/>
          <p:cNvSpPr/>
          <p:nvPr/>
        </p:nvSpPr>
        <p:spPr>
          <a:xfrm rot="20047731">
            <a:off x="3492500" y="1711325"/>
            <a:ext cx="1330325" cy="1330325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92" name=" 3"/>
          <p:cNvSpPr/>
          <p:nvPr/>
        </p:nvSpPr>
        <p:spPr>
          <a:xfrm rot="20047731">
            <a:off x="3300413" y="2608263"/>
            <a:ext cx="1233487" cy="1235075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93" name="Circular Arrow 92"/>
          <p:cNvSpPr/>
          <p:nvPr/>
        </p:nvSpPr>
        <p:spPr>
          <a:xfrm rot="20047731">
            <a:off x="4225925" y="2357438"/>
            <a:ext cx="1698625" cy="1698625"/>
          </a:xfrm>
          <a:prstGeom prst="circularArrow">
            <a:avLst>
              <a:gd name="adj1" fmla="val 4688"/>
              <a:gd name="adj2" fmla="val 299029"/>
              <a:gd name="adj3" fmla="val 2449472"/>
              <a:gd name="adj4" fmla="val 16013259"/>
              <a:gd name="adj5" fmla="val 546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96" name=" 3"/>
          <p:cNvSpPr/>
          <p:nvPr/>
        </p:nvSpPr>
        <p:spPr>
          <a:xfrm rot="10040062">
            <a:off x="5997575" y="4165600"/>
            <a:ext cx="1327150" cy="1327150"/>
          </a:xfrm>
          <a:prstGeom prst="gear9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60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 w="25400">
            <a:solidFill>
              <a:srgbClr val="0000FF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2" name=" 5"/>
          <p:cNvSpPr/>
          <p:nvPr/>
        </p:nvSpPr>
        <p:spPr>
          <a:xfrm rot="10040062">
            <a:off x="7216775" y="4619625"/>
            <a:ext cx="965200" cy="965200"/>
          </a:xfrm>
          <a:prstGeom prst="gear6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8" name=" 7"/>
          <p:cNvSpPr/>
          <p:nvPr/>
        </p:nvSpPr>
        <p:spPr>
          <a:xfrm rot="9140062">
            <a:off x="6856413" y="5405438"/>
            <a:ext cx="946150" cy="944562"/>
          </a:xfrm>
          <a:prstGeom prst="gear6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60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9" name="Circular Arrow 98"/>
          <p:cNvSpPr/>
          <p:nvPr/>
        </p:nvSpPr>
        <p:spPr>
          <a:xfrm rot="10040062">
            <a:off x="6653213" y="5218113"/>
            <a:ext cx="1330325" cy="1330325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100" name=" 3"/>
          <p:cNvSpPr/>
          <p:nvPr/>
        </p:nvSpPr>
        <p:spPr>
          <a:xfrm rot="10040062">
            <a:off x="7129463" y="4494213"/>
            <a:ext cx="1233487" cy="1233487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101" name="Circular Arrow 100"/>
          <p:cNvSpPr/>
          <p:nvPr/>
        </p:nvSpPr>
        <p:spPr>
          <a:xfrm rot="10040062">
            <a:off x="5772150" y="4011613"/>
            <a:ext cx="1698625" cy="1698625"/>
          </a:xfrm>
          <a:prstGeom prst="circularArrow">
            <a:avLst>
              <a:gd name="adj1" fmla="val 4688"/>
              <a:gd name="adj2" fmla="val 299029"/>
              <a:gd name="adj3" fmla="val 2449472"/>
              <a:gd name="adj4" fmla="val 16013259"/>
              <a:gd name="adj5" fmla="val 546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117" name=" 3"/>
          <p:cNvSpPr/>
          <p:nvPr/>
        </p:nvSpPr>
        <p:spPr>
          <a:xfrm rot="8010731">
            <a:off x="6877844" y="3251994"/>
            <a:ext cx="1035050" cy="1125538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8" name=" 3"/>
          <p:cNvSpPr/>
          <p:nvPr/>
        </p:nvSpPr>
        <p:spPr>
          <a:xfrm rot="12362149">
            <a:off x="4403725" y="5373688"/>
            <a:ext cx="2063750" cy="1260475"/>
          </a:xfrm>
          <a:prstGeom prst="swooshArrow">
            <a:avLst>
              <a:gd name="adj1" fmla="val 25000"/>
              <a:gd name="adj2" fmla="val 2475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121" name=" 3"/>
          <p:cNvSpPr/>
          <p:nvPr/>
        </p:nvSpPr>
        <p:spPr>
          <a:xfrm rot="19546927" flipV="1">
            <a:off x="1827213" y="2335213"/>
            <a:ext cx="1490662" cy="1055687"/>
          </a:xfrm>
          <a:prstGeom prst="swooshArrow">
            <a:avLst>
              <a:gd name="adj1" fmla="val 17101"/>
              <a:gd name="adj2" fmla="val 2500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893" name="TextBox 121"/>
          <p:cNvSpPr txBox="1">
            <a:spLocks noChangeArrowheads="1"/>
          </p:cNvSpPr>
          <p:nvPr/>
        </p:nvSpPr>
        <p:spPr bwMode="auto">
          <a:xfrm>
            <a:off x="1098550" y="2163763"/>
            <a:ext cx="949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/>
              <a:t>START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4341813" y="2903538"/>
            <a:ext cx="140970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cap="small" dirty="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Information </a:t>
            </a:r>
            <a:r>
              <a:rPr lang="en-US" sz="1400" b="1" cap="small" dirty="0" smtClean="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Providers</a:t>
            </a:r>
          </a:p>
          <a:p>
            <a:pPr algn="ctr">
              <a:defRPr/>
            </a:pPr>
            <a:r>
              <a:rPr lang="en-US" sz="1400" b="1" cap="small" dirty="0" smtClean="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(</a:t>
            </a:r>
            <a:r>
              <a:rPr lang="en-US" sz="1400" b="1" cap="small" dirty="0" err="1" smtClean="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RFCs</a:t>
            </a:r>
            <a:r>
              <a:rPr lang="en-US" sz="1400" b="1" cap="small" dirty="0" smtClean="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)</a:t>
            </a:r>
            <a:endParaRPr lang="en-US" sz="1400" b="1" cap="small" dirty="0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3302000" y="2967038"/>
            <a:ext cx="1266825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cap="small" dirty="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Product Developers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3519488" y="2111375"/>
            <a:ext cx="12652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cap="small" dirty="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Research &amp; Science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7123113" y="4933950"/>
            <a:ext cx="126523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cap="small" dirty="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Workshops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6702425" y="5721350"/>
            <a:ext cx="126523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cap="small" dirty="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Education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5943600" y="4495800"/>
            <a:ext cx="140970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cap="small" dirty="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Information </a:t>
            </a:r>
            <a:r>
              <a:rPr lang="en-US" sz="1400" b="1" cap="small" dirty="0" smtClean="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Providers</a:t>
            </a:r>
          </a:p>
          <a:p>
            <a:pPr algn="ctr">
              <a:defRPr/>
            </a:pPr>
            <a:r>
              <a:rPr lang="en-US" sz="1400" b="1" cap="small" dirty="0" smtClean="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(</a:t>
            </a:r>
            <a:r>
              <a:rPr lang="en-US" sz="1400" b="1" cap="small" dirty="0" err="1" smtClean="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RFCs</a:t>
            </a:r>
            <a:r>
              <a:rPr lang="en-US" sz="1400" b="1" cap="small" dirty="0" smtClean="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)</a:t>
            </a:r>
            <a:endParaRPr lang="en-US" sz="1400" b="1" cap="small" dirty="0">
              <a:solidFill>
                <a:srgbClr val="000000"/>
              </a:solidFill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9" name=" 3"/>
          <p:cNvSpPr/>
          <p:nvPr/>
        </p:nvSpPr>
        <p:spPr>
          <a:xfrm rot="20047907">
            <a:off x="2736850" y="3846513"/>
            <a:ext cx="1493838" cy="835025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pic>
        <p:nvPicPr>
          <p:cNvPr id="36901" name="Picture 154" descr="BU003715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450372">
            <a:off x="3001963" y="5011738"/>
            <a:ext cx="446087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03" name="Picture 156" descr="Picture 3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20092">
            <a:off x="2487613" y="5616575"/>
            <a:ext cx="757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05" name="Picture 158" descr="BU001302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596885">
            <a:off x="1974850" y="4826000"/>
            <a:ext cx="4032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06" name="Picture 159" descr="AA053844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688107">
            <a:off x="2744788" y="5164138"/>
            <a:ext cx="3286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07" name="Picture 160" descr="72884537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931966">
            <a:off x="3390900" y="5057775"/>
            <a:ext cx="919163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908" name="TextBox 161"/>
          <p:cNvSpPr txBox="1">
            <a:spLocks noChangeArrowheads="1"/>
          </p:cNvSpPr>
          <p:nvPr/>
        </p:nvSpPr>
        <p:spPr bwMode="auto">
          <a:xfrm>
            <a:off x="457200" y="2971800"/>
            <a:ext cx="2184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32" charset="0"/>
                <a:ea typeface="Calibri" pitchFamily="32" charset="0"/>
                <a:cs typeface="Calibri" pitchFamily="32" charset="0"/>
              </a:rPr>
              <a:t>Users + Existing</a:t>
            </a:r>
            <a:r>
              <a:rPr lang="en-US" dirty="0" smtClean="0">
                <a:latin typeface="Calibri" pitchFamily="32" charset="0"/>
                <a:ea typeface="Calibri" pitchFamily="32" charset="0"/>
                <a:cs typeface="Calibri" pitchFamily="32" charset="0"/>
              </a:rPr>
              <a:t/>
            </a:r>
            <a:br>
              <a:rPr lang="en-US" dirty="0" smtClean="0">
                <a:latin typeface="Calibri" pitchFamily="32" charset="0"/>
                <a:ea typeface="Calibri" pitchFamily="32" charset="0"/>
                <a:cs typeface="Calibri" pitchFamily="32" charset="0"/>
              </a:rPr>
            </a:br>
            <a:r>
              <a:rPr lang="en-US" dirty="0" smtClean="0">
                <a:latin typeface="Calibri" pitchFamily="32" charset="0"/>
                <a:ea typeface="Calibri" pitchFamily="32" charset="0"/>
                <a:cs typeface="Calibri" pitchFamily="32" charset="0"/>
              </a:rPr>
              <a:t>Information</a:t>
            </a:r>
            <a:endParaRPr lang="en-US" dirty="0">
              <a:latin typeface="Calibri" pitchFamily="32" charset="0"/>
              <a:ea typeface="Calibri" pitchFamily="32" charset="0"/>
              <a:cs typeface="Calibri" pitchFamily="32" charset="0"/>
            </a:endParaRPr>
          </a:p>
        </p:txBody>
      </p:sp>
      <p:sp>
        <p:nvSpPr>
          <p:cNvPr id="116" name=" 3"/>
          <p:cNvSpPr/>
          <p:nvPr/>
        </p:nvSpPr>
        <p:spPr bwMode="auto">
          <a:xfrm rot="1865850">
            <a:off x="4792663" y="1673225"/>
            <a:ext cx="1493837" cy="835025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pic>
        <p:nvPicPr>
          <p:cNvPr id="36912" name="Picture 140" descr="BU003715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149628">
            <a:off x="7352933" y="1358498"/>
            <a:ext cx="446401" cy="111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14" name="Picture 150" descr="Picture 3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20092">
            <a:off x="6838624" y="1962674"/>
            <a:ext cx="758051" cy="45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16" name="Picture 139" descr="BU001302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596885">
            <a:off x="6326656" y="1171575"/>
            <a:ext cx="403429" cy="837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17" name="Picture 138" descr="AA053844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911893">
            <a:off x="7096319" y="1511204"/>
            <a:ext cx="327852" cy="91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18" name="Picture 137" descr="72884537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931966">
            <a:off x="7742196" y="1404689"/>
            <a:ext cx="918561" cy="91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919" name="TextBox 162"/>
          <p:cNvSpPr txBox="1">
            <a:spLocks noChangeArrowheads="1"/>
          </p:cNvSpPr>
          <p:nvPr/>
        </p:nvSpPr>
        <p:spPr bwMode="auto">
          <a:xfrm>
            <a:off x="6050041" y="2406169"/>
            <a:ext cx="28066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 pitchFamily="32" charset="0"/>
                <a:ea typeface="Calibri" pitchFamily="32" charset="0"/>
                <a:cs typeface="Calibri" pitchFamily="32" charset="0"/>
              </a:rPr>
              <a:t>Better Climate</a:t>
            </a:r>
            <a:r>
              <a:rPr lang="en-US" dirty="0" smtClean="0">
                <a:latin typeface="Calibri" pitchFamily="32" charset="0"/>
                <a:ea typeface="Calibri" pitchFamily="32" charset="0"/>
                <a:cs typeface="Calibri" pitchFamily="32" charset="0"/>
              </a:rPr>
              <a:t> and Water Information</a:t>
            </a:r>
            <a:endParaRPr lang="en-US" dirty="0">
              <a:latin typeface="Calibri" pitchFamily="32" charset="0"/>
              <a:ea typeface="Calibri" pitchFamily="32" charset="0"/>
              <a:cs typeface="Calibri" pitchFamily="32" charset="0"/>
            </a:endParaRPr>
          </a:p>
        </p:txBody>
      </p:sp>
      <p:sp>
        <p:nvSpPr>
          <p:cNvPr id="36910" name="TextBox 163"/>
          <p:cNvSpPr txBox="1">
            <a:spLocks noChangeArrowheads="1"/>
          </p:cNvSpPr>
          <p:nvPr/>
        </p:nvSpPr>
        <p:spPr bwMode="auto">
          <a:xfrm>
            <a:off x="603250" y="5021263"/>
            <a:ext cx="15192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pitchFamily="32" charset="0"/>
                <a:ea typeface="Calibri" pitchFamily="32" charset="0"/>
                <a:cs typeface="Calibri" pitchFamily="32" charset="0"/>
              </a:rPr>
              <a:t>More Informed Stakeholders</a:t>
            </a:r>
            <a:endParaRPr lang="en-US" dirty="0">
              <a:latin typeface="Calibri" pitchFamily="32" charset="0"/>
              <a:ea typeface="Calibri" pitchFamily="32" charset="0"/>
              <a:cs typeface="Calibri" pitchFamily="32" charset="0"/>
            </a:endParaRPr>
          </a:p>
        </p:txBody>
      </p:sp>
      <p:sp>
        <p:nvSpPr>
          <p:cNvPr id="64" name="TextBox 119"/>
          <p:cNvSpPr txBox="1">
            <a:spLocks noChangeArrowheads="1"/>
          </p:cNvSpPr>
          <p:nvPr/>
        </p:nvSpPr>
        <p:spPr bwMode="auto">
          <a:xfrm>
            <a:off x="3124200" y="1219200"/>
            <a:ext cx="31241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latin typeface="Calibri" pitchFamily="32" charset="0"/>
                <a:ea typeface="Calibri" pitchFamily="32" charset="0"/>
                <a:cs typeface="Calibri" pitchFamily="32" charset="0"/>
              </a:rPr>
              <a:t>Climate and Water Forecast and Information Machine</a:t>
            </a:r>
            <a:endParaRPr lang="en-US" b="1" dirty="0">
              <a:latin typeface="Calibri" pitchFamily="32" charset="0"/>
              <a:ea typeface="Calibri" pitchFamily="32" charset="0"/>
              <a:cs typeface="Calibri" pitchFamily="3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2D559B-543D-994A-AFFC-48DBCA409EB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Title 25"/>
          <p:cNvSpPr txBox="1">
            <a:spLocks/>
          </p:cNvSpPr>
          <p:nvPr/>
        </p:nvSpPr>
        <p:spPr bwMode="auto">
          <a:xfrm>
            <a:off x="1676400" y="0"/>
            <a:ext cx="7467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rgbClr val="66FF66">
                <a:alpha val="50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r" eaLnBrk="0" hangingPunct="0">
              <a:lnSpc>
                <a:spcPct val="75000"/>
              </a:lnSpc>
              <a:defRPr/>
            </a:pPr>
            <a:r>
              <a:rPr lang="en-US" sz="3200" b="1" kern="0" dirty="0" smtClean="0">
                <a:solidFill>
                  <a:srgbClr val="006600"/>
                </a:solidFill>
                <a:latin typeface=""/>
                <a:ea typeface="ＭＳ Ｐゴシック" pitchFamily="-108" charset="-128"/>
                <a:cs typeface=""/>
              </a:rPr>
              <a:t>Methods</a:t>
            </a:r>
            <a:endParaRPr lang="en-US" sz="3200" b="1" kern="0" dirty="0">
              <a:solidFill>
                <a:srgbClr val="006600"/>
              </a:solidFill>
              <a:latin typeface=""/>
              <a:ea typeface="ＭＳ Ｐゴシック" pitchFamily="-108" charset="-128"/>
              <a:cs typeface="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" y="1676400"/>
            <a:ext cx="8305800" cy="4832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pitchFamily="32" charset="0"/>
              <a:buChar char="•"/>
            </a:pPr>
            <a:r>
              <a:rPr lang="en-US" dirty="0" smtClean="0"/>
              <a:t> </a:t>
            </a:r>
            <a:r>
              <a:rPr lang="en-US" sz="2600" b="1" dirty="0" smtClean="0">
                <a:solidFill>
                  <a:srgbClr val="0000FF"/>
                </a:solidFill>
              </a:rPr>
              <a:t>Improving Forecasts and Information</a:t>
            </a:r>
          </a:p>
          <a:p>
            <a:pPr lvl="1">
              <a:buFont typeface="Arial" pitchFamily="32" charset="0"/>
              <a:buChar char="•"/>
            </a:pPr>
            <a:r>
              <a:rPr lang="en-US" dirty="0" smtClean="0"/>
              <a:t>Implementing new modeling software</a:t>
            </a:r>
          </a:p>
          <a:p>
            <a:pPr lvl="1">
              <a:buFont typeface="Arial" pitchFamily="32" charset="0"/>
              <a:buChar char="•"/>
            </a:pPr>
            <a:r>
              <a:rPr lang="en-US" dirty="0" smtClean="0"/>
              <a:t>Enhancing ensemble forecast capabilities</a:t>
            </a:r>
          </a:p>
          <a:p>
            <a:pPr lvl="1">
              <a:buFont typeface="Arial" pitchFamily="32" charset="0"/>
              <a:buChar char="•"/>
            </a:pPr>
            <a:r>
              <a:rPr lang="en-US" dirty="0" smtClean="0"/>
              <a:t>Web tool development</a:t>
            </a:r>
          </a:p>
          <a:p>
            <a:pPr lvl="1">
              <a:buFont typeface="Arial" pitchFamily="32" charset="0"/>
              <a:buChar char="•"/>
            </a:pPr>
            <a:r>
              <a:rPr lang="en-US" dirty="0" err="1" smtClean="0"/>
              <a:t>Evapotranspiration</a:t>
            </a:r>
            <a:endParaRPr lang="en-US" dirty="0" smtClean="0"/>
          </a:p>
          <a:p>
            <a:pPr lvl="1">
              <a:buFont typeface="Arial" pitchFamily="32" charset="0"/>
              <a:buChar char="•"/>
            </a:pPr>
            <a:r>
              <a:rPr lang="en-US" dirty="0" smtClean="0"/>
              <a:t>Distributed modeling</a:t>
            </a:r>
          </a:p>
          <a:p>
            <a:pPr lvl="1">
              <a:buFont typeface="Arial" pitchFamily="32" charset="0"/>
              <a:buChar char="•"/>
            </a:pPr>
            <a:r>
              <a:rPr lang="en-US" dirty="0" smtClean="0"/>
              <a:t>Etc.</a:t>
            </a:r>
          </a:p>
          <a:p>
            <a:pPr>
              <a:buFont typeface="Arial" pitchFamily="32" charset="0"/>
              <a:buChar char="•"/>
            </a:pPr>
            <a:endParaRPr lang="en-US" dirty="0" smtClean="0">
              <a:solidFill>
                <a:srgbClr val="0000FF"/>
              </a:solidFill>
            </a:endParaRPr>
          </a:p>
          <a:p>
            <a:pPr>
              <a:buFont typeface="Arial" pitchFamily="32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sz="2600" b="1" dirty="0" smtClean="0">
                <a:solidFill>
                  <a:srgbClr val="0000FF"/>
                </a:solidFill>
              </a:rPr>
              <a:t>Connecting with Stakeholders</a:t>
            </a:r>
          </a:p>
          <a:p>
            <a:pPr lvl="1">
              <a:buFont typeface="Arial" pitchFamily="32" charset="0"/>
              <a:buChar char="•"/>
            </a:pPr>
            <a:r>
              <a:rPr lang="en-US" dirty="0" smtClean="0"/>
              <a:t>Annual stakeholder forum</a:t>
            </a:r>
          </a:p>
          <a:p>
            <a:pPr lvl="1">
              <a:buFont typeface="Arial" pitchFamily="32" charset="0"/>
              <a:buChar char="•"/>
            </a:pPr>
            <a:r>
              <a:rPr lang="en-US" dirty="0" smtClean="0"/>
              <a:t>Monthly water supply and peak flow forecast webinars </a:t>
            </a:r>
          </a:p>
          <a:p>
            <a:pPr lvl="1">
              <a:buFont typeface="Arial" pitchFamily="32" charset="0"/>
              <a:buChar char="•"/>
            </a:pPr>
            <a:r>
              <a:rPr lang="en-US" dirty="0" smtClean="0"/>
              <a:t>Forecast verification workshop</a:t>
            </a:r>
          </a:p>
          <a:p>
            <a:pPr lvl="1">
              <a:buFont typeface="Arial" pitchFamily="32" charset="0"/>
              <a:buChar char="•"/>
            </a:pPr>
            <a:r>
              <a:rPr lang="en-US" dirty="0" smtClean="0"/>
              <a:t>Soil moisture workshop</a:t>
            </a:r>
          </a:p>
          <a:p>
            <a:pPr lvl="1">
              <a:buFont typeface="Arial" pitchFamily="32" charset="0"/>
              <a:buChar char="•"/>
            </a:pPr>
            <a:r>
              <a:rPr lang="en-US" b="1" dirty="0" smtClean="0"/>
              <a:t>User engagement workshop and toolset </a:t>
            </a:r>
          </a:p>
          <a:p>
            <a:pPr lvl="1">
              <a:buFont typeface="Arial" pitchFamily="32" charset="0"/>
              <a:buChar char="•"/>
            </a:pPr>
            <a:endParaRPr lang="en-US" dirty="0" smtClean="0"/>
          </a:p>
          <a:p>
            <a:pPr lvl="1">
              <a:buFont typeface="Arial" pitchFamily="32" charset="0"/>
              <a:buChar char="•"/>
            </a:pPr>
            <a:endParaRPr lang="en-US" sz="2200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ESSummit2007">
  <a:themeElements>
    <a:clrScheme name="SESSummit20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SSummit2007">
      <a:majorFont>
        <a:latin typeface="PeignotDMed"/>
        <a:ea typeface=""/>
        <a:cs typeface=""/>
      </a:majorFont>
      <a:minorFont>
        <a:latin typeface="Trade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ESSummit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SSummit20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SSummit20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SSummit20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SSummit20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SSummit20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SSummit20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SSummit20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SSummit20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SSummit20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SSummit20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SSummit20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SESSummit2007</Template>
  <TotalTime>7068</TotalTime>
  <Words>1792</Words>
  <Application>Microsoft Macintosh PowerPoint</Application>
  <PresentationFormat>On-screen Show (4:3)</PresentationFormat>
  <Paragraphs>257</Paragraphs>
  <Slides>23</Slides>
  <Notes>8</Notes>
  <HiddenSlides>2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SESSummit2007</vt:lpstr>
      <vt:lpstr>Excel.Sheet.8</vt:lpstr>
      <vt:lpstr>Chart</vt:lpstr>
      <vt:lpstr>A Toolkit for User Engagement</vt:lpstr>
      <vt:lpstr>Outline</vt:lpstr>
      <vt:lpstr>Slide 3</vt:lpstr>
      <vt:lpstr>Motivation</vt:lpstr>
      <vt:lpstr>Previous Research</vt:lpstr>
      <vt:lpstr>Slide 6</vt:lpstr>
      <vt:lpstr>Slide 7</vt:lpstr>
      <vt:lpstr>Slide 8</vt:lpstr>
      <vt:lpstr>Slide 9</vt:lpstr>
      <vt:lpstr>Workshops to date</vt:lpstr>
      <vt:lpstr>NWS Western Water Supply / Water Resources Outlook </vt:lpstr>
      <vt:lpstr>Slide 12</vt:lpstr>
      <vt:lpstr>Climate Literacy Survey</vt:lpstr>
      <vt:lpstr>Survey Results</vt:lpstr>
      <vt:lpstr>Survey Results</vt:lpstr>
      <vt:lpstr>Survey Results</vt:lpstr>
      <vt:lpstr>Usability Survey</vt:lpstr>
      <vt:lpstr>Scenarios</vt:lpstr>
      <vt:lpstr>AMS Short Course Scenarios</vt:lpstr>
      <vt:lpstr>AMS Short Course Scenario Results</vt:lpstr>
      <vt:lpstr>Findings So Far</vt:lpstr>
      <vt:lpstr>Next Steps </vt:lpstr>
      <vt:lpstr>Slide 23</vt:lpstr>
    </vt:vector>
  </TitlesOfParts>
  <Company>NOAA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klaursen</dc:creator>
  <cp:lastModifiedBy>kvw</cp:lastModifiedBy>
  <cp:revision>340</cp:revision>
  <dcterms:created xsi:type="dcterms:W3CDTF">2011-01-26T20:10:24Z</dcterms:created>
  <dcterms:modified xsi:type="dcterms:W3CDTF">2011-01-26T20:15:21Z</dcterms:modified>
</cp:coreProperties>
</file>