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0"/>
  </p:notesMasterIdLst>
  <p:sldIdLst>
    <p:sldId id="262" r:id="rId2"/>
    <p:sldId id="275" r:id="rId3"/>
    <p:sldId id="278" r:id="rId4"/>
    <p:sldId id="277" r:id="rId5"/>
    <p:sldId id="279" r:id="rId6"/>
    <p:sldId id="282" r:id="rId7"/>
    <p:sldId id="283" r:id="rId8"/>
    <p:sldId id="265" r:id="rId9"/>
    <p:sldId id="266" r:id="rId10"/>
    <p:sldId id="258" r:id="rId11"/>
    <p:sldId id="260" r:id="rId12"/>
    <p:sldId id="259" r:id="rId13"/>
    <p:sldId id="267" r:id="rId14"/>
    <p:sldId id="268" r:id="rId15"/>
    <p:sldId id="274" r:id="rId16"/>
    <p:sldId id="273" r:id="rId17"/>
    <p:sldId id="257" r:id="rId18"/>
    <p:sldId id="263" r:id="rId19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F15BB"/>
    <a:srgbClr val="BF11C3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0" autoAdjust="0"/>
    <p:restoredTop sz="94622" autoAdjust="0"/>
  </p:normalViewPr>
  <p:slideViewPr>
    <p:cSldViewPr>
      <p:cViewPr varScale="1">
        <p:scale>
          <a:sx n="152" d="100"/>
          <a:sy n="152" d="100"/>
        </p:scale>
        <p:origin x="-10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8044A-BCED-4E91-A9C1-6B771F8DBE5E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B11A-D15E-4B9B-AB9B-EC8000D064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6505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B11A-D15E-4B9B-AB9B-EC8000D0647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B11A-D15E-4B9B-AB9B-EC8000D0647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B11A-D15E-4B9B-AB9B-EC8000D0647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B11A-D15E-4B9B-AB9B-EC8000D0647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5CB0F38-F726-49A7-9F59-3B51D63A0164}" type="datetimeFigureOut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144BC4-C426-4CC0-A440-1688B5E5E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05400" y="5867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William B. Reed</a:t>
            </a:r>
          </a:p>
          <a:p>
            <a:pPr algn="r"/>
            <a:r>
              <a:rPr 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Senior Hydrologist</a:t>
            </a:r>
          </a:p>
          <a:p>
            <a:pPr algn="r"/>
            <a:r>
              <a:rPr 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Colorado Basin River Forecast Center</a:t>
            </a:r>
            <a:endParaRPr lang="en-US" sz="1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CBRFC Support for Dam Breaks</a:t>
            </a:r>
            <a:endParaRPr lang="en-US" sz="4000" dirty="0" smtClean="0"/>
          </a:p>
          <a:p>
            <a:pPr algn="ctr"/>
            <a:r>
              <a:rPr lang="en-US" sz="4400" b="1" u="sng" dirty="0" smtClean="0"/>
              <a:t>DamBreak and EAPs</a:t>
            </a:r>
            <a:endParaRPr lang="en-US" sz="4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209800" y="3352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Arizona 2011 </a:t>
            </a:r>
            <a:br>
              <a:rPr lang="en-US" b="1" dirty="0" smtClean="0"/>
            </a:br>
            <a:r>
              <a:rPr lang="en-US" b="1" dirty="0" smtClean="0"/>
              <a:t>Spring Hydrology Seminar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(May 19, 2011)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37" y="235739"/>
            <a:ext cx="8076191" cy="63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400000">
            <a:off x="4229100" y="2515412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5540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New , (use EAP for Forecast if EAP is available)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096000"/>
            <a:ext cx="8077200" cy="53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AF15BB"/>
                </a:solidFill>
              </a:rPr>
              <a:t>New DamBreak Notice </a:t>
            </a:r>
            <a:r>
              <a:rPr lang="en-US" b="1" dirty="0" smtClean="0"/>
              <a:t>on Webpage for sites with EAPs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09" y="235739"/>
            <a:ext cx="8076191" cy="63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5400000">
            <a:off x="3467100" y="479006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2128" y="4953000"/>
            <a:ext cx="435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New, (tells us where EAP is, at CBRFC we would like to have copies of all EAPs)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096000"/>
            <a:ext cx="8077200" cy="53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EAP Code In View: </a:t>
            </a:r>
            <a:r>
              <a:rPr lang="en-US" b="1" dirty="0" smtClean="0">
                <a:solidFill>
                  <a:srgbClr val="AF15BB"/>
                </a:solidFill>
              </a:rPr>
              <a:t>Record</a:t>
            </a:r>
            <a:r>
              <a:rPr lang="en-US" b="1" dirty="0" smtClean="0"/>
              <a:t>, Table: </a:t>
            </a:r>
            <a:r>
              <a:rPr lang="en-US" b="1" dirty="0" smtClean="0">
                <a:solidFill>
                  <a:srgbClr val="AF15BB"/>
                </a:solidFill>
              </a:rPr>
              <a:t>Info</a:t>
            </a:r>
            <a:endParaRPr lang="en-US" b="1" dirty="0">
              <a:solidFill>
                <a:srgbClr val="AF15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43890"/>
            <a:ext cx="8077200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 smtClean="0"/>
              <a:t>DAMBREAK PROCEDURES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COORDINATION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ACTION: 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   Broken:    WFO issue a generic Warning. 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   Not Broken:    WFO issue a generic Watch.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 ACTION: DETERMINE IF THE WFO HAS AN EMERGENCY ACTION PLAN (EAP) AVAILABLE BY CHECKING DAM CATALOG FOR A 1 OR 2 IN EMERGENCY ACTION BOX 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1=EAP AT WFO AND CBRFC, 2=EAP AT WFO ONLY, 0=NO EAP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***STOP! REFER TO EAP FOR ALL INFORMATION, DO NOT USE SIMPLIFIED DAM BREAK FORECASTS 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6096000"/>
            <a:ext cx="80772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DamBreak Procedure: Code Defined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19278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LOCATE DAM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Go to: Water -&gt; Dambreak -&gt; List </a:t>
            </a:r>
          </a:p>
          <a:p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Using the primary information collected in step 2, and the station list, attempt to locate the dam information.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Topographic maps, aerial photos, soils, etc., are available for most dams on the web.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3400" y="6096000"/>
            <a:ext cx="80772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Locate Identified Dam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69148"/>
            <a:ext cx="3645715" cy="18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8087"/>
            <a:ext cx="9144000" cy="538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Rules of Thumb</a:t>
            </a:r>
          </a:p>
          <a:p>
            <a:endParaRPr lang="en-US" b="1" dirty="0" smtClean="0"/>
          </a:p>
          <a:p>
            <a:pPr lvl="2"/>
            <a:r>
              <a:rPr lang="en-US" b="1" dirty="0" smtClean="0"/>
              <a:t>At the Dam: 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smtClean="0"/>
              <a:t>(Depth of Water ) If the height of the water is known behind the dam, estimate the depth of the water at the breach to be ½ the depth of the water. If the water is near the top, or overtopping, estimate the height of the water at the breach to be ½ the height of the dam.</a:t>
            </a:r>
          </a:p>
          <a:p>
            <a:endParaRPr lang="en-US" b="1" dirty="0" smtClean="0"/>
          </a:p>
          <a:p>
            <a:pPr lvl="2"/>
            <a:r>
              <a:rPr lang="en-US" b="1" dirty="0" smtClean="0"/>
              <a:t>Downstream of the Dam at Forecast Point: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smtClean="0"/>
              <a:t>(Travel Time)</a:t>
            </a:r>
          </a:p>
          <a:p>
            <a:pPr lvl="3"/>
            <a:r>
              <a:rPr lang="en-US" b="1" dirty="0" smtClean="0"/>
              <a:t>Steep slopes: 8-10 mph</a:t>
            </a:r>
          </a:p>
          <a:p>
            <a:pPr lvl="3"/>
            <a:r>
              <a:rPr lang="en-US" b="1" dirty="0" smtClean="0"/>
              <a:t>Medium slopes: 5-7 mph</a:t>
            </a:r>
          </a:p>
          <a:p>
            <a:pPr lvl="3"/>
            <a:r>
              <a:rPr lang="en-US" b="1" dirty="0" smtClean="0"/>
              <a:t>Shallow Channels: 2-4 mph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smtClean="0"/>
              <a:t>(Depth of Water) There is no easy rule of thumb in estimating depth at some distance X from the dam.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6096000"/>
            <a:ext cx="80772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Rules of Thumb can be applied quickly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87099"/>
            <a:ext cx="8153401" cy="63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6248400"/>
            <a:ext cx="815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[ This </a:t>
            </a:r>
            <a:r>
              <a:rPr lang="en-US" sz="1400" b="1" i="1" dirty="0" smtClean="0">
                <a:solidFill>
                  <a:srgbClr val="BF11C3"/>
                </a:solidFill>
              </a:rPr>
              <a:t>Color </a:t>
            </a:r>
            <a:r>
              <a:rPr lang="en-US" sz="1400" b="1" i="1" dirty="0" smtClean="0">
                <a:solidFill>
                  <a:schemeClr val="tx1"/>
                </a:solidFill>
              </a:rPr>
              <a:t>shows what has been selected…Change </a:t>
            </a:r>
            <a:r>
              <a:rPr lang="en-US" sz="1400" b="1" i="1" dirty="0" smtClean="0"/>
              <a:t>Mode to Real (Test is the default</a:t>
            </a:r>
            <a:r>
              <a:rPr lang="en-US" sz="1400" b="1" dirty="0" smtClean="0"/>
              <a:t>) </a:t>
            </a:r>
            <a:r>
              <a:rPr lang="en-US" sz="1400" b="1" i="1" dirty="0" smtClean="0"/>
              <a:t>]</a:t>
            </a:r>
            <a:endParaRPr lang="en-US" sz="1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667000" y="1752600"/>
            <a:ext cx="4114800" cy="457200"/>
          </a:xfrm>
          <a:prstGeom prst="straightConnector1">
            <a:avLst/>
          </a:prstGeom>
          <a:ln w="12700">
            <a:solidFill>
              <a:srgbClr val="BF11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7" idx="1"/>
          </p:cNvCxnSpPr>
          <p:nvPr/>
        </p:nvCxnSpPr>
        <p:spPr>
          <a:xfrm rot="10800000" flipV="1">
            <a:off x="2790216" y="2089666"/>
            <a:ext cx="4419600" cy="225518"/>
          </a:xfrm>
          <a:prstGeom prst="straightConnector1">
            <a:avLst/>
          </a:prstGeom>
          <a:ln w="12700">
            <a:solidFill>
              <a:srgbClr val="AF1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505200" y="2418944"/>
            <a:ext cx="3505200" cy="1588"/>
          </a:xfrm>
          <a:prstGeom prst="straightConnector1">
            <a:avLst/>
          </a:prstGeom>
          <a:ln w="12700">
            <a:solidFill>
              <a:srgbClr val="AF1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095016" y="2534056"/>
            <a:ext cx="3810000" cy="228600"/>
          </a:xfrm>
          <a:prstGeom prst="straightConnector1">
            <a:avLst/>
          </a:prstGeom>
          <a:ln w="12700">
            <a:solidFill>
              <a:srgbClr val="AF1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676728" y="2647544"/>
            <a:ext cx="3962400" cy="457201"/>
          </a:xfrm>
          <a:prstGeom prst="straightConnector1">
            <a:avLst/>
          </a:prstGeom>
          <a:ln w="12700">
            <a:solidFill>
              <a:srgbClr val="AF1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33160" y="15612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11C3"/>
                </a:solidFill>
                <a:latin typeface="Times New Roman" pitchFamily="18" charset="0"/>
                <a:cs typeface="Times New Roman" pitchFamily="18" charset="0"/>
              </a:rPr>
              <a:t>High Fast</a:t>
            </a:r>
            <a:endParaRPr lang="en-US" b="1" dirty="0">
              <a:solidFill>
                <a:srgbClr val="BF11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9816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11C3"/>
                </a:solidFill>
                <a:latin typeface="Times New Roman" pitchFamily="18" charset="0"/>
                <a:cs typeface="Times New Roman" pitchFamily="18" charset="0"/>
              </a:rPr>
              <a:t>CBRFC</a:t>
            </a:r>
            <a:endParaRPr lang="en-US" b="1" dirty="0">
              <a:solidFill>
                <a:srgbClr val="BF11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1488" y="223898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11C3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endParaRPr lang="en-US" b="1" dirty="0">
              <a:solidFill>
                <a:srgbClr val="BF11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5832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11C3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endParaRPr lang="en-US" b="1" dirty="0">
              <a:solidFill>
                <a:srgbClr val="BF11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0760" y="29231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11C3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endParaRPr lang="en-US" b="1" dirty="0">
              <a:solidFill>
                <a:srgbClr val="BF11C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37" y="189688"/>
            <a:ext cx="8076191" cy="63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6248400"/>
            <a:ext cx="8077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[ For more detailed information ….check the inputs table (Click on: </a:t>
            </a:r>
            <a:r>
              <a:rPr lang="en-US" sz="1400" b="1" i="1" dirty="0" smtClean="0">
                <a:solidFill>
                  <a:srgbClr val="AF15BB"/>
                </a:solidFill>
              </a:rPr>
              <a:t>Table</a:t>
            </a:r>
            <a:r>
              <a:rPr lang="en-US" sz="1400" b="1" i="1" dirty="0" smtClean="0"/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-&gt; </a:t>
            </a:r>
            <a:r>
              <a:rPr lang="en-US" sz="1400" b="1" i="1" dirty="0" smtClean="0">
                <a:solidFill>
                  <a:srgbClr val="BF11C3"/>
                </a:solidFill>
              </a:rPr>
              <a:t>I</a:t>
            </a:r>
            <a:r>
              <a:rPr lang="en-US" sz="1400" b="1" i="1" dirty="0" smtClean="0">
                <a:solidFill>
                  <a:srgbClr val="AF15BB"/>
                </a:solidFill>
              </a:rPr>
              <a:t>nputs</a:t>
            </a:r>
            <a:r>
              <a:rPr lang="en-US" sz="1400" b="1" i="1" dirty="0" smtClean="0">
                <a:solidFill>
                  <a:schemeClr val="bg1"/>
                </a:solidFill>
              </a:rPr>
              <a:t>) ]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799" y="990600"/>
          <a:ext cx="8610601" cy="503693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02060"/>
                <a:gridCol w="2707941"/>
                <a:gridCol w="2488494"/>
                <a:gridCol w="2312106"/>
              </a:tblGrid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Arial Black" pitchFamily="34" charset="0"/>
                        </a:rPr>
                        <a:t>Totals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Arial Black" pitchFamily="34" charset="0"/>
                        </a:rPr>
                        <a:t># of Dams in CBRFC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latin typeface="Arial Black" pitchFamily="34" charset="0"/>
                        </a:rPr>
                        <a:t># 0f EAPs with “2” or NIS</a:t>
                      </a:r>
                      <a:endParaRPr lang="en-US" sz="1200" b="1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Arial Black" pitchFamily="34" charset="0"/>
                        </a:rPr>
                        <a:t># of </a:t>
                      </a:r>
                      <a:r>
                        <a:rPr lang="en-US" sz="1200" b="1" u="none" strike="noStrike" dirty="0" smtClean="0">
                          <a:latin typeface="Arial Black" pitchFamily="34" charset="0"/>
                        </a:rPr>
                        <a:t>EAPs with “1” or NIS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Arial Black" pitchFamily="34" charset="0"/>
                        </a:rPr>
                        <a:t>damcat_dam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Copy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at WFO only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latin typeface="Arial Black" pitchFamily="34" charset="0"/>
                        </a:rPr>
                        <a:t>Copy at CBRFC &amp; WFO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ABQ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7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FGZ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149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21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GJT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663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17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PSR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27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SLC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610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TWC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VEF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40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BOU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5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EPZ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CYS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LKZ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0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PIH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PUB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latin typeface="Arial Black" pitchFamily="34" charset="0"/>
                        </a:rPr>
                        <a:t>6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0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RIW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2</a:t>
                      </a:r>
                      <a:endParaRPr lang="en-US" sz="1200" b="0" i="1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Arial Black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CBRFC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1980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130 (16 NOT IN SYSTEM)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144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81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SUMMARY OF WHAT IS AT CBRFC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6096000"/>
            <a:ext cx="861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Current spreadsheet has 276 EAPs listed.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362200"/>
            <a:ext cx="73914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 we have all EAPs for your HSA at CBRFC? (check DamBreak)                                                      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Please obtain copy for CBRFC of any EAPs we do not have.                                                                 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Do we have the right HSA defined? (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View: Record, Table: Info)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Overview of CBRFC Dam Break Services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57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Pre-computed model runs (High Fast | High Normal | High Slow | Low Fast | Low Normal | Low Slow | Middle Fast | Middle Normal | Middle Slow)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Run Simplified DamBreak Model Using Prismatic Cross Section at the DAM and Downstream Points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Consulting role (e.g. help with EAPs, rules of thumb, etc)</a:t>
            </a:r>
          </a:p>
          <a:p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6172200"/>
            <a:ext cx="80772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Bottom line: Dam Breaks are primarily a WFO Service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107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0511"/>
            <a:ext cx="80772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Information needed for CBRFC to provide services.</a:t>
            </a:r>
          </a:p>
          <a:p>
            <a:endParaRPr lang="en-US" b="1" i="1" dirty="0" smtClean="0"/>
          </a:p>
          <a:p>
            <a:pPr lvl="2"/>
            <a:r>
              <a:rPr lang="en-US" b="1" i="1" dirty="0" smtClean="0"/>
              <a:t>Primary Information:</a:t>
            </a:r>
          </a:p>
          <a:p>
            <a:pPr lvl="1"/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Name of Dam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Name of River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County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State</a:t>
            </a:r>
          </a:p>
          <a:p>
            <a:r>
              <a:rPr lang="en-US" i="1" dirty="0" smtClean="0"/>
              <a:t> </a:t>
            </a:r>
            <a:endParaRPr lang="en-US" dirty="0" smtClean="0"/>
          </a:p>
          <a:p>
            <a:pPr lvl="2"/>
            <a:r>
              <a:rPr lang="en-US" b="1" i="1" dirty="0" smtClean="0"/>
              <a:t>Secondary Information:</a:t>
            </a:r>
          </a:p>
          <a:p>
            <a:pPr lvl="1"/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Water Surface elevation or depth (feet)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Height of Dam (feet)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Structure Type (Earth, Concrete)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Crest Length of Dam (feet)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Volume (acre feet)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6172200"/>
            <a:ext cx="80772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Information Needed To Identify Dam And Make Accurate Forecast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904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Example Product (HF)</a:t>
            </a:r>
            <a:endParaRPr lang="en-US" sz="4000" dirty="0"/>
          </a:p>
        </p:txBody>
      </p:sp>
      <p:sp useBgFill="1">
        <p:nvSpPr>
          <p:cNvPr id="3" name="Rectangle 2"/>
          <p:cNvSpPr/>
          <p:nvPr/>
        </p:nvSpPr>
        <p:spPr>
          <a:xfrm>
            <a:off x="381000" y="609600"/>
            <a:ext cx="8382000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SLCRVFSTR</a:t>
            </a:r>
          </a:p>
          <a:p>
            <a:r>
              <a:rPr lang="en-US" sz="1200" dirty="0" smtClean="0"/>
              <a:t>COLORADO BASIN RIVER FORECAST CENTER  </a:t>
            </a:r>
          </a:p>
          <a:p>
            <a:r>
              <a:rPr lang="en-US" sz="1200" dirty="0" smtClean="0"/>
              <a:t>NATIONAL WEATHER SERVICE, SALT LAKE CITY, UTAH</a:t>
            </a:r>
          </a:p>
          <a:p>
            <a:r>
              <a:rPr lang="en-US" sz="1200" dirty="0" smtClean="0"/>
              <a:t>0024 UTC Tue May 17, 2011</a:t>
            </a:r>
          </a:p>
          <a:p>
            <a:endParaRPr lang="en-US" sz="1200" dirty="0" smtClean="0"/>
          </a:p>
          <a:p>
            <a:r>
              <a:rPr lang="en-US" sz="1200" dirty="0" smtClean="0"/>
              <a:t>** INTERNAL NATIONAL WEATHER SERVICE PRODUCT FOR GUIDANCE PURPOSES ONLY **</a:t>
            </a:r>
          </a:p>
          <a:p>
            <a:endParaRPr lang="en-US" sz="1200" dirty="0" smtClean="0"/>
          </a:p>
          <a:p>
            <a:r>
              <a:rPr lang="en-US" sz="1200" dirty="0" smtClean="0"/>
              <a:t>FORECASTS BASED ON LATEST SIMPLIFIED DAMBREAK PROG ISSUED BY HRL</a:t>
            </a:r>
          </a:p>
          <a:p>
            <a:endParaRPr lang="en-US" sz="1200" dirty="0" smtClean="0"/>
          </a:p>
          <a:p>
            <a:r>
              <a:rPr lang="en-US" sz="1200" dirty="0" smtClean="0"/>
              <a:t>*** TWC HSA</a:t>
            </a:r>
          </a:p>
          <a:p>
            <a:endParaRPr lang="en-US" sz="1200" dirty="0" smtClean="0"/>
          </a:p>
          <a:p>
            <a:r>
              <a:rPr lang="en-US" sz="1200" dirty="0" smtClean="0"/>
              <a:t>. . . D A M  B R E A K  F O R E C A S T . . 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TUFA STONE on TUFA STONE CREEK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Time and Flood Wave Forecast: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    	Forecast  		Distance      	Time       	</a:t>
            </a:r>
            <a:r>
              <a:rPr lang="en-US" sz="1200" dirty="0" err="1" smtClean="0"/>
              <a:t>Est</a:t>
            </a:r>
            <a:r>
              <a:rPr lang="en-US" sz="1200" dirty="0" smtClean="0"/>
              <a:t>      	Time     	Depth      	Peak</a:t>
            </a:r>
          </a:p>
          <a:p>
            <a:r>
              <a:rPr lang="en-US" sz="1200" dirty="0" smtClean="0"/>
              <a:t>               	Point      		From        	to     	Flood        	to        	of      	Flow</a:t>
            </a:r>
          </a:p>
          <a:p>
            <a:r>
              <a:rPr lang="en-US" sz="1200" dirty="0" smtClean="0"/>
              <a:t>                           		Dam  		Flood     	Stage      	Peak      	</a:t>
            </a:r>
            <a:r>
              <a:rPr lang="en-US" sz="1200" dirty="0" err="1" smtClean="0"/>
              <a:t>Peak</a:t>
            </a:r>
            <a:endParaRPr lang="en-US" sz="1200" dirty="0" smtClean="0"/>
          </a:p>
          <a:p>
            <a:r>
              <a:rPr lang="en-US" sz="1200" dirty="0" smtClean="0"/>
              <a:t>                          		(mi)     	(min)      	(ft)     	(min)      	(ft)     	(</a:t>
            </a:r>
            <a:r>
              <a:rPr lang="en-US" sz="1200" dirty="0" err="1" smtClean="0"/>
              <a:t>cfs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-----------------------------------------------------------------------------------------------------------------------------------------</a:t>
            </a:r>
          </a:p>
          <a:p>
            <a:r>
              <a:rPr lang="en-US" sz="1200" dirty="0" smtClean="0"/>
              <a:t>             	DAMSITE      	0.00         	  0         	3         	   7         	9    	155609</a:t>
            </a:r>
          </a:p>
          <a:p>
            <a:r>
              <a:rPr lang="en-US" sz="1200" dirty="0" smtClean="0"/>
              <a:t>          	SAN CARLOS      	2.00        	23         	3        	30         	6     	71955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Comments: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81000" y="6096000"/>
            <a:ext cx="8382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Tufa</a:t>
            </a:r>
            <a:r>
              <a:rPr lang="en-US" b="1" dirty="0" smtClean="0"/>
              <a:t> Stone Dam on </a:t>
            </a:r>
            <a:r>
              <a:rPr lang="en-US" b="1" dirty="0" err="1" smtClean="0"/>
              <a:t>Tufa</a:t>
            </a:r>
            <a:r>
              <a:rPr lang="en-US" b="1" dirty="0" smtClean="0"/>
              <a:t> Stone Creek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439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r>
              <a:rPr lang="en-US" sz="800" dirty="0" smtClean="0"/>
              <a:t>Inputs for This Forecast:</a:t>
            </a:r>
          </a:p>
          <a:p>
            <a:endParaRPr lang="en-US" sz="800" dirty="0" smtClean="0"/>
          </a:p>
          <a:p>
            <a:r>
              <a:rPr lang="en-US" sz="800" dirty="0" smtClean="0"/>
              <a:t>          Source: STR</a:t>
            </a:r>
          </a:p>
          <a:p>
            <a:r>
              <a:rPr lang="en-US" sz="800" dirty="0" smtClean="0"/>
              <a:t>          Scenario: HF</a:t>
            </a:r>
          </a:p>
          <a:p>
            <a:r>
              <a:rPr lang="en-US" sz="800" dirty="0" smtClean="0"/>
              <a:t>          Starting Water Surface: 2794.76</a:t>
            </a:r>
          </a:p>
          <a:p>
            <a:r>
              <a:rPr lang="en-US" sz="800" dirty="0" smtClean="0"/>
              <a:t>          Bottom of Breach Width: 2763.41</a:t>
            </a:r>
          </a:p>
          <a:p>
            <a:r>
              <a:rPr lang="en-US" sz="800" dirty="0" smtClean="0"/>
              <a:t>          Starting Volume: 850</a:t>
            </a:r>
          </a:p>
          <a:p>
            <a:r>
              <a:rPr lang="en-US" sz="800" dirty="0" smtClean="0"/>
              <a:t>          Starting Surface Area: 0</a:t>
            </a:r>
          </a:p>
          <a:p>
            <a:r>
              <a:rPr lang="en-US" sz="800" dirty="0" smtClean="0"/>
              <a:t>          Time of Failure: 6.6</a:t>
            </a:r>
          </a:p>
          <a:p>
            <a:r>
              <a:rPr lang="en-US" sz="800" dirty="0" smtClean="0"/>
              <a:t>          Additional Flow to Add: 10</a:t>
            </a:r>
          </a:p>
          <a:p>
            <a:r>
              <a:rPr lang="en-US" sz="800" dirty="0" smtClean="0"/>
              <a:t>          Final Breach Width: 2376</a:t>
            </a:r>
          </a:p>
          <a:p>
            <a:r>
              <a:rPr lang="en-US" sz="800" dirty="0" smtClean="0"/>
              <a:t>          Dam Type Code: 0</a:t>
            </a:r>
          </a:p>
          <a:p>
            <a:r>
              <a:rPr lang="en-US" sz="800" dirty="0" smtClean="0"/>
              <a:t>          Comments: 'Used dambatch.tcl'</a:t>
            </a:r>
          </a:p>
          <a:p>
            <a:endParaRPr lang="en-US" sz="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267200" y="491192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Dam Information:</a:t>
            </a:r>
          </a:p>
          <a:p>
            <a:endParaRPr lang="en-US" sz="800" dirty="0" smtClean="0"/>
          </a:p>
          <a:p>
            <a:r>
              <a:rPr lang="en-US" sz="800" dirty="0" smtClean="0"/>
              <a:t>          NID ID: AZ10407</a:t>
            </a:r>
          </a:p>
          <a:p>
            <a:r>
              <a:rPr lang="en-US" sz="800" dirty="0" smtClean="0"/>
              <a:t>          Dam Name: TUFA STONE</a:t>
            </a:r>
          </a:p>
          <a:p>
            <a:r>
              <a:rPr lang="en-US" sz="800" dirty="0" smtClean="0"/>
              <a:t>          State ID: 0</a:t>
            </a:r>
          </a:p>
          <a:p>
            <a:r>
              <a:rPr lang="en-US" sz="800" dirty="0" smtClean="0"/>
              <a:t>          River: TUFA STONE CREEK</a:t>
            </a:r>
          </a:p>
          <a:p>
            <a:r>
              <a:rPr lang="en-US" sz="800" dirty="0" smtClean="0"/>
              <a:t>          County: GILA</a:t>
            </a:r>
          </a:p>
          <a:p>
            <a:r>
              <a:rPr lang="en-US" sz="800" dirty="0" smtClean="0"/>
              <a:t>          Latitude: 33.375 (33 22 30)</a:t>
            </a:r>
          </a:p>
          <a:p>
            <a:r>
              <a:rPr lang="en-US" sz="800" dirty="0" smtClean="0"/>
              <a:t>          Longitude: -110.46944 (110 28 10)</a:t>
            </a:r>
          </a:p>
          <a:p>
            <a:r>
              <a:rPr lang="en-US" sz="800" dirty="0" smtClean="0"/>
              <a:t>          Elevation: 2761.76</a:t>
            </a:r>
          </a:p>
          <a:p>
            <a:r>
              <a:rPr lang="en-US" sz="800" dirty="0" smtClean="0"/>
              <a:t>          </a:t>
            </a:r>
            <a:r>
              <a:rPr lang="en-US" sz="800" dirty="0" err="1" smtClean="0"/>
              <a:t>Topo</a:t>
            </a:r>
            <a:r>
              <a:rPr lang="en-US" sz="800" dirty="0" smtClean="0"/>
              <a:t> Map: GLOBE</a:t>
            </a:r>
          </a:p>
          <a:p>
            <a:r>
              <a:rPr lang="en-US" sz="800" dirty="0" smtClean="0"/>
              <a:t>          Return Flow Region: 12</a:t>
            </a:r>
          </a:p>
          <a:p>
            <a:r>
              <a:rPr lang="en-US" sz="800" dirty="0" smtClean="0"/>
              <a:t>          Drainage Area: 16</a:t>
            </a:r>
          </a:p>
          <a:p>
            <a:r>
              <a:rPr lang="en-US" sz="800" dirty="0" smtClean="0"/>
              <a:t>          Emergency Action Plan: 0     (None)</a:t>
            </a:r>
          </a:p>
          <a:p>
            <a:r>
              <a:rPr lang="en-US" sz="800" dirty="0" smtClean="0"/>
              <a:t>          Comments: 'Used dambatch.tcl'</a:t>
            </a:r>
          </a:p>
          <a:p>
            <a:r>
              <a:rPr lang="en-US" sz="800" dirty="0" smtClean="0"/>
              <a:t>          Updated: 07/03/2002</a:t>
            </a:r>
          </a:p>
          <a:p>
            <a:r>
              <a:rPr lang="en-US" sz="800" dirty="0" smtClean="0"/>
              <a:t>          HSA: TWC</a:t>
            </a:r>
          </a:p>
          <a:p>
            <a:r>
              <a:rPr lang="en-US" sz="800" dirty="0" smtClean="0"/>
              <a:t>          RFC: CBRFC</a:t>
            </a:r>
          </a:p>
          <a:p>
            <a:r>
              <a:rPr lang="en-US" sz="800" dirty="0" smtClean="0"/>
              <a:t>          Dam Type: RE</a:t>
            </a:r>
          </a:p>
          <a:p>
            <a:r>
              <a:rPr lang="en-US" sz="800" dirty="0" smtClean="0"/>
              <a:t>          Dam Height: 33</a:t>
            </a:r>
          </a:p>
          <a:p>
            <a:r>
              <a:rPr lang="en-US" sz="800" dirty="0" smtClean="0"/>
              <a:t>          Structural Height: 35</a:t>
            </a:r>
          </a:p>
          <a:p>
            <a:r>
              <a:rPr lang="en-US" sz="800" dirty="0" smtClean="0"/>
              <a:t>          Hydraulic Height: 34</a:t>
            </a:r>
          </a:p>
          <a:p>
            <a:r>
              <a:rPr lang="en-US" sz="800" dirty="0" smtClean="0"/>
              <a:t>          NID Height: -9</a:t>
            </a:r>
          </a:p>
          <a:p>
            <a:r>
              <a:rPr lang="en-US" sz="800" dirty="0" smtClean="0"/>
              <a:t>          NID Storage: -9</a:t>
            </a:r>
          </a:p>
          <a:p>
            <a:r>
              <a:rPr lang="en-US" sz="800" dirty="0" smtClean="0"/>
              <a:t>          Max Storage: 850</a:t>
            </a:r>
          </a:p>
          <a:p>
            <a:r>
              <a:rPr lang="en-US" sz="800" dirty="0" smtClean="0"/>
              <a:t>          Normal Storage: 380</a:t>
            </a:r>
          </a:p>
          <a:p>
            <a:r>
              <a:rPr lang="en-US" sz="800" dirty="0" smtClean="0"/>
              <a:t>          Dam Length: 2640</a:t>
            </a:r>
          </a:p>
          <a:p>
            <a:r>
              <a:rPr lang="en-US" sz="800" dirty="0" smtClean="0"/>
              <a:t>          Surface Area: 0</a:t>
            </a:r>
          </a:p>
          <a:p>
            <a:r>
              <a:rPr lang="en-US" sz="800" dirty="0" smtClean="0"/>
              <a:t>          Max Discharge: 6100</a:t>
            </a:r>
          </a:p>
          <a:p>
            <a:r>
              <a:rPr lang="en-US" sz="800" dirty="0" smtClean="0"/>
              <a:t>          Volume Material: 109000</a:t>
            </a:r>
          </a:p>
          <a:p>
            <a:r>
              <a:rPr lang="en-US" sz="800" dirty="0" smtClean="0"/>
              <a:t>          Core: BLANK</a:t>
            </a:r>
          </a:p>
          <a:p>
            <a:r>
              <a:rPr lang="en-US" sz="800" dirty="0" smtClean="0"/>
              <a:t>          Foundation: BLANK</a:t>
            </a:r>
          </a:p>
          <a:p>
            <a:r>
              <a:rPr lang="en-US" sz="800" dirty="0" smtClean="0"/>
              <a:t>          Spillway Type: U</a:t>
            </a:r>
          </a:p>
          <a:p>
            <a:r>
              <a:rPr lang="en-US" sz="800" dirty="0" smtClean="0"/>
              <a:t>          Spillway Width: 370</a:t>
            </a:r>
          </a:p>
          <a:p>
            <a:r>
              <a:rPr lang="en-US" sz="800" dirty="0" smtClean="0"/>
              <a:t>          Owner Name: SAN CARLOS APACHE TRIBE</a:t>
            </a:r>
          </a:p>
          <a:p>
            <a:r>
              <a:rPr lang="en-US" sz="800" dirty="0" smtClean="0"/>
              <a:t>          Owner Type: P</a:t>
            </a:r>
          </a:p>
          <a:p>
            <a:r>
              <a:rPr lang="en-US" sz="800" dirty="0" smtClean="0"/>
              <a:t>          Year Completed: 1944</a:t>
            </a:r>
          </a:p>
          <a:p>
            <a:r>
              <a:rPr lang="en-US" sz="800" dirty="0" smtClean="0"/>
              <a:t>          Purposes: I</a:t>
            </a:r>
          </a:p>
          <a:p>
            <a:r>
              <a:rPr lang="en-US" sz="800" dirty="0" smtClean="0"/>
              <a:t>          Private on Federal Land: N</a:t>
            </a:r>
          </a:p>
          <a:p>
            <a:r>
              <a:rPr lang="en-US" sz="800" dirty="0" smtClean="0"/>
              <a:t>          Downstream Hazard: H</a:t>
            </a:r>
          </a:p>
          <a:p>
            <a:r>
              <a:rPr lang="en-US" sz="800" dirty="0" smtClean="0"/>
              <a:t>          Inspection Date: 11/16/1992</a:t>
            </a:r>
          </a:p>
          <a:p>
            <a:r>
              <a:rPr lang="en-US" sz="800" dirty="0" smtClean="0"/>
              <a:t>          State Regulated: N</a:t>
            </a:r>
          </a:p>
          <a:p>
            <a:r>
              <a:rPr lang="en-US" sz="800" dirty="0" smtClean="0"/>
              <a:t>          Source Agency: DOI BIA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129992"/>
            <a:ext cx="80772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Included In Product Sent From CBRFC  (should match dam info)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Example Product (LS)</a:t>
            </a:r>
            <a:endParaRPr lang="en-US" sz="4000" dirty="0"/>
          </a:p>
        </p:txBody>
      </p:sp>
      <p:sp useBgFill="1">
        <p:nvSpPr>
          <p:cNvPr id="3" name="Rectangle 2"/>
          <p:cNvSpPr/>
          <p:nvPr/>
        </p:nvSpPr>
        <p:spPr>
          <a:xfrm>
            <a:off x="381000" y="609600"/>
            <a:ext cx="8382000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SLCRVFSTR</a:t>
            </a:r>
          </a:p>
          <a:p>
            <a:r>
              <a:rPr lang="en-US" sz="1200" dirty="0" smtClean="0"/>
              <a:t>COLORADO BASIN RIVER FORECAST CENTER  </a:t>
            </a:r>
          </a:p>
          <a:p>
            <a:r>
              <a:rPr lang="en-US" sz="1200" dirty="0" smtClean="0"/>
              <a:t>NATIONAL WEATHER SERVICE, SALT LAKE CITY, UTAH</a:t>
            </a:r>
          </a:p>
          <a:p>
            <a:r>
              <a:rPr lang="en-US" sz="1200" dirty="0" smtClean="0"/>
              <a:t>0024 UTC Tue May 17, 2011</a:t>
            </a:r>
          </a:p>
          <a:p>
            <a:endParaRPr lang="en-US" sz="1200" dirty="0" smtClean="0"/>
          </a:p>
          <a:p>
            <a:r>
              <a:rPr lang="en-US" sz="1200" dirty="0" smtClean="0"/>
              <a:t>** INTERNAL NATIONAL WEATHER SERVICE PRODUCT FOR GUIDANCE PURPOSES ONLY **</a:t>
            </a:r>
          </a:p>
          <a:p>
            <a:endParaRPr lang="en-US" sz="1200" dirty="0" smtClean="0"/>
          </a:p>
          <a:p>
            <a:r>
              <a:rPr lang="en-US" sz="1200" dirty="0" smtClean="0"/>
              <a:t>FORECASTS BASED ON LATEST SIMPLIFIED DAMBREAK PROG ISSUED BY HRL</a:t>
            </a:r>
          </a:p>
          <a:p>
            <a:endParaRPr lang="en-US" sz="1200" dirty="0" smtClean="0"/>
          </a:p>
          <a:p>
            <a:r>
              <a:rPr lang="en-US" sz="1200" dirty="0" smtClean="0"/>
              <a:t>*** TWC HSA</a:t>
            </a:r>
          </a:p>
          <a:p>
            <a:endParaRPr lang="en-US" sz="1200" dirty="0" smtClean="0"/>
          </a:p>
          <a:p>
            <a:r>
              <a:rPr lang="en-US" sz="1200" dirty="0" smtClean="0"/>
              <a:t>. . . D A M  B R E A K  F O R E C A S T . . 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TUFA STONE on TUFA STONE CREEK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Time and Flood Wave Forecast:</a:t>
            </a:r>
          </a:p>
          <a:p>
            <a:endParaRPr lang="en-US" sz="1200" dirty="0" smtClean="0"/>
          </a:p>
          <a:p>
            <a:r>
              <a:rPr lang="en-US" sz="1200" dirty="0" smtClean="0"/>
              <a:t>            	Forecast  		Distance      	Time       	</a:t>
            </a:r>
            <a:r>
              <a:rPr lang="en-US" sz="1200" dirty="0" err="1" smtClean="0"/>
              <a:t>Est</a:t>
            </a:r>
            <a:r>
              <a:rPr lang="en-US" sz="1200" dirty="0" smtClean="0"/>
              <a:t>      	Time     	Depth      	Peak</a:t>
            </a:r>
          </a:p>
          <a:p>
            <a:r>
              <a:rPr lang="en-US" sz="1200" dirty="0" smtClean="0"/>
              <a:t>               	Point      		From        	to     	Flood        	to        	of      	Flow</a:t>
            </a:r>
          </a:p>
          <a:p>
            <a:r>
              <a:rPr lang="en-US" sz="1200" dirty="0" smtClean="0"/>
              <a:t>                           		Dam  		Flood     	Stage      	Peak      	</a:t>
            </a:r>
            <a:r>
              <a:rPr lang="en-US" sz="1200" dirty="0" err="1" smtClean="0"/>
              <a:t>Peak</a:t>
            </a:r>
            <a:endParaRPr lang="en-US" sz="1200" dirty="0" smtClean="0"/>
          </a:p>
          <a:p>
            <a:r>
              <a:rPr lang="en-US" sz="1200" dirty="0" smtClean="0"/>
              <a:t>                          		(mi)     	(min)      	(ft)     	(min)      	(ft)     	(</a:t>
            </a:r>
            <a:r>
              <a:rPr lang="en-US" sz="1200" dirty="0" err="1" smtClean="0"/>
              <a:t>cfs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-----------------------------------------------------------------------------------------------------------------------------------------</a:t>
            </a:r>
          </a:p>
          <a:p>
            <a:r>
              <a:rPr lang="en-US" sz="1200" dirty="0" smtClean="0"/>
              <a:t>             	DAMSITE      	0.00         	  2         	3         	 13         	4    	16104</a:t>
            </a:r>
          </a:p>
          <a:p>
            <a:r>
              <a:rPr lang="en-US" sz="1200" dirty="0" smtClean="0"/>
              <a:t>          	SAN CARLOS      	2.00        	38         	3        	49         	3    	11645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Comments: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81000" y="6096000"/>
            <a:ext cx="8382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Tufa</a:t>
            </a:r>
            <a:r>
              <a:rPr lang="en-US" b="1" dirty="0" smtClean="0"/>
              <a:t> Stone Dam on </a:t>
            </a:r>
            <a:r>
              <a:rPr lang="en-US" b="1" dirty="0" err="1" smtClean="0"/>
              <a:t>Tufa</a:t>
            </a:r>
            <a:r>
              <a:rPr lang="en-US" b="1" dirty="0" smtClean="0"/>
              <a:t> Stone Creek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439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r>
              <a:rPr lang="en-US" sz="800" dirty="0" smtClean="0"/>
              <a:t>Inputs for This Forecast:</a:t>
            </a:r>
          </a:p>
          <a:p>
            <a:endParaRPr lang="en-US" sz="800" dirty="0" smtClean="0"/>
          </a:p>
          <a:p>
            <a:r>
              <a:rPr lang="en-US" sz="800" dirty="0" smtClean="0"/>
              <a:t>          Source: STR</a:t>
            </a:r>
          </a:p>
          <a:p>
            <a:r>
              <a:rPr lang="en-US" sz="800" dirty="0" smtClean="0"/>
              <a:t>          Scenario: LS</a:t>
            </a:r>
          </a:p>
          <a:p>
            <a:r>
              <a:rPr lang="en-US" sz="800" dirty="0" smtClean="0"/>
              <a:t>          Starting Water Surface: 2778.26</a:t>
            </a:r>
          </a:p>
          <a:p>
            <a:r>
              <a:rPr lang="en-US" sz="800" dirty="0" smtClean="0"/>
              <a:t>          Bottom of Breach Width: 2763.41</a:t>
            </a:r>
          </a:p>
          <a:p>
            <a:r>
              <a:rPr lang="en-US" sz="800" dirty="0" smtClean="0"/>
              <a:t>          Starting Volume: 425</a:t>
            </a:r>
          </a:p>
          <a:p>
            <a:r>
              <a:rPr lang="en-US" sz="800" dirty="0" smtClean="0"/>
              <a:t>          Starting Surface Area: 0</a:t>
            </a:r>
          </a:p>
          <a:p>
            <a:r>
              <a:rPr lang="en-US" sz="800" dirty="0" smtClean="0"/>
              <a:t>          Time of Failure: 13.2</a:t>
            </a:r>
          </a:p>
          <a:p>
            <a:r>
              <a:rPr lang="en-US" sz="800" dirty="0" smtClean="0"/>
              <a:t>          Additional Flow to Add: 10</a:t>
            </a:r>
          </a:p>
          <a:p>
            <a:r>
              <a:rPr lang="en-US" sz="800" dirty="0" smtClean="0"/>
              <a:t>          Final Breach Width: 2376</a:t>
            </a:r>
          </a:p>
          <a:p>
            <a:r>
              <a:rPr lang="en-US" sz="800" dirty="0" smtClean="0"/>
              <a:t>          Dam Type Code: 0</a:t>
            </a:r>
          </a:p>
          <a:p>
            <a:r>
              <a:rPr lang="en-US" sz="800" dirty="0" smtClean="0"/>
              <a:t>          Comments: 'Used dambatch.tcl'</a:t>
            </a:r>
          </a:p>
          <a:p>
            <a:endParaRPr lang="en-US" sz="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267200" y="491192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Dam Information:</a:t>
            </a:r>
          </a:p>
          <a:p>
            <a:endParaRPr lang="en-US" sz="800" dirty="0" smtClean="0"/>
          </a:p>
          <a:p>
            <a:r>
              <a:rPr lang="en-US" sz="800" dirty="0" smtClean="0"/>
              <a:t>          NID ID: AZ10407</a:t>
            </a:r>
          </a:p>
          <a:p>
            <a:r>
              <a:rPr lang="en-US" sz="800" dirty="0" smtClean="0"/>
              <a:t>          Dam Name: TUFA STONE</a:t>
            </a:r>
          </a:p>
          <a:p>
            <a:r>
              <a:rPr lang="en-US" sz="800" dirty="0" smtClean="0"/>
              <a:t>          State ID: 0</a:t>
            </a:r>
          </a:p>
          <a:p>
            <a:r>
              <a:rPr lang="en-US" sz="800" dirty="0" smtClean="0"/>
              <a:t>          River: TUFA STONE CREEK</a:t>
            </a:r>
          </a:p>
          <a:p>
            <a:r>
              <a:rPr lang="en-US" sz="800" dirty="0" smtClean="0"/>
              <a:t>          County: GILA</a:t>
            </a:r>
          </a:p>
          <a:p>
            <a:r>
              <a:rPr lang="en-US" sz="800" dirty="0" smtClean="0"/>
              <a:t>          Latitude: 33.375 (33 22 30)</a:t>
            </a:r>
          </a:p>
          <a:p>
            <a:r>
              <a:rPr lang="en-US" sz="800" dirty="0" smtClean="0"/>
              <a:t>          Longitude: -110.46944 (110 28 10)</a:t>
            </a:r>
          </a:p>
          <a:p>
            <a:r>
              <a:rPr lang="en-US" sz="800" dirty="0" smtClean="0"/>
              <a:t>          Elevation: 2761.76</a:t>
            </a:r>
          </a:p>
          <a:p>
            <a:r>
              <a:rPr lang="en-US" sz="800" dirty="0" smtClean="0"/>
              <a:t>          </a:t>
            </a:r>
            <a:r>
              <a:rPr lang="en-US" sz="800" dirty="0" err="1" smtClean="0"/>
              <a:t>Topo</a:t>
            </a:r>
            <a:r>
              <a:rPr lang="en-US" sz="800" dirty="0" smtClean="0"/>
              <a:t> Map: GLOBE</a:t>
            </a:r>
          </a:p>
          <a:p>
            <a:r>
              <a:rPr lang="en-US" sz="800" dirty="0" smtClean="0"/>
              <a:t>          Return Flow Region: 12</a:t>
            </a:r>
          </a:p>
          <a:p>
            <a:r>
              <a:rPr lang="en-US" sz="800" dirty="0" smtClean="0"/>
              <a:t>          Drainage Area: 16</a:t>
            </a:r>
          </a:p>
          <a:p>
            <a:r>
              <a:rPr lang="en-US" sz="800" dirty="0" smtClean="0"/>
              <a:t>          Emergency Action Plan: 0     (None)</a:t>
            </a:r>
          </a:p>
          <a:p>
            <a:r>
              <a:rPr lang="en-US" sz="800" dirty="0" smtClean="0"/>
              <a:t>          Comments: 'Used dambatch.tcl'</a:t>
            </a:r>
          </a:p>
          <a:p>
            <a:r>
              <a:rPr lang="en-US" sz="800" dirty="0" smtClean="0"/>
              <a:t>          Updated: 07/03/2002</a:t>
            </a:r>
          </a:p>
          <a:p>
            <a:r>
              <a:rPr lang="en-US" sz="800" dirty="0" smtClean="0"/>
              <a:t>          HSA: TWC</a:t>
            </a:r>
          </a:p>
          <a:p>
            <a:r>
              <a:rPr lang="en-US" sz="800" dirty="0" smtClean="0"/>
              <a:t>          RFC: CBRFC</a:t>
            </a:r>
          </a:p>
          <a:p>
            <a:r>
              <a:rPr lang="en-US" sz="800" dirty="0" smtClean="0"/>
              <a:t>          Dam Type: RE</a:t>
            </a:r>
          </a:p>
          <a:p>
            <a:r>
              <a:rPr lang="en-US" sz="800" dirty="0" smtClean="0"/>
              <a:t>          Dam Height: 33</a:t>
            </a:r>
          </a:p>
          <a:p>
            <a:r>
              <a:rPr lang="en-US" sz="800" dirty="0" smtClean="0"/>
              <a:t>          Structural Height: 35</a:t>
            </a:r>
          </a:p>
          <a:p>
            <a:r>
              <a:rPr lang="en-US" sz="800" dirty="0" smtClean="0"/>
              <a:t>          Hydraulic Height: 34</a:t>
            </a:r>
          </a:p>
          <a:p>
            <a:r>
              <a:rPr lang="en-US" sz="800" dirty="0" smtClean="0"/>
              <a:t>          NID Height: -9</a:t>
            </a:r>
          </a:p>
          <a:p>
            <a:r>
              <a:rPr lang="en-US" sz="800" dirty="0" smtClean="0"/>
              <a:t>          NID Storage: -9</a:t>
            </a:r>
          </a:p>
          <a:p>
            <a:r>
              <a:rPr lang="en-US" sz="800" dirty="0" smtClean="0"/>
              <a:t>          Max Storage: 850</a:t>
            </a:r>
          </a:p>
          <a:p>
            <a:r>
              <a:rPr lang="en-US" sz="800" dirty="0" smtClean="0"/>
              <a:t>          Normal Storage: 380</a:t>
            </a:r>
          </a:p>
          <a:p>
            <a:r>
              <a:rPr lang="en-US" sz="800" dirty="0" smtClean="0"/>
              <a:t>          Dam Length: 2640</a:t>
            </a:r>
          </a:p>
          <a:p>
            <a:r>
              <a:rPr lang="en-US" sz="800" dirty="0" smtClean="0"/>
              <a:t>          Surface Area: 0</a:t>
            </a:r>
          </a:p>
          <a:p>
            <a:r>
              <a:rPr lang="en-US" sz="800" dirty="0" smtClean="0"/>
              <a:t>          Max Discharge: 6100</a:t>
            </a:r>
          </a:p>
          <a:p>
            <a:r>
              <a:rPr lang="en-US" sz="800" dirty="0" smtClean="0"/>
              <a:t>          Volume Material: 109000</a:t>
            </a:r>
          </a:p>
          <a:p>
            <a:r>
              <a:rPr lang="en-US" sz="800" dirty="0" smtClean="0"/>
              <a:t>          Core: BLANK</a:t>
            </a:r>
          </a:p>
          <a:p>
            <a:r>
              <a:rPr lang="en-US" sz="800" dirty="0" smtClean="0"/>
              <a:t>          Foundation: BLANK</a:t>
            </a:r>
          </a:p>
          <a:p>
            <a:r>
              <a:rPr lang="en-US" sz="800" dirty="0" smtClean="0"/>
              <a:t>          Spillway Type: U</a:t>
            </a:r>
          </a:p>
          <a:p>
            <a:r>
              <a:rPr lang="en-US" sz="800" dirty="0" smtClean="0"/>
              <a:t>          Spillway Width: 370</a:t>
            </a:r>
          </a:p>
          <a:p>
            <a:r>
              <a:rPr lang="en-US" sz="800" dirty="0" smtClean="0"/>
              <a:t>          Owner Name: SAN CARLOS APACHE TRIBE</a:t>
            </a:r>
          </a:p>
          <a:p>
            <a:r>
              <a:rPr lang="en-US" sz="800" dirty="0" smtClean="0"/>
              <a:t>          Owner Type: P</a:t>
            </a:r>
          </a:p>
          <a:p>
            <a:r>
              <a:rPr lang="en-US" sz="800" dirty="0" smtClean="0"/>
              <a:t>          Year Completed: 1944</a:t>
            </a:r>
          </a:p>
          <a:p>
            <a:r>
              <a:rPr lang="en-US" sz="800" dirty="0" smtClean="0"/>
              <a:t>          Purposes: I</a:t>
            </a:r>
          </a:p>
          <a:p>
            <a:r>
              <a:rPr lang="en-US" sz="800" dirty="0" smtClean="0"/>
              <a:t>          Private on Federal Land: N</a:t>
            </a:r>
          </a:p>
          <a:p>
            <a:r>
              <a:rPr lang="en-US" sz="800" dirty="0" smtClean="0"/>
              <a:t>          Downstream Hazard: H</a:t>
            </a:r>
          </a:p>
          <a:p>
            <a:r>
              <a:rPr lang="en-US" sz="800" dirty="0" smtClean="0"/>
              <a:t>          Inspection Date: 11/16/1992</a:t>
            </a:r>
          </a:p>
          <a:p>
            <a:r>
              <a:rPr lang="en-US" sz="800" dirty="0" smtClean="0"/>
              <a:t>          State Regulated: N</a:t>
            </a:r>
          </a:p>
          <a:p>
            <a:r>
              <a:rPr lang="en-US" sz="800" dirty="0" smtClean="0"/>
              <a:t>          Source Agency: DOI BIA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129992"/>
            <a:ext cx="80772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Included In Product Sent From CBRFC  (should match dam info)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>
            <a:off x="1447800" y="2362200"/>
            <a:ext cx="228600" cy="457200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09" y="228600"/>
            <a:ext cx="8076191" cy="63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5400000">
            <a:off x="1646694" y="2849106"/>
            <a:ext cx="990600" cy="2150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dirty="0" smtClean="0"/>
              <a:t>DamBreak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6019800"/>
            <a:ext cx="8077200" cy="53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Start with DamBreak on Webpage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72200" y="3048000"/>
            <a:ext cx="2194429" cy="175432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If you don’t see DamBreak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send us IP addresses for the PC's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in operations area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726985" cy="49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579" y="1820435"/>
            <a:ext cx="4438096" cy="166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5400000">
            <a:off x="1538679" y="105935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5400000">
            <a:off x="5698871" y="2792707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579" y="3725435"/>
            <a:ext cx="57790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0800000">
            <a:off x="4652340" y="5925506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5400000">
            <a:off x="4536415" y="4658479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6240" y="2954284"/>
            <a:ext cx="19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Type Name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784" y="4820372"/>
            <a:ext cx="20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COOLIDGE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2675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Selection List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4360" y="639107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Click  Dam  ID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803</TotalTime>
  <Words>2105</Words>
  <Application>Microsoft Macintosh PowerPoint</Application>
  <PresentationFormat>Letter Paper (8.5x11 in)</PresentationFormat>
  <Paragraphs>349</Paragraphs>
  <Slides>18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Slide 1</vt:lpstr>
      <vt:lpstr>Overview of CBRFC Dam Break Services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wbr</dc:creator>
  <cp:lastModifiedBy>Kevin Werner</cp:lastModifiedBy>
  <cp:revision>128</cp:revision>
  <dcterms:created xsi:type="dcterms:W3CDTF">2011-05-19T14:18:57Z</dcterms:created>
  <dcterms:modified xsi:type="dcterms:W3CDTF">2011-05-19T14:19:23Z</dcterms:modified>
</cp:coreProperties>
</file>