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Default Extension="jpeg" ContentType="image/jpeg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2"/>
  </p:notesMasterIdLst>
  <p:sldIdLst>
    <p:sldId id="350" r:id="rId2"/>
    <p:sldId id="537" r:id="rId3"/>
    <p:sldId id="605" r:id="rId4"/>
    <p:sldId id="632" r:id="rId5"/>
    <p:sldId id="633" r:id="rId6"/>
    <p:sldId id="635" r:id="rId7"/>
    <p:sldId id="500" r:id="rId8"/>
    <p:sldId id="609" r:id="rId9"/>
    <p:sldId id="660" r:id="rId10"/>
    <p:sldId id="610" r:id="rId11"/>
    <p:sldId id="639" r:id="rId12"/>
    <p:sldId id="640" r:id="rId13"/>
    <p:sldId id="607" r:id="rId14"/>
    <p:sldId id="642" r:id="rId15"/>
    <p:sldId id="641" r:id="rId16"/>
    <p:sldId id="643" r:id="rId17"/>
    <p:sldId id="644" r:id="rId18"/>
    <p:sldId id="645" r:id="rId19"/>
    <p:sldId id="646" r:id="rId20"/>
    <p:sldId id="619" r:id="rId21"/>
    <p:sldId id="648" r:id="rId22"/>
    <p:sldId id="649" r:id="rId23"/>
    <p:sldId id="653" r:id="rId24"/>
    <p:sldId id="654" r:id="rId25"/>
    <p:sldId id="655" r:id="rId26"/>
    <p:sldId id="656" r:id="rId27"/>
    <p:sldId id="657" r:id="rId28"/>
    <p:sldId id="658" r:id="rId29"/>
    <p:sldId id="659" r:id="rId30"/>
    <p:sldId id="59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06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7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4975" y="6553200"/>
            <a:ext cx="771842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SES Summit 2007: NOAA's Integrated Water Resource Services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584203-658F-41A1-8C76-A09BBE81B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7842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Colorado River District Annual Water Seminar</a:t>
            </a:r>
            <a:b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Sept 15, 2011</a:t>
            </a:r>
            <a:b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Grand Junction, CO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2011: A Really Big Year</a:t>
            </a: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10</a:t>
            </a:fld>
            <a:endParaRPr lang="en-US" sz="1800">
              <a:latin typeface="Arial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Winter and Spring 2011 were much wetter than normal for most of Utah – especially the months of March/April/May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Spring was very cold across Utah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Snowpack accumulated to record or near record amounts at most SNOTEL sites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TradeGothicCondEighteen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1121" r="13779" b="38000"/>
          <a:stretch>
            <a:fillRect/>
          </a:stretch>
        </p:blipFill>
        <p:spPr>
          <a:xfrm>
            <a:off x="4724400" y="1447799"/>
            <a:ext cx="3939540" cy="375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406400"/>
            <a:ext cx="8572500" cy="6032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" y="2209800"/>
            <a:ext cx="6324600" cy="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91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Inflow = 12.9 MAF</a:t>
            </a:r>
          </a:p>
          <a:p>
            <a:r>
              <a:rPr lang="en-US" dirty="0" smtClean="0"/>
              <a:t>163% of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3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and High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905000"/>
            <a:ext cx="352425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3744468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981200"/>
            <a:ext cx="4610100" cy="2648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295400"/>
            <a:ext cx="2895600" cy="6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and High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z="2000" dirty="0" smtClean="0"/>
              <a:t>Wettest area was northern Colorado</a:t>
            </a:r>
          </a:p>
          <a:p>
            <a:r>
              <a:rPr lang="en-US" sz="2000" dirty="0" smtClean="0"/>
              <a:t>Upper Colorado also quite wet</a:t>
            </a:r>
          </a:p>
          <a:p>
            <a:r>
              <a:rPr lang="en-US" sz="2000" dirty="0" smtClean="0"/>
              <a:t>Gunnison divided web from normal</a:t>
            </a:r>
          </a:p>
          <a:p>
            <a:r>
              <a:rPr lang="en-US" sz="2000" dirty="0" smtClean="0"/>
              <a:t>Dolores, San Juan basins nearer normal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81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38600"/>
            <a:ext cx="3810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6240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Peak Flow Forecasts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572000" cy="5257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ea typeface="ＭＳ Ｐゴシック" charset="-128"/>
              </a:rPr>
              <a:t>Long Lead Peak Flow Forecasts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Snowmelt maximum mean daily flow </a:t>
            </a:r>
            <a:r>
              <a:rPr lang="en-US" sz="12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600" dirty="0" smtClean="0"/>
              <a:t>	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Exceedence</a:t>
            </a:r>
            <a:r>
              <a:rPr lang="en-US" sz="12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~60 forecast points – some unregulated, some regulated</a:t>
            </a:r>
          </a:p>
          <a:p>
            <a:pPr marL="0" indent="0">
              <a:buNone/>
              <a:defRPr/>
            </a:pPr>
            <a:endParaRPr lang="en-US" sz="2000" dirty="0" smtClean="0">
              <a:ea typeface="ＭＳ Ｐゴシック" charset="-128"/>
            </a:endParaRPr>
          </a:p>
          <a:p>
            <a:pPr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13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295400"/>
            <a:ext cx="0" cy="542607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12954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-105" charset="0"/>
              <a:buNone/>
              <a:defRPr/>
            </a:pPr>
            <a:r>
              <a:rPr lang="en-US" sz="2000" b="1" dirty="0" smtClean="0">
                <a:ea typeface="ＭＳ Ｐゴシック" charset="-128"/>
              </a:rPr>
              <a:t>Daily Forecasts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Full Hydrograph out 14 days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charset="-128"/>
              </a:rPr>
              <a:t>Includes temperature (10 days) and precipitation (5 days) forecast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charset="-128"/>
              </a:rPr>
              <a:t>Includes any knowledge of future regulation (e.g. reservoir release)</a:t>
            </a:r>
            <a:endParaRPr lang="en-US" sz="500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Single value forecast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Issued daily by 10am MDT and updated throughout day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~450 forecast points</a:t>
            </a:r>
          </a:p>
          <a:p>
            <a:pPr marL="0" indent="0">
              <a:buFont typeface="Arial" pitchFamily="-105" charset="0"/>
              <a:buNone/>
              <a:defRPr/>
            </a:pPr>
            <a:endParaRPr lang="en-US" sz="2000" dirty="0" smtClean="0">
              <a:ea typeface="ＭＳ Ｐゴシック" charset="-128"/>
            </a:endParaRPr>
          </a:p>
          <a:p>
            <a:pPr>
              <a:buFont typeface="Arial" pitchFamily="-105" charset="0"/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52400" y="1752600"/>
            <a:ext cx="4343400" cy="475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689" t="7357" r="18452" b="44713"/>
          <a:stretch/>
        </p:blipFill>
        <p:spPr>
          <a:xfrm>
            <a:off x="4724400" y="1676399"/>
            <a:ext cx="4267200" cy="48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Yampa: Daily Forecasts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ENM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67056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Yampa / White Rivers generally peaked in June</a:t>
            </a:r>
          </a:p>
          <a:p>
            <a:endParaRPr lang="en-US" dirty="0"/>
          </a:p>
          <a:p>
            <a:r>
              <a:rPr lang="en-US" dirty="0" smtClean="0"/>
              <a:t>Very high (many records) snowpack</a:t>
            </a:r>
          </a:p>
          <a:p>
            <a:endParaRPr lang="en-US" dirty="0"/>
          </a:p>
          <a:p>
            <a:r>
              <a:rPr lang="en-US" dirty="0" smtClean="0"/>
              <a:t>Cool June somewhat mitigated high flows although rivers flowed high for several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Yampa: Long Lead Peak Forecasts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enmc2.dlypks.sea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4517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EGL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5994400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2971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Colorado includes many high elevation basins that peaked late into June or early July</a:t>
            </a:r>
          </a:p>
          <a:p>
            <a:endParaRPr lang="en-US" dirty="0"/>
          </a:p>
          <a:p>
            <a:r>
              <a:rPr lang="en-US" dirty="0" smtClean="0"/>
              <a:t>Near record snowpack caused high flows</a:t>
            </a:r>
          </a:p>
          <a:p>
            <a:endParaRPr lang="en-US" dirty="0"/>
          </a:p>
          <a:p>
            <a:r>
              <a:rPr lang="en-US" dirty="0" smtClean="0"/>
              <a:t>High flows were mitigated by cool June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5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Upper Colorado: Long Lead Peak Forecasts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eglc2.dlypks.sea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34400" cy="46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4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Gunnison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ALE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057400"/>
            <a:ext cx="6477000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Gunnison basin divided wet conditions to the north and near average to the south. Hwy 50 was a rough dividing line</a:t>
            </a:r>
          </a:p>
          <a:p>
            <a:endParaRPr lang="en-US" dirty="0"/>
          </a:p>
          <a:p>
            <a:r>
              <a:rPr lang="en-US" dirty="0" smtClean="0"/>
              <a:t>Peaks mostly in early June with continued high flows through June and even July (monsoon moisture)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6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Gunnison: Long Lead Forecasts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alec2.dlypks.sea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7543800" cy="41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River Forecast Center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2011 runoff review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Forecast </a:t>
            </a:r>
            <a:r>
              <a:rPr lang="en-US" dirty="0" smtClean="0"/>
              <a:t>verification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30 year average update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2011: cool and wet spring made for unique hydrology. Both long lead and daily forecasts performed relatively well.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More forecast verification: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Temperature </a:t>
            </a:r>
            <a:r>
              <a:rPr lang="en-US" sz="2000" dirty="0" smtClean="0">
                <a:latin typeface="TradeGothicCondEighteen" pitchFamily="2" charset="0"/>
              </a:rPr>
              <a:t>forecasts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Water supply forecasts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Forecast Issues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Struggled with some reservoir release </a:t>
            </a:r>
            <a:r>
              <a:rPr lang="en-US" sz="2000" dirty="0" smtClean="0">
                <a:latin typeface="TradeGothicCondEighteen" pitchFamily="2" charset="0"/>
              </a:rPr>
              <a:t>plans in some cases</a:t>
            </a:r>
            <a:endParaRPr lang="en-US" sz="2000" dirty="0" smtClean="0">
              <a:latin typeface="TradeGothicCondEighteen" pitchFamily="2" charset="0"/>
            </a:endParaRP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Temperature forecasts in late May / early June were much too high causing </a:t>
            </a:r>
            <a:r>
              <a:rPr lang="en-US" sz="2000" dirty="0" err="1" smtClean="0">
                <a:latin typeface="TradeGothicCondEighteen" pitchFamily="2" charset="0"/>
              </a:rPr>
              <a:t>streamflow</a:t>
            </a:r>
            <a:r>
              <a:rPr lang="en-US" sz="2000" dirty="0" smtClean="0">
                <a:latin typeface="TradeGothicCondEighteen" pitchFamily="2" charset="0"/>
              </a:rPr>
              <a:t> forecasts to be too high</a:t>
            </a:r>
            <a:endParaRPr lang="en-US" sz="2000" dirty="0">
              <a:latin typeface="TradeGothicCondEighteen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Upcoming CBRFC activities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November 4 stakeholder forum – Denver, CO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Annual recap and outlook webinar – Oct/Nov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TradeGothicCondEighteen" pitchFamily="2" charset="0"/>
              </a:rPr>
              <a:t>Individual meetings with water managers</a:t>
            </a:r>
          </a:p>
        </p:txBody>
      </p:sp>
    </p:spTree>
    <p:extLst>
      <p:ext uri="{BB962C8B-B14F-4D97-AF65-F5344CB8AC3E}">
        <p14:creationId xmlns:p14="http://schemas.microsoft.com/office/powerpoint/2010/main" val="219783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30 year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average update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30 year averages are updated once every 10 years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Currently </a:t>
            </a: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using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1971</a:t>
            </a:r>
            <a:r>
              <a:rPr lang="en-US" sz="1600" dirty="0">
                <a:ea typeface="ＭＳ Ｐゴシック" pitchFamily="-105" charset="-128"/>
                <a:cs typeface="ＭＳ Ｐゴシック" pitchFamily="-105" charset="-128"/>
              </a:rPr>
              <a:t>-2000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for averages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1971-2000 for statistical prediction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1976-2005 for ESP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Update for </a:t>
            </a:r>
            <a:r>
              <a:rPr lang="en-US" sz="2000" b="1" dirty="0">
                <a:ea typeface="ＭＳ Ｐゴシック" pitchFamily="-105" charset="-128"/>
                <a:cs typeface="ＭＳ Ｐゴシック" pitchFamily="-105" charset="-128"/>
              </a:rPr>
              <a:t>WY2012</a:t>
            </a: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 will be based on 1981-2010 </a:t>
            </a: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averages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Trends in monthly precipitation are important for ESP</a:t>
            </a:r>
            <a:endParaRPr lang="en-US" sz="2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11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06775" y="4313238"/>
            <a:ext cx="5280025" cy="2117725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Preliminary Data</a:t>
            </a:r>
          </a:p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18% reduction in mean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 t="7661"/>
          <a:stretch>
            <a:fillRect/>
          </a:stretch>
        </p:blipFill>
        <p:spPr bwMode="auto">
          <a:xfrm>
            <a:off x="0" y="0"/>
            <a:ext cx="9144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25" y="4791075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 t="6117"/>
          <a:stretch>
            <a:fillRect/>
          </a:stretch>
        </p:blipFill>
        <p:spPr bwMode="auto">
          <a:xfrm>
            <a:off x="0" y="0"/>
            <a:ext cx="9144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4% reduction in mean</a:t>
            </a: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11375" y="5467350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3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 t="7237"/>
          <a:stretch>
            <a:fillRect/>
          </a:stretch>
        </p:blipFill>
        <p:spPr bwMode="auto">
          <a:xfrm>
            <a:off x="0" y="0"/>
            <a:ext cx="9144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6% reduction in mean</a:t>
            </a: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33625" y="5756275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78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 t="6923"/>
          <a:stretch>
            <a:fillRect/>
          </a:stretch>
        </p:blipFill>
        <p:spPr bwMode="auto">
          <a:xfrm>
            <a:off x="0" y="0"/>
            <a:ext cx="9147175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6% reduction in mean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6319838"/>
            <a:ext cx="223838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1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11% reduction in mean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6175" y="6126163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3"/>
          <a:srcRect t="6618"/>
          <a:stretch>
            <a:fillRect/>
          </a:stretch>
        </p:blipFill>
        <p:spPr bwMode="auto">
          <a:xfrm>
            <a:off x="0" y="0"/>
            <a:ext cx="9144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32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 t="6779"/>
          <a:stretch>
            <a:fillRect/>
          </a:stretch>
        </p:blipFill>
        <p:spPr bwMode="auto">
          <a:xfrm>
            <a:off x="0" y="0"/>
            <a:ext cx="91503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All 30 year means since 1911-1940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6175" y="6126163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3670300"/>
            <a:ext cx="8229600" cy="2455863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1981-2010 is the driest 30 year period on record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 t="7675"/>
          <a:stretch>
            <a:fillRect/>
          </a:stretch>
        </p:blipFill>
        <p:spPr bwMode="auto">
          <a:xfrm>
            <a:off x="0" y="0"/>
            <a:ext cx="9144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40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Affect on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WY2011 forecasts</a:t>
            </a: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 continue 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to use 1971-2000 means:</a:t>
            </a:r>
          </a:p>
          <a:p>
            <a:pPr lvl="1" eaLnBrk="1" hangingPunct="1">
              <a:lnSpc>
                <a:spcPct val="80000"/>
              </a:lnSpc>
              <a:buFont typeface="Arial" pitchFamily="-105" charset="0"/>
              <a:buChar char="•"/>
            </a:pPr>
            <a:r>
              <a:rPr lang="en-US" sz="2200" dirty="0">
                <a:ea typeface="ＭＳ Ｐゴシック" pitchFamily="-105" charset="-128"/>
              </a:rPr>
              <a:t>Statistical models (SWS and NRCS) will use 1971-2000</a:t>
            </a:r>
          </a:p>
          <a:p>
            <a:pPr lvl="1" eaLnBrk="1" hangingPunct="1">
              <a:lnSpc>
                <a:spcPct val="80000"/>
              </a:lnSpc>
              <a:buFont typeface="Arial" pitchFamily="-105" charset="0"/>
              <a:buChar char="•"/>
            </a:pPr>
            <a:r>
              <a:rPr lang="en-US" sz="2200" dirty="0">
                <a:ea typeface="ＭＳ Ｐゴシック" pitchFamily="-105" charset="-128"/>
              </a:rPr>
              <a:t>Simulation model (ESP) will use 1976-2005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WY2012 forecasts will be based on 1981-2010 inputs in both forecast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-105" charset="-128"/>
              </a:rPr>
              <a:t>ESP and SWS will both use the same period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SNOTEL network much stronger for 1981-2010 period than in 1970s. This network is critical for forecast skill.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All things equal, these forecasts will be lower since input data sets are drier in the 30 year average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b="1" dirty="0">
                <a:ea typeface="ＭＳ Ｐゴシック" pitchFamily="-105" charset="-128"/>
              </a:rPr>
              <a:t>Especially true in early season forecasts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ea typeface="ＭＳ Ｐゴシック" pitchFamily="-105" charset="-128"/>
              </a:rPr>
              <a:t>Later season forecasts more controlled by observed snowpack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Percent of normal forecast values should remain largely unchanged (since </a:t>
            </a:r>
            <a:r>
              <a:rPr lang="en-US" sz="2500" dirty="0" err="1">
                <a:ea typeface="ＭＳ Ｐゴシック" pitchFamily="-105" charset="-128"/>
                <a:cs typeface="ＭＳ Ｐゴシック" pitchFamily="-105" charset="-128"/>
              </a:rPr>
              <a:t>normals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 AND forecasts will be lower</a:t>
            </a: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82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828800" y="58738"/>
            <a:ext cx="5181600" cy="1143001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Colorado Basin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River Forecast Center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-76200" y="1828800"/>
            <a:ext cx="54864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	The Colorado Basin River Forecast Center (CBRFC) generates </a:t>
            </a:r>
            <a:r>
              <a:rPr lang="en-US" sz="2000" dirty="0" err="1" smtClean="0">
                <a:ea typeface="ＭＳ Ｐゴシック" pitchFamily="-105" charset="-128"/>
                <a:cs typeface="ＭＳ Ｐゴシック" pitchFamily="-105" charset="-128"/>
              </a:rPr>
              <a:t>streamflow</a:t>
            </a: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 forecasts across the Colorado and Utah. The latest forecasts, data, and more are available online: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Daily </a:t>
            </a:r>
            <a:r>
              <a:rPr lang="en-US" sz="1800" b="1" dirty="0" err="1" smtClean="0">
                <a:ea typeface="ＭＳ Ｐゴシック" pitchFamily="-105" charset="-128"/>
                <a:cs typeface="ＭＳ Ｐゴシック" pitchFamily="-105" charset="-128"/>
              </a:rPr>
              <a:t>streamflow</a:t>
            </a:r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 forecasts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Long lead peak flow forecasts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Water supply forecasts</a:t>
            </a:r>
            <a:endParaRPr lang="en-US" sz="1800" b="1" dirty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Webinar briefings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Email updates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And More….</a:t>
            </a:r>
          </a:p>
          <a:p>
            <a:pPr lvl="1"/>
            <a:endParaRPr lang="en-US" sz="1600" dirty="0">
              <a:ea typeface="ＭＳ Ｐゴシック" pitchFamily="-105" charset="-128"/>
              <a:cs typeface="ＭＳ Ｐゴシック" pitchFamily="-105" charset="-128"/>
            </a:endParaRPr>
          </a:p>
          <a:p>
            <a:pPr marL="457200" lvl="1" indent="0">
              <a:buNone/>
            </a:pP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marL="457200" lvl="1" indent="0">
              <a:buNone/>
            </a:pPr>
            <a:endParaRPr lang="en-US" sz="16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981200"/>
            <a:ext cx="338868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brfc-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54" y="152400"/>
            <a:ext cx="1295226" cy="1295226"/>
          </a:xfrm>
          <a:prstGeom prst="rect">
            <a:avLst/>
          </a:prstGeom>
        </p:spPr>
      </p:pic>
      <p:pic>
        <p:nvPicPr>
          <p:cNvPr id="5" name="Picture 4" descr="noaa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4" y="152400"/>
            <a:ext cx="1295226" cy="1295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91200"/>
            <a:ext cx="4191000" cy="5847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www.cbrfc.noaa.gov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89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  <p:extLst>
      <p:ext uri="{BB962C8B-B14F-4D97-AF65-F5344CB8AC3E}">
        <p14:creationId xmlns:p14="http://schemas.microsoft.com/office/powerpoint/2010/main" val="35082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275488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57500"/>
            <a:ext cx="2882337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267200"/>
            <a:ext cx="19431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905000"/>
            <a:ext cx="2247900" cy="3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16500" y="1219200"/>
            <a:ext cx="4114800" cy="4957465"/>
            <a:chOff x="5016500" y="1219200"/>
            <a:chExt cx="4114800" cy="4957465"/>
          </a:xfrm>
        </p:grpSpPr>
        <p:grpSp>
          <p:nvGrpSpPr>
            <p:cNvPr id="6" name="Group 5"/>
            <p:cNvGrpSpPr/>
            <p:nvPr/>
          </p:nvGrpSpPr>
          <p:grpSpPr>
            <a:xfrm>
              <a:off x="5016500" y="1219200"/>
              <a:ext cx="4114800" cy="4417399"/>
              <a:chOff x="3408065" y="457200"/>
              <a:chExt cx="5735935" cy="58651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08065" y="457200"/>
                <a:ext cx="5735935" cy="1524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8065" y="2286000"/>
                <a:ext cx="5735935" cy="4036399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5486400" y="57150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Irrational Exuberance?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4495800" cy="2591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4495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 Holiday Storm: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Lake Mead up ~2 feet from local runoff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Large snow accumulation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Forecasts reflected that….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0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91" y="2438400"/>
            <a:ext cx="4175709" cy="2938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62000"/>
            <a:ext cx="4191000" cy="110740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769" y="111919"/>
            <a:ext cx="4822031" cy="6669881"/>
            <a:chOff x="54769" y="111919"/>
            <a:chExt cx="4822031" cy="66698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69" y="111919"/>
              <a:ext cx="4822031" cy="339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69" y="3388519"/>
              <a:ext cx="4822031" cy="339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828800" y="1524000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4090/129%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5438001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1040/85%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1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7</a:t>
            </a:fld>
            <a:endParaRPr lang="en-US" sz="1800">
              <a:latin typeface="Arial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Winter and Spring 2011 were much wetter than normal for most of Utah – especially the months of March/April/May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Spring was very cold across Utah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Snowpack accumulated to record or near record amounts at most SNOTEL sites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TradeGothicCondEighteen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44714" y="1143000"/>
            <a:ext cx="4899286" cy="5715000"/>
            <a:chOff x="4244714" y="1143000"/>
            <a:chExt cx="4899286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4714" y="1143000"/>
              <a:ext cx="4899286" cy="2819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023" y="4038600"/>
              <a:ext cx="4891977" cy="2819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low_norm_07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55626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8</a:t>
            </a:fld>
            <a:endParaRPr lang="en-US" sz="1800">
              <a:latin typeface="Arial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TradeGothicCondEighteen" pitchFamily="2" charset="0"/>
              </a:rPr>
              <a:t>Winter and Spring 2011 were much wetter than normal for most of Utah – especially the months of March/April/May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TradeGothicCondEighteen" pitchFamily="2" charset="0"/>
              </a:rPr>
              <a:t>Spring was very cold across Utah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TradeGothicCondEighteen" pitchFamily="2" charset="0"/>
              </a:rPr>
              <a:t>Snowpack accumulated to record or near record amounts at most SNOTEL sites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TradeGothicCondEighteen" pitchFamily="2" charset="0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TradeGothicCondEighteen" pitchFamily="2" charset="0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TradeGothicCondEighteen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91000" y="3886199"/>
            <a:ext cx="4292602" cy="2971801"/>
            <a:chOff x="4191000" y="3886199"/>
            <a:chExt cx="4292602" cy="2971801"/>
          </a:xfrm>
        </p:grpSpPr>
        <p:pic>
          <p:nvPicPr>
            <p:cNvPr id="9" name="Picture 8" descr="temp_table_0729.pdf"/>
            <p:cNvPicPr>
              <a:picLocks noChangeAspect="1"/>
            </p:cNvPicPr>
            <p:nvPr/>
          </p:nvPicPr>
          <p:blipFill>
            <a:blip r:embed="rId4"/>
            <a:srcRect l="11176" t="8889" r="32745" b="61111"/>
            <a:stretch>
              <a:fillRect/>
            </a:stretch>
          </p:blipFill>
          <p:spPr>
            <a:xfrm>
              <a:off x="4191000" y="3886199"/>
              <a:ext cx="4292602" cy="2971801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4045744" y="5250656"/>
              <a:ext cx="2273300" cy="1588"/>
            </a:xfrm>
            <a:prstGeom prst="line">
              <a:avLst/>
            </a:prstGeom>
            <a:ln w="9525">
              <a:solidFill>
                <a:srgbClr val="E3706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423694" y="5244306"/>
              <a:ext cx="2260600" cy="1588"/>
            </a:xfrm>
            <a:prstGeom prst="line">
              <a:avLst/>
            </a:prstGeom>
            <a:ln w="9525">
              <a:solidFill>
                <a:srgbClr val="E3706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63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9</a:t>
            </a:fld>
            <a:endParaRPr lang="en-US" sz="1800">
              <a:latin typeface="Arial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Winter and Spring 2011 were much wetter than normal for most of Utah – especially the months of March/April/May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Spring was very cold across Utah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Snowpack accumulated to record or near record amounts at most SNOTEL sites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TradeGothicCondEighteen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1121" r="13779" b="38000"/>
          <a:stretch>
            <a:fillRect/>
          </a:stretch>
        </p:blipFill>
        <p:spPr>
          <a:xfrm>
            <a:off x="4724400" y="1447799"/>
            <a:ext cx="3939540" cy="37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1016</Words>
  <Application>Microsoft Macintosh PowerPoint</Application>
  <PresentationFormat>On-screen Show (4:3)</PresentationFormat>
  <Paragraphs>173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1_Default Design</vt:lpstr>
      <vt:lpstr>Colorado River District Annual Water Seminar Sept 15, 2011 Grand Junction, CO</vt:lpstr>
      <vt:lpstr>Outline</vt:lpstr>
      <vt:lpstr>Colorado Basin River Forecast Center</vt:lpstr>
      <vt:lpstr>Late 2010</vt:lpstr>
      <vt:lpstr>Early 2011</vt:lpstr>
      <vt:lpstr>PowerPoint Presentation</vt:lpstr>
      <vt:lpstr>Spring 2011</vt:lpstr>
      <vt:lpstr>Spring 2011</vt:lpstr>
      <vt:lpstr>Spring 2011</vt:lpstr>
      <vt:lpstr>Spring 2011</vt:lpstr>
      <vt:lpstr>Flooding and High Flows</vt:lpstr>
      <vt:lpstr>Flooding and High Flows</vt:lpstr>
      <vt:lpstr>Peak Flow Forecasts</vt:lpstr>
      <vt:lpstr>Yampa: Daily Forecasts</vt:lpstr>
      <vt:lpstr>Yampa: Long Lead Peak Forecasts</vt:lpstr>
      <vt:lpstr>Upper Colorado</vt:lpstr>
      <vt:lpstr>Upper Colorado: Long Lead Peak Forecasts</vt:lpstr>
      <vt:lpstr>Gunnison</vt:lpstr>
      <vt:lpstr>Gunnison: Long Lead Forecasts</vt:lpstr>
      <vt:lpstr>2010 Summary</vt:lpstr>
      <vt:lpstr>30 year average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Affect on Forecasts</vt:lpstr>
      <vt:lpstr>PowerPoint Presentation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91</cp:revision>
  <dcterms:created xsi:type="dcterms:W3CDTF">2011-07-29T17:52:12Z</dcterms:created>
  <dcterms:modified xsi:type="dcterms:W3CDTF">2011-09-14T19:52:37Z</dcterms:modified>
  <cp:category/>
</cp:coreProperties>
</file>