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2"/>
  </p:notesMasterIdLst>
  <p:sldIdLst>
    <p:sldId id="350" r:id="rId2"/>
    <p:sldId id="537" r:id="rId3"/>
    <p:sldId id="479" r:id="rId4"/>
    <p:sldId id="486" r:id="rId5"/>
    <p:sldId id="467" r:id="rId6"/>
    <p:sldId id="592" r:id="rId7"/>
    <p:sldId id="468" r:id="rId8"/>
    <p:sldId id="604" r:id="rId9"/>
    <p:sldId id="491" r:id="rId10"/>
    <p:sldId id="492" r:id="rId11"/>
    <p:sldId id="497" r:id="rId12"/>
    <p:sldId id="498" r:id="rId13"/>
    <p:sldId id="499" r:id="rId14"/>
    <p:sldId id="500" r:id="rId15"/>
    <p:sldId id="502" r:id="rId16"/>
    <p:sldId id="538" r:id="rId17"/>
    <p:sldId id="539" r:id="rId18"/>
    <p:sldId id="540" r:id="rId19"/>
    <p:sldId id="541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3" r:id="rId29"/>
    <p:sldId id="586" r:id="rId30"/>
    <p:sldId id="5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096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F033C-B7A6-164C-9420-5967B15D4F3A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9C051F-FDF0-1749-8EA8-5C1B69D1F592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Protect Life and Property</a:t>
          </a:r>
          <a:endParaRPr lang="en-US" dirty="0"/>
        </a:p>
      </dgm:t>
    </dgm:pt>
    <dgm:pt modelId="{F66B9E6A-3A47-0241-B075-5BB3B59A5201}" type="parTrans" cxnId="{F5D4F6B4-035B-5446-BEE4-DB1E3A6C0D97}">
      <dgm:prSet/>
      <dgm:spPr/>
      <dgm:t>
        <a:bodyPr/>
        <a:lstStyle/>
        <a:p>
          <a:endParaRPr lang="en-US"/>
        </a:p>
      </dgm:t>
    </dgm:pt>
    <dgm:pt modelId="{F288FA01-1D30-3742-BFB0-2BD762CAE92C}" type="sibTrans" cxnId="{F5D4F6B4-035B-5446-BEE4-DB1E3A6C0D97}">
      <dgm:prSet/>
      <dgm:spPr/>
      <dgm:t>
        <a:bodyPr/>
        <a:lstStyle/>
        <a:p>
          <a:endParaRPr lang="en-US"/>
        </a:p>
      </dgm:t>
    </dgm:pt>
    <dgm:pt modelId="{7015A5E6-94C6-5A4C-96BA-321928549CC6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Support Economic Security</a:t>
          </a:r>
          <a:endParaRPr lang="en-US" dirty="0"/>
        </a:p>
      </dgm:t>
    </dgm:pt>
    <dgm:pt modelId="{E19FAC7B-3A9F-164F-A55D-E3A824B27617}" type="parTrans" cxnId="{4BF387BD-390F-F54B-8439-1FEC226D0138}">
      <dgm:prSet/>
      <dgm:spPr/>
      <dgm:t>
        <a:bodyPr/>
        <a:lstStyle/>
        <a:p>
          <a:endParaRPr lang="en-US"/>
        </a:p>
      </dgm:t>
    </dgm:pt>
    <dgm:pt modelId="{E104056C-C711-204F-9E85-23B630057210}" type="sibTrans" cxnId="{4BF387BD-390F-F54B-8439-1FEC226D0138}">
      <dgm:prSet/>
      <dgm:spPr/>
      <dgm:t>
        <a:bodyPr/>
        <a:lstStyle/>
        <a:p>
          <a:endParaRPr lang="en-US"/>
        </a:p>
      </dgm:t>
    </dgm:pt>
    <dgm:pt modelId="{9FC1B4AA-44EB-C747-9563-0F0B3A997246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/>
            <a:t>Water has always been a critical component in the success of any economic endeavor</a:t>
          </a:r>
          <a:endParaRPr lang="en-US" dirty="0"/>
        </a:p>
      </dgm:t>
    </dgm:pt>
    <dgm:pt modelId="{0620BE4B-FCB9-4044-B1C7-A0E88BA1999E}" type="parTrans" cxnId="{DD32EE50-6498-C44A-AD98-8B973E8FB8CF}">
      <dgm:prSet/>
      <dgm:spPr/>
      <dgm:t>
        <a:bodyPr/>
        <a:lstStyle/>
        <a:p>
          <a:endParaRPr lang="en-US"/>
        </a:p>
      </dgm:t>
    </dgm:pt>
    <dgm:pt modelId="{9D2C6243-916B-FF42-B3D2-2C2063E6B9C7}" type="sibTrans" cxnId="{DD32EE50-6498-C44A-AD98-8B973E8FB8CF}">
      <dgm:prSet/>
      <dgm:spPr/>
      <dgm:t>
        <a:bodyPr/>
        <a:lstStyle/>
        <a:p>
          <a:endParaRPr lang="en-US"/>
        </a:p>
      </dgm:t>
    </dgm:pt>
    <dgm:pt modelId="{0E01AB89-3230-F94F-BBED-B348E92A96C6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Protect Health and Environment</a:t>
          </a:r>
          <a:endParaRPr lang="en-US" dirty="0"/>
        </a:p>
      </dgm:t>
    </dgm:pt>
    <dgm:pt modelId="{CD52E921-B816-F64C-BD63-6508F86A4688}" type="parTrans" cxnId="{E3DDF301-884C-7B41-BE41-665CA42CBDFA}">
      <dgm:prSet/>
      <dgm:spPr/>
      <dgm:t>
        <a:bodyPr/>
        <a:lstStyle/>
        <a:p>
          <a:endParaRPr lang="en-US"/>
        </a:p>
      </dgm:t>
    </dgm:pt>
    <dgm:pt modelId="{FE1D7D39-E821-8040-991D-98F1147D3F81}" type="sibTrans" cxnId="{E3DDF301-884C-7B41-BE41-665CA42CBDFA}">
      <dgm:prSet/>
      <dgm:spPr/>
      <dgm:t>
        <a:bodyPr/>
        <a:lstStyle/>
        <a:p>
          <a:endParaRPr lang="en-US"/>
        </a:p>
      </dgm:t>
    </dgm:pt>
    <dgm:pt modelId="{C61FFD74-A064-6D47-9D9B-1CCFF7B9D6EA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/>
            <a:t>Water is the lifeblood of this planet</a:t>
          </a:r>
          <a:endParaRPr lang="en-US" dirty="0"/>
        </a:p>
      </dgm:t>
    </dgm:pt>
    <dgm:pt modelId="{AF011B9F-F315-E046-89BF-F17C65851CA4}" type="parTrans" cxnId="{BAF0A148-FBA1-C741-B1A7-CAC9A9F28601}">
      <dgm:prSet/>
      <dgm:spPr/>
      <dgm:t>
        <a:bodyPr/>
        <a:lstStyle/>
        <a:p>
          <a:endParaRPr lang="en-US"/>
        </a:p>
      </dgm:t>
    </dgm:pt>
    <dgm:pt modelId="{F8118DA3-1F85-FB4B-87D7-B067E3AEB1CB}" type="sibTrans" cxnId="{BAF0A148-FBA1-C741-B1A7-CAC9A9F28601}">
      <dgm:prSet/>
      <dgm:spPr/>
      <dgm:t>
        <a:bodyPr/>
        <a:lstStyle/>
        <a:p>
          <a:endParaRPr lang="en-US"/>
        </a:p>
      </dgm:t>
    </dgm:pt>
    <dgm:pt modelId="{14CF66D0-10C1-0842-B5F2-9737F708C473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>
              <a:ea typeface="ＭＳ Ｐゴシック" pitchFamily="-65" charset="-128"/>
              <a:cs typeface="ＭＳ Ｐゴシック" pitchFamily="-65" charset="-128"/>
            </a:rPr>
            <a:t>Triple Threat: Scarcity and floods, climate change, and                 aging infrastructure</a:t>
          </a:r>
          <a:endParaRPr lang="en-US" dirty="0"/>
        </a:p>
      </dgm:t>
    </dgm:pt>
    <dgm:pt modelId="{70881F58-51E2-C649-BFD8-DB1D83022DC1}" type="parTrans" cxnId="{D9FF3806-EFBA-974D-B4E0-76DBFF7D657D}">
      <dgm:prSet/>
      <dgm:spPr/>
      <dgm:t>
        <a:bodyPr/>
        <a:lstStyle/>
        <a:p>
          <a:endParaRPr lang="en-US"/>
        </a:p>
      </dgm:t>
    </dgm:pt>
    <dgm:pt modelId="{EBB65BFE-05BF-114E-BE4E-3B08EE2210F7}" type="sibTrans" cxnId="{D9FF3806-EFBA-974D-B4E0-76DBFF7D657D}">
      <dgm:prSet/>
      <dgm:spPr/>
      <dgm:t>
        <a:bodyPr/>
        <a:lstStyle/>
        <a:p>
          <a:endParaRPr lang="en-US"/>
        </a:p>
      </dgm:t>
    </dgm:pt>
    <dgm:pt modelId="{AFD38A29-724B-9E4A-80B4-8C329E749AC1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Mitigate Escalating Risk</a:t>
          </a:r>
          <a:endParaRPr lang="en-US" dirty="0"/>
        </a:p>
      </dgm:t>
    </dgm:pt>
    <dgm:pt modelId="{FAC511E1-3C95-1946-899A-5511882BE873}" type="parTrans" cxnId="{EDF4503B-BB34-5C4B-935F-5849D2CBDD4C}">
      <dgm:prSet/>
      <dgm:spPr/>
      <dgm:t>
        <a:bodyPr/>
        <a:lstStyle/>
        <a:p>
          <a:endParaRPr lang="en-US"/>
        </a:p>
      </dgm:t>
    </dgm:pt>
    <dgm:pt modelId="{927520E0-9B62-0342-87A7-31B3B3CEE35D}" type="sibTrans" cxnId="{EDF4503B-BB34-5C4B-935F-5849D2CBDD4C}">
      <dgm:prSet/>
      <dgm:spPr/>
      <dgm:t>
        <a:bodyPr/>
        <a:lstStyle/>
        <a:p>
          <a:endParaRPr lang="en-US"/>
        </a:p>
      </dgm:t>
    </dgm:pt>
    <dgm:pt modelId="{E25D7007-EA59-A846-803E-85F51FA83F91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1" dirty="0" smtClean="0"/>
            <a:t>Floods and droughts cause more U.S. economic losses than any other type of natural disaster</a:t>
          </a:r>
          <a:endParaRPr lang="en-US" dirty="0"/>
        </a:p>
      </dgm:t>
    </dgm:pt>
    <dgm:pt modelId="{721F14A2-7982-B34F-9021-320937A02576}" type="sibTrans" cxnId="{B00A6C6C-CCAA-9B4D-996A-0255F544F6FF}">
      <dgm:prSet/>
      <dgm:spPr/>
      <dgm:t>
        <a:bodyPr/>
        <a:lstStyle/>
        <a:p>
          <a:endParaRPr lang="en-US"/>
        </a:p>
      </dgm:t>
    </dgm:pt>
    <dgm:pt modelId="{DF1F95FB-CC35-EE4D-A063-B3544090F48F}" type="parTrans" cxnId="{B00A6C6C-CCAA-9B4D-996A-0255F544F6FF}">
      <dgm:prSet/>
      <dgm:spPr/>
      <dgm:t>
        <a:bodyPr/>
        <a:lstStyle/>
        <a:p>
          <a:endParaRPr lang="en-US"/>
        </a:p>
      </dgm:t>
    </dgm:pt>
    <dgm:pt modelId="{486825B0-9ABE-ED40-B9D9-35880B368370}" type="pres">
      <dgm:prSet presAssocID="{58DF033C-B7A6-164C-9420-5967B15D4F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0DE35-CAD2-E547-968B-9910CA423133}" type="pres">
      <dgm:prSet presAssocID="{BB9C051F-FDF0-1749-8EA8-5C1B69D1F592}" presName="linNode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7FF76B56-B1CE-E641-B4F6-3D88DB80468F}" type="pres">
      <dgm:prSet presAssocID="{BB9C051F-FDF0-1749-8EA8-5C1B69D1F59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4716F-CC98-BC46-BCE4-DB82D4F7960C}" type="pres">
      <dgm:prSet presAssocID="{BB9C051F-FDF0-1749-8EA8-5C1B69D1F59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E69F2-5499-C64F-8230-0DD48787CDB4}" type="pres">
      <dgm:prSet presAssocID="{F288FA01-1D30-3742-BFB0-2BD762CAE92C}" presName="sp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05F168A2-E6CD-AF46-BD95-B27120B928E2}" type="pres">
      <dgm:prSet presAssocID="{7015A5E6-94C6-5A4C-96BA-321928549CC6}" presName="linNode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04E695CA-0FD8-FC48-B8AE-2E6D204FC869}" type="pres">
      <dgm:prSet presAssocID="{7015A5E6-94C6-5A4C-96BA-321928549CC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3FCDB-0059-BD41-9EF8-7EF33A25C0A3}" type="pres">
      <dgm:prSet presAssocID="{7015A5E6-94C6-5A4C-96BA-321928549CC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9AA99-7ED2-B541-9F8D-9AAF327B10E3}" type="pres">
      <dgm:prSet presAssocID="{E104056C-C711-204F-9E85-23B630057210}" presName="sp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A08E7ECF-430D-3449-8B81-39AAFCDC2DF0}" type="pres">
      <dgm:prSet presAssocID="{0E01AB89-3230-F94F-BBED-B348E92A96C6}" presName="linNode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A4BADCEE-9EFB-0142-8CFB-92D4663E997C}" type="pres">
      <dgm:prSet presAssocID="{0E01AB89-3230-F94F-BBED-B348E92A96C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9D9E5-1ABD-CC4C-9242-98D8D3A098B5}" type="pres">
      <dgm:prSet presAssocID="{0E01AB89-3230-F94F-BBED-B348E92A96C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8D9B5-CD4D-E745-A60F-899C00803435}" type="pres">
      <dgm:prSet presAssocID="{FE1D7D39-E821-8040-991D-98F1147D3F81}" presName="sp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EA54C1BA-B550-2E46-854B-4BD4F20D2A32}" type="pres">
      <dgm:prSet presAssocID="{AFD38A29-724B-9E4A-80B4-8C329E749AC1}" presName="linNode" presStyleCnt="0"/>
      <dgm:spPr>
        <a:scene3d>
          <a:camera prst="orthographicFront"/>
          <a:lightRig rig="threePt" dir="t"/>
        </a:scene3d>
        <a:sp3d>
          <a:bevelT/>
          <a:bevelB/>
        </a:sp3d>
      </dgm:spPr>
    </dgm:pt>
    <dgm:pt modelId="{5130BAFA-70F3-AF46-8E70-815F7F712019}" type="pres">
      <dgm:prSet presAssocID="{AFD38A29-724B-9E4A-80B4-8C329E749AC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80C94-83DA-2841-ADA7-FCD3C95F5E8F}" type="pres">
      <dgm:prSet presAssocID="{AFD38A29-724B-9E4A-80B4-8C329E749AC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DF301-884C-7B41-BE41-665CA42CBDFA}" srcId="{58DF033C-B7A6-164C-9420-5967B15D4F3A}" destId="{0E01AB89-3230-F94F-BBED-B348E92A96C6}" srcOrd="2" destOrd="0" parTransId="{CD52E921-B816-F64C-BD63-6508F86A4688}" sibTransId="{FE1D7D39-E821-8040-991D-98F1147D3F81}"/>
    <dgm:cxn modelId="{CCDD5616-C42F-8F4D-A62B-7A0AED4B7279}" type="presOf" srcId="{58DF033C-B7A6-164C-9420-5967B15D4F3A}" destId="{486825B0-9ABE-ED40-B9D9-35880B368370}" srcOrd="0" destOrd="0" presId="urn:microsoft.com/office/officeart/2005/8/layout/vList5"/>
    <dgm:cxn modelId="{7744DBB4-D15D-F24F-8173-EC936F235533}" type="presOf" srcId="{BB9C051F-FDF0-1749-8EA8-5C1B69D1F592}" destId="{7FF76B56-B1CE-E641-B4F6-3D88DB80468F}" srcOrd="0" destOrd="0" presId="urn:microsoft.com/office/officeart/2005/8/layout/vList5"/>
    <dgm:cxn modelId="{4D0522C9-66F6-E449-873A-C7B1BF2B5743}" type="presOf" srcId="{9FC1B4AA-44EB-C747-9563-0F0B3A997246}" destId="{AD33FCDB-0059-BD41-9EF8-7EF33A25C0A3}" srcOrd="0" destOrd="0" presId="urn:microsoft.com/office/officeart/2005/8/layout/vList5"/>
    <dgm:cxn modelId="{EDF4503B-BB34-5C4B-935F-5849D2CBDD4C}" srcId="{58DF033C-B7A6-164C-9420-5967B15D4F3A}" destId="{AFD38A29-724B-9E4A-80B4-8C329E749AC1}" srcOrd="3" destOrd="0" parTransId="{FAC511E1-3C95-1946-899A-5511882BE873}" sibTransId="{927520E0-9B62-0342-87A7-31B3B3CEE35D}"/>
    <dgm:cxn modelId="{57FC26CF-92C7-1541-AFA6-D10D96C9833F}" type="presOf" srcId="{E25D7007-EA59-A846-803E-85F51FA83F91}" destId="{3924716F-CC98-BC46-BCE4-DB82D4F7960C}" srcOrd="0" destOrd="0" presId="urn:microsoft.com/office/officeart/2005/8/layout/vList5"/>
    <dgm:cxn modelId="{CA6D2A75-3083-874B-AB04-8BAB53D0126C}" type="presOf" srcId="{14CF66D0-10C1-0842-B5F2-9737F708C473}" destId="{D9180C94-83DA-2841-ADA7-FCD3C95F5E8F}" srcOrd="0" destOrd="0" presId="urn:microsoft.com/office/officeart/2005/8/layout/vList5"/>
    <dgm:cxn modelId="{DD32EE50-6498-C44A-AD98-8B973E8FB8CF}" srcId="{7015A5E6-94C6-5A4C-96BA-321928549CC6}" destId="{9FC1B4AA-44EB-C747-9563-0F0B3A997246}" srcOrd="0" destOrd="0" parTransId="{0620BE4B-FCB9-4044-B1C7-A0E88BA1999E}" sibTransId="{9D2C6243-916B-FF42-B3D2-2C2063E6B9C7}"/>
    <dgm:cxn modelId="{9F7E72EE-262B-A740-89A5-CE60EEFAD74E}" type="presOf" srcId="{7015A5E6-94C6-5A4C-96BA-321928549CC6}" destId="{04E695CA-0FD8-FC48-B8AE-2E6D204FC869}" srcOrd="0" destOrd="0" presId="urn:microsoft.com/office/officeart/2005/8/layout/vList5"/>
    <dgm:cxn modelId="{B00A6C6C-CCAA-9B4D-996A-0255F544F6FF}" srcId="{BB9C051F-FDF0-1749-8EA8-5C1B69D1F592}" destId="{E25D7007-EA59-A846-803E-85F51FA83F91}" srcOrd="0" destOrd="0" parTransId="{DF1F95FB-CC35-EE4D-A063-B3544090F48F}" sibTransId="{721F14A2-7982-B34F-9021-320937A02576}"/>
    <dgm:cxn modelId="{AD3D36CC-FDF8-6341-B207-1B606D779124}" type="presOf" srcId="{0E01AB89-3230-F94F-BBED-B348E92A96C6}" destId="{A4BADCEE-9EFB-0142-8CFB-92D4663E997C}" srcOrd="0" destOrd="0" presId="urn:microsoft.com/office/officeart/2005/8/layout/vList5"/>
    <dgm:cxn modelId="{4BF387BD-390F-F54B-8439-1FEC226D0138}" srcId="{58DF033C-B7A6-164C-9420-5967B15D4F3A}" destId="{7015A5E6-94C6-5A4C-96BA-321928549CC6}" srcOrd="1" destOrd="0" parTransId="{E19FAC7B-3A9F-164F-A55D-E3A824B27617}" sibTransId="{E104056C-C711-204F-9E85-23B630057210}"/>
    <dgm:cxn modelId="{3FE5891A-BA2D-AE40-837C-B46539F8AF6D}" type="presOf" srcId="{C61FFD74-A064-6D47-9D9B-1CCFF7B9D6EA}" destId="{3289D9E5-1ABD-CC4C-9242-98D8D3A098B5}" srcOrd="0" destOrd="0" presId="urn:microsoft.com/office/officeart/2005/8/layout/vList5"/>
    <dgm:cxn modelId="{A7AA8C71-BD4B-4944-826F-1B3533854E36}" type="presOf" srcId="{AFD38A29-724B-9E4A-80B4-8C329E749AC1}" destId="{5130BAFA-70F3-AF46-8E70-815F7F712019}" srcOrd="0" destOrd="0" presId="urn:microsoft.com/office/officeart/2005/8/layout/vList5"/>
    <dgm:cxn modelId="{D9FF3806-EFBA-974D-B4E0-76DBFF7D657D}" srcId="{AFD38A29-724B-9E4A-80B4-8C329E749AC1}" destId="{14CF66D0-10C1-0842-B5F2-9737F708C473}" srcOrd="0" destOrd="0" parTransId="{70881F58-51E2-C649-BFD8-DB1D83022DC1}" sibTransId="{EBB65BFE-05BF-114E-BE4E-3B08EE2210F7}"/>
    <dgm:cxn modelId="{F5D4F6B4-035B-5446-BEE4-DB1E3A6C0D97}" srcId="{58DF033C-B7A6-164C-9420-5967B15D4F3A}" destId="{BB9C051F-FDF0-1749-8EA8-5C1B69D1F592}" srcOrd="0" destOrd="0" parTransId="{F66B9E6A-3A47-0241-B075-5BB3B59A5201}" sibTransId="{F288FA01-1D30-3742-BFB0-2BD762CAE92C}"/>
    <dgm:cxn modelId="{BAF0A148-FBA1-C741-B1A7-CAC9A9F28601}" srcId="{0E01AB89-3230-F94F-BBED-B348E92A96C6}" destId="{C61FFD74-A064-6D47-9D9B-1CCFF7B9D6EA}" srcOrd="0" destOrd="0" parTransId="{AF011B9F-F315-E046-89BF-F17C65851CA4}" sibTransId="{F8118DA3-1F85-FB4B-87D7-B067E3AEB1CB}"/>
    <dgm:cxn modelId="{EF91DB81-6B6E-A54D-9447-453A21B8B692}" type="presParOf" srcId="{486825B0-9ABE-ED40-B9D9-35880B368370}" destId="{C2D0DE35-CAD2-E547-968B-9910CA423133}" srcOrd="0" destOrd="0" presId="urn:microsoft.com/office/officeart/2005/8/layout/vList5"/>
    <dgm:cxn modelId="{E6D34726-64C9-D34C-A550-007CE49DB2B3}" type="presParOf" srcId="{C2D0DE35-CAD2-E547-968B-9910CA423133}" destId="{7FF76B56-B1CE-E641-B4F6-3D88DB80468F}" srcOrd="0" destOrd="0" presId="urn:microsoft.com/office/officeart/2005/8/layout/vList5"/>
    <dgm:cxn modelId="{8FAB3546-9E11-4749-BE3B-C49FB0EEFB9C}" type="presParOf" srcId="{C2D0DE35-CAD2-E547-968B-9910CA423133}" destId="{3924716F-CC98-BC46-BCE4-DB82D4F7960C}" srcOrd="1" destOrd="0" presId="urn:microsoft.com/office/officeart/2005/8/layout/vList5"/>
    <dgm:cxn modelId="{0D5E6F32-AF4C-3543-A577-3375B263BD51}" type="presParOf" srcId="{486825B0-9ABE-ED40-B9D9-35880B368370}" destId="{9CCE69F2-5499-C64F-8230-0DD48787CDB4}" srcOrd="1" destOrd="0" presId="urn:microsoft.com/office/officeart/2005/8/layout/vList5"/>
    <dgm:cxn modelId="{45E59CCF-2E15-B442-8D9B-554E2A747AFB}" type="presParOf" srcId="{486825B0-9ABE-ED40-B9D9-35880B368370}" destId="{05F168A2-E6CD-AF46-BD95-B27120B928E2}" srcOrd="2" destOrd="0" presId="urn:microsoft.com/office/officeart/2005/8/layout/vList5"/>
    <dgm:cxn modelId="{312EB6BA-8DCA-764B-88C6-20E4B27E3DC8}" type="presParOf" srcId="{05F168A2-E6CD-AF46-BD95-B27120B928E2}" destId="{04E695CA-0FD8-FC48-B8AE-2E6D204FC869}" srcOrd="0" destOrd="0" presId="urn:microsoft.com/office/officeart/2005/8/layout/vList5"/>
    <dgm:cxn modelId="{E05ED2F5-3F63-EE4D-9436-CD1F6AC3E899}" type="presParOf" srcId="{05F168A2-E6CD-AF46-BD95-B27120B928E2}" destId="{AD33FCDB-0059-BD41-9EF8-7EF33A25C0A3}" srcOrd="1" destOrd="0" presId="urn:microsoft.com/office/officeart/2005/8/layout/vList5"/>
    <dgm:cxn modelId="{839A3F5D-88A4-6B4C-9E44-372EDB2627EF}" type="presParOf" srcId="{486825B0-9ABE-ED40-B9D9-35880B368370}" destId="{5E79AA99-7ED2-B541-9F8D-9AAF327B10E3}" srcOrd="3" destOrd="0" presId="urn:microsoft.com/office/officeart/2005/8/layout/vList5"/>
    <dgm:cxn modelId="{E1BF0A31-456A-B042-A9B5-B469AEDEB8F7}" type="presParOf" srcId="{486825B0-9ABE-ED40-B9D9-35880B368370}" destId="{A08E7ECF-430D-3449-8B81-39AAFCDC2DF0}" srcOrd="4" destOrd="0" presId="urn:microsoft.com/office/officeart/2005/8/layout/vList5"/>
    <dgm:cxn modelId="{49FBDFB9-6F0E-124C-875F-A95340C22419}" type="presParOf" srcId="{A08E7ECF-430D-3449-8B81-39AAFCDC2DF0}" destId="{A4BADCEE-9EFB-0142-8CFB-92D4663E997C}" srcOrd="0" destOrd="0" presId="urn:microsoft.com/office/officeart/2005/8/layout/vList5"/>
    <dgm:cxn modelId="{0DCF374A-88CA-0347-88C4-2E86A706E186}" type="presParOf" srcId="{A08E7ECF-430D-3449-8B81-39AAFCDC2DF0}" destId="{3289D9E5-1ABD-CC4C-9242-98D8D3A098B5}" srcOrd="1" destOrd="0" presId="urn:microsoft.com/office/officeart/2005/8/layout/vList5"/>
    <dgm:cxn modelId="{391E18AD-2D1A-5A44-9C1A-C21D0D415B82}" type="presParOf" srcId="{486825B0-9ABE-ED40-B9D9-35880B368370}" destId="{6568D9B5-CD4D-E745-A60F-899C00803435}" srcOrd="5" destOrd="0" presId="urn:microsoft.com/office/officeart/2005/8/layout/vList5"/>
    <dgm:cxn modelId="{5AA13D2C-A1E0-6048-B1B7-3325CB792550}" type="presParOf" srcId="{486825B0-9ABE-ED40-B9D9-35880B368370}" destId="{EA54C1BA-B550-2E46-854B-4BD4F20D2A32}" srcOrd="6" destOrd="0" presId="urn:microsoft.com/office/officeart/2005/8/layout/vList5"/>
    <dgm:cxn modelId="{64B0AED5-242A-F54E-A9EB-46173489B0A0}" type="presParOf" srcId="{EA54C1BA-B550-2E46-854B-4BD4F20D2A32}" destId="{5130BAFA-70F3-AF46-8E70-815F7F712019}" srcOrd="0" destOrd="0" presId="urn:microsoft.com/office/officeart/2005/8/layout/vList5"/>
    <dgm:cxn modelId="{7103B7BA-21E2-AD48-94D8-4C39C95925B8}" type="presParOf" srcId="{EA54C1BA-B550-2E46-854B-4BD4F20D2A32}" destId="{D9180C94-83DA-2841-ADA7-FCD3C95F5E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716F-CC98-BC46-BCE4-DB82D4F7960C}">
      <dsp:nvSpPr>
        <dsp:cNvPr id="0" name=""/>
        <dsp:cNvSpPr/>
      </dsp:nvSpPr>
      <dsp:spPr>
        <a:xfrm rot="5400000">
          <a:off x="3491904" y="-1309587"/>
          <a:ext cx="850516" cy="368674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Floods and droughts cause more U.S. economic losses than any other type of natural disaster</a:t>
          </a:r>
          <a:endParaRPr lang="en-US" sz="1600" kern="1200" dirty="0"/>
        </a:p>
      </dsp:txBody>
      <dsp:txXfrm rot="-5400000">
        <a:off x="2073792" y="150044"/>
        <a:ext cx="3645222" cy="767478"/>
      </dsp:txXfrm>
    </dsp:sp>
    <dsp:sp modelId="{7FF76B56-B1CE-E641-B4F6-3D88DB80468F}">
      <dsp:nvSpPr>
        <dsp:cNvPr id="0" name=""/>
        <dsp:cNvSpPr/>
      </dsp:nvSpPr>
      <dsp:spPr>
        <a:xfrm>
          <a:off x="0" y="2210"/>
          <a:ext cx="2073791" cy="1063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Protect Life and Property</a:t>
          </a:r>
          <a:endParaRPr lang="en-US" sz="2100" kern="1200" dirty="0"/>
        </a:p>
      </dsp:txBody>
      <dsp:txXfrm>
        <a:off x="51898" y="54108"/>
        <a:ext cx="1969995" cy="959349"/>
      </dsp:txXfrm>
    </dsp:sp>
    <dsp:sp modelId="{AD33FCDB-0059-BD41-9EF8-7EF33A25C0A3}">
      <dsp:nvSpPr>
        <dsp:cNvPr id="0" name=""/>
        <dsp:cNvSpPr/>
      </dsp:nvSpPr>
      <dsp:spPr>
        <a:xfrm rot="5400000">
          <a:off x="3491904" y="-193284"/>
          <a:ext cx="850516" cy="368674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Water has always been a critical component in the success of any economic endeavor</a:t>
          </a:r>
          <a:endParaRPr lang="en-US" sz="1600" kern="1200" dirty="0"/>
        </a:p>
      </dsp:txBody>
      <dsp:txXfrm rot="-5400000">
        <a:off x="2073792" y="1266347"/>
        <a:ext cx="3645222" cy="767478"/>
      </dsp:txXfrm>
    </dsp:sp>
    <dsp:sp modelId="{04E695CA-0FD8-FC48-B8AE-2E6D204FC869}">
      <dsp:nvSpPr>
        <dsp:cNvPr id="0" name=""/>
        <dsp:cNvSpPr/>
      </dsp:nvSpPr>
      <dsp:spPr>
        <a:xfrm>
          <a:off x="0" y="1118513"/>
          <a:ext cx="2073791" cy="1063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Support Economic Security</a:t>
          </a:r>
          <a:endParaRPr lang="en-US" sz="2100" kern="1200" dirty="0"/>
        </a:p>
      </dsp:txBody>
      <dsp:txXfrm>
        <a:off x="51898" y="1170411"/>
        <a:ext cx="1969995" cy="959349"/>
      </dsp:txXfrm>
    </dsp:sp>
    <dsp:sp modelId="{3289D9E5-1ABD-CC4C-9242-98D8D3A098B5}">
      <dsp:nvSpPr>
        <dsp:cNvPr id="0" name=""/>
        <dsp:cNvSpPr/>
      </dsp:nvSpPr>
      <dsp:spPr>
        <a:xfrm rot="5400000">
          <a:off x="3491904" y="923019"/>
          <a:ext cx="850516" cy="368674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Water is the lifeblood of this planet</a:t>
          </a:r>
          <a:endParaRPr lang="en-US" sz="1600" kern="1200" dirty="0"/>
        </a:p>
      </dsp:txBody>
      <dsp:txXfrm rot="-5400000">
        <a:off x="2073792" y="2382651"/>
        <a:ext cx="3645222" cy="767478"/>
      </dsp:txXfrm>
    </dsp:sp>
    <dsp:sp modelId="{A4BADCEE-9EFB-0142-8CFB-92D4663E997C}">
      <dsp:nvSpPr>
        <dsp:cNvPr id="0" name=""/>
        <dsp:cNvSpPr/>
      </dsp:nvSpPr>
      <dsp:spPr>
        <a:xfrm>
          <a:off x="0" y="2234816"/>
          <a:ext cx="2073791" cy="1063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Protect Health and Environment</a:t>
          </a:r>
          <a:endParaRPr lang="en-US" sz="2100" kern="1200" dirty="0"/>
        </a:p>
      </dsp:txBody>
      <dsp:txXfrm>
        <a:off x="51898" y="2286714"/>
        <a:ext cx="1969995" cy="959349"/>
      </dsp:txXfrm>
    </dsp:sp>
    <dsp:sp modelId="{D9180C94-83DA-2841-ADA7-FCD3C95F5E8F}">
      <dsp:nvSpPr>
        <dsp:cNvPr id="0" name=""/>
        <dsp:cNvSpPr/>
      </dsp:nvSpPr>
      <dsp:spPr>
        <a:xfrm rot="5400000">
          <a:off x="3491904" y="2039322"/>
          <a:ext cx="850516" cy="368674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ＭＳ Ｐゴシック" pitchFamily="-65" charset="-128"/>
              <a:cs typeface="ＭＳ Ｐゴシック" pitchFamily="-65" charset="-128"/>
            </a:rPr>
            <a:t>Triple Threat: Scarcity and floods, climate change, and                 aging infrastructure</a:t>
          </a:r>
          <a:endParaRPr lang="en-US" sz="1600" kern="1200" dirty="0"/>
        </a:p>
      </dsp:txBody>
      <dsp:txXfrm rot="-5400000">
        <a:off x="2073792" y="3498954"/>
        <a:ext cx="3645222" cy="767478"/>
      </dsp:txXfrm>
    </dsp:sp>
    <dsp:sp modelId="{5130BAFA-70F3-AF46-8E70-815F7F712019}">
      <dsp:nvSpPr>
        <dsp:cNvPr id="0" name=""/>
        <dsp:cNvSpPr/>
      </dsp:nvSpPr>
      <dsp:spPr>
        <a:xfrm>
          <a:off x="0" y="3351119"/>
          <a:ext cx="2073791" cy="10631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Mitigate Escalating Risk</a:t>
          </a:r>
          <a:endParaRPr lang="en-US" sz="2100" kern="1200" dirty="0"/>
        </a:p>
      </dsp:txBody>
      <dsp:txXfrm>
        <a:off x="51898" y="3403017"/>
        <a:ext cx="1969995" cy="95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4975" y="6553200"/>
            <a:ext cx="771842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SES Summit 2007: NOAA's Integrated Water Resource Services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584203-658F-41A1-8C76-A09BBE81B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6F18FB-2F77-4F69-A598-8DDF32EEA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4975" y="6553200"/>
            <a:ext cx="771842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en-US"/>
              <a:t>SES Summit 2007: NOAA's Integrated Water Resource Services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FE19-CD98-5140-8F12-BBCEC242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2" r:id="rId3"/>
    <p:sldLayoutId id="2147483723" r:id="rId4"/>
    <p:sldLayoutId id="214748372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10" Type="http://schemas.openxmlformats.org/officeDocument/2006/relationships/image" Target="../media/image39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9" Type="http://schemas.openxmlformats.org/officeDocument/2006/relationships/image" Target="../media/image38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5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5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7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6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June 23, 2011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NOAA / CBRFC</a:t>
            </a:r>
          </a:p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Water forecasts and data in support of western water management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RFC Models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170301D9-E4F7-45D7-BE30-7886012BA609}" type="slidenum">
              <a:rPr lang="en-US" sz="1800">
                <a:latin typeface="Arial" charset="0"/>
              </a:rPr>
              <a:pPr algn="l"/>
              <a:t>10</a:t>
            </a:fld>
            <a:endParaRPr lang="en-US" sz="1800">
              <a:latin typeface="Arial" charset="0"/>
            </a:endParaRP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2286000"/>
            <a:ext cx="4435475" cy="390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5257800" y="1447800"/>
            <a:ext cx="35052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Snow Model: SNOW-17 Temperature Index Snow model </a:t>
            </a:r>
          </a:p>
        </p:txBody>
      </p:sp>
      <p:sp>
        <p:nvSpPr>
          <p:cNvPr id="39942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r>
              <a:rPr lang="en-US" sz="2400" dirty="0">
                <a:latin typeface="TradeGothic" pitchFamily="2" charset="0"/>
              </a:rPr>
              <a:t>RFC forecast uses a snow model and a rainfall-runoff model:</a:t>
            </a: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sz="2400" dirty="0" smtClean="0">
              <a:latin typeface="TradeGothic" pitchFamily="2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400" dirty="0" smtClean="0">
                <a:latin typeface="TradeGothicCondEighteen" pitchFamily="2" charset="0"/>
              </a:rPr>
              <a:t>Snow model: </a:t>
            </a:r>
            <a:r>
              <a:rPr lang="en-US" sz="2400" dirty="0">
                <a:latin typeface="TradeGothicCondEighteen" pitchFamily="2" charset="0"/>
              </a:rPr>
              <a:t>Temperature index model for simulating snowpack accumulation and melt</a:t>
            </a: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endParaRPr lang="en-US" sz="2400" dirty="0" smtClean="0">
              <a:latin typeface="TradeGothicCondEighteen" pitchFamily="2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sz="2400" dirty="0" smtClean="0">
                <a:latin typeface="TradeGothicCondEighteen" pitchFamily="2" charset="0"/>
              </a:rPr>
              <a:t>Hydrologic model: </a:t>
            </a:r>
            <a:r>
              <a:rPr lang="en-US" sz="2400" dirty="0">
                <a:latin typeface="TradeGothicCondEighteen" pitchFamily="2" charset="0"/>
              </a:rPr>
              <a:t>Conceptual hydrologic model used to generate runoff</a:t>
            </a:r>
            <a:endParaRPr lang="en-US" sz="2400" dirty="0">
              <a:latin typeface="TradeGothic" pitchFamily="2" charset="0"/>
            </a:endParaRP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xmrg7_28_20z"/>
          <p:cNvPicPr>
            <a:picLocks noChangeAspect="1" noChangeArrowheads="1"/>
          </p:cNvPicPr>
          <p:nvPr/>
        </p:nvPicPr>
        <p:blipFill>
          <a:blip r:embed="rId2"/>
          <a:srcRect l="5682" t="3409" r="10228" b="7954"/>
          <a:stretch>
            <a:fillRect/>
          </a:stretch>
        </p:blipFill>
        <p:spPr bwMode="auto">
          <a:xfrm>
            <a:off x="4724400" y="1676400"/>
            <a:ext cx="37226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 b="12122"/>
          <a:stretch>
            <a:fillRect/>
          </a:stretch>
        </p:blipFill>
        <p:spPr bwMode="auto">
          <a:xfrm>
            <a:off x="1295400" y="3200400"/>
            <a:ext cx="91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38200"/>
            <a:ext cx="708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 l="28287" t="17155" r="29428" b="48827"/>
          <a:stretch>
            <a:fillRect/>
          </a:stretch>
        </p:blipFill>
        <p:spPr bwMode="auto">
          <a:xfrm>
            <a:off x="1676400" y="2057400"/>
            <a:ext cx="1371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1371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Climate patterns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9600" y="99060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Rain Gage Measurement</a:t>
            </a:r>
            <a:r>
              <a:rPr lang="en-US" sz="1600"/>
              <a:t> 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0" y="2209800"/>
            <a:ext cx="2459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GOES Satellite Estimate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2362200" y="38100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3200400" y="27432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27" name="Picture 16" descr="xmrg_legend_t"/>
          <p:cNvPicPr>
            <a:picLocks noChangeAspect="1" noChangeArrowheads="1"/>
          </p:cNvPicPr>
          <p:nvPr/>
        </p:nvPicPr>
        <p:blipFill>
          <a:blip r:embed="rId6"/>
          <a:srcRect t="54143" b="10455"/>
          <a:stretch>
            <a:fillRect/>
          </a:stretch>
        </p:blipFill>
        <p:spPr bwMode="auto">
          <a:xfrm>
            <a:off x="6172200" y="5257800"/>
            <a:ext cx="2438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3352800" y="1676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Text Box 32"/>
          <p:cNvSpPr txBox="1">
            <a:spLocks noChangeArrowheads="1"/>
          </p:cNvSpPr>
          <p:nvPr/>
        </p:nvSpPr>
        <p:spPr bwMode="auto">
          <a:xfrm>
            <a:off x="5562600" y="990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Gridded Precipitation Estimate</a:t>
            </a:r>
          </a:p>
        </p:txBody>
      </p:sp>
      <p:pic>
        <p:nvPicPr>
          <p:cNvPr id="34830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876800"/>
            <a:ext cx="16287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 Box 9"/>
          <p:cNvSpPr txBox="1">
            <a:spLocks noChangeArrowheads="1"/>
          </p:cNvSpPr>
          <p:nvPr/>
        </p:nvSpPr>
        <p:spPr bwMode="auto">
          <a:xfrm>
            <a:off x="0" y="3429000"/>
            <a:ext cx="137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Radar Estimate</a:t>
            </a:r>
          </a:p>
        </p:txBody>
      </p:sp>
      <p:sp>
        <p:nvSpPr>
          <p:cNvPr id="34832" name="Line 12"/>
          <p:cNvSpPr>
            <a:spLocks noChangeShapeType="1"/>
          </p:cNvSpPr>
          <p:nvPr/>
        </p:nvSpPr>
        <p:spPr bwMode="auto">
          <a:xfrm flipV="1">
            <a:off x="3124200" y="42672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33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5181600"/>
            <a:ext cx="106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Line 12"/>
          <p:cNvSpPr>
            <a:spLocks noChangeShapeType="1"/>
          </p:cNvSpPr>
          <p:nvPr/>
        </p:nvSpPr>
        <p:spPr bwMode="auto">
          <a:xfrm flipV="1">
            <a:off x="4876800" y="4648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Text Box 9"/>
          <p:cNvSpPr txBox="1">
            <a:spLocks noChangeArrowheads="1"/>
          </p:cNvSpPr>
          <p:nvPr/>
        </p:nvSpPr>
        <p:spPr bwMode="auto">
          <a:xfrm>
            <a:off x="3429000" y="6248400"/>
            <a:ext cx="2743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Forecaster Analysis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3733800" y="39688"/>
            <a:ext cx="5257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815975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</a:rPr>
              <a:t>Quantitative Precipitation Estimates (QPE)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818" y="228600"/>
            <a:ext cx="6212182" cy="3581400"/>
          </a:xfrm>
          <a:prstGeom prst="rect">
            <a:avLst/>
          </a:prstGeom>
        </p:spPr>
      </p:pic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4800600" y="4114800"/>
            <a:ext cx="3581324" cy="36937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Source: water.weather.gov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3581400" cy="3698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Source: www.cbrfc.noaa.gov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3378200" cy="391675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Weather and Climate Forecasts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14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r>
              <a:rPr lang="en-US" dirty="0">
                <a:latin typeface="TradeGothic" pitchFamily="2" charset="0"/>
              </a:rPr>
              <a:t>RFC forecast system incorporates both weather and climate forecasts:</a:t>
            </a: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>
                <a:latin typeface="TradeGothicCondEighteen" pitchFamily="2" charset="0"/>
              </a:rPr>
              <a:t>Weather forecasts integrated into daily operations with forecaster control over point and basin average </a:t>
            </a:r>
            <a:r>
              <a:rPr lang="en-US" dirty="0" smtClean="0">
                <a:latin typeface="TradeGothicCondEighteen" pitchFamily="2" charset="0"/>
              </a:rPr>
              <a:t>values</a:t>
            </a:r>
          </a:p>
          <a:p>
            <a:pPr marL="796925" lvl="2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Water supply forecasts typically only use QPF during late season or in lower basin</a:t>
            </a:r>
          </a:p>
          <a:p>
            <a:pPr marL="796925" lvl="2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When QPF is used, it is used in a deterministic manner</a:t>
            </a: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</a:pPr>
            <a:endParaRPr lang="en-US" dirty="0">
              <a:latin typeface="TradeGothicCondEighteen" pitchFamily="2" charset="0"/>
            </a:endParaRPr>
          </a:p>
          <a:p>
            <a:pPr marL="339725" lvl="1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>
                <a:latin typeface="TradeGothicCondEighteen" pitchFamily="2" charset="0"/>
              </a:rPr>
              <a:t>Climate forecasts integrated into seasonal water supply forecasts through probability shifts of forcing </a:t>
            </a:r>
            <a:r>
              <a:rPr lang="en-US" dirty="0" smtClean="0">
                <a:latin typeface="TradeGothicCondEighteen" pitchFamily="2" charset="0"/>
              </a:rPr>
              <a:t>ensemble</a:t>
            </a:r>
          </a:p>
          <a:p>
            <a:pPr marL="796925" lvl="2" indent="-225425" defTabSz="457200">
              <a:lnSpc>
                <a:spcPct val="7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Climate forecasts are typically only considered in lower basin and only in ENSO years</a:t>
            </a: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3347648" cy="2508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579" y="3577167"/>
            <a:ext cx="3462421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a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143794" y="3429000"/>
            <a:ext cx="609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752850" y="4248150"/>
            <a:ext cx="685800" cy="1143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971800" y="3200400"/>
            <a:ext cx="685800" cy="3810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rot="16200000" flipV="1">
            <a:off x="3371850" y="4171950"/>
            <a:ext cx="457200" cy="4953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Forecast hydrograph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1371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‘Adjusted’/‘Forecast’ is a single time series broken into observed and future pieces.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33CC"/>
                </a:solidFill>
              </a:rPr>
              <a:t>It equals </a:t>
            </a:r>
            <a:r>
              <a:rPr lang="en-US" dirty="0" err="1" smtClean="0">
                <a:solidFill>
                  <a:srgbClr val="FF33CC"/>
                </a:solidFill>
              </a:rPr>
              <a:t>obs</a:t>
            </a:r>
            <a:r>
              <a:rPr lang="en-US" dirty="0" smtClean="0">
                <a:solidFill>
                  <a:srgbClr val="FF33CC"/>
                </a:solidFill>
              </a:rPr>
              <a:t> when available, otherwise patterned with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33CC"/>
                </a:solidFill>
              </a:rPr>
              <a:t>Can control how quickly it blends into the actual values of the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57600" y="3200400"/>
            <a:ext cx="990600" cy="4572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8446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http://www.cbrfc.noaa.gov</a:t>
            </a: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1797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00"/>
            <a:ext cx="1752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971800"/>
            <a:ext cx="184504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971800"/>
            <a:ext cx="1843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34" y="2438400"/>
            <a:ext cx="2698731" cy="3128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0"/>
            <a:ext cx="5915025" cy="6858000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5150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5254550"/>
            <a:ext cx="3394428" cy="1143000"/>
          </a:xfrm>
        </p:spPr>
        <p:txBody>
          <a:bodyPr/>
          <a:lstStyle/>
          <a:p>
            <a:r>
              <a:rPr lang="en-US" dirty="0" smtClean="0"/>
              <a:t>June 1-15 Precipitation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939800"/>
            <a:ext cx="4584700" cy="5315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35052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52500"/>
            <a:ext cx="5104448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99" r="-349"/>
          <a:stretch/>
        </p:blipFill>
        <p:spPr>
          <a:xfrm>
            <a:off x="685479" y="38099"/>
            <a:ext cx="7893620" cy="3451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9743"/>
            <a:ext cx="9144000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River Forecast Center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Water Year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381000" y="572869"/>
            <a:ext cx="272034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June 2                   June 9 						June 22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681" t="2964" r="12865" b="39073"/>
          <a:stretch/>
        </p:blipFill>
        <p:spPr>
          <a:xfrm>
            <a:off x="3276600" y="1447800"/>
            <a:ext cx="2308860" cy="255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204569"/>
            <a:ext cx="4787900" cy="368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643" t="3572" r="13096" b="29166"/>
          <a:stretch/>
        </p:blipFill>
        <p:spPr>
          <a:xfrm>
            <a:off x="5867400" y="1474569"/>
            <a:ext cx="287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0184" t="3908" r="14630" b="38519"/>
          <a:stretch/>
        </p:blipFill>
        <p:spPr>
          <a:xfrm>
            <a:off x="0" y="0"/>
            <a:ext cx="2819400" cy="24901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6799" y="762000"/>
            <a:ext cx="314036" cy="2133600"/>
            <a:chOff x="990600" y="3276599"/>
            <a:chExt cx="304800" cy="2133600"/>
          </a:xfrm>
        </p:grpSpPr>
        <p:sp>
          <p:nvSpPr>
            <p:cNvPr id="13" name="Oval 12"/>
            <p:cNvSpPr/>
            <p:nvPr/>
          </p:nvSpPr>
          <p:spPr>
            <a:xfrm>
              <a:off x="990600" y="3276599"/>
              <a:ext cx="304800" cy="36195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 flipH="1">
              <a:off x="990600" y="3457574"/>
              <a:ext cx="304800" cy="1952625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209800" y="685800"/>
            <a:ext cx="2400300" cy="466725"/>
            <a:chOff x="990600" y="3171824"/>
            <a:chExt cx="2810439" cy="466725"/>
          </a:xfrm>
        </p:grpSpPr>
        <p:sp>
          <p:nvSpPr>
            <p:cNvPr id="25" name="Oval 24"/>
            <p:cNvSpPr/>
            <p:nvPr/>
          </p:nvSpPr>
          <p:spPr>
            <a:xfrm>
              <a:off x="990600" y="3276599"/>
              <a:ext cx="304800" cy="36195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26" name="Straight Arrow Connector 25"/>
            <p:cNvCxnSpPr>
              <a:stCxn id="25" idx="6"/>
            </p:cNvCxnSpPr>
            <p:nvPr/>
          </p:nvCxnSpPr>
          <p:spPr>
            <a:xfrm flipV="1">
              <a:off x="1295400" y="3171824"/>
              <a:ext cx="2505639" cy="28575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057400" y="1047750"/>
            <a:ext cx="3048000" cy="2076450"/>
            <a:chOff x="990600" y="3276599"/>
            <a:chExt cx="2958357" cy="2076450"/>
          </a:xfrm>
        </p:grpSpPr>
        <p:sp>
          <p:nvSpPr>
            <p:cNvPr id="29" name="Oval 28"/>
            <p:cNvSpPr/>
            <p:nvPr/>
          </p:nvSpPr>
          <p:spPr>
            <a:xfrm>
              <a:off x="990600" y="3276599"/>
              <a:ext cx="304800" cy="36195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30" name="Straight Arrow Connector 29"/>
            <p:cNvCxnSpPr>
              <a:stCxn id="29" idx="6"/>
            </p:cNvCxnSpPr>
            <p:nvPr/>
          </p:nvCxnSpPr>
          <p:spPr>
            <a:xfrm>
              <a:off x="1295400" y="3457574"/>
              <a:ext cx="2653557" cy="1895475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8800"/>
            <a:ext cx="4610100" cy="307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3815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3429000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222" b="37593"/>
          <a:stretch/>
        </p:blipFill>
        <p:spPr>
          <a:xfrm>
            <a:off x="-205741" y="1447800"/>
            <a:ext cx="3234317" cy="24384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Bear River Basin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1651529"/>
            <a:ext cx="533400" cy="63447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2057400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95400"/>
            <a:ext cx="5867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7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Weather Forecast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9130" y="4272677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is coming!!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Above normal temperatures today, tomorrow, Friday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Slight cooling for Utah over the weekend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Colorado stays warm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990600"/>
            <a:ext cx="3886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Today (Thursday)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Saturday PM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Tuesday PM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0" y="767984"/>
            <a:ext cx="4462229" cy="3340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69" y="2582843"/>
            <a:ext cx="4087730" cy="3051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169047"/>
            <a:ext cx="3581400" cy="26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2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Current Forecasts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806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24 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89" y="1371600"/>
            <a:ext cx="4038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768" t="3955" r="12995" b="36723"/>
          <a:stretch/>
        </p:blipFill>
        <p:spPr>
          <a:xfrm>
            <a:off x="152400" y="1854200"/>
            <a:ext cx="3708400" cy="405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61605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</a:t>
            </a:r>
            <a:r>
              <a:rPr lang="en-US" dirty="0" smtClean="0"/>
              <a:t>22</a:t>
            </a:r>
            <a:r>
              <a:rPr lang="en-US" dirty="0" smtClean="0"/>
              <a:t> </a:t>
            </a:r>
            <a:r>
              <a:rPr lang="en-US" dirty="0" smtClean="0"/>
              <a:t>daily  Forecasts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15504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58" y="762000"/>
            <a:ext cx="3784515" cy="3771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00200" y="914400"/>
            <a:ext cx="838200" cy="2336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80" y="-1"/>
            <a:ext cx="5481320" cy="342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581400"/>
            <a:ext cx="5334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58" y="762000"/>
            <a:ext cx="3784515" cy="3771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1955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60" y="0"/>
            <a:ext cx="5222240" cy="326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80" y="3505200"/>
            <a:ext cx="540512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762000"/>
            <a:ext cx="3784515" cy="3771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" y="3048000"/>
            <a:ext cx="562611" cy="6667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0"/>
            <a:ext cx="536448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2900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Daily Ensembles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28800"/>
            <a:ext cx="3365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Ensemble forecasts that incorporate weather forecasts are run daily for Upper Colorado Basin forecast points</a:t>
            </a:r>
          </a:p>
          <a:p>
            <a:endParaRPr lang="en-US" dirty="0"/>
          </a:p>
          <a:p>
            <a:r>
              <a:rPr lang="en-US" dirty="0" smtClean="0"/>
              <a:t>Prototype web tool available</a:t>
            </a:r>
          </a:p>
          <a:p>
            <a:endParaRPr lang="en-US" dirty="0"/>
          </a:p>
          <a:p>
            <a:r>
              <a:rPr lang="en-US" dirty="0" smtClean="0"/>
              <a:t>Does NOT work correctly downstream of reservoirs yet</a:t>
            </a:r>
          </a:p>
          <a:p>
            <a:endParaRPr lang="en-US" dirty="0"/>
          </a:p>
          <a:p>
            <a:r>
              <a:rPr lang="en-US" dirty="0" smtClean="0"/>
              <a:t>NOT available for the Great Basin yet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URL: </a:t>
            </a:r>
            <a:r>
              <a:rPr lang="en-US" dirty="0" err="1" smtClean="0"/>
              <a:t>www.cbrfc.noaa.gov</a:t>
            </a:r>
            <a:r>
              <a:rPr lang="en-US" dirty="0" smtClean="0"/>
              <a:t>/</a:t>
            </a:r>
            <a:r>
              <a:rPr lang="en-US" dirty="0" err="1" smtClean="0"/>
              <a:t>devel</a:t>
            </a:r>
            <a:r>
              <a:rPr lang="en-US" dirty="0" smtClean="0"/>
              <a:t>/</a:t>
            </a:r>
            <a:r>
              <a:rPr lang="en-US" dirty="0" err="1" smtClean="0"/>
              <a:t>hefs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3" t="851" r="2623" b="-412"/>
          <a:stretch/>
        </p:blipFill>
        <p:spPr>
          <a:xfrm>
            <a:off x="3733800" y="1676400"/>
            <a:ext cx="5305031" cy="3962400"/>
          </a:xfrm>
        </p:spPr>
      </p:pic>
    </p:spTree>
    <p:extLst>
      <p:ext uri="{BB962C8B-B14F-4D97-AF65-F5344CB8AC3E}">
        <p14:creationId xmlns:p14="http://schemas.microsoft.com/office/powerpoint/2010/main" val="35482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0"/>
            <a:ext cx="6029325" cy="1143000"/>
          </a:xfrm>
        </p:spPr>
        <p:txBody>
          <a:bodyPr/>
          <a:lstStyle/>
          <a:p>
            <a:pPr algn="ctr">
              <a:defRPr/>
            </a:pPr>
            <a:r>
              <a:rPr lang="en-US" sz="3200">
                <a:ea typeface="ＭＳ Ｐゴシック" pitchFamily="-112" charset="-128"/>
                <a:cs typeface="ＭＳ Ｐゴシック" pitchFamily="-112" charset="-128"/>
              </a:rPr>
              <a:t>The Global Water Imperative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0364" t="3465" r="11229" b="6328"/>
          <a:stretch>
            <a:fillRect/>
          </a:stretch>
        </p:blipFill>
        <p:spPr>
          <a:xfrm>
            <a:off x="106363" y="1630363"/>
            <a:ext cx="2867025" cy="4175125"/>
          </a:xfrm>
          <a:effectLst>
            <a:outerShdw dist="88900" dir="2700000" rotWithShape="0">
              <a:srgbClr val="000000">
                <a:alpha val="42998"/>
              </a:srgbClr>
            </a:outerShdw>
          </a:effectLst>
        </p:spPr>
      </p:pic>
      <p:graphicFrame>
        <p:nvGraphicFramePr>
          <p:cNvPr id="2" name="Diagram 1"/>
          <p:cNvGraphicFramePr/>
          <p:nvPr/>
        </p:nvGraphicFramePr>
        <p:xfrm>
          <a:off x="3248482" y="1462890"/>
          <a:ext cx="5760533" cy="441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5" name="Text Box 6"/>
          <p:cNvSpPr txBox="1">
            <a:spLocks noChangeArrowheads="1"/>
          </p:cNvSpPr>
          <p:nvPr/>
        </p:nvSpPr>
        <p:spPr bwMode="auto">
          <a:xfrm rot="-5400000">
            <a:off x="1528763" y="61658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>
            <a:spAutoFit/>
          </a:bodyPr>
          <a:lstStyle/>
          <a:p>
            <a:pPr algn="ctr"/>
            <a:endParaRPr lang="en-US" sz="1600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07950" y="6080125"/>
            <a:ext cx="892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3589B"/>
                </a:solidFill>
              </a:rPr>
              <a:t>“Nearly half of the streams and lakes in the U.S. are not clean enough to sustain swimming and fishing and our infrastructure has been given a D grade”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  <p:extLst>
      <p:ext uri="{BB962C8B-B14F-4D97-AF65-F5344CB8AC3E}">
        <p14:creationId xmlns:p14="http://schemas.microsoft.com/office/powerpoint/2010/main" val="35082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we are…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03DD98-139D-574F-9526-D9E4E11FB80E}" type="slidenum">
              <a:rPr lang="en-US" smtClean="0">
                <a:ea typeface="ＭＳ Ｐゴシック" pitchFamily="-110" charset="-128"/>
                <a:cs typeface="ＭＳ Ｐゴシック" pitchFamily="-110" charset="-128"/>
              </a:rPr>
              <a:pPr/>
              <a:t>4</a:t>
            </a:fld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09800" y="16002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Mission: To understand and predict changes in the Earth’s environment … to meet our Nation’s economic, social, and environmental needs</a:t>
            </a: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3124200"/>
            <a:ext cx="8521700" cy="1663700"/>
            <a:chOff x="228600" y="3124200"/>
            <a:chExt cx="8521700" cy="1663700"/>
          </a:xfrm>
        </p:grpSpPr>
        <p:pic>
          <p:nvPicPr>
            <p:cNvPr id="2048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3124200"/>
              <a:ext cx="1663700" cy="166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7"/>
            <p:cNvSpPr txBox="1">
              <a:spLocks noChangeArrowheads="1"/>
            </p:cNvSpPr>
            <p:nvPr/>
          </p:nvSpPr>
          <p:spPr bwMode="auto">
            <a:xfrm>
              <a:off x="228600" y="3200400"/>
              <a:ext cx="67056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Mission: The NWS provides weather, hydrologic, and climate forecasts and warnings … for the protection of life and property and the enhancement of the national economy</a:t>
              </a:r>
            </a:p>
          </p:txBody>
        </p:sp>
      </p:grpSp>
      <p:pic>
        <p:nvPicPr>
          <p:cNvPr id="20487" name="Picture 420" descr="CBRFC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-609600" y="4953000"/>
            <a:ext cx="3846513" cy="1752600"/>
          </a:xfrm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2209800" y="5029200"/>
            <a:ext cx="670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Colorado Basin River Forecast Center generates streamflow forecasts and related datasets for the Colorado and eastern Great Basins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Colorado Basin</a:t>
            </a:r>
            <a:b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 River Forecast Center</a:t>
            </a:r>
          </a:p>
        </p:txBody>
      </p:sp>
      <p:pic>
        <p:nvPicPr>
          <p:cNvPr id="26627" name="Picture 420" descr="CBRFC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5943600"/>
            <a:ext cx="2271713" cy="1035050"/>
          </a:xfr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4648200" cy="3278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One of 13 River Forecast Centers</a:t>
            </a:r>
          </a:p>
          <a:p>
            <a:pPr>
              <a:spcBef>
                <a:spcPct val="50000"/>
              </a:spcBef>
            </a:pPr>
            <a:r>
              <a:rPr lang="en-US"/>
              <a:t>Established in the 1940s for water supply forecasting</a:t>
            </a:r>
          </a:p>
          <a:p>
            <a:pPr>
              <a:spcBef>
                <a:spcPct val="50000"/>
              </a:spcBef>
            </a:pPr>
            <a:r>
              <a:rPr lang="en-US"/>
              <a:t>Three primary missions:</a:t>
            </a:r>
          </a:p>
          <a:p>
            <a:pPr>
              <a:spcBef>
                <a:spcPct val="50000"/>
              </a:spcBef>
            </a:pPr>
            <a:r>
              <a:rPr lang="en-US"/>
              <a:t>1. Seasonal </a:t>
            </a:r>
            <a:r>
              <a:rPr lang="en-US" b="1"/>
              <a:t>Water supply forecasts </a:t>
            </a:r>
            <a:r>
              <a:rPr lang="en-US"/>
              <a:t>for water management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/>
              <a:t>2. </a:t>
            </a:r>
            <a:r>
              <a:rPr lang="en-US" b="1"/>
              <a:t>Daily forecasts</a:t>
            </a:r>
            <a:r>
              <a:rPr lang="en-US"/>
              <a:t> for flood, recreation, water management</a:t>
            </a:r>
          </a:p>
          <a:p>
            <a:pPr>
              <a:spcBef>
                <a:spcPct val="50000"/>
              </a:spcBef>
            </a:pPr>
            <a:r>
              <a:rPr lang="en-US"/>
              <a:t>3. </a:t>
            </a:r>
            <a:r>
              <a:rPr lang="en-US" b="1"/>
              <a:t>Flash flood warning support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029200" y="1828800"/>
            <a:ext cx="4114800" cy="2889250"/>
            <a:chOff x="3022" y="1488"/>
            <a:chExt cx="2738" cy="1868"/>
          </a:xfrm>
        </p:grpSpPr>
        <p:pic>
          <p:nvPicPr>
            <p:cNvPr id="26631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" y="1488"/>
              <a:ext cx="2738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Oval 23"/>
            <p:cNvSpPr>
              <a:spLocks noChangeArrowheads="1"/>
            </p:cNvSpPr>
            <p:nvPr/>
          </p:nvSpPr>
          <p:spPr bwMode="auto">
            <a:xfrm>
              <a:off x="3360" y="1968"/>
              <a:ext cx="624" cy="1008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029200" y="5257800"/>
            <a:ext cx="3962400" cy="5889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www.cbrfc.noaa.gov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95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ＭＳ Ｐゴシック" pitchFamily="-112" charset="-128"/>
                <a:cs typeface="ＭＳ Ｐゴシック" pitchFamily="-112" charset="-128"/>
              </a:rPr>
              <a:t>Flood Forecasts / Routine Forecasts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38100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-128"/>
              </a:rPr>
              <a:t>Nominally provided at ~400 points every 6 hours out to 14 days.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Flexible web interface to forecasts and data</a:t>
            </a: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Requires large amounts of data (e.g. snow, </a:t>
            </a:r>
            <a:r>
              <a:rPr lang="en-US" sz="2000" dirty="0" err="1" smtClean="0">
                <a:ea typeface="ＭＳ Ｐゴシック" charset="-128"/>
              </a:rPr>
              <a:t>precip</a:t>
            </a:r>
            <a:r>
              <a:rPr lang="en-US" sz="2000" dirty="0" smtClean="0">
                <a:ea typeface="ＭＳ Ｐゴシック" charset="-128"/>
              </a:rPr>
              <a:t>, temps,  </a:t>
            </a:r>
            <a:r>
              <a:rPr lang="en-US" sz="2000" dirty="0" err="1" smtClean="0">
                <a:ea typeface="ＭＳ Ｐゴシック" charset="-128"/>
              </a:rPr>
              <a:t>streamflow</a:t>
            </a:r>
            <a:r>
              <a:rPr lang="en-US" sz="2000" dirty="0" smtClean="0">
                <a:ea typeface="ＭＳ Ｐゴシック" charset="-128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724400" cy="569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095750"/>
            <a:ext cx="44196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Forecasts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58632"/>
            <a:ext cx="5638800" cy="559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478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Generated seasonally</a:t>
            </a:r>
          </a:p>
          <a:p>
            <a:pPr>
              <a:buFont typeface="Arial"/>
              <a:buChar char="•"/>
            </a:pPr>
            <a:r>
              <a:rPr lang="en-US" dirty="0" smtClean="0"/>
              <a:t>Typically January through June</a:t>
            </a:r>
          </a:p>
          <a:p>
            <a:pPr>
              <a:buFont typeface="Arial"/>
              <a:buChar char="•"/>
            </a:pPr>
            <a:r>
              <a:rPr lang="en-US" dirty="0" smtClean="0"/>
              <a:t>Updated monthly or as needed</a:t>
            </a:r>
          </a:p>
          <a:p>
            <a:endParaRPr lang="en-US" dirty="0" smtClean="0"/>
          </a:p>
          <a:p>
            <a:r>
              <a:rPr lang="en-US" dirty="0" smtClean="0"/>
              <a:t>Forecast runoff volume (usually April – July)</a:t>
            </a:r>
          </a:p>
          <a:p>
            <a:endParaRPr lang="en-US" dirty="0" smtClean="0"/>
          </a:p>
          <a:p>
            <a:r>
              <a:rPr lang="en-US" dirty="0" smtClean="0"/>
              <a:t>Probabilistic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Water Supply Decision Support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71600"/>
            <a:ext cx="7569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46088" y="1828800"/>
            <a:ext cx="620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past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44500" y="3200400"/>
            <a:ext cx="77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397375"/>
            <a:ext cx="54864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Efforts in parallel -- </a:t>
            </a:r>
          </a:p>
          <a:p>
            <a:pPr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CBRFC working to improve probabilistic flow forecasts</a:t>
            </a:r>
          </a:p>
          <a:p>
            <a:pPr marL="292100" indent="-292100">
              <a:buFont typeface="Wingdings" charset="2"/>
              <a:buChar char="§"/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BOR working to implement probabilistic water management model</a:t>
            </a:r>
          </a:p>
        </p:txBody>
      </p:sp>
    </p:spTree>
    <p:extLst>
      <p:ext uri="{BB962C8B-B14F-4D97-AF65-F5344CB8AC3E}">
        <p14:creationId xmlns:p14="http://schemas.microsoft.com/office/powerpoint/2010/main" val="3365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6700" y="3794125"/>
            <a:ext cx="1504950" cy="641350"/>
            <a:chOff x="987" y="2012"/>
            <a:chExt cx="948" cy="404"/>
          </a:xfrm>
        </p:grpSpPr>
        <p:sp>
          <p:nvSpPr>
            <p:cNvPr id="33816" name="Line 3"/>
            <p:cNvSpPr>
              <a:spLocks noChangeShapeType="1"/>
            </p:cNvSpPr>
            <p:nvPr/>
          </p:nvSpPr>
          <p:spPr bwMode="auto">
            <a:xfrm>
              <a:off x="1048" y="2228"/>
              <a:ext cx="8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Rectangle 4"/>
            <p:cNvSpPr>
              <a:spLocks noChangeArrowheads="1"/>
            </p:cNvSpPr>
            <p:nvPr/>
          </p:nvSpPr>
          <p:spPr bwMode="auto">
            <a:xfrm>
              <a:off x="987" y="2012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Forecast</a:t>
              </a:r>
            </a:p>
            <a:p>
              <a:pPr algn="ctr"/>
              <a:r>
                <a:rPr lang="en-US"/>
                <a:t>precip / temp</a:t>
              </a:r>
            </a:p>
          </p:txBody>
        </p:sp>
      </p:grpSp>
      <p:sp>
        <p:nvSpPr>
          <p:cNvPr id="1822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676400" y="0"/>
            <a:ext cx="56388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800000"/>
                </a:solidFill>
                <a:ea typeface="ＭＳ Ｐゴシック" pitchFamily="-112" charset="-128"/>
                <a:cs typeface="ＭＳ Ｐゴシック" pitchFamily="-112" charset="-128"/>
              </a:rPr>
              <a:t>General RFC Model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 rot="-5400000">
            <a:off x="-996156" y="3585369"/>
            <a:ext cx="4191000" cy="830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Weather and Climate Forecasts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275013" y="3422650"/>
            <a:ext cx="1679575" cy="142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3429000" y="3505200"/>
            <a:ext cx="1390650" cy="1201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River</a:t>
            </a:r>
          </a:p>
          <a:p>
            <a:pPr algn="ctr"/>
            <a:r>
              <a:rPr lang="en-US"/>
              <a:t>Forecast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800600" y="4876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parameters</a:t>
            </a:r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 flipV="1">
            <a:off x="4724400" y="49530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2286000" y="5562600"/>
            <a:ext cx="1590675" cy="8223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Observed 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3802" name="Rectangle 15"/>
          <p:cNvSpPr>
            <a:spLocks noChangeArrowheads="1"/>
          </p:cNvSpPr>
          <p:nvPr/>
        </p:nvSpPr>
        <p:spPr bwMode="auto">
          <a:xfrm>
            <a:off x="1828800" y="4724400"/>
            <a:ext cx="1725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Analysis &amp;</a:t>
            </a:r>
          </a:p>
          <a:p>
            <a:r>
              <a:rPr lang="en-US"/>
              <a:t>Quality Control</a:t>
            </a:r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V="1">
            <a:off x="3429000" y="4968875"/>
            <a:ext cx="65088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7"/>
          <p:cNvSpPr>
            <a:spLocks noChangeArrowheads="1"/>
          </p:cNvSpPr>
          <p:nvPr/>
        </p:nvSpPr>
        <p:spPr bwMode="auto">
          <a:xfrm>
            <a:off x="4343400" y="5562600"/>
            <a:ext cx="164465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Calibration</a:t>
            </a:r>
          </a:p>
        </p:txBody>
      </p:sp>
      <p:sp>
        <p:nvSpPr>
          <p:cNvPr id="33805" name="Line 18"/>
          <p:cNvSpPr>
            <a:spLocks noChangeShapeType="1"/>
          </p:cNvSpPr>
          <p:nvPr/>
        </p:nvSpPr>
        <p:spPr bwMode="auto">
          <a:xfrm flipV="1">
            <a:off x="41910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4343400" y="2514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model</a:t>
            </a:r>
          </a:p>
          <a:p>
            <a:pPr algn="ctr"/>
            <a:r>
              <a:rPr lang="en-US"/>
              <a:t>guidance</a:t>
            </a:r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2286000" y="1752600"/>
            <a:ext cx="377825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 Model Analysis</a:t>
            </a:r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2362200" y="24384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</a:t>
            </a:r>
          </a:p>
          <a:p>
            <a:pPr algn="ctr"/>
            <a:r>
              <a:rPr lang="en-US"/>
              <a:t>expertise &amp;</a:t>
            </a:r>
          </a:p>
          <a:p>
            <a:pPr algn="ctr"/>
            <a:r>
              <a:rPr lang="en-US"/>
              <a:t>judgment</a:t>
            </a:r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 flipV="1">
            <a:off x="3886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26"/>
          <p:cNvSpPr>
            <a:spLocks noChangeArrowheads="1"/>
          </p:cNvSpPr>
          <p:nvPr/>
        </p:nvSpPr>
        <p:spPr bwMode="auto">
          <a:xfrm>
            <a:off x="5003800" y="379412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Outputs</a:t>
            </a:r>
          </a:p>
          <a:p>
            <a:pPr algn="ctr"/>
            <a:r>
              <a:rPr lang="en-US"/>
              <a:t>Graphics</a:t>
            </a:r>
          </a:p>
        </p:txBody>
      </p:sp>
      <p:sp>
        <p:nvSpPr>
          <p:cNvPr id="33812" name="Rectangle 28"/>
          <p:cNvSpPr>
            <a:spLocks noChangeArrowheads="1"/>
          </p:cNvSpPr>
          <p:nvPr/>
        </p:nvSpPr>
        <p:spPr bwMode="auto">
          <a:xfrm>
            <a:off x="6248400" y="3657600"/>
            <a:ext cx="1712913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River Forecasts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799</Words>
  <Application>Microsoft Macintosh PowerPoint</Application>
  <PresentationFormat>On-screen Show (4:3)</PresentationFormat>
  <Paragraphs>155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1_Default Design</vt:lpstr>
      <vt:lpstr>June 23, 2011</vt:lpstr>
      <vt:lpstr>Outline</vt:lpstr>
      <vt:lpstr>The Global Water Imperative</vt:lpstr>
      <vt:lpstr>Who we are…</vt:lpstr>
      <vt:lpstr>Colorado Basin  River Forecast Center</vt:lpstr>
      <vt:lpstr>Flood Forecasts / Routine Forecasts</vt:lpstr>
      <vt:lpstr>Water Supply Forecasts</vt:lpstr>
      <vt:lpstr>Water Supply Decision Support</vt:lpstr>
      <vt:lpstr>General RFC Model</vt:lpstr>
      <vt:lpstr>RFC Models</vt:lpstr>
      <vt:lpstr>PowerPoint Presentation</vt:lpstr>
      <vt:lpstr>PowerPoint Presentation</vt:lpstr>
      <vt:lpstr>PowerPoint Presentation</vt:lpstr>
      <vt:lpstr>Weather and Climate Forecasts</vt:lpstr>
      <vt:lpstr>PowerPoint Presentation</vt:lpstr>
      <vt:lpstr>PowerPoint Presentation</vt:lpstr>
      <vt:lpstr>June 1-15 Precipitation</vt:lpstr>
      <vt:lpstr>Temperature</vt:lpstr>
      <vt:lpstr>PowerPoint Presentation</vt:lpstr>
      <vt:lpstr>PowerPoint Presentation</vt:lpstr>
      <vt:lpstr>PowerPoint Presentation</vt:lpstr>
      <vt:lpstr>Snow: Bear River Basin</vt:lpstr>
      <vt:lpstr>Weather Forecast</vt:lpstr>
      <vt:lpstr>PowerPoint Presentation</vt:lpstr>
      <vt:lpstr>Current Forecasts</vt:lpstr>
      <vt:lpstr>PowerPoint Presentation</vt:lpstr>
      <vt:lpstr>PowerPoint Presentation</vt:lpstr>
      <vt:lpstr>PowerPoint Presentation</vt:lpstr>
      <vt:lpstr>Experimental Daily Ensembles</vt:lpstr>
      <vt:lpstr>PowerPoint Presentation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60</cp:revision>
  <dcterms:created xsi:type="dcterms:W3CDTF">2011-04-21T18:18:42Z</dcterms:created>
  <dcterms:modified xsi:type="dcterms:W3CDTF">2011-06-22T21:51:32Z</dcterms:modified>
  <cp:category/>
</cp:coreProperties>
</file>