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Default Extension="xls" ContentType="application/vnd.ms-exce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8" r:id="rId1"/>
  </p:sldMasterIdLst>
  <p:notesMasterIdLst>
    <p:notesMasterId r:id="rId29"/>
  </p:notesMasterIdLst>
  <p:sldIdLst>
    <p:sldId id="444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47" r:id="rId21"/>
    <p:sldId id="445" r:id="rId22"/>
    <p:sldId id="446" r:id="rId23"/>
    <p:sldId id="439" r:id="rId24"/>
    <p:sldId id="440" r:id="rId25"/>
    <p:sldId id="441" r:id="rId26"/>
    <p:sldId id="442" r:id="rId27"/>
    <p:sldId id="44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0FF14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3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c:home:kvw:KWERNER:webinar%20feedback:aggreg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c:home:kvw:KWERNER:webinar%20feedback:aggrega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vw:Documents:AMS%20scenari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vw:Documents:AMS%20scenar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CBRFC Webinar Participation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Sheet1!$A$2:$A$15</c:f>
              <c:numCache>
                <c:formatCode>mmm\-yy</c:formatCode>
                <c:ptCount val="14"/>
                <c:pt idx="0">
                  <c:v>38383.0</c:v>
                </c:pt>
                <c:pt idx="1">
                  <c:v>38411.0</c:v>
                </c:pt>
                <c:pt idx="2">
                  <c:v>38442.0</c:v>
                </c:pt>
                <c:pt idx="3">
                  <c:v>38472.0</c:v>
                </c:pt>
                <c:pt idx="4">
                  <c:v>38656.0</c:v>
                </c:pt>
                <c:pt idx="5">
                  <c:v>38717.0</c:v>
                </c:pt>
                <c:pt idx="6">
                  <c:v>38748.0</c:v>
                </c:pt>
                <c:pt idx="7">
                  <c:v>38776.0</c:v>
                </c:pt>
                <c:pt idx="8">
                  <c:v>38807.0</c:v>
                </c:pt>
                <c:pt idx="9">
                  <c:v>38837.0</c:v>
                </c:pt>
                <c:pt idx="10">
                  <c:v>38868.0</c:v>
                </c:pt>
                <c:pt idx="11">
                  <c:v>39021.0</c:v>
                </c:pt>
                <c:pt idx="12">
                  <c:v>39082.0</c:v>
                </c:pt>
                <c:pt idx="13">
                  <c:v>39113.0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77.0</c:v>
                </c:pt>
                <c:pt idx="1">
                  <c:v>38.0</c:v>
                </c:pt>
                <c:pt idx="2">
                  <c:v>37.0</c:v>
                </c:pt>
                <c:pt idx="3">
                  <c:v>28.0</c:v>
                </c:pt>
                <c:pt idx="4">
                  <c:v>92.0</c:v>
                </c:pt>
                <c:pt idx="5">
                  <c:v>39.0</c:v>
                </c:pt>
                <c:pt idx="6">
                  <c:v>25.0</c:v>
                </c:pt>
                <c:pt idx="7">
                  <c:v>27.0</c:v>
                </c:pt>
                <c:pt idx="8">
                  <c:v>31.0</c:v>
                </c:pt>
                <c:pt idx="9">
                  <c:v>32.0</c:v>
                </c:pt>
                <c:pt idx="10">
                  <c:v>20.0</c:v>
                </c:pt>
                <c:pt idx="11">
                  <c:v>46.0</c:v>
                </c:pt>
                <c:pt idx="12">
                  <c:v>40.0</c:v>
                </c:pt>
                <c:pt idx="13">
                  <c:v>27.0</c:v>
                </c:pt>
              </c:numCache>
            </c:numRef>
          </c:val>
        </c:ser>
        <c:axId val="471759464"/>
        <c:axId val="471762520"/>
      </c:barChart>
      <c:dateAx>
        <c:axId val="471759464"/>
        <c:scaling>
          <c:orientation val="minMax"/>
        </c:scaling>
        <c:axPos val="b"/>
        <c:numFmt formatCode="mmm\-yy" sourceLinked="1"/>
        <c:tickLblPos val="nextTo"/>
        <c:crossAx val="471762520"/>
        <c:crosses val="autoZero"/>
        <c:auto val="1"/>
        <c:lblOffset val="100"/>
      </c:dateAx>
      <c:valAx>
        <c:axId val="4717625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Participants</a:t>
                </a:r>
              </a:p>
            </c:rich>
          </c:tx>
          <c:layout/>
        </c:title>
        <c:numFmt formatCode="General" sourceLinked="1"/>
        <c:tickLblPos val="nextTo"/>
        <c:crossAx val="47175946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CBRFC Webinar Value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Sheet1!$A$2:$A$15</c:f>
              <c:numCache>
                <c:formatCode>mmm\-yy</c:formatCode>
                <c:ptCount val="14"/>
                <c:pt idx="0">
                  <c:v>38383.0</c:v>
                </c:pt>
                <c:pt idx="1">
                  <c:v>38411.0</c:v>
                </c:pt>
                <c:pt idx="2">
                  <c:v>38442.0</c:v>
                </c:pt>
                <c:pt idx="3">
                  <c:v>38472.0</c:v>
                </c:pt>
                <c:pt idx="4">
                  <c:v>38656.0</c:v>
                </c:pt>
                <c:pt idx="5">
                  <c:v>38717.0</c:v>
                </c:pt>
                <c:pt idx="6">
                  <c:v>38748.0</c:v>
                </c:pt>
                <c:pt idx="7">
                  <c:v>38776.0</c:v>
                </c:pt>
                <c:pt idx="8">
                  <c:v>38807.0</c:v>
                </c:pt>
                <c:pt idx="9">
                  <c:v>38837.0</c:v>
                </c:pt>
                <c:pt idx="10">
                  <c:v>38868.0</c:v>
                </c:pt>
                <c:pt idx="11">
                  <c:v>39021.0</c:v>
                </c:pt>
                <c:pt idx="12">
                  <c:v>39082.0</c:v>
                </c:pt>
                <c:pt idx="13">
                  <c:v>39113.0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4.0</c:v>
                </c:pt>
                <c:pt idx="1">
                  <c:v>4.06</c:v>
                </c:pt>
                <c:pt idx="2">
                  <c:v>4.2</c:v>
                </c:pt>
                <c:pt idx="3">
                  <c:v>4.0</c:v>
                </c:pt>
                <c:pt idx="4">
                  <c:v>4.02</c:v>
                </c:pt>
                <c:pt idx="5">
                  <c:v>4.29</c:v>
                </c:pt>
                <c:pt idx="6">
                  <c:v>4.45</c:v>
                </c:pt>
                <c:pt idx="7">
                  <c:v>4.3</c:v>
                </c:pt>
                <c:pt idx="8">
                  <c:v>4.13</c:v>
                </c:pt>
                <c:pt idx="9">
                  <c:v>4.375</c:v>
                </c:pt>
                <c:pt idx="10">
                  <c:v>4.54</c:v>
                </c:pt>
                <c:pt idx="11">
                  <c:v>4.25</c:v>
                </c:pt>
                <c:pt idx="12">
                  <c:v>4.1</c:v>
                </c:pt>
                <c:pt idx="13">
                  <c:v>4.1</c:v>
                </c:pt>
              </c:numCache>
            </c:numRef>
          </c:val>
        </c:ser>
        <c:axId val="471814344"/>
        <c:axId val="471807432"/>
      </c:barChart>
      <c:dateAx>
        <c:axId val="471814344"/>
        <c:scaling>
          <c:orientation val="minMax"/>
        </c:scaling>
        <c:axPos val="b"/>
        <c:numFmt formatCode="mmm\-yy" sourceLinked="1"/>
        <c:tickLblPos val="nextTo"/>
        <c:crossAx val="471807432"/>
        <c:crosses val="autoZero"/>
        <c:auto val="1"/>
        <c:lblOffset val="100"/>
      </c:dateAx>
      <c:valAx>
        <c:axId val="471807432"/>
        <c:scaling>
          <c:orientation val="minMax"/>
          <c:max val="5.0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Rating</a:t>
                </a:r>
              </a:p>
            </c:rich>
          </c:tx>
          <c:layout/>
        </c:title>
        <c:numFmt formatCode="General" sourceLinked="1"/>
        <c:tickLblPos val="nextTo"/>
        <c:crossAx val="47181434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985579615048119"/>
          <c:y val="0.0619369369369369"/>
          <c:w val="0.870886482939633"/>
          <c:h val="0.728176651060509"/>
        </c:manualLayout>
      </c:layout>
      <c:lineChart>
        <c:grouping val="standard"/>
        <c:ser>
          <c:idx val="0"/>
          <c:order val="0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Sheet1!$AH$15:$AM$15</c:f>
              <c:numCache>
                <c:formatCode>General</c:formatCode>
                <c:ptCount val="6"/>
                <c:pt idx="0">
                  <c:v>460.0</c:v>
                </c:pt>
                <c:pt idx="1">
                  <c:v>408.0</c:v>
                </c:pt>
                <c:pt idx="2">
                  <c:v>366.0</c:v>
                </c:pt>
                <c:pt idx="3">
                  <c:v>413.0</c:v>
                </c:pt>
                <c:pt idx="4">
                  <c:v>418.0</c:v>
                </c:pt>
                <c:pt idx="5">
                  <c:v>383.0</c:v>
                </c:pt>
              </c:numCache>
            </c:numRef>
          </c:val>
        </c:ser>
        <c:ser>
          <c:idx val="1"/>
          <c:order val="1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Sheet1!$AH$16:$AM$16</c:f>
              <c:numCache>
                <c:formatCode>General</c:formatCode>
                <c:ptCount val="6"/>
                <c:pt idx="0">
                  <c:v>460.0</c:v>
                </c:pt>
                <c:pt idx="1">
                  <c:v>453.0</c:v>
                </c:pt>
                <c:pt idx="2">
                  <c:v>456.0</c:v>
                </c:pt>
                <c:pt idx="3">
                  <c:v>458.0</c:v>
                </c:pt>
                <c:pt idx="4">
                  <c:v>463.0</c:v>
                </c:pt>
                <c:pt idx="5">
                  <c:v>448.0</c:v>
                </c:pt>
              </c:numCache>
            </c:numRef>
          </c:val>
        </c:ser>
        <c:ser>
          <c:idx val="2"/>
          <c:order val="2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Sheet1!$AH$17:$AM$17</c:f>
              <c:numCache>
                <c:formatCode>General</c:formatCode>
                <c:ptCount val="6"/>
                <c:pt idx="0">
                  <c:v>460.0</c:v>
                </c:pt>
                <c:pt idx="1">
                  <c:v>418.0</c:v>
                </c:pt>
                <c:pt idx="2">
                  <c:v>396.0</c:v>
                </c:pt>
                <c:pt idx="3">
                  <c:v>408.0</c:v>
                </c:pt>
                <c:pt idx="4">
                  <c:v>443.0</c:v>
                </c:pt>
                <c:pt idx="5">
                  <c:v>443.0</c:v>
                </c:pt>
              </c:numCache>
            </c:numRef>
          </c:val>
        </c:ser>
        <c:ser>
          <c:idx val="3"/>
          <c:order val="3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Sheet1!$AH$18:$AM$18</c:f>
              <c:numCache>
                <c:formatCode>General</c:formatCode>
                <c:ptCount val="6"/>
                <c:pt idx="0">
                  <c:v>460.0</c:v>
                </c:pt>
                <c:pt idx="1">
                  <c:v>438.0</c:v>
                </c:pt>
                <c:pt idx="2">
                  <c:v>431.0</c:v>
                </c:pt>
                <c:pt idx="3">
                  <c:v>458.0</c:v>
                </c:pt>
                <c:pt idx="4">
                  <c:v>463.0</c:v>
                </c:pt>
                <c:pt idx="5">
                  <c:v>473.0</c:v>
                </c:pt>
              </c:numCache>
            </c:numRef>
          </c:val>
        </c:ser>
        <c:ser>
          <c:idx val="4"/>
          <c:order val="4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Sheet1!$AH$19:$AM$19</c:f>
              <c:numCache>
                <c:formatCode>General</c:formatCode>
                <c:ptCount val="6"/>
                <c:pt idx="0">
                  <c:v>460.0</c:v>
                </c:pt>
                <c:pt idx="1">
                  <c:v>418.0</c:v>
                </c:pt>
                <c:pt idx="2">
                  <c:v>386.0</c:v>
                </c:pt>
                <c:pt idx="3">
                  <c:v>418.0</c:v>
                </c:pt>
                <c:pt idx="4">
                  <c:v>433.0</c:v>
                </c:pt>
                <c:pt idx="5">
                  <c:v>438.0</c:v>
                </c:pt>
              </c:numCache>
            </c:numRef>
          </c:val>
        </c:ser>
        <c:ser>
          <c:idx val="5"/>
          <c:order val="5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Sheet1!$AH$20:$AM$20</c:f>
              <c:numCache>
                <c:formatCode>General</c:formatCode>
                <c:ptCount val="6"/>
                <c:pt idx="0">
                  <c:v>460.0</c:v>
                </c:pt>
                <c:pt idx="1">
                  <c:v>408.0</c:v>
                </c:pt>
                <c:pt idx="2">
                  <c:v>376.0</c:v>
                </c:pt>
                <c:pt idx="3">
                  <c:v>423.0</c:v>
                </c:pt>
                <c:pt idx="4">
                  <c:v>458.0</c:v>
                </c:pt>
                <c:pt idx="5">
                  <c:v>468.0</c:v>
                </c:pt>
              </c:numCache>
            </c:numRef>
          </c:val>
        </c:ser>
        <c:ser>
          <c:idx val="6"/>
          <c:order val="6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Sheet1!$AH$21:$AM$21</c:f>
              <c:numCache>
                <c:formatCode>General</c:formatCode>
                <c:ptCount val="6"/>
                <c:pt idx="0">
                  <c:v>460.0</c:v>
                </c:pt>
                <c:pt idx="1">
                  <c:v>408.0</c:v>
                </c:pt>
                <c:pt idx="2">
                  <c:v>366.0</c:v>
                </c:pt>
                <c:pt idx="3">
                  <c:v>398.0</c:v>
                </c:pt>
                <c:pt idx="4">
                  <c:v>448.0</c:v>
                </c:pt>
                <c:pt idx="5">
                  <c:v>458.0</c:v>
                </c:pt>
              </c:numCache>
            </c:numRef>
          </c:val>
        </c:ser>
        <c:ser>
          <c:idx val="7"/>
          <c:order val="7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Sheet1!$AH$22:$AM$22</c:f>
              <c:numCache>
                <c:formatCode>General</c:formatCode>
                <c:ptCount val="6"/>
                <c:pt idx="0">
                  <c:v>460.0</c:v>
                </c:pt>
                <c:pt idx="1">
                  <c:v>453.0</c:v>
                </c:pt>
                <c:pt idx="2">
                  <c:v>441.0</c:v>
                </c:pt>
                <c:pt idx="3">
                  <c:v>478.0</c:v>
                </c:pt>
                <c:pt idx="4">
                  <c:v>483.0</c:v>
                </c:pt>
                <c:pt idx="5">
                  <c:v>478.0</c:v>
                </c:pt>
              </c:numCache>
            </c:numRef>
          </c:val>
        </c:ser>
        <c:ser>
          <c:idx val="8"/>
          <c:order val="8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9"/>
          <c:order val="9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10"/>
          <c:order val="10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marker val="1"/>
        <c:axId val="486606136"/>
        <c:axId val="486613256"/>
      </c:lineChart>
      <c:catAx>
        <c:axId val="486606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</a:t>
                </a:r>
              </a:p>
            </c:rich>
          </c:tx>
          <c:layout/>
        </c:title>
        <c:tickLblPos val="nextTo"/>
        <c:crossAx val="486613256"/>
        <c:crosses val="autoZero"/>
        <c:auto val="1"/>
        <c:lblAlgn val="ctr"/>
        <c:lblOffset val="100"/>
      </c:catAx>
      <c:valAx>
        <c:axId val="486613256"/>
        <c:scaling>
          <c:orientation val="minMax"/>
          <c:min val="350.0"/>
        </c:scaling>
        <c:axPos val="l"/>
        <c:majorGridlines/>
        <c:numFmt formatCode="General" sourceLinked="1"/>
        <c:tickLblPos val="nextTo"/>
        <c:crossAx val="48660613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04113517060367"/>
          <c:y val="0.0555555555555555"/>
          <c:w val="0.870034776902887"/>
          <c:h val="0.799648950131234"/>
        </c:manualLayout>
      </c:layout>
      <c:lineChart>
        <c:grouping val="standard"/>
        <c:ser>
          <c:idx val="0"/>
          <c:order val="0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Sheet1!$AH$4:$AM$4</c:f>
              <c:numCache>
                <c:formatCode>General</c:formatCode>
                <c:ptCount val="6"/>
                <c:pt idx="0">
                  <c:v>460.0</c:v>
                </c:pt>
                <c:pt idx="1">
                  <c:v>405.0</c:v>
                </c:pt>
                <c:pt idx="2">
                  <c:v>413.0</c:v>
                </c:pt>
                <c:pt idx="3">
                  <c:v>408.0</c:v>
                </c:pt>
                <c:pt idx="4">
                  <c:v>468.0</c:v>
                </c:pt>
                <c:pt idx="5">
                  <c:v>460.0</c:v>
                </c:pt>
              </c:numCache>
            </c:numRef>
          </c:val>
        </c:ser>
        <c:ser>
          <c:idx val="1"/>
          <c:order val="1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Sheet1!$AH$5:$AM$5</c:f>
              <c:numCache>
                <c:formatCode>General</c:formatCode>
                <c:ptCount val="6"/>
                <c:pt idx="0">
                  <c:v>460.0</c:v>
                </c:pt>
                <c:pt idx="1">
                  <c:v>450.0</c:v>
                </c:pt>
                <c:pt idx="2">
                  <c:v>453.0</c:v>
                </c:pt>
                <c:pt idx="3">
                  <c:v>478.0</c:v>
                </c:pt>
                <c:pt idx="4">
                  <c:v>538.0</c:v>
                </c:pt>
                <c:pt idx="5">
                  <c:v>500.0</c:v>
                </c:pt>
              </c:numCache>
            </c:numRef>
          </c:val>
        </c:ser>
        <c:ser>
          <c:idx val="2"/>
          <c:order val="2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Sheet1!$AH$6:$AM$6</c:f>
              <c:numCache>
                <c:formatCode>General</c:formatCode>
                <c:ptCount val="6"/>
                <c:pt idx="0">
                  <c:v>460.0</c:v>
                </c:pt>
                <c:pt idx="1">
                  <c:v>450.0</c:v>
                </c:pt>
                <c:pt idx="2">
                  <c:v>418.0</c:v>
                </c:pt>
                <c:pt idx="3">
                  <c:v>458.0</c:v>
                </c:pt>
                <c:pt idx="4">
                  <c:v>518.0</c:v>
                </c:pt>
                <c:pt idx="5">
                  <c:v>480.0</c:v>
                </c:pt>
              </c:numCache>
            </c:numRef>
          </c:val>
        </c:ser>
        <c:ser>
          <c:idx val="3"/>
          <c:order val="3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Sheet1!$AH$7:$AM$7</c:f>
              <c:numCache>
                <c:formatCode>General</c:formatCode>
                <c:ptCount val="6"/>
                <c:pt idx="0">
                  <c:v>460.0</c:v>
                </c:pt>
                <c:pt idx="1">
                  <c:v>450.0</c:v>
                </c:pt>
                <c:pt idx="2">
                  <c:v>453.0</c:v>
                </c:pt>
                <c:pt idx="3">
                  <c:v>467.0</c:v>
                </c:pt>
                <c:pt idx="4">
                  <c:v>527.0</c:v>
                </c:pt>
                <c:pt idx="5">
                  <c:v>489.0</c:v>
                </c:pt>
              </c:numCache>
            </c:numRef>
          </c:val>
        </c:ser>
        <c:ser>
          <c:idx val="4"/>
          <c:order val="4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Sheet1!$AH$8:$AM$8</c:f>
              <c:numCache>
                <c:formatCode>General</c:formatCode>
                <c:ptCount val="6"/>
                <c:pt idx="0">
                  <c:v>460.0</c:v>
                </c:pt>
                <c:pt idx="1">
                  <c:v>450.0</c:v>
                </c:pt>
                <c:pt idx="2">
                  <c:v>452.0</c:v>
                </c:pt>
                <c:pt idx="3">
                  <c:v>447.0</c:v>
                </c:pt>
                <c:pt idx="4">
                  <c:v>507.0</c:v>
                </c:pt>
                <c:pt idx="5">
                  <c:v>469.0</c:v>
                </c:pt>
              </c:numCache>
            </c:numRef>
          </c:val>
        </c:ser>
        <c:ser>
          <c:idx val="5"/>
          <c:order val="5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Sheet1!$AH$9:$AM$9</c:f>
              <c:numCache>
                <c:formatCode>General</c:formatCode>
                <c:ptCount val="6"/>
                <c:pt idx="0">
                  <c:v>460.0</c:v>
                </c:pt>
                <c:pt idx="1">
                  <c:v>445.0</c:v>
                </c:pt>
                <c:pt idx="2">
                  <c:v>443.0</c:v>
                </c:pt>
                <c:pt idx="3">
                  <c:v>478.0</c:v>
                </c:pt>
                <c:pt idx="4">
                  <c:v>538.0</c:v>
                </c:pt>
                <c:pt idx="5">
                  <c:v>500.0</c:v>
                </c:pt>
              </c:numCache>
            </c:numRef>
          </c:val>
        </c:ser>
        <c:ser>
          <c:idx val="6"/>
          <c:order val="6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Sheet1!$AH$10:$AM$10</c:f>
              <c:numCache>
                <c:formatCode>General</c:formatCode>
                <c:ptCount val="6"/>
                <c:pt idx="0">
                  <c:v>460.0</c:v>
                </c:pt>
                <c:pt idx="1">
                  <c:v>445.0</c:v>
                </c:pt>
                <c:pt idx="2">
                  <c:v>434.0</c:v>
                </c:pt>
                <c:pt idx="3">
                  <c:v>444.0</c:v>
                </c:pt>
                <c:pt idx="4">
                  <c:v>504.0</c:v>
                </c:pt>
                <c:pt idx="5">
                  <c:v>466.0</c:v>
                </c:pt>
              </c:numCache>
            </c:numRef>
          </c:val>
        </c:ser>
        <c:ser>
          <c:idx val="7"/>
          <c:order val="7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Sheet1!$AH$11:$AM$11</c:f>
              <c:numCache>
                <c:formatCode>General</c:formatCode>
                <c:ptCount val="6"/>
                <c:pt idx="0">
                  <c:v>460.0</c:v>
                </c:pt>
                <c:pt idx="1">
                  <c:v>450.0</c:v>
                </c:pt>
                <c:pt idx="2">
                  <c:v>453.0</c:v>
                </c:pt>
                <c:pt idx="3">
                  <c:v>488.0</c:v>
                </c:pt>
                <c:pt idx="4">
                  <c:v>548.0</c:v>
                </c:pt>
                <c:pt idx="5">
                  <c:v>510.0</c:v>
                </c:pt>
              </c:numCache>
            </c:numRef>
          </c:val>
        </c:ser>
        <c:ser>
          <c:idx val="8"/>
          <c:order val="8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Sheet1!$AH$12:$AM$12</c:f>
              <c:numCache>
                <c:formatCode>General</c:formatCode>
                <c:ptCount val="6"/>
                <c:pt idx="0">
                  <c:v>460.0</c:v>
                </c:pt>
                <c:pt idx="1">
                  <c:v>440.0</c:v>
                </c:pt>
                <c:pt idx="2">
                  <c:v>433.0</c:v>
                </c:pt>
                <c:pt idx="3">
                  <c:v>453.0</c:v>
                </c:pt>
                <c:pt idx="4">
                  <c:v>523.0</c:v>
                </c:pt>
                <c:pt idx="5">
                  <c:v>485.0</c:v>
                </c:pt>
              </c:numCache>
            </c:numRef>
          </c:val>
        </c:ser>
        <c:ser>
          <c:idx val="9"/>
          <c:order val="9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Sheet1!$AH$13:$AM$13</c:f>
              <c:numCache>
                <c:formatCode>General</c:formatCode>
                <c:ptCount val="6"/>
                <c:pt idx="0">
                  <c:v>460.0</c:v>
                </c:pt>
                <c:pt idx="1">
                  <c:v>435.0</c:v>
                </c:pt>
                <c:pt idx="2">
                  <c:v>438.0</c:v>
                </c:pt>
                <c:pt idx="3">
                  <c:v>463.0</c:v>
                </c:pt>
                <c:pt idx="4">
                  <c:v>523.0</c:v>
                </c:pt>
                <c:pt idx="5">
                  <c:v>485.0</c:v>
                </c:pt>
              </c:numCache>
            </c:numRef>
          </c:val>
        </c:ser>
        <c:ser>
          <c:idx val="10"/>
          <c:order val="10"/>
          <c:val>
            <c:numRef>
              <c:f>Sheet1!$AH$3:$AM$3</c:f>
              <c:numCache>
                <c:formatCode>General</c:formatCode>
                <c:ptCount val="6"/>
                <c:pt idx="0">
                  <c:v>460.0</c:v>
                </c:pt>
                <c:pt idx="1">
                  <c:v>435.0</c:v>
                </c:pt>
                <c:pt idx="2">
                  <c:v>438.0</c:v>
                </c:pt>
                <c:pt idx="3">
                  <c:v>435.0</c:v>
                </c:pt>
                <c:pt idx="4">
                  <c:v>495.0</c:v>
                </c:pt>
                <c:pt idx="5">
                  <c:v>494.0</c:v>
                </c:pt>
              </c:numCache>
            </c:numRef>
          </c:val>
        </c:ser>
        <c:marker val="1"/>
        <c:axId val="486653672"/>
        <c:axId val="486656632"/>
      </c:lineChart>
      <c:catAx>
        <c:axId val="486653672"/>
        <c:scaling>
          <c:orientation val="minMax"/>
        </c:scaling>
        <c:axPos val="b"/>
        <c:tickLblPos val="nextTo"/>
        <c:crossAx val="486656632"/>
        <c:crosses val="autoZero"/>
        <c:auto val="1"/>
        <c:lblAlgn val="ctr"/>
        <c:lblOffset val="100"/>
      </c:catAx>
      <c:valAx>
        <c:axId val="486656632"/>
        <c:scaling>
          <c:orientation val="minMax"/>
          <c:max val="550.0"/>
          <c:min val="400.0"/>
        </c:scaling>
        <c:axPos val="l"/>
        <c:majorGridlines/>
        <c:numFmt formatCode="General" sourceLinked="1"/>
        <c:tickLblPos val="nextTo"/>
        <c:crossAx val="48665367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5A665-2137-674C-B91F-FA63392C2AAD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>
        <a:scene3d>
          <a:camera prst="perspectiveFront">
            <a:rot lat="20999999" lon="1679998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0DB32F7D-D719-5248-89BF-F9E4D0DC7C8E}">
      <dgm:prSet phldrT="[Text]" custT="1"/>
      <dgm:spPr>
        <a:solidFill>
          <a:schemeClr val="accent6">
            <a:lumMod val="75000"/>
          </a:schemeClr>
        </a:solidFill>
        <a:sp3d>
          <a:bevelT/>
          <a:bevelB/>
        </a:sp3d>
      </dgm:spPr>
      <dgm:t>
        <a:bodyPr/>
        <a:lstStyle/>
        <a:p>
          <a:r>
            <a:rPr lang="en-US" sz="2000" b="1" dirty="0" smtClean="0"/>
            <a:t>River Forecast Centers</a:t>
          </a:r>
          <a:endParaRPr lang="en-US" sz="2000" b="1" dirty="0"/>
        </a:p>
      </dgm:t>
    </dgm:pt>
    <dgm:pt modelId="{EE5E8E63-5144-5344-A31A-49AFA1532101}" type="parTrans" cxnId="{4A782A48-A437-984D-A64D-E80926221C97}">
      <dgm:prSet/>
      <dgm:spPr/>
      <dgm:t>
        <a:bodyPr/>
        <a:lstStyle/>
        <a:p>
          <a:endParaRPr lang="en-US"/>
        </a:p>
      </dgm:t>
    </dgm:pt>
    <dgm:pt modelId="{639F31DA-2BDB-174C-90D9-E09968B017E3}" type="sibTrans" cxnId="{4A782A48-A437-984D-A64D-E80926221C97}">
      <dgm:prSet/>
      <dgm:spPr/>
      <dgm:t>
        <a:bodyPr/>
        <a:lstStyle/>
        <a:p>
          <a:endParaRPr lang="en-US"/>
        </a:p>
      </dgm:t>
    </dgm:pt>
    <dgm:pt modelId="{D7BC9F04-A618-544D-B1EA-2C5A3CD1DF05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sp3d>
          <a:bevelT/>
          <a:bevelB/>
        </a:sp3d>
      </dgm:spPr>
      <dgm:t>
        <a:bodyPr/>
        <a:lstStyle/>
        <a:p>
          <a:r>
            <a:rPr lang="en-US" sz="2000" b="1" dirty="0" smtClean="0"/>
            <a:t>Water Resource Service Centers</a:t>
          </a:r>
          <a:endParaRPr lang="en-US" sz="2000" b="1" dirty="0"/>
        </a:p>
      </dgm:t>
    </dgm:pt>
    <dgm:pt modelId="{9C812FB5-D645-F744-9A3D-5597F24F11DC}" type="parTrans" cxnId="{C5F666DF-3C68-0E4E-87A0-EF755E232A4E}">
      <dgm:prSet/>
      <dgm:spPr/>
      <dgm:t>
        <a:bodyPr/>
        <a:lstStyle/>
        <a:p>
          <a:endParaRPr lang="en-US"/>
        </a:p>
      </dgm:t>
    </dgm:pt>
    <dgm:pt modelId="{AB2D0A93-DF09-204E-85D0-43DD23D089C2}" type="sibTrans" cxnId="{C5F666DF-3C68-0E4E-87A0-EF755E232A4E}">
      <dgm:prSet/>
      <dgm:spPr/>
      <dgm:t>
        <a:bodyPr/>
        <a:lstStyle/>
        <a:p>
          <a:endParaRPr lang="en-US"/>
        </a:p>
      </dgm:t>
    </dgm:pt>
    <dgm:pt modelId="{9EBB862B-89F0-1246-9BE9-BA20290B9CE2}">
      <dgm:prSet phldrT="[Text]" custT="1"/>
      <dgm:spPr>
        <a:solidFill>
          <a:schemeClr val="accent6">
            <a:lumMod val="75000"/>
          </a:schemeClr>
        </a:solidFill>
        <a:sp3d>
          <a:bevelT/>
          <a:bevelB/>
        </a:sp3d>
      </dgm:spPr>
      <dgm:t>
        <a:bodyPr/>
        <a:lstStyle/>
        <a:p>
          <a:r>
            <a:rPr lang="en-US" sz="2000" b="1" dirty="0" smtClean="0"/>
            <a:t>Weather Forecast Offices</a:t>
          </a:r>
          <a:endParaRPr lang="en-US" sz="2000" b="1" dirty="0"/>
        </a:p>
      </dgm:t>
    </dgm:pt>
    <dgm:pt modelId="{8409B4E9-18AB-3049-8DC7-8DBE477E93CF}" type="parTrans" cxnId="{6CCE78A4-543A-464C-B46C-5498231DB524}">
      <dgm:prSet/>
      <dgm:spPr/>
      <dgm:t>
        <a:bodyPr/>
        <a:lstStyle/>
        <a:p>
          <a:endParaRPr lang="en-US"/>
        </a:p>
      </dgm:t>
    </dgm:pt>
    <dgm:pt modelId="{8C04DE7C-3061-9D4E-B118-C4B55FE2AA1C}" type="sibTrans" cxnId="{6CCE78A4-543A-464C-B46C-5498231DB524}">
      <dgm:prSet/>
      <dgm:spPr/>
      <dgm:t>
        <a:bodyPr/>
        <a:lstStyle/>
        <a:p>
          <a:endParaRPr lang="en-US"/>
        </a:p>
      </dgm:t>
    </dgm:pt>
    <dgm:pt modelId="{90F23801-5C00-104E-8249-DA80141101CF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sp3d>
          <a:bevelT/>
          <a:bevelB/>
        </a:sp3d>
      </dgm:spPr>
      <dgm:t>
        <a:bodyPr/>
        <a:lstStyle/>
        <a:p>
          <a:r>
            <a:rPr lang="en-US" sz="2000" b="1" dirty="0" smtClean="0"/>
            <a:t>Water Resource Extension Agents</a:t>
          </a:r>
          <a:endParaRPr lang="en-US" sz="2000" b="1" dirty="0"/>
        </a:p>
      </dgm:t>
    </dgm:pt>
    <dgm:pt modelId="{7522B890-B3F3-164A-A951-53DEADDF6A4D}" type="parTrans" cxnId="{ECCB514A-FD44-254E-AEA8-B744411D9BC8}">
      <dgm:prSet/>
      <dgm:spPr/>
      <dgm:t>
        <a:bodyPr/>
        <a:lstStyle/>
        <a:p>
          <a:endParaRPr lang="en-US"/>
        </a:p>
      </dgm:t>
    </dgm:pt>
    <dgm:pt modelId="{BE980B6E-1F75-DE48-A6A0-65CEF197DAF3}" type="sibTrans" cxnId="{ECCB514A-FD44-254E-AEA8-B744411D9BC8}">
      <dgm:prSet/>
      <dgm:spPr/>
      <dgm:t>
        <a:bodyPr/>
        <a:lstStyle/>
        <a:p>
          <a:endParaRPr lang="en-US"/>
        </a:p>
      </dgm:t>
    </dgm:pt>
    <dgm:pt modelId="{0FDA3DA2-80A9-5842-9581-05FEA8D7C44B}" type="pres">
      <dgm:prSet presAssocID="{DD25A665-2137-674C-B91F-FA63392C2AA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E3B7FD-D853-9243-A76F-059A3EE46EB0}" type="pres">
      <dgm:prSet presAssocID="{0DB32F7D-D719-5248-89BF-F9E4D0DC7C8E}" presName="horFlow" presStyleCnt="0"/>
      <dgm:spPr>
        <a:sp3d>
          <a:bevelT/>
          <a:bevelB/>
        </a:sp3d>
      </dgm:spPr>
    </dgm:pt>
    <dgm:pt modelId="{55B71494-9FC8-4845-8F2C-193CD1293B0E}" type="pres">
      <dgm:prSet presAssocID="{0DB32F7D-D719-5248-89BF-F9E4D0DC7C8E}" presName="bigChev" presStyleLbl="node1" presStyleIdx="0" presStyleCnt="2" custScaleX="150125"/>
      <dgm:spPr/>
      <dgm:t>
        <a:bodyPr/>
        <a:lstStyle/>
        <a:p>
          <a:endParaRPr lang="en-US"/>
        </a:p>
      </dgm:t>
    </dgm:pt>
    <dgm:pt modelId="{7FA86F20-0C0A-9540-8581-8785A15030E2}" type="pres">
      <dgm:prSet presAssocID="{9C812FB5-D645-F744-9A3D-5597F24F11DC}" presName="parTrans" presStyleCnt="0"/>
      <dgm:spPr>
        <a:sp3d>
          <a:bevelT/>
          <a:bevelB/>
        </a:sp3d>
      </dgm:spPr>
    </dgm:pt>
    <dgm:pt modelId="{EC4CEF4F-6911-2C4D-B322-674B0B71FFD3}" type="pres">
      <dgm:prSet presAssocID="{D7BC9F04-A618-544D-B1EA-2C5A3CD1DF05}" presName="node" presStyleLbl="alignAccFollowNode1" presStyleIdx="0" presStyleCnt="2" custScaleX="298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927A3-E4F2-4E46-9EBF-142563CA6324}" type="pres">
      <dgm:prSet presAssocID="{0DB32F7D-D719-5248-89BF-F9E4D0DC7C8E}" presName="vSp" presStyleCnt="0"/>
      <dgm:spPr>
        <a:sp3d>
          <a:bevelT/>
          <a:bevelB/>
        </a:sp3d>
      </dgm:spPr>
    </dgm:pt>
    <dgm:pt modelId="{2B01AF63-17C2-7D44-966F-01103201C823}" type="pres">
      <dgm:prSet presAssocID="{9EBB862B-89F0-1246-9BE9-BA20290B9CE2}" presName="horFlow" presStyleCnt="0"/>
      <dgm:spPr>
        <a:sp3d>
          <a:bevelT/>
          <a:bevelB/>
        </a:sp3d>
      </dgm:spPr>
    </dgm:pt>
    <dgm:pt modelId="{100BC1DC-4DC8-9B40-B018-20C77578BACA}" type="pres">
      <dgm:prSet presAssocID="{9EBB862B-89F0-1246-9BE9-BA20290B9CE2}" presName="bigChev" presStyleLbl="node1" presStyleIdx="1" presStyleCnt="2" custScaleX="150125"/>
      <dgm:spPr/>
      <dgm:t>
        <a:bodyPr/>
        <a:lstStyle/>
        <a:p>
          <a:endParaRPr lang="en-US"/>
        </a:p>
      </dgm:t>
    </dgm:pt>
    <dgm:pt modelId="{2E3BCF05-AC67-C749-95D8-3D5FA84DB220}" type="pres">
      <dgm:prSet presAssocID="{7522B890-B3F3-164A-A951-53DEADDF6A4D}" presName="parTrans" presStyleCnt="0"/>
      <dgm:spPr>
        <a:sp3d>
          <a:bevelT/>
          <a:bevelB/>
        </a:sp3d>
      </dgm:spPr>
    </dgm:pt>
    <dgm:pt modelId="{658CB4FB-3DB2-3040-8CCF-8D4A46BDEFCF}" type="pres">
      <dgm:prSet presAssocID="{90F23801-5C00-104E-8249-DA80141101CF}" presName="node" presStyleLbl="alignAccFollowNode1" presStyleIdx="1" presStyleCnt="2" custScaleX="298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418489-BE46-CB41-950F-94C76F5BC53C}" type="presOf" srcId="{9EBB862B-89F0-1246-9BE9-BA20290B9CE2}" destId="{100BC1DC-4DC8-9B40-B018-20C77578BACA}" srcOrd="0" destOrd="0" presId="urn:microsoft.com/office/officeart/2005/8/layout/lProcess3"/>
    <dgm:cxn modelId="{0A0AACFD-B5C9-4843-9823-CD3ADBE66FCB}" type="presOf" srcId="{90F23801-5C00-104E-8249-DA80141101CF}" destId="{658CB4FB-3DB2-3040-8CCF-8D4A46BDEFCF}" srcOrd="0" destOrd="0" presId="urn:microsoft.com/office/officeart/2005/8/layout/lProcess3"/>
    <dgm:cxn modelId="{6CCE78A4-543A-464C-B46C-5498231DB524}" srcId="{DD25A665-2137-674C-B91F-FA63392C2AAD}" destId="{9EBB862B-89F0-1246-9BE9-BA20290B9CE2}" srcOrd="1" destOrd="0" parTransId="{8409B4E9-18AB-3049-8DC7-8DBE477E93CF}" sibTransId="{8C04DE7C-3061-9D4E-B118-C4B55FE2AA1C}"/>
    <dgm:cxn modelId="{E9592FC9-2FE7-484B-8439-7B87484E310D}" type="presOf" srcId="{0DB32F7D-D719-5248-89BF-F9E4D0DC7C8E}" destId="{55B71494-9FC8-4845-8F2C-193CD1293B0E}" srcOrd="0" destOrd="0" presId="urn:microsoft.com/office/officeart/2005/8/layout/lProcess3"/>
    <dgm:cxn modelId="{ECCB514A-FD44-254E-AEA8-B744411D9BC8}" srcId="{9EBB862B-89F0-1246-9BE9-BA20290B9CE2}" destId="{90F23801-5C00-104E-8249-DA80141101CF}" srcOrd="0" destOrd="0" parTransId="{7522B890-B3F3-164A-A951-53DEADDF6A4D}" sibTransId="{BE980B6E-1F75-DE48-A6A0-65CEF197DAF3}"/>
    <dgm:cxn modelId="{4A782A48-A437-984D-A64D-E80926221C97}" srcId="{DD25A665-2137-674C-B91F-FA63392C2AAD}" destId="{0DB32F7D-D719-5248-89BF-F9E4D0DC7C8E}" srcOrd="0" destOrd="0" parTransId="{EE5E8E63-5144-5344-A31A-49AFA1532101}" sibTransId="{639F31DA-2BDB-174C-90D9-E09968B017E3}"/>
    <dgm:cxn modelId="{22498F1E-851B-E741-B939-68ADC195F7D4}" type="presOf" srcId="{D7BC9F04-A618-544D-B1EA-2C5A3CD1DF05}" destId="{EC4CEF4F-6911-2C4D-B322-674B0B71FFD3}" srcOrd="0" destOrd="0" presId="urn:microsoft.com/office/officeart/2005/8/layout/lProcess3"/>
    <dgm:cxn modelId="{C5F666DF-3C68-0E4E-87A0-EF755E232A4E}" srcId="{0DB32F7D-D719-5248-89BF-F9E4D0DC7C8E}" destId="{D7BC9F04-A618-544D-B1EA-2C5A3CD1DF05}" srcOrd="0" destOrd="0" parTransId="{9C812FB5-D645-F744-9A3D-5597F24F11DC}" sibTransId="{AB2D0A93-DF09-204E-85D0-43DD23D089C2}"/>
    <dgm:cxn modelId="{9BB48308-A315-B142-ACEA-87887FF19379}" type="presOf" srcId="{DD25A665-2137-674C-B91F-FA63392C2AAD}" destId="{0FDA3DA2-80A9-5842-9581-05FEA8D7C44B}" srcOrd="0" destOrd="0" presId="urn:microsoft.com/office/officeart/2005/8/layout/lProcess3"/>
    <dgm:cxn modelId="{FCF69985-F4DE-CC49-B086-687D2705A707}" type="presParOf" srcId="{0FDA3DA2-80A9-5842-9581-05FEA8D7C44B}" destId="{85E3B7FD-D853-9243-A76F-059A3EE46EB0}" srcOrd="0" destOrd="0" presId="urn:microsoft.com/office/officeart/2005/8/layout/lProcess3"/>
    <dgm:cxn modelId="{59FA23CC-7503-2349-8F43-6E1576F3C336}" type="presParOf" srcId="{85E3B7FD-D853-9243-A76F-059A3EE46EB0}" destId="{55B71494-9FC8-4845-8F2C-193CD1293B0E}" srcOrd="0" destOrd="0" presId="urn:microsoft.com/office/officeart/2005/8/layout/lProcess3"/>
    <dgm:cxn modelId="{B5C0AC9C-3377-1542-A878-3CC295D6DC5E}" type="presParOf" srcId="{85E3B7FD-D853-9243-A76F-059A3EE46EB0}" destId="{7FA86F20-0C0A-9540-8581-8785A15030E2}" srcOrd="1" destOrd="0" presId="urn:microsoft.com/office/officeart/2005/8/layout/lProcess3"/>
    <dgm:cxn modelId="{D616F8F0-DCF9-DC40-9FCD-38B2089360B7}" type="presParOf" srcId="{85E3B7FD-D853-9243-A76F-059A3EE46EB0}" destId="{EC4CEF4F-6911-2C4D-B322-674B0B71FFD3}" srcOrd="2" destOrd="0" presId="urn:microsoft.com/office/officeart/2005/8/layout/lProcess3"/>
    <dgm:cxn modelId="{AE3AF2BA-4190-044E-BFAD-7B70A7EFFA1B}" type="presParOf" srcId="{0FDA3DA2-80A9-5842-9581-05FEA8D7C44B}" destId="{1B8927A3-E4F2-4E46-9EBF-142563CA6324}" srcOrd="1" destOrd="0" presId="urn:microsoft.com/office/officeart/2005/8/layout/lProcess3"/>
    <dgm:cxn modelId="{4D1C61D8-30A0-C04A-B6CF-FF16ECE47A7B}" type="presParOf" srcId="{0FDA3DA2-80A9-5842-9581-05FEA8D7C44B}" destId="{2B01AF63-17C2-7D44-966F-01103201C823}" srcOrd="2" destOrd="0" presId="urn:microsoft.com/office/officeart/2005/8/layout/lProcess3"/>
    <dgm:cxn modelId="{74C8AE6A-54B0-F64A-B474-57042712E381}" type="presParOf" srcId="{2B01AF63-17C2-7D44-966F-01103201C823}" destId="{100BC1DC-4DC8-9B40-B018-20C77578BACA}" srcOrd="0" destOrd="0" presId="urn:microsoft.com/office/officeart/2005/8/layout/lProcess3"/>
    <dgm:cxn modelId="{06C6B0A2-4166-C24C-99B7-77028BF3094E}" type="presParOf" srcId="{2B01AF63-17C2-7D44-966F-01103201C823}" destId="{2E3BCF05-AC67-C749-95D8-3D5FA84DB220}" srcOrd="1" destOrd="0" presId="urn:microsoft.com/office/officeart/2005/8/layout/lProcess3"/>
    <dgm:cxn modelId="{E4D7B412-D976-3E45-81B8-978DB891862C}" type="presParOf" srcId="{2B01AF63-17C2-7D44-966F-01103201C823}" destId="{658CB4FB-3DB2-3040-8CCF-8D4A46BDEFC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B71494-9FC8-4845-8F2C-193CD1293B0E}">
      <dsp:nvSpPr>
        <dsp:cNvPr id="0" name=""/>
        <dsp:cNvSpPr/>
      </dsp:nvSpPr>
      <dsp:spPr>
        <a:xfrm>
          <a:off x="2577" y="945868"/>
          <a:ext cx="2739897" cy="73003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>
            <a:rot lat="20999999" lon="1679998" rev="0"/>
          </a:camera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River Forecast Centers</a:t>
          </a:r>
          <a:endParaRPr lang="en-US" sz="2000" b="1" kern="1200" dirty="0"/>
        </a:p>
      </dsp:txBody>
      <dsp:txXfrm>
        <a:off x="2577" y="945868"/>
        <a:ext cx="2739897" cy="730031"/>
      </dsp:txXfrm>
    </dsp:sp>
    <dsp:sp modelId="{EC4CEF4F-6911-2C4D-B322-674B0B71FFD3}">
      <dsp:nvSpPr>
        <dsp:cNvPr id="0" name=""/>
        <dsp:cNvSpPr/>
      </dsp:nvSpPr>
      <dsp:spPr>
        <a:xfrm>
          <a:off x="2505215" y="1007921"/>
          <a:ext cx="4514768" cy="605925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>
            <a:rot lat="20999999" lon="1679998" rev="0"/>
          </a:camera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Water Resource Service Centers</a:t>
          </a:r>
          <a:endParaRPr lang="en-US" sz="2000" b="1" kern="1200" dirty="0"/>
        </a:p>
      </dsp:txBody>
      <dsp:txXfrm>
        <a:off x="2505215" y="1007921"/>
        <a:ext cx="4514768" cy="605925"/>
      </dsp:txXfrm>
    </dsp:sp>
    <dsp:sp modelId="{100BC1DC-4DC8-9B40-B018-20C77578BACA}">
      <dsp:nvSpPr>
        <dsp:cNvPr id="0" name=""/>
        <dsp:cNvSpPr/>
      </dsp:nvSpPr>
      <dsp:spPr>
        <a:xfrm>
          <a:off x="2577" y="1778104"/>
          <a:ext cx="2739897" cy="73003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>
            <a:rot lat="20999999" lon="1679998" rev="0"/>
          </a:camera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Weather Forecast Offices</a:t>
          </a:r>
          <a:endParaRPr lang="en-US" sz="2000" b="1" kern="1200" dirty="0"/>
        </a:p>
      </dsp:txBody>
      <dsp:txXfrm>
        <a:off x="2577" y="1778104"/>
        <a:ext cx="2739897" cy="730031"/>
      </dsp:txXfrm>
    </dsp:sp>
    <dsp:sp modelId="{658CB4FB-3DB2-3040-8CCF-8D4A46BDEFCF}">
      <dsp:nvSpPr>
        <dsp:cNvPr id="0" name=""/>
        <dsp:cNvSpPr/>
      </dsp:nvSpPr>
      <dsp:spPr>
        <a:xfrm>
          <a:off x="2505215" y="1840156"/>
          <a:ext cx="4518070" cy="605925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>
            <a:rot lat="20999999" lon="1679998" rev="0"/>
          </a:camera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Water Resource Extension Agents</a:t>
          </a:r>
          <a:endParaRPr lang="en-US" sz="2000" b="1" kern="1200" dirty="0"/>
        </a:p>
      </dsp:txBody>
      <dsp:txXfrm>
        <a:off x="2505215" y="1840156"/>
        <a:ext cx="4518070" cy="60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FBFE3B5-D82B-9F4E-8676-5AAE2A56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CA362-433E-E447-85D5-634080C6B905}" type="slidenum">
              <a:rPr lang="en-US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89" tIns="45696" rIns="91389" bIns="45696"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 defTabSz="914485"/>
            <a:fld id="{D1F09F14-E250-114F-98E2-7BC0A63137FC}" type="slidenum">
              <a:rPr lang="en-US" sz="1200"/>
              <a:pPr algn="r" defTabSz="914485"/>
              <a:t>9</a:t>
            </a:fld>
            <a:endParaRPr lang="en-US" sz="1200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414" y="8682870"/>
            <a:ext cx="2972098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3" tIns="44933" rIns="89863" bIns="44933" anchor="b">
            <a:prstTxWarp prst="textNoShape">
              <a:avLst/>
            </a:prstTxWarp>
          </a:bodyPr>
          <a:lstStyle/>
          <a:p>
            <a:pPr algn="r" defTabSz="899469"/>
            <a:fld id="{A5151D5F-00CA-8B4E-B4FF-C119F1C4A1D5}" type="slidenum">
              <a:rPr lang="en-US" sz="1100"/>
              <a:pPr algn="r" defTabSz="899469"/>
              <a:t>9</a:t>
            </a:fld>
            <a:endParaRPr lang="en-US" sz="1100" dirty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231" y="681870"/>
            <a:ext cx="4505027" cy="3432024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6916"/>
          </a:xfrm>
          <a:noFill/>
          <a:ln/>
        </p:spPr>
        <p:txBody>
          <a:bodyPr lIns="89863" tIns="44933" rIns="89863" bIns="44933"/>
          <a:lstStyle/>
          <a:p>
            <a:pPr marL="216233" indent="-216233">
              <a:buFontTx/>
              <a:buAutoNum type="arabicPeriod"/>
            </a:pPr>
            <a:endParaRPr lang="en-US" sz="9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This diagram represents the RISA concept of climate services– emphasize that RISA do not deliver climate services, but prototype and document processes– they are research entities</a:t>
            </a:r>
          </a:p>
          <a:p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  <a:p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It is neither top down or bottom up, but is best described as integrated and iterative</a:t>
            </a:r>
          </a:p>
          <a:p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And the emphasis here is on process over product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First  start with available climate information and those interested in using that information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Information and the users enter into the climate services machine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Machine represents the interactions that occur among the users, scientists, researchers, developers of climate information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The challenge is to build the most efficient machine that will result in more informed users and more useful information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But this doesn’t end here; users continue to be entrained as part of the system, and they have to be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	as users understanding of climate evolves, so do their needs for climate information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Consequently, the climate machine can’t be static, but rather dynamic and adaptable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So as people and information change as they move through the cycle, the machine can also change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  <a:p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FCAC2-ACC7-984B-BCD8-7A4E1752325B}" type="slidenum"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11</a:t>
            </a:fld>
            <a:endParaRPr lang="en-US" smtClean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A few weeks ago, workshop working with water resource managers on the West Slope: </a:t>
            </a:r>
          </a:p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Introduced participants to new Water Resources Outlook tool</a:t>
            </a:r>
          </a:p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Used climate literacy survey, computer-based usability survey and new iteration of the scenarios.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6E42C-D78A-954F-B975-CFD7859CA577}" type="slidenum"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15</a:t>
            </a:fld>
            <a:endParaRPr lang="en-US" smtClean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Idea behind the scenarios was to create an activity in which we could understand individual decision-making processes given a controlled scenario, a particular piece of information and individual background knowledge.</a:t>
            </a:r>
          </a:p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Three scenarios tied to recreation, and three tied to water managers…</a:t>
            </a:r>
          </a:p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One in each set was tied to a decision a month out, one to seasonal (3-month) decisions, and one to 50 year planning decisions….</a:t>
            </a:r>
          </a:p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Also tied to a specific product BUT more about how people process visual representations of streamflow data and forecasts AND how they use it to make a decision.</a:t>
            </a:r>
          </a:p>
          <a:p>
            <a:endParaRPr lang="en-US" smtClean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FA275-F64F-E349-8A0D-CA1462702601}" type="slidenum"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16</a:t>
            </a:fld>
            <a:endParaRPr lang="en-US" smtClean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frl.nist.gov/866/CIB_W14/DOC_LOGO_1X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CAA-BEF0-884E-950B-46DBA463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13A7-26F4-4A49-8559-7CFD4FA5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5/12/11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6F18FB-2F77-4F69-A598-8DDF32EEA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E7776-6CD2-D94B-98B7-6A61B0DCB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9A233-3D41-5848-AF88-BFFD1E07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16.png"/><Relationship Id="rId3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3"/>
          <a:srcRect l="18443" t="38524" r="32378" b="24590"/>
          <a:stretch>
            <a:fillRect/>
          </a:stretch>
        </p:blipFill>
        <p:spPr bwMode="auto">
          <a:xfrm>
            <a:off x="-76200" y="-83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ubtitle 5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924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Kevin Werner</a:t>
            </a:r>
          </a:p>
          <a:p>
            <a:pPr eaLnBrk="1" hangingPunct="1"/>
            <a:r>
              <a:rPr lang="en-US" sz="1800" i="1" dirty="0" smtClean="0">
                <a:ea typeface="ＭＳ Ｐゴシック" pitchFamily="-110" charset="-128"/>
                <a:cs typeface="ＭＳ Ｐゴシック" pitchFamily="-110" charset="-128"/>
              </a:rPr>
              <a:t>NWS Colorado Basin River Forecast Center</a:t>
            </a:r>
          </a:p>
          <a:p>
            <a:pPr eaLnBrk="1" hangingPunct="1"/>
            <a:endParaRPr lang="en-US" sz="1800" i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EBD86-AECD-524B-B8CA-8F0DDD42ACC3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1371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dirty="0" smtClean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Stakeholders: Who are they and what do they want?</a:t>
            </a:r>
          </a:p>
          <a:p>
            <a:pPr algn="ctr">
              <a:defRPr/>
            </a:pPr>
            <a:endParaRPr lang="en-US" sz="2800" kern="0" dirty="0" smtClean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three year report on the NWS Service Coordination Hydrologist program </a:t>
            </a:r>
            <a:endParaRPr lang="en-US" sz="2800" kern="0" dirty="0">
              <a:solidFill>
                <a:srgbClr val="8C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223" name="Picture 10" descr="noa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www.bfrl.nist.gov/866/CIB_W14/DOC_LOGO_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Logo - CBRF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37588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92318">
            <a:off x="6130024" y="1066152"/>
            <a:ext cx="99349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81478">
            <a:off x="7864026" y="117191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Oval 103"/>
          <p:cNvSpPr/>
          <p:nvPr/>
        </p:nvSpPr>
        <p:spPr>
          <a:xfrm>
            <a:off x="555625" y="1316038"/>
            <a:ext cx="2073275" cy="6207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8872">
            <a:off x="1749781" y="119946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48" descr="Picture 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52198">
            <a:off x="931863" y="1566863"/>
            <a:ext cx="7286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33" descr="7288453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61093">
            <a:off x="612775" y="1298575"/>
            <a:ext cx="9191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36" descr="BU00371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50372">
            <a:off x="1169988" y="1452563"/>
            <a:ext cx="44608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34" descr="AA053844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28704">
            <a:off x="1606550" y="1706563"/>
            <a:ext cx="32861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35" descr="BU00130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55205">
            <a:off x="1860550" y="1550988"/>
            <a:ext cx="403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Rounded Rectangle 128"/>
          <p:cNvSpPr/>
          <p:nvPr/>
        </p:nvSpPr>
        <p:spPr>
          <a:xfrm>
            <a:off x="3160713" y="1787525"/>
            <a:ext cx="2814637" cy="2332038"/>
          </a:xfrm>
          <a:prstGeom prst="roundRect">
            <a:avLst>
              <a:gd name="adj" fmla="val 39779"/>
            </a:avLst>
          </a:prstGeom>
          <a:gradFill>
            <a:gsLst>
              <a:gs pos="0">
                <a:schemeClr val="tx2">
                  <a:lumMod val="75000"/>
                  <a:lumOff val="25000"/>
                </a:schemeClr>
              </a:gs>
              <a:gs pos="6000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3250" y="12700"/>
            <a:ext cx="8516937" cy="5842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8000"/>
                </a:solidFill>
                <a:latin typeface="Calibri"/>
                <a:cs typeface="Calibri"/>
              </a:rPr>
              <a:t>Strategy: </a:t>
            </a:r>
            <a:r>
              <a:rPr lang="en-US" sz="3200" b="1" dirty="0">
                <a:solidFill>
                  <a:srgbClr val="008000"/>
                </a:solidFill>
                <a:latin typeface="Calibri"/>
                <a:cs typeface="Calibri"/>
              </a:rPr>
              <a:t>Integrated and Iterative</a:t>
            </a:r>
          </a:p>
        </p:txBody>
      </p:sp>
      <p:sp>
        <p:nvSpPr>
          <p:cNvPr id="109" name=" 11"/>
          <p:cNvSpPr/>
          <p:nvPr/>
        </p:nvSpPr>
        <p:spPr>
          <a:xfrm>
            <a:off x="457200" y="1239838"/>
            <a:ext cx="2251075" cy="1552575"/>
          </a:xfrm>
          <a:prstGeom prst="funnel">
            <a:avLst/>
          </a:prstGeom>
          <a:solidFill>
            <a:schemeClr val="lt1">
              <a:hueOff val="0"/>
              <a:satOff val="0"/>
              <a:lumOff val="0"/>
              <a:alpha val="5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 3"/>
          <p:cNvSpPr/>
          <p:nvPr/>
        </p:nvSpPr>
        <p:spPr>
          <a:xfrm rot="20047731">
            <a:off x="4375150" y="2589213"/>
            <a:ext cx="1327150" cy="1327150"/>
          </a:xfrm>
          <a:prstGeom prst="gear9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25400">
            <a:solidFill>
              <a:srgbClr val="0000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 5"/>
          <p:cNvSpPr/>
          <p:nvPr/>
        </p:nvSpPr>
        <p:spPr>
          <a:xfrm rot="20047731">
            <a:off x="3482975" y="2741613"/>
            <a:ext cx="965200" cy="965200"/>
          </a:xfrm>
          <a:prstGeom prst="gear6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 7"/>
          <p:cNvSpPr/>
          <p:nvPr/>
        </p:nvSpPr>
        <p:spPr>
          <a:xfrm rot="19147731">
            <a:off x="3675063" y="1911350"/>
            <a:ext cx="946150" cy="946150"/>
          </a:xfrm>
          <a:prstGeom prst="gear6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Circular Arrow 90"/>
          <p:cNvSpPr/>
          <p:nvPr/>
        </p:nvSpPr>
        <p:spPr>
          <a:xfrm rot="20047731">
            <a:off x="3492500" y="1711325"/>
            <a:ext cx="1330325" cy="133032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92" name=" 3"/>
          <p:cNvSpPr/>
          <p:nvPr/>
        </p:nvSpPr>
        <p:spPr>
          <a:xfrm rot="20047731">
            <a:off x="3300413" y="2608263"/>
            <a:ext cx="1233487" cy="123507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93" name="Circular Arrow 92"/>
          <p:cNvSpPr/>
          <p:nvPr/>
        </p:nvSpPr>
        <p:spPr>
          <a:xfrm rot="20047731">
            <a:off x="4225925" y="2357438"/>
            <a:ext cx="1698625" cy="1698625"/>
          </a:xfrm>
          <a:prstGeom prst="circularArrow">
            <a:avLst>
              <a:gd name="adj1" fmla="val 4688"/>
              <a:gd name="adj2" fmla="val 299029"/>
              <a:gd name="adj3" fmla="val 2449472"/>
              <a:gd name="adj4" fmla="val 16013259"/>
              <a:gd name="adj5" fmla="val 54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21" name=" 3"/>
          <p:cNvSpPr/>
          <p:nvPr/>
        </p:nvSpPr>
        <p:spPr>
          <a:xfrm rot="19546927" flipV="1">
            <a:off x="1827213" y="2335213"/>
            <a:ext cx="1490662" cy="1055687"/>
          </a:xfrm>
          <a:prstGeom prst="swooshArrow">
            <a:avLst>
              <a:gd name="adj1" fmla="val 17101"/>
              <a:gd name="adj2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893" name="TextBox 121"/>
          <p:cNvSpPr txBox="1">
            <a:spLocks noChangeArrowheads="1"/>
          </p:cNvSpPr>
          <p:nvPr/>
        </p:nvSpPr>
        <p:spPr bwMode="auto">
          <a:xfrm>
            <a:off x="1098550" y="2163763"/>
            <a:ext cx="94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START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341813" y="2903538"/>
            <a:ext cx="14097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cap="small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Information </a:t>
            </a:r>
            <a:r>
              <a:rPr lang="en-US" sz="1400" b="1" cap="small" dirty="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Providers</a:t>
            </a:r>
          </a:p>
          <a:p>
            <a:pPr algn="ctr">
              <a:defRPr/>
            </a:pPr>
            <a:r>
              <a:rPr lang="en-US" sz="1400" b="1" cap="small" dirty="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(</a:t>
            </a:r>
            <a:r>
              <a:rPr lang="en-US" sz="1400" b="1" cap="small" dirty="0" err="1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RFCs</a:t>
            </a:r>
            <a:r>
              <a:rPr lang="en-US" sz="1400" b="1" cap="small" dirty="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)</a:t>
            </a:r>
            <a:endParaRPr lang="en-US" sz="1400" b="1" cap="small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02000" y="2967038"/>
            <a:ext cx="12668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cap="small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Product Developers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519488" y="2111375"/>
            <a:ext cx="12652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cap="small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Research &amp; Science</a:t>
            </a:r>
          </a:p>
        </p:txBody>
      </p:sp>
      <p:sp>
        <p:nvSpPr>
          <p:cNvPr id="36908" name="TextBox 161"/>
          <p:cNvSpPr txBox="1">
            <a:spLocks noChangeArrowheads="1"/>
          </p:cNvSpPr>
          <p:nvPr/>
        </p:nvSpPr>
        <p:spPr bwMode="auto">
          <a:xfrm>
            <a:off x="457200" y="2971800"/>
            <a:ext cx="218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32" charset="0"/>
                <a:ea typeface="Calibri" pitchFamily="32" charset="0"/>
                <a:cs typeface="Calibri" pitchFamily="32" charset="0"/>
              </a:rPr>
              <a:t>Users + Existing</a:t>
            </a:r>
            <a:r>
              <a:rPr lang="en-US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/>
            </a:r>
            <a:br>
              <a:rPr lang="en-US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</a:br>
            <a:r>
              <a:rPr lang="en-US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Information</a:t>
            </a:r>
            <a:endParaRPr lang="en-US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116" name=" 3"/>
          <p:cNvSpPr/>
          <p:nvPr/>
        </p:nvSpPr>
        <p:spPr bwMode="auto">
          <a:xfrm rot="1865850">
            <a:off x="4792663" y="1673225"/>
            <a:ext cx="1493837" cy="835025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pic>
        <p:nvPicPr>
          <p:cNvPr id="36912" name="Picture 140" descr="BU00371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49628">
            <a:off x="7352933" y="1358498"/>
            <a:ext cx="446401" cy="11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4" name="Picture 150" descr="Picture 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0092">
            <a:off x="6838624" y="1962674"/>
            <a:ext cx="758051" cy="45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6" name="Picture 139" descr="BU00130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96885">
            <a:off x="6326656" y="1171575"/>
            <a:ext cx="403429" cy="83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7" name="Picture 138" descr="AA053844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11893">
            <a:off x="7096319" y="1511204"/>
            <a:ext cx="327852" cy="9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8" name="Picture 137" descr="7288453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31966">
            <a:off x="7742196" y="1404689"/>
            <a:ext cx="918561" cy="9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9" name="TextBox 162"/>
          <p:cNvSpPr txBox="1">
            <a:spLocks noChangeArrowheads="1"/>
          </p:cNvSpPr>
          <p:nvPr/>
        </p:nvSpPr>
        <p:spPr bwMode="auto">
          <a:xfrm>
            <a:off x="6050041" y="2406169"/>
            <a:ext cx="28066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32" charset="0"/>
                <a:ea typeface="Calibri" pitchFamily="32" charset="0"/>
                <a:cs typeface="Calibri" pitchFamily="32" charset="0"/>
              </a:rPr>
              <a:t>Better Climate</a:t>
            </a:r>
            <a:r>
              <a:rPr lang="en-US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 and Water Information</a:t>
            </a:r>
            <a:endParaRPr lang="en-US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64" name="TextBox 119"/>
          <p:cNvSpPr txBox="1">
            <a:spLocks noChangeArrowheads="1"/>
          </p:cNvSpPr>
          <p:nvPr/>
        </p:nvSpPr>
        <p:spPr bwMode="auto">
          <a:xfrm>
            <a:off x="3006725" y="1334103"/>
            <a:ext cx="3124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Science / development</a:t>
            </a:r>
          </a:p>
        </p:txBody>
      </p:sp>
      <p:grpSp>
        <p:nvGrpSpPr>
          <p:cNvPr id="3" name="Group 66"/>
          <p:cNvGrpSpPr/>
          <p:nvPr/>
        </p:nvGrpSpPr>
        <p:grpSpPr>
          <a:xfrm>
            <a:off x="603250" y="3297238"/>
            <a:ext cx="8163805" cy="3468429"/>
            <a:chOff x="603250" y="3297238"/>
            <a:chExt cx="8163805" cy="3468429"/>
          </a:xfrm>
        </p:grpSpPr>
        <p:pic>
          <p:nvPicPr>
            <p:cNvPr id="36906" name="Picture 159" descr="AA053844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88107">
              <a:off x="2744788" y="5164138"/>
              <a:ext cx="32861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65"/>
            <p:cNvGrpSpPr/>
            <p:nvPr/>
          </p:nvGrpSpPr>
          <p:grpSpPr>
            <a:xfrm>
              <a:off x="603250" y="3297238"/>
              <a:ext cx="8163805" cy="3468429"/>
              <a:chOff x="603250" y="3297238"/>
              <a:chExt cx="8163805" cy="3468429"/>
            </a:xfrm>
          </p:grpSpPr>
          <p:sp>
            <p:nvSpPr>
              <p:cNvPr id="117" name=" 3"/>
              <p:cNvSpPr/>
              <p:nvPr/>
            </p:nvSpPr>
            <p:spPr>
              <a:xfrm rot="8010731">
                <a:off x="6877844" y="3251994"/>
                <a:ext cx="1035050" cy="1125538"/>
              </a:xfrm>
              <a:prstGeom prst="swooshArrow">
                <a:avLst>
                  <a:gd name="adj1" fmla="val 25000"/>
                  <a:gd name="adj2" fmla="val 25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8" name=" 3"/>
              <p:cNvSpPr/>
              <p:nvPr/>
            </p:nvSpPr>
            <p:spPr>
              <a:xfrm rot="12362149">
                <a:off x="4403725" y="5373688"/>
                <a:ext cx="2063750" cy="1260475"/>
              </a:xfrm>
              <a:prstGeom prst="swooshArrow">
                <a:avLst>
                  <a:gd name="adj1" fmla="val 25000"/>
                  <a:gd name="adj2" fmla="val 2475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grpSp>
            <p:nvGrpSpPr>
              <p:cNvPr id="5" name="Group 61"/>
              <p:cNvGrpSpPr/>
              <p:nvPr/>
            </p:nvGrpSpPr>
            <p:grpSpPr>
              <a:xfrm>
                <a:off x="5667375" y="4011613"/>
                <a:ext cx="2814638" cy="2536825"/>
                <a:chOff x="5667375" y="4011613"/>
                <a:chExt cx="2814638" cy="2536825"/>
              </a:xfrm>
            </p:grpSpPr>
            <p:sp>
              <p:nvSpPr>
                <p:cNvPr id="131" name="Rounded Rectangle 130"/>
                <p:cNvSpPr/>
                <p:nvPr/>
              </p:nvSpPr>
              <p:spPr>
                <a:xfrm>
                  <a:off x="5667375" y="4035425"/>
                  <a:ext cx="2814638" cy="2333625"/>
                </a:xfrm>
                <a:prstGeom prst="roundRect">
                  <a:avLst>
                    <a:gd name="adj" fmla="val 39779"/>
                  </a:avLst>
                </a:prstGeom>
                <a:gradFill>
                  <a:gsLst>
                    <a:gs pos="0">
                      <a:schemeClr val="tx2">
                        <a:lumMod val="75000"/>
                        <a:lumOff val="25000"/>
                      </a:schemeClr>
                    </a:gs>
                    <a:gs pos="60000">
                      <a:schemeClr val="tx2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10000"/>
                        <a:lumOff val="90000"/>
                      </a:schemeClr>
                    </a:gs>
                  </a:gsLst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 3"/>
                <p:cNvSpPr/>
                <p:nvPr/>
              </p:nvSpPr>
              <p:spPr>
                <a:xfrm rot="10040062">
                  <a:off x="5997575" y="4165600"/>
                  <a:ext cx="1327150" cy="1327150"/>
                </a:xfrm>
                <a:prstGeom prst="gear9">
                  <a:avLst/>
                </a:prstGeom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60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</a:gradFill>
                <a:ln w="25400">
                  <a:solidFill>
                    <a:srgbClr val="0000FF"/>
                  </a:solidFill>
                </a:ln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2" name=" 5"/>
                <p:cNvSpPr/>
                <p:nvPr/>
              </p:nvSpPr>
              <p:spPr>
                <a:xfrm rot="10040062">
                  <a:off x="7216775" y="4619625"/>
                  <a:ext cx="965200" cy="965200"/>
                </a:xfrm>
                <a:prstGeom prst="gear6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8" name=" 7"/>
                <p:cNvSpPr/>
                <p:nvPr/>
              </p:nvSpPr>
              <p:spPr>
                <a:xfrm rot="9140062">
                  <a:off x="6856413" y="5405438"/>
                  <a:ext cx="946150" cy="944562"/>
                </a:xfrm>
                <a:prstGeom prst="gear6">
                  <a:avLst/>
                </a:pr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60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</a:gra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9" name="Circular Arrow 98"/>
                <p:cNvSpPr/>
                <p:nvPr/>
              </p:nvSpPr>
              <p:spPr>
                <a:xfrm rot="10040062">
                  <a:off x="6653213" y="5218113"/>
                  <a:ext cx="1330325" cy="1330325"/>
                </a:xfrm>
                <a:prstGeom prst="circularArrow">
                  <a:avLst>
                    <a:gd name="adj1" fmla="val 5984"/>
                    <a:gd name="adj2" fmla="val 394124"/>
                    <a:gd name="adj3" fmla="val 13313824"/>
                    <a:gd name="adj4" fmla="val 10508221"/>
                    <a:gd name="adj5" fmla="val 6981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00" name=" 3"/>
                <p:cNvSpPr/>
                <p:nvPr/>
              </p:nvSpPr>
              <p:spPr>
                <a:xfrm rot="10040062">
                  <a:off x="7129463" y="4494213"/>
                  <a:ext cx="1233487" cy="1233487"/>
                </a:xfrm>
                <a:prstGeom prst="leftCircularArrow">
                  <a:avLst>
                    <a:gd name="adj1" fmla="val 6452"/>
                    <a:gd name="adj2" fmla="val 429999"/>
                    <a:gd name="adj3" fmla="val 10489124"/>
                    <a:gd name="adj4" fmla="val 14837806"/>
                    <a:gd name="adj5" fmla="val 7527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01" name="Circular Arrow 100"/>
                <p:cNvSpPr/>
                <p:nvPr/>
              </p:nvSpPr>
              <p:spPr>
                <a:xfrm rot="10040062">
                  <a:off x="5772150" y="4011613"/>
                  <a:ext cx="1698625" cy="1698625"/>
                </a:xfrm>
                <a:prstGeom prst="circularArrow">
                  <a:avLst>
                    <a:gd name="adj1" fmla="val 4688"/>
                    <a:gd name="adj2" fmla="val 299029"/>
                    <a:gd name="adj3" fmla="val 2449472"/>
                    <a:gd name="adj4" fmla="val 16013259"/>
                    <a:gd name="adj5" fmla="val 5469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7123113" y="4933950"/>
                  <a:ext cx="1265237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cap="small" dirty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Workshops</a:t>
                  </a: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6702425" y="5721350"/>
                  <a:ext cx="1265238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cap="small" dirty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Education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5943600" y="4495800"/>
                  <a:ext cx="1409700" cy="73866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cap="small" dirty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Information </a:t>
                  </a:r>
                  <a:r>
                    <a:rPr lang="en-US" sz="1400" b="1" cap="small" dirty="0" smtClean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Providers</a:t>
                  </a:r>
                </a:p>
                <a:p>
                  <a:pPr algn="ctr">
                    <a:defRPr/>
                  </a:pPr>
                  <a:r>
                    <a:rPr lang="en-US" sz="1400" b="1" cap="small" dirty="0" smtClean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(</a:t>
                  </a:r>
                  <a:r>
                    <a:rPr lang="en-US" sz="1400" b="1" cap="small" dirty="0" err="1" smtClean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RFCs</a:t>
                  </a:r>
                  <a:r>
                    <a:rPr lang="en-US" sz="1400" b="1" cap="small" dirty="0" smtClean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)</a:t>
                  </a:r>
                  <a:endParaRPr lang="en-US" sz="1400" b="1" cap="small" dirty="0">
                    <a:solidFill>
                      <a:srgbClr val="000000"/>
                    </a:solidFill>
                    <a:latin typeface="Arial" pitchFamily="-105" charset="0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</p:grpSp>
          <p:sp>
            <p:nvSpPr>
              <p:cNvPr id="119" name=" 3"/>
              <p:cNvSpPr/>
              <p:nvPr/>
            </p:nvSpPr>
            <p:spPr>
              <a:xfrm rot="20047907">
                <a:off x="2736850" y="3846513"/>
                <a:ext cx="1493838" cy="835025"/>
              </a:xfrm>
              <a:prstGeom prst="swooshArrow">
                <a:avLst>
                  <a:gd name="adj1" fmla="val 25000"/>
                  <a:gd name="adj2" fmla="val 25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grpSp>
            <p:nvGrpSpPr>
              <p:cNvPr id="6" name="Group 64"/>
              <p:cNvGrpSpPr/>
              <p:nvPr/>
            </p:nvGrpSpPr>
            <p:grpSpPr>
              <a:xfrm>
                <a:off x="603250" y="4500169"/>
                <a:ext cx="3984175" cy="1622819"/>
                <a:chOff x="603250" y="4500169"/>
                <a:chExt cx="3984175" cy="1622819"/>
              </a:xfrm>
            </p:grpSpPr>
            <p:pic>
              <p:nvPicPr>
                <p:cNvPr id="63" name="Picture 7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9702739">
                  <a:off x="1646141" y="4500169"/>
                  <a:ext cx="1109598" cy="7801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5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381478">
                  <a:off x="3520625" y="4829510"/>
                  <a:ext cx="1066800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901" name="Picture 154" descr="BU003715.png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-450372">
                  <a:off x="3001963" y="5011738"/>
                  <a:ext cx="446087" cy="1111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903" name="Picture 156" descr="Picture 3.png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720092">
                  <a:off x="2487613" y="5616575"/>
                  <a:ext cx="757237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905" name="Picture 158" descr="BU001302.png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 rot="596885">
                  <a:off x="1974850" y="4826000"/>
                  <a:ext cx="403225" cy="836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907" name="Picture 160" descr="72884537.png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931966">
                  <a:off x="3390900" y="5057775"/>
                  <a:ext cx="919163" cy="919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910" name="TextBox 163"/>
                <p:cNvSpPr txBox="1">
                  <a:spLocks noChangeArrowheads="1"/>
                </p:cNvSpPr>
                <p:nvPr/>
              </p:nvSpPr>
              <p:spPr bwMode="auto">
                <a:xfrm>
                  <a:off x="603250" y="5021263"/>
                  <a:ext cx="1519238" cy="923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 smtClean="0">
                      <a:latin typeface="Calibri" pitchFamily="32" charset="0"/>
                      <a:ea typeface="Calibri" pitchFamily="32" charset="0"/>
                      <a:cs typeface="Calibri" pitchFamily="32" charset="0"/>
                    </a:rPr>
                    <a:t>More Informed Stakeholders</a:t>
                  </a:r>
                  <a:endParaRPr lang="en-US" dirty="0">
                    <a:latin typeface="Calibri" pitchFamily="32" charset="0"/>
                    <a:ea typeface="Calibri" pitchFamily="32" charset="0"/>
                    <a:cs typeface="Calibri" pitchFamily="32" charset="0"/>
                  </a:endParaRPr>
                </a:p>
              </p:txBody>
            </p:sp>
          </p:grpSp>
          <p:sp>
            <p:nvSpPr>
              <p:cNvPr id="55" name="TextBox 119"/>
              <p:cNvSpPr txBox="1">
                <a:spLocks noChangeArrowheads="1"/>
              </p:cNvSpPr>
              <p:nvPr/>
            </p:nvSpPr>
            <p:spPr bwMode="auto">
              <a:xfrm>
                <a:off x="5642856" y="6396335"/>
                <a:ext cx="31241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itchFamily="32" charset="0"/>
                    <a:ea typeface="Calibri" pitchFamily="32" charset="0"/>
                    <a:cs typeface="Calibri" pitchFamily="32" charset="0"/>
                  </a:rPr>
                  <a:t>Stakeholder Engagement</a:t>
                </a:r>
                <a:endParaRPr lang="en-US" b="1" dirty="0">
                  <a:latin typeface="Calibri" pitchFamily="32" charset="0"/>
                  <a:ea typeface="Calibri" pitchFamily="32" charset="0"/>
                  <a:cs typeface="Calibri" pitchFamily="3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D559B-543D-994A-AFFC-48DBCA409E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83058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32" charset="0"/>
              <a:buChar char="•"/>
            </a:pPr>
            <a:r>
              <a:rPr lang="en-US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Science and Development (DOH function)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Implementing new modeling software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Enhancing ensemble forecast capabilities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Web tool development</a:t>
            </a:r>
          </a:p>
          <a:p>
            <a:pPr lvl="1">
              <a:buFont typeface="Arial" pitchFamily="32" charset="0"/>
              <a:buChar char="•"/>
            </a:pPr>
            <a:r>
              <a:rPr lang="en-US" dirty="0" err="1" smtClean="0"/>
              <a:t>Evapotranspiration</a:t>
            </a:r>
            <a:endParaRPr lang="en-US" dirty="0" smtClean="0"/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Distributed modeling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Etc.</a:t>
            </a:r>
          </a:p>
          <a:p>
            <a:pPr>
              <a:buFont typeface="Arial" pitchFamily="32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Arial" pitchFamily="32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Stakeholder Engagement (</a:t>
            </a:r>
            <a:r>
              <a:rPr lang="en-US" sz="2600" b="1" smtClean="0">
                <a:solidFill>
                  <a:srgbClr val="0000FF"/>
                </a:solidFill>
              </a:rPr>
              <a:t>SCH function)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Annual stakeholder forum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Monthly water supply and peak flow forecast webinars 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Stakeholder engagements workshop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Promoting ensemble forecasts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Blog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Website analytics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Time with stakeholders – understand their operations</a:t>
            </a:r>
          </a:p>
          <a:p>
            <a:pPr lvl="1">
              <a:buFont typeface="Arial" pitchFamily="32" charset="0"/>
              <a:buChar char="•"/>
            </a:pPr>
            <a:endParaRPr lang="en-US" dirty="0" smtClean="0"/>
          </a:p>
          <a:p>
            <a:pPr lvl="1">
              <a:buFont typeface="Arial" pitchFamily="32" charset="0"/>
              <a:buChar char="•"/>
            </a:pPr>
            <a:endParaRPr lang="en-US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C0000"/>
                </a:solidFill>
                <a:effectLst/>
                <a:uLnTx/>
                <a:uFillTx/>
                <a:latin typeface="+mj-lt"/>
                <a:ea typeface="ＭＳ Ｐゴシック" pitchFamily="37" charset="-128"/>
                <a:cs typeface="ＭＳ Ｐゴシック" pitchFamily="37" charset="-128"/>
              </a:rPr>
              <a:t>CBRFC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37" charset="-128"/>
                <a:cs typeface="ＭＳ Ｐゴシック" pitchFamily="37" charset="-128"/>
              </a:rPr>
              <a:t>CBRFC 2010 Stakeholder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1174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ea typeface="+mn-ea"/>
                <a:cs typeface="+mn-cs"/>
              </a:rPr>
              <a:t>3 Day Event at CBRFC in August 2010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ea typeface="+mn-ea"/>
                <a:cs typeface="+mn-cs"/>
              </a:rPr>
              <a:t>Participants from all over CO basin attended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ea typeface="+mn-ea"/>
                <a:cs typeface="+mn-cs"/>
              </a:rPr>
              <a:t>Main focus on water supply and peak flow forecast needs in the basin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ea typeface="+mn-ea"/>
                <a:cs typeface="+mn-cs"/>
              </a:rPr>
              <a:t>Key requirements from forum: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400" dirty="0" smtClean="0">
                <a:ea typeface="+mn-ea"/>
              </a:rPr>
              <a:t>Simple ways to communicate forecasts relative to important thresholds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400" dirty="0" smtClean="0">
                <a:ea typeface="+mn-ea"/>
              </a:rPr>
              <a:t>Post-mortems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400" dirty="0" smtClean="0">
                <a:ea typeface="+mn-ea"/>
              </a:rPr>
              <a:t>More info on the 30 year average update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400" dirty="0" smtClean="0">
                <a:ea typeface="+mn-ea"/>
              </a:rPr>
              <a:t>Objective water supply forecast system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400" dirty="0" smtClean="0">
                <a:ea typeface="+mn-ea"/>
              </a:rPr>
              <a:t>Greater CBRFC participation in stakeholder meetings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400" dirty="0" smtClean="0">
                <a:ea typeface="+mn-ea"/>
              </a:rPr>
              <a:t>2 year forecast for Colorado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400" dirty="0" smtClean="0">
                <a:ea typeface="+mn-ea"/>
              </a:rPr>
              <a:t>Greater transparency in forecast process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ea typeface="+mn-ea"/>
                <a:cs typeface="+mn-cs"/>
              </a:rPr>
              <a:t>Full report online (under papers and presentations -&gt; reports)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ea typeface="+mn-ea"/>
                <a:cs typeface="+mn-cs"/>
              </a:rPr>
              <a:t>A stakeholder forum of some sort is likely for summer 2011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613" y="2423476"/>
            <a:ext cx="3825387" cy="28817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CBRFC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346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Monthly webinars discuss water supply and peak flow forecasts January through June</a:t>
            </a:r>
          </a:p>
          <a:p>
            <a:r>
              <a:rPr lang="en-US" dirty="0" smtClean="0"/>
              <a:t>Annual webinar to review previous year and look ahead to next</a:t>
            </a:r>
          </a:p>
          <a:p>
            <a:r>
              <a:rPr lang="en-US" dirty="0" smtClean="0"/>
              <a:t>Started in February 2009</a:t>
            </a:r>
          </a:p>
          <a:p>
            <a:r>
              <a:rPr lang="en-US" dirty="0" smtClean="0"/>
              <a:t>Poll participants each time</a:t>
            </a:r>
          </a:p>
          <a:p>
            <a:r>
              <a:rPr lang="en-US" dirty="0" smtClean="0"/>
              <a:t>Recently started central Utah specific webinar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Participation ebbs and flows with climate</a:t>
            </a:r>
          </a:p>
          <a:p>
            <a:pPr lvl="1"/>
            <a:r>
              <a:rPr lang="en-US" dirty="0" smtClean="0"/>
              <a:t>Stakeholders value forecast verification</a:t>
            </a:r>
          </a:p>
          <a:p>
            <a:pPr lvl="1"/>
            <a:r>
              <a:rPr lang="en-US" dirty="0" smtClean="0"/>
              <a:t>Stakeholders value climate and </a:t>
            </a:r>
            <a:r>
              <a:rPr lang="en-US" dirty="0" err="1" smtClean="0"/>
              <a:t>streamflow</a:t>
            </a:r>
            <a:r>
              <a:rPr lang="en-US" dirty="0" smtClean="0"/>
              <a:t> forecasts that are connected</a:t>
            </a:r>
          </a:p>
          <a:p>
            <a:pPr lvl="1"/>
            <a:r>
              <a:rPr lang="en-US" dirty="0" smtClean="0"/>
              <a:t>Stakeholders value discussion time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60660" y="1417638"/>
          <a:ext cx="4624311" cy="26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725602" y="4024294"/>
          <a:ext cx="4418397" cy="283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46100"/>
          </a:xfrm>
        </p:spPr>
        <p:txBody>
          <a:bodyPr/>
          <a:lstStyle/>
          <a:p>
            <a:pPr>
              <a:defRPr/>
            </a:pPr>
            <a:r>
              <a:rPr lang="en-US" sz="2900" b="1" dirty="0" smtClean="0">
                <a:latin typeface="Calibri"/>
                <a:cs typeface="Calibri"/>
              </a:rPr>
              <a:t>Stakeholder Engagement Workshops</a:t>
            </a:r>
            <a:endParaRPr lang="en-US" sz="2900" b="1" dirty="0">
              <a:latin typeface="Calibri"/>
              <a:cs typeface="Calibri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0" y="5380672"/>
            <a:ext cx="8788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2" charset="0"/>
              <a:buChar char="•"/>
            </a:pPr>
            <a:r>
              <a:rPr lang="en-US" sz="1400" b="1" dirty="0">
                <a:solidFill>
                  <a:srgbClr val="FF6600"/>
                </a:solidFill>
                <a:ea typeface="Calibri" pitchFamily="32" charset="0"/>
                <a:cs typeface="Calibri" pitchFamily="32" charset="0"/>
              </a:rPr>
              <a:t>Climate Literacy and Information Use Survey </a:t>
            </a:r>
          </a:p>
          <a:p>
            <a:pPr marL="800100" lvl="1" indent="-342900">
              <a:spcAft>
                <a:spcPts val="600"/>
              </a:spcAft>
              <a:buFont typeface="Arial" pitchFamily="32" charset="0"/>
              <a:buChar char="•"/>
            </a:pPr>
            <a:r>
              <a:rPr lang="en-US" sz="1400" dirty="0">
                <a:ea typeface="Calibri" pitchFamily="32" charset="0"/>
                <a:cs typeface="Calibri" pitchFamily="32" charset="0"/>
              </a:rPr>
              <a:t>(Pre- and Post-Workshop)</a:t>
            </a:r>
          </a:p>
          <a:p>
            <a:pPr marL="342900" indent="-342900">
              <a:spcAft>
                <a:spcPts val="600"/>
              </a:spcAft>
              <a:buFont typeface="Arial" pitchFamily="32" charset="0"/>
              <a:buChar char="•"/>
            </a:pPr>
            <a:r>
              <a:rPr lang="en-US" sz="1400" b="1" dirty="0">
                <a:solidFill>
                  <a:srgbClr val="FF6600"/>
                </a:solidFill>
                <a:ea typeface="Calibri" pitchFamily="32" charset="0"/>
                <a:cs typeface="Calibri" pitchFamily="32" charset="0"/>
              </a:rPr>
              <a:t>Computer-based</a:t>
            </a:r>
            <a:r>
              <a:rPr lang="en-US" sz="1400" b="1" dirty="0" smtClean="0">
                <a:solidFill>
                  <a:srgbClr val="FF6600"/>
                </a:solidFill>
                <a:ea typeface="Calibri" pitchFamily="32" charset="0"/>
                <a:cs typeface="Calibri" pitchFamily="32" charset="0"/>
              </a:rPr>
              <a:t> web usability </a:t>
            </a:r>
            <a:r>
              <a:rPr lang="en-US" sz="1400" b="1" dirty="0">
                <a:solidFill>
                  <a:srgbClr val="FF6600"/>
                </a:solidFill>
                <a:ea typeface="Calibri" pitchFamily="32" charset="0"/>
                <a:cs typeface="Calibri" pitchFamily="32" charset="0"/>
              </a:rPr>
              <a:t>evaluation</a:t>
            </a:r>
          </a:p>
          <a:p>
            <a:pPr marL="342900" indent="-342900">
              <a:spcAft>
                <a:spcPts val="600"/>
              </a:spcAft>
              <a:buFont typeface="Arial" pitchFamily="32" charset="0"/>
              <a:buChar char="•"/>
            </a:pPr>
            <a:r>
              <a:rPr lang="en-US" sz="1400" b="1" dirty="0">
                <a:solidFill>
                  <a:srgbClr val="FF6600"/>
                </a:solidFill>
                <a:ea typeface="Calibri" pitchFamily="32" charset="0"/>
                <a:cs typeface="Calibri" pitchFamily="32" charset="0"/>
              </a:rPr>
              <a:t>Scenario Exercises </a:t>
            </a:r>
          </a:p>
          <a:p>
            <a:pPr marL="800100" lvl="1" indent="-342900">
              <a:spcAft>
                <a:spcPts val="600"/>
              </a:spcAft>
              <a:buFont typeface="Arial" pitchFamily="32" charset="0"/>
              <a:buChar char="•"/>
            </a:pPr>
            <a:r>
              <a:rPr lang="en-US" sz="1400" dirty="0">
                <a:ea typeface="Calibri" pitchFamily="32" charset="0"/>
                <a:cs typeface="Calibri" pitchFamily="32" charset="0"/>
              </a:rPr>
              <a:t>Used to evaluate how the tool might be used &amp; what information people use to make decisions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228600" y="1143000"/>
            <a:ext cx="86995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r">
              <a:spcAft>
                <a:spcPts val="600"/>
              </a:spcAft>
            </a:pPr>
            <a:r>
              <a:rPr lang="en-US" sz="12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March 2008: Forecast Verification Workshop, Boulder CO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dirty="0" smtClean="0">
                <a:ea typeface="Calibri" pitchFamily="32" charset="0"/>
                <a:cs typeface="Calibri" pitchFamily="32" charset="0"/>
              </a:rPr>
              <a:t>70 stakeholders focused on forecast verification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May 2009: Soil Moisture Workshop, Tucson AZ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a typeface="Calibri" pitchFamily="32" charset="0"/>
                <a:cs typeface="Calibri" pitchFamily="32" charset="0"/>
              </a:rPr>
              <a:t>Handpicked 10 stakeholders for early look at CBRFC soil moisture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April </a:t>
            </a:r>
            <a:r>
              <a:rPr lang="en-US" sz="1200" b="1" dirty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23, 2010: Grand Junction, </a:t>
            </a:r>
            <a:r>
              <a:rPr lang="en-US" sz="12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CO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dirty="0" smtClean="0">
                <a:ea typeface="Calibri" pitchFamily="32" charset="0"/>
                <a:cs typeface="Calibri" pitchFamily="32" charset="0"/>
              </a:rPr>
              <a:t>30 outside stakeholders with interests in water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May 2010: NWS SAFER Workshop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a typeface="Calibri" pitchFamily="32" charset="0"/>
                <a:cs typeface="Calibri" pitchFamily="32" charset="0"/>
              </a:rPr>
              <a:t>40 mostly NWS meteorologists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January 2011: AMS Short Course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a typeface="Calibri" pitchFamily="32" charset="0"/>
                <a:cs typeface="Calibri" pitchFamily="32" charset="0"/>
              </a:rPr>
              <a:t>Short Course on water supply prediction for 30 outside stakeholders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March 2011:Utah Water Users Workshop 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a typeface="Calibri" pitchFamily="32" charset="0"/>
                <a:cs typeface="Calibri" pitchFamily="32" charset="0"/>
              </a:rPr>
              <a:t>Half day session focused on CBRFC webpage usage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June 2011: Utah Workshop 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a typeface="Calibri" pitchFamily="32" charset="0"/>
                <a:cs typeface="Calibri" pitchFamily="32" charset="0"/>
              </a:rPr>
              <a:t>Full day workshop at in SLC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200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**All workshops collaborative with WWA and/or CLIMAS</a:t>
            </a:r>
          </a:p>
          <a:p>
            <a:pPr marL="342900" indent="-342900" algn="r">
              <a:spcAft>
                <a:spcPts val="600"/>
              </a:spcAft>
            </a:pPr>
            <a:endParaRPr lang="en-US" sz="3600" dirty="0" smtClean="0">
              <a:solidFill>
                <a:srgbClr val="000000"/>
              </a:solidFill>
              <a:ea typeface="Calibri" pitchFamily="32" charset="0"/>
              <a:cs typeface="Calibri" pitchFamily="32" charset="0"/>
            </a:endParaRPr>
          </a:p>
          <a:p>
            <a:pPr marL="342900" indent="-342900" algn="r">
              <a:spcAft>
                <a:spcPts val="600"/>
              </a:spcAft>
            </a:pPr>
            <a:endParaRPr lang="en-US" sz="2000" dirty="0" smtClean="0">
              <a:solidFill>
                <a:srgbClr val="000000"/>
              </a:solidFill>
              <a:ea typeface="Calibri" pitchFamily="32" charset="0"/>
              <a:cs typeface="Calibri" pitchFamily="3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19371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295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Calibri"/>
                <a:cs typeface="Calibri"/>
              </a:rPr>
              <a:t>Scenarios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7A4803-6DDA-754C-AD3B-83F52FDDF3A4}" type="slidenum">
              <a:rPr lang="en-US" smtClean="0">
                <a:ea typeface="ＭＳ Ｐゴシック" pitchFamily="32" charset="-128"/>
                <a:cs typeface="ＭＳ Ｐゴシック" pitchFamily="32" charset="-128"/>
              </a:rPr>
              <a:pPr/>
              <a:t>16</a:t>
            </a:fld>
            <a:endParaRPr lang="en-US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4114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32" charset="0"/>
              <a:buChar char="•"/>
            </a:pPr>
            <a:r>
              <a:rPr lang="en-US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Simulate decision making based on forecasts</a:t>
            </a:r>
          </a:p>
          <a:p>
            <a:pPr lvl="1">
              <a:buFont typeface="Arial" pitchFamily="32" charset="0"/>
              <a:buChar char="•"/>
            </a:pPr>
            <a:r>
              <a:rPr lang="en-US" sz="2200" dirty="0" smtClean="0"/>
              <a:t> Decision making using probabilistic forecasts</a:t>
            </a:r>
          </a:p>
          <a:p>
            <a:pPr lvl="1">
              <a:buFont typeface="Arial" pitchFamily="32" charset="0"/>
              <a:buChar char="•"/>
            </a:pPr>
            <a:r>
              <a:rPr lang="en-US" sz="2200" dirty="0" smtClean="0"/>
              <a:t> Participants given a single forecast and asked to make a single decision</a:t>
            </a:r>
          </a:p>
          <a:p>
            <a:pPr lvl="1">
              <a:buFont typeface="Arial" pitchFamily="32" charset="0"/>
              <a:buChar char="•"/>
            </a:pPr>
            <a:r>
              <a:rPr lang="en-US" sz="2200" dirty="0" smtClean="0"/>
              <a:t> Participants given a series of forecasts and asked to make decisions from each</a:t>
            </a:r>
          </a:p>
          <a:p>
            <a:pPr lvl="1">
              <a:buFont typeface="Arial" pitchFamily="32" charset="0"/>
              <a:buChar char="•"/>
            </a:pPr>
            <a:r>
              <a:rPr lang="en-US" sz="22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t="7403"/>
          <a:stretch>
            <a:fillRect/>
          </a:stretch>
        </p:blipFill>
        <p:spPr bwMode="auto">
          <a:xfrm>
            <a:off x="4568907" y="1789490"/>
            <a:ext cx="4426644" cy="32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AMS Short Course Scenarios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979" y="1417638"/>
            <a:ext cx="4098821" cy="305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7638"/>
            <a:ext cx="4156551" cy="2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0920" y="4472460"/>
            <a:ext cx="3752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1a: </a:t>
            </a:r>
          </a:p>
          <a:p>
            <a:r>
              <a:rPr lang="en-US" dirty="0" smtClean="0"/>
              <a:t>Actual forecasts for Lake Granby 2010</a:t>
            </a:r>
          </a:p>
          <a:p>
            <a:r>
              <a:rPr lang="en-US" dirty="0" err="1" smtClean="0"/>
              <a:t>Underforecast</a:t>
            </a:r>
            <a:r>
              <a:rPr lang="en-US" dirty="0" smtClean="0"/>
              <a:t> peak flow (June)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9038" y="4624860"/>
            <a:ext cx="3752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1b: </a:t>
            </a:r>
          </a:p>
          <a:p>
            <a:r>
              <a:rPr lang="en-US" dirty="0" smtClean="0"/>
              <a:t>Actual forecasts for Lake Granby 2007</a:t>
            </a:r>
          </a:p>
          <a:p>
            <a:r>
              <a:rPr lang="en-US" dirty="0" err="1" smtClean="0"/>
              <a:t>Overforecast</a:t>
            </a:r>
            <a:r>
              <a:rPr lang="en-US" dirty="0" smtClean="0"/>
              <a:t> June and July volumes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AMS Short Course Scenario Results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6C10B-42E0-A644-B97B-2B47F6CC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876800" y="16764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152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44958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Underforecast</a:t>
            </a:r>
            <a:r>
              <a:rPr lang="en-US" dirty="0" smtClean="0"/>
              <a:t> scenario</a:t>
            </a:r>
          </a:p>
          <a:p>
            <a:endParaRPr lang="en-US" dirty="0" smtClean="0"/>
          </a:p>
          <a:p>
            <a:r>
              <a:rPr lang="en-US" dirty="0" smtClean="0"/>
              <a:t>9 of 11 overtopped reservoir</a:t>
            </a:r>
          </a:p>
          <a:p>
            <a:endParaRPr lang="en-US" dirty="0" smtClean="0"/>
          </a:p>
          <a:p>
            <a:r>
              <a:rPr lang="en-US" dirty="0" smtClean="0"/>
              <a:t>Participant who drew down reservoir early was not familiar with water management or probabilistic forecasts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4958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Overforecast</a:t>
            </a:r>
            <a:r>
              <a:rPr lang="en-US" dirty="0" smtClean="0"/>
              <a:t> scenario</a:t>
            </a:r>
          </a:p>
          <a:p>
            <a:endParaRPr lang="en-US" dirty="0" smtClean="0"/>
          </a:p>
          <a:p>
            <a:r>
              <a:rPr lang="en-US" dirty="0" smtClean="0"/>
              <a:t>No one overtopped</a:t>
            </a:r>
          </a:p>
          <a:p>
            <a:endParaRPr lang="en-US" dirty="0" smtClean="0"/>
          </a:p>
          <a:p>
            <a:r>
              <a:rPr lang="en-US" dirty="0" smtClean="0"/>
              <a:t>Participants most familiar with water management drew down reservoir early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2406504"/>
            <a:ext cx="4038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Literacy Survey: Findings So Far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Meteorologists more confident in weather forecasts and less confident in climate forecasts than outside stakeholders (literacy survey)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Stakeholders typically rely on forecast agencies to tell them when forecast skill is sufficient (usability survey)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Stakeholders interested in flooding and high flows are interested in “worst” case scenarios (scenarios)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Water management stakeholders tend to plan to median forecast (scenarios)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People – regardless of background – have difficulties applying probabilistic forecasts to deterministic decisions (scenarios)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6C10B-42E0-A644-B97B-2B47F6CC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Successes</a:t>
            </a:r>
          </a:p>
          <a:p>
            <a:r>
              <a:rPr lang="en-US" dirty="0" smtClean="0"/>
              <a:t>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Ensemble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5052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Many water managers use historical </a:t>
            </a:r>
            <a:r>
              <a:rPr lang="en-US" sz="2000" dirty="0" err="1" smtClean="0"/>
              <a:t>streamflow</a:t>
            </a:r>
            <a:r>
              <a:rPr lang="en-US" sz="2000" dirty="0" smtClean="0"/>
              <a:t> sequences to inform management decisions.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Opportunities abound for successful application of RFC ESP forecasts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Example: “This projection is based on historic hydrographs. Actual spring </a:t>
            </a:r>
            <a:r>
              <a:rPr lang="en-US" sz="2000" dirty="0" err="1" smtClean="0"/>
              <a:t>streamflow</a:t>
            </a:r>
            <a:r>
              <a:rPr lang="en-US" sz="2000" dirty="0" smtClean="0"/>
              <a:t> is unknown”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19200"/>
            <a:ext cx="4602217" cy="3543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4419600"/>
            <a:ext cx="2362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1981200"/>
            <a:ext cx="4705350" cy="3510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384" y="2895600"/>
            <a:ext cx="528061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371600"/>
            <a:ext cx="4189065" cy="274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sz="2400" dirty="0" smtClean="0"/>
              <a:t>CBRFC currently provides “raw” ensemble time series forecasts to several groups: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Denver Water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Pacificorps</a:t>
            </a:r>
            <a:r>
              <a:rPr lang="en-US" sz="2400" dirty="0" smtClean="0"/>
              <a:t> (Bear River)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USBR (Gunnison, Utah, and MTOM)</a:t>
            </a:r>
          </a:p>
          <a:p>
            <a:r>
              <a:rPr lang="en-US" sz="2400" dirty="0" smtClean="0"/>
              <a:t>Forecasts updated daily in winter/spring</a:t>
            </a:r>
          </a:p>
          <a:p>
            <a:r>
              <a:rPr lang="en-US" sz="2400" dirty="0" smtClean="0"/>
              <a:t>Available via CBRFC webpage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189" y="3714750"/>
            <a:ext cx="4798811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3962400" cy="250507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228600" y="1152525"/>
            <a:ext cx="4800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Denver Water: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Long history of using ensemble forecasts for risk management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Download CBRFC ensemble forecasts into reservoir operations spreadsheet (right)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Optimize reservoir operations by minimizing negative impacts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3944938"/>
          <a:ext cx="4800600" cy="2846387"/>
        </p:xfrm>
        <a:graphic>
          <a:graphicData uri="http://schemas.openxmlformats.org/presentationml/2006/ole">
            <p:oleObj spid="_x0000_s44034" name="Worksheet" r:id="rId4" imgW="4978400" imgH="2959100" progId="Excel.Sheet.8">
              <p:embed/>
            </p:oleObj>
          </a:graphicData>
        </a:graphic>
      </p:graphicFrame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4953000" y="3733800"/>
            <a:ext cx="41910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Southern CA MWD: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Requested forecast for probability of equalization releases from Lake Powell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USBR determines inflow volume required to trigger equalization from 24 month study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CBRFC uses regulated ESP forecast to determine probability of reaching the required volume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ea typeface="ＭＳ Ｐゴシック" pitchFamily="-106" charset="-128"/>
                <a:cs typeface="ＭＳ Ｐゴシック" pitchFamily="-106" charset="-128"/>
              </a:rPr>
              <a:t>Applications of Probabilistic Flow Forecasts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CBRFC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50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Forum for:</a:t>
            </a:r>
          </a:p>
          <a:p>
            <a:pPr lvl="1"/>
            <a:r>
              <a:rPr lang="en-US" dirty="0" smtClean="0"/>
              <a:t>communicate weather and climate information and forecasts</a:t>
            </a:r>
          </a:p>
          <a:p>
            <a:pPr lvl="1"/>
            <a:r>
              <a:rPr lang="en-US" dirty="0" smtClean="0"/>
              <a:t>Present new products and technologies</a:t>
            </a:r>
          </a:p>
          <a:p>
            <a:pPr lvl="1"/>
            <a:r>
              <a:rPr lang="en-US" dirty="0" smtClean="0"/>
              <a:t>Hear feedback / questions from stakeholders</a:t>
            </a:r>
          </a:p>
          <a:p>
            <a:pPr lvl="1"/>
            <a:r>
              <a:rPr lang="en-US" dirty="0" smtClean="0"/>
              <a:t>Debuted Feb 2011</a:t>
            </a:r>
          </a:p>
          <a:p>
            <a:pPr lvl="1"/>
            <a:r>
              <a:rPr lang="en-US" dirty="0" smtClean="0"/>
              <a:t>Will evaluate effectiveness following this year’s runoff</a:t>
            </a:r>
          </a:p>
          <a:p>
            <a:pPr lvl="1"/>
            <a:r>
              <a:rPr lang="en-US" dirty="0" err="1" smtClean="0"/>
              <a:t>Blog.citizen.apps.gov/cbrfc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00200"/>
            <a:ext cx="375619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Culture change – getting NOAA staff buy in for service mentality</a:t>
            </a:r>
          </a:p>
          <a:p>
            <a:r>
              <a:rPr lang="en-US" sz="2000" dirty="0" smtClean="0"/>
              <a:t>Coordination with other NOAA entities</a:t>
            </a:r>
          </a:p>
          <a:p>
            <a:r>
              <a:rPr lang="en-US" sz="2000" dirty="0" smtClean="0"/>
              <a:t>External barriers – Political, educational, and awareness all prevent stakeholders from taking advantage of forecasts</a:t>
            </a:r>
          </a:p>
          <a:p>
            <a:r>
              <a:rPr lang="en-US" sz="2000" dirty="0" smtClean="0"/>
              <a:t>Partnerships – Multi-agency partnerships needed to fully address stakeholder needs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Example: Lake Powell Probability of Equalization Forecast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25978" cy="4525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Colorado River operating criteria specify a threshold above which extra water (“equalization”) is released from the upper basin to the lower basin</a:t>
            </a:r>
          </a:p>
          <a:p>
            <a:r>
              <a:rPr lang="en-US" sz="1600" dirty="0" smtClean="0"/>
              <a:t>Threshold is determined by (1) Forecasted lake elevations (USBR) and (2) April 1 forecast (CBRFC)</a:t>
            </a:r>
          </a:p>
          <a:p>
            <a:r>
              <a:rPr lang="en-US" sz="1600" dirty="0" smtClean="0"/>
              <a:t>In 2010 Lower basin stakeholders began requesting a probability of equalization releases forecast</a:t>
            </a:r>
          </a:p>
          <a:p>
            <a:r>
              <a:rPr lang="en-US" sz="1600" dirty="0" smtClean="0"/>
              <a:t>Forecast is worth up to $110 million for CA, AZ, and NV</a:t>
            </a:r>
          </a:p>
          <a:p>
            <a:r>
              <a:rPr lang="en-US" sz="1600" dirty="0" smtClean="0"/>
              <a:t>Science problems:</a:t>
            </a:r>
          </a:p>
          <a:p>
            <a:pPr lvl="1"/>
            <a:r>
              <a:rPr lang="en-US" sz="1400" dirty="0" smtClean="0"/>
              <a:t>Ensemble forecast must be reliable</a:t>
            </a:r>
          </a:p>
          <a:p>
            <a:pPr lvl="1"/>
            <a:r>
              <a:rPr lang="en-US" sz="1400" dirty="0" smtClean="0"/>
              <a:t>Forecast must predict April 1 forecast (not actual inflow)</a:t>
            </a:r>
          </a:p>
          <a:p>
            <a:pPr lvl="1"/>
            <a:r>
              <a:rPr lang="en-US" sz="1400" dirty="0" smtClean="0"/>
              <a:t>Forecast must account for reservoir management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178" y="1824907"/>
            <a:ext cx="4760822" cy="33502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17434" y="3591417"/>
            <a:ext cx="2948853" cy="14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3894" y="3606016"/>
            <a:ext cx="1445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2010 Equalization trigger volume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131213" y="3452723"/>
            <a:ext cx="2584067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5077" y="4882727"/>
            <a:ext cx="9342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(</a:t>
            </a:r>
            <a:r>
              <a:rPr lang="en-US" sz="3600" dirty="0" err="1" smtClean="0"/>
              <a:t>Con’t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Culture change – Many NOAA (and USBR) staff uninterested in addressing stakeholder request (“not our job</a:t>
            </a:r>
            <a:r>
              <a:rPr lang="en-US" sz="2000" dirty="0" smtClean="0"/>
              <a:t>” or “SCH </a:t>
            </a:r>
            <a:r>
              <a:rPr lang="en-US" sz="2000" dirty="0" smtClean="0"/>
              <a:t>promises too much to stakeholders”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r>
              <a:rPr lang="en-US" sz="2000" dirty="0" smtClean="0"/>
              <a:t>External barriers – Stakeholders did not know what forecast to ask for or what was possible</a:t>
            </a:r>
          </a:p>
          <a:p>
            <a:r>
              <a:rPr lang="en-US" sz="2000" dirty="0" smtClean="0"/>
              <a:t>Partnerships – Equalization is determined by information “controlled” by USBR (forecasted reservoir management) and NOAA (forecasted inflow). Constructing a probability of equalization forecast is inherently a bi-agency problem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7338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733800"/>
            <a:ext cx="1228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Questions?</a:t>
            </a: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1143000" y="3733800"/>
            <a:ext cx="65913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2400" b="1">
              <a:latin typeface="Calibri" pitchFamily="-108" charset="0"/>
            </a:endParaRPr>
          </a:p>
          <a:p>
            <a:pPr algn="ctr"/>
            <a:r>
              <a:rPr lang="en-US" sz="2400" b="1">
                <a:latin typeface="Calibri" pitchFamily="-108" charset="0"/>
              </a:rPr>
              <a:t>Kevin Werner</a:t>
            </a:r>
          </a:p>
          <a:p>
            <a:pPr algn="ctr"/>
            <a:endParaRPr lang="en-US" sz="2400" b="1">
              <a:latin typeface="Calibri" pitchFamily="-108" charset="0"/>
            </a:endParaRPr>
          </a:p>
          <a:p>
            <a:pPr algn="ctr"/>
            <a:r>
              <a:rPr lang="en-US">
                <a:latin typeface="Calibri" pitchFamily="-108" charset="0"/>
              </a:rPr>
              <a:t>CBRFC Service Coordination Hydrologist</a:t>
            </a:r>
          </a:p>
          <a:p>
            <a:pPr algn="ctr"/>
            <a:r>
              <a:rPr lang="en-US">
                <a:latin typeface="Calibri" pitchFamily="-108" charset="0"/>
              </a:rPr>
              <a:t>Phone: 801.524.5130</a:t>
            </a:r>
          </a:p>
          <a:p>
            <a:pPr algn="ctr"/>
            <a:r>
              <a:rPr lang="en-US">
                <a:latin typeface="Calibri" pitchFamily="-108" charset="0"/>
              </a:rPr>
              <a:t>Email: </a:t>
            </a:r>
            <a:r>
              <a:rPr lang="en-US">
                <a:latin typeface="Calibri" pitchFamily="-108" charset="0"/>
                <a:hlinkClick r:id="rId4"/>
              </a:rPr>
              <a:t>kevin.werner@noaa</a:t>
            </a:r>
            <a:r>
              <a:rPr lang="en-US">
                <a:latin typeface="Calibri" pitchFamily="-108" charset="0"/>
              </a:rPr>
              <a:t>.gov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Service Coordination Hydrologist (SCH) position established at River Forecast Centers (</a:t>
            </a:r>
            <a:r>
              <a:rPr lang="en-US" sz="2400" dirty="0" err="1" smtClean="0"/>
              <a:t>RFCs</a:t>
            </a:r>
            <a:r>
              <a:rPr lang="en-US" sz="2400" dirty="0" smtClean="0"/>
              <a:t>) beginning in 2008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SCH program intended to manage and enhance RFC stakeholder interactions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SCH is a management level hydrologist at each of the 13 </a:t>
            </a:r>
            <a:r>
              <a:rPr lang="en-US" sz="2400" dirty="0" err="1" smtClean="0"/>
              <a:t>RFCs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CBRFC was one of the first </a:t>
            </a:r>
            <a:r>
              <a:rPr lang="en-US" sz="2400" dirty="0" err="1" smtClean="0"/>
              <a:t>RFCs</a:t>
            </a:r>
            <a:r>
              <a:rPr lang="en-US" sz="2400" dirty="0" smtClean="0"/>
              <a:t> to fill new position in March 2008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  <a:t>Colorado Basin</a:t>
            </a:r>
            <a:b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  <a:t> River Forecast Center</a:t>
            </a:r>
          </a:p>
        </p:txBody>
      </p:sp>
      <p:pic>
        <p:nvPicPr>
          <p:cNvPr id="26627" name="Picture 420" descr="CBRFC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467600" y="5943600"/>
            <a:ext cx="2271713" cy="1035050"/>
          </a:xfr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52400" y="2057400"/>
            <a:ext cx="4648200" cy="32781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One of 13 River Forecast Centers</a:t>
            </a:r>
          </a:p>
          <a:p>
            <a:pPr>
              <a:spcBef>
                <a:spcPct val="50000"/>
              </a:spcBef>
            </a:pPr>
            <a:r>
              <a:rPr lang="en-US"/>
              <a:t>Established in the 1940s for water supply forecasting</a:t>
            </a:r>
          </a:p>
          <a:p>
            <a:pPr>
              <a:spcBef>
                <a:spcPct val="50000"/>
              </a:spcBef>
            </a:pPr>
            <a:r>
              <a:rPr lang="en-US"/>
              <a:t>Three primary missions:</a:t>
            </a:r>
          </a:p>
          <a:p>
            <a:pPr>
              <a:spcBef>
                <a:spcPct val="50000"/>
              </a:spcBef>
            </a:pPr>
            <a:r>
              <a:rPr lang="en-US"/>
              <a:t>1. Seasonal </a:t>
            </a:r>
            <a:r>
              <a:rPr lang="en-US" b="1"/>
              <a:t>Water supply forecasts </a:t>
            </a:r>
            <a:r>
              <a:rPr lang="en-US"/>
              <a:t>for water management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/>
              <a:t>2. </a:t>
            </a:r>
            <a:r>
              <a:rPr lang="en-US" b="1"/>
              <a:t>Daily forecasts</a:t>
            </a:r>
            <a:r>
              <a:rPr lang="en-US"/>
              <a:t> for flood, recreation, water management</a:t>
            </a:r>
          </a:p>
          <a:p>
            <a:pPr>
              <a:spcBef>
                <a:spcPct val="50000"/>
              </a:spcBef>
            </a:pPr>
            <a:r>
              <a:rPr lang="en-US"/>
              <a:t>3. </a:t>
            </a:r>
            <a:r>
              <a:rPr lang="en-US" b="1"/>
              <a:t>Flash flood warning support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029200" y="1828800"/>
            <a:ext cx="4114800" cy="2889250"/>
            <a:chOff x="3022" y="1488"/>
            <a:chExt cx="2738" cy="1868"/>
          </a:xfrm>
        </p:grpSpPr>
        <p:pic>
          <p:nvPicPr>
            <p:cNvPr id="26631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2" y="1488"/>
              <a:ext cx="2738" cy="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Oval 23"/>
            <p:cNvSpPr>
              <a:spLocks noChangeArrowheads="1"/>
            </p:cNvSpPr>
            <p:nvPr/>
          </p:nvSpPr>
          <p:spPr bwMode="auto">
            <a:xfrm>
              <a:off x="3360" y="1968"/>
              <a:ext cx="624" cy="1008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029200" y="5257800"/>
            <a:ext cx="3962400" cy="5889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www.cbrfc.noaa.gov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76200"/>
            <a:ext cx="5715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Water Resources Vision 2020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8913" y="1384300"/>
            <a:ext cx="8753475" cy="9271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300"/>
              </a:spcAft>
            </a:pPr>
            <a:r>
              <a:rPr lang="en-US" sz="2300">
                <a:solidFill>
                  <a:schemeClr val="bg1"/>
                </a:solidFill>
              </a:rPr>
              <a:t>Deliver a broader suite of improved water services to support management of the Nation’s Water Supply</a:t>
            </a:r>
            <a:endParaRPr lang="en-US" sz="2300" i="1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965849" y="1776429"/>
          <a:ext cx="7025863" cy="345400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1" name="Rectangle 3"/>
          <p:cNvSpPr txBox="1">
            <a:spLocks noChangeArrowheads="1"/>
          </p:cNvSpPr>
          <p:nvPr/>
        </p:nvSpPr>
        <p:spPr bwMode="auto">
          <a:xfrm>
            <a:off x="476250" y="4551363"/>
            <a:ext cx="81915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/>
            <a:r>
              <a:rPr lang="en-US" sz="2400" b="1"/>
              <a:t>Provide resources and training to:</a:t>
            </a:r>
          </a:p>
          <a:p>
            <a:pPr marL="171450" indent="-171450"/>
            <a:r>
              <a:rPr lang="en-US" i="1">
                <a:solidFill>
                  <a:srgbClr val="0000FF"/>
                </a:solidFill>
              </a:rPr>
              <a:t>Enable RFCs to run high-resolution models and</a:t>
            </a:r>
            <a:r>
              <a:rPr lang="en-US" b="1" i="1">
                <a:solidFill>
                  <a:srgbClr val="0000FF"/>
                </a:solidFill>
              </a:rPr>
              <a:t> produce gridded forecasts of streamflow, salinity, and soil moisture for the 4-D cube</a:t>
            </a:r>
          </a:p>
          <a:p>
            <a:pPr marL="171450" indent="-171450"/>
            <a:r>
              <a:rPr lang="en-US" i="1">
                <a:solidFill>
                  <a:srgbClr val="0000FF"/>
                </a:solidFill>
              </a:rPr>
              <a:t>Expand role of the WFOs to help local decision makers to use enhanced water forecasts, and function as</a:t>
            </a:r>
            <a:r>
              <a:rPr lang="en-US" b="1" i="1">
                <a:solidFill>
                  <a:srgbClr val="0000FF"/>
                </a:solidFill>
              </a:rPr>
              <a:t> decision-support experts for high-impact flood, drought, and water quality events</a:t>
            </a:r>
          </a:p>
        </p:txBody>
      </p:sp>
      <p:sp>
        <p:nvSpPr>
          <p:cNvPr id="24582" name="Rectangle 3"/>
          <p:cNvSpPr txBox="1">
            <a:spLocks noChangeArrowheads="1"/>
          </p:cNvSpPr>
          <p:nvPr/>
        </p:nvSpPr>
        <p:spPr bwMode="auto">
          <a:xfrm>
            <a:off x="2305050" y="4043363"/>
            <a:ext cx="6838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36700" y="3794125"/>
            <a:ext cx="1504950" cy="641350"/>
            <a:chOff x="987" y="2012"/>
            <a:chExt cx="948" cy="404"/>
          </a:xfrm>
        </p:grpSpPr>
        <p:sp>
          <p:nvSpPr>
            <p:cNvPr id="33816" name="Line 3"/>
            <p:cNvSpPr>
              <a:spLocks noChangeShapeType="1"/>
            </p:cNvSpPr>
            <p:nvPr/>
          </p:nvSpPr>
          <p:spPr bwMode="auto">
            <a:xfrm>
              <a:off x="1048" y="2228"/>
              <a:ext cx="8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Rectangle 4"/>
            <p:cNvSpPr>
              <a:spLocks noChangeArrowheads="1"/>
            </p:cNvSpPr>
            <p:nvPr/>
          </p:nvSpPr>
          <p:spPr bwMode="auto">
            <a:xfrm>
              <a:off x="987" y="2012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/>
                <a:t>Forecast</a:t>
              </a:r>
            </a:p>
            <a:p>
              <a:pPr algn="ctr"/>
              <a:r>
                <a:rPr lang="en-US"/>
                <a:t>precip / temp</a:t>
              </a:r>
            </a:p>
          </p:txBody>
        </p:sp>
      </p:grpSp>
      <p:sp>
        <p:nvSpPr>
          <p:cNvPr id="18227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RFC Forecast Process</a:t>
            </a:r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 rot="-5400000">
            <a:off x="-996156" y="3585369"/>
            <a:ext cx="4191000" cy="830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Weather and Climate Forecasts</a:t>
            </a: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275013" y="3422650"/>
            <a:ext cx="1679575" cy="142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3429000" y="3505200"/>
            <a:ext cx="1390650" cy="1201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River</a:t>
            </a:r>
          </a:p>
          <a:p>
            <a:pPr algn="ctr"/>
            <a:r>
              <a:rPr lang="en-US"/>
              <a:t>Forecast</a:t>
            </a:r>
          </a:p>
          <a:p>
            <a:pPr algn="ctr"/>
            <a:r>
              <a:rPr lang="en-US"/>
              <a:t>System</a:t>
            </a: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800600" y="48768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parameters</a:t>
            </a:r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 flipH="1" flipV="1">
            <a:off x="4724400" y="4953000"/>
            <a:ext cx="76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2286000" y="5562600"/>
            <a:ext cx="1590675" cy="8223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Observed </a:t>
            </a:r>
          </a:p>
          <a:p>
            <a:pPr algn="ctr"/>
            <a:r>
              <a:rPr lang="en-US"/>
              <a:t>Data</a:t>
            </a:r>
          </a:p>
        </p:txBody>
      </p:sp>
      <p:sp>
        <p:nvSpPr>
          <p:cNvPr id="33802" name="Rectangle 15"/>
          <p:cNvSpPr>
            <a:spLocks noChangeArrowheads="1"/>
          </p:cNvSpPr>
          <p:nvPr/>
        </p:nvSpPr>
        <p:spPr bwMode="auto">
          <a:xfrm>
            <a:off x="1828800" y="4724400"/>
            <a:ext cx="1725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Analysis &amp;</a:t>
            </a:r>
          </a:p>
          <a:p>
            <a:r>
              <a:rPr lang="en-US"/>
              <a:t>Quality Control</a:t>
            </a:r>
          </a:p>
        </p:txBody>
      </p:sp>
      <p:sp>
        <p:nvSpPr>
          <p:cNvPr id="33803" name="Line 16"/>
          <p:cNvSpPr>
            <a:spLocks noChangeShapeType="1"/>
          </p:cNvSpPr>
          <p:nvPr/>
        </p:nvSpPr>
        <p:spPr bwMode="auto">
          <a:xfrm flipV="1">
            <a:off x="3429000" y="4968875"/>
            <a:ext cx="65088" cy="517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7"/>
          <p:cNvSpPr>
            <a:spLocks noChangeArrowheads="1"/>
          </p:cNvSpPr>
          <p:nvPr/>
        </p:nvSpPr>
        <p:spPr bwMode="auto">
          <a:xfrm>
            <a:off x="4343400" y="5562600"/>
            <a:ext cx="164465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Calibration</a:t>
            </a:r>
          </a:p>
        </p:txBody>
      </p:sp>
      <p:sp>
        <p:nvSpPr>
          <p:cNvPr id="33805" name="Line 18"/>
          <p:cNvSpPr>
            <a:spLocks noChangeShapeType="1"/>
          </p:cNvSpPr>
          <p:nvPr/>
        </p:nvSpPr>
        <p:spPr bwMode="auto">
          <a:xfrm flipV="1">
            <a:off x="41910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Rectangle 19"/>
          <p:cNvSpPr>
            <a:spLocks noChangeArrowheads="1"/>
          </p:cNvSpPr>
          <p:nvPr/>
        </p:nvSpPr>
        <p:spPr bwMode="auto">
          <a:xfrm>
            <a:off x="4343400" y="251460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model</a:t>
            </a:r>
          </a:p>
          <a:p>
            <a:pPr algn="ctr"/>
            <a:r>
              <a:rPr lang="en-US"/>
              <a:t>guidance</a:t>
            </a:r>
          </a:p>
        </p:txBody>
      </p:sp>
      <p:sp>
        <p:nvSpPr>
          <p:cNvPr id="33807" name="Rectangle 22"/>
          <p:cNvSpPr>
            <a:spLocks noChangeArrowheads="1"/>
          </p:cNvSpPr>
          <p:nvPr/>
        </p:nvSpPr>
        <p:spPr bwMode="auto">
          <a:xfrm>
            <a:off x="2286000" y="1752600"/>
            <a:ext cx="3778250" cy="4619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Hydrologic Model Analysis</a:t>
            </a:r>
          </a:p>
        </p:txBody>
      </p:sp>
      <p:sp>
        <p:nvSpPr>
          <p:cNvPr id="33808" name="Rectangle 23"/>
          <p:cNvSpPr>
            <a:spLocks noChangeArrowheads="1"/>
          </p:cNvSpPr>
          <p:nvPr/>
        </p:nvSpPr>
        <p:spPr bwMode="auto">
          <a:xfrm>
            <a:off x="2362200" y="2438400"/>
            <a:ext cx="1327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hydrologic</a:t>
            </a:r>
          </a:p>
          <a:p>
            <a:pPr algn="ctr"/>
            <a:r>
              <a:rPr lang="en-US"/>
              <a:t>expertise &amp;</a:t>
            </a:r>
          </a:p>
          <a:p>
            <a:pPr algn="ctr"/>
            <a:r>
              <a:rPr lang="en-US"/>
              <a:t>judgment</a:t>
            </a:r>
          </a:p>
        </p:txBody>
      </p:sp>
      <p:sp>
        <p:nvSpPr>
          <p:cNvPr id="33809" name="Line 24"/>
          <p:cNvSpPr>
            <a:spLocks noChangeShapeType="1"/>
          </p:cNvSpPr>
          <p:nvPr/>
        </p:nvSpPr>
        <p:spPr bwMode="auto">
          <a:xfrm flipV="1">
            <a:off x="38862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25"/>
          <p:cNvSpPr>
            <a:spLocks noChangeShapeType="1"/>
          </p:cNvSpPr>
          <p:nvPr/>
        </p:nvSpPr>
        <p:spPr bwMode="auto">
          <a:xfrm>
            <a:off x="5029200" y="4114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Rectangle 26"/>
          <p:cNvSpPr>
            <a:spLocks noChangeArrowheads="1"/>
          </p:cNvSpPr>
          <p:nvPr/>
        </p:nvSpPr>
        <p:spPr bwMode="auto">
          <a:xfrm>
            <a:off x="5003800" y="3794125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Outputs</a:t>
            </a:r>
          </a:p>
          <a:p>
            <a:pPr algn="ctr"/>
            <a:r>
              <a:rPr lang="en-US"/>
              <a:t>Graphics</a:t>
            </a:r>
          </a:p>
        </p:txBody>
      </p:sp>
      <p:sp>
        <p:nvSpPr>
          <p:cNvPr id="33812" name="Rectangle 28"/>
          <p:cNvSpPr>
            <a:spLocks noChangeArrowheads="1"/>
          </p:cNvSpPr>
          <p:nvPr/>
        </p:nvSpPr>
        <p:spPr bwMode="auto">
          <a:xfrm>
            <a:off x="6248400" y="3657600"/>
            <a:ext cx="1712913" cy="8318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River Forecasts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239167" y="773668"/>
            <a:ext cx="8519280" cy="5823536"/>
            <a:chOff x="239167" y="773668"/>
            <a:chExt cx="8519280" cy="5823536"/>
          </a:xfrm>
        </p:grpSpPr>
        <p:sp>
          <p:nvSpPr>
            <p:cNvPr id="26" name="Rectangle 25"/>
            <p:cNvSpPr/>
            <p:nvPr/>
          </p:nvSpPr>
          <p:spPr>
            <a:xfrm>
              <a:off x="239167" y="1143000"/>
              <a:ext cx="8519280" cy="5454204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62200" y="773668"/>
              <a:ext cx="447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BLACK BOX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RFC Forecast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2" y="1298507"/>
            <a:ext cx="6078638" cy="3923010"/>
          </a:xfrm>
          <a:prstGeom prst="rect">
            <a:avLst/>
          </a:prstGeom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5624540" y="1298505"/>
            <a:ext cx="1462060" cy="20330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086599" y="1143000"/>
            <a:ext cx="1803801" cy="6469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dirty="0" smtClean="0"/>
              <a:t>Organization #1 Decisions</a:t>
            </a:r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430438" y="3018221"/>
            <a:ext cx="1752600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dirty="0"/>
              <a:t>Rules, values,</a:t>
            </a:r>
            <a:r>
              <a:rPr lang="en-US" dirty="0" smtClean="0"/>
              <a:t> politics, technical ability, vulnerability, other factors</a:t>
            </a:r>
            <a:endParaRPr lang="en-US" dirty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086600" y="5221517"/>
            <a:ext cx="1803800" cy="6469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dirty="0" smtClean="0"/>
              <a:t>Organization #</a:t>
            </a:r>
            <a:r>
              <a:rPr lang="en-US" dirty="0" err="1" smtClean="0"/>
              <a:t>n</a:t>
            </a:r>
            <a:r>
              <a:rPr lang="en-US" dirty="0" smtClean="0"/>
              <a:t> Decisions</a:t>
            </a:r>
            <a:endParaRPr 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086600" y="2076086"/>
            <a:ext cx="1803800" cy="6469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dirty="0" smtClean="0"/>
              <a:t>Organization #2 Decisions</a:t>
            </a:r>
            <a:endParaRPr lang="en-US" dirty="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5624540" y="2383239"/>
            <a:ext cx="1462060" cy="948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624540" y="3331587"/>
            <a:ext cx="1462059" cy="21605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4321494" y="956595"/>
            <a:ext cx="4700861" cy="5492172"/>
            <a:chOff x="4321494" y="956595"/>
            <a:chExt cx="4700861" cy="5492172"/>
          </a:xfrm>
        </p:grpSpPr>
        <p:sp>
          <p:nvSpPr>
            <p:cNvPr id="14" name="Rectangle 13"/>
            <p:cNvSpPr/>
            <p:nvPr/>
          </p:nvSpPr>
          <p:spPr>
            <a:xfrm>
              <a:off x="4321494" y="956595"/>
              <a:ext cx="4700861" cy="5492172"/>
            </a:xfrm>
            <a:prstGeom prst="rect">
              <a:avLst/>
            </a:prstGeom>
            <a:noFill/>
            <a:ln w="635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3400" y="5257800"/>
              <a:ext cx="2828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Service Coordination Hydrologist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latin typeface="Calibri"/>
                <a:ea typeface="ＭＳ Ｐゴシック" pitchFamily="-105" charset="-128"/>
                <a:cs typeface="Calibri"/>
              </a:rPr>
              <a:t>Previous </a:t>
            </a:r>
            <a:r>
              <a:rPr lang="en-US" sz="3200" b="1" dirty="0" smtClean="0">
                <a:latin typeface="Calibri"/>
                <a:ea typeface="ＭＳ Ｐゴシック" pitchFamily="-105" charset="-128"/>
                <a:cs typeface="Calibri"/>
              </a:rPr>
              <a:t>Research on Water Management and Forecast Usage</a:t>
            </a:r>
            <a:endParaRPr lang="en-US" sz="3200" b="1" dirty="0">
              <a:latin typeface="Calibri"/>
              <a:ea typeface="ＭＳ Ｐゴシック" pitchFamily="-105" charset="-128"/>
              <a:cs typeface="Calibri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4419600" cy="4525963"/>
          </a:xfrm>
        </p:spPr>
        <p:txBody>
          <a:bodyPr/>
          <a:lstStyle/>
          <a:p>
            <a:pPr eaLnBrk="1" hangingPunct="1"/>
            <a:r>
              <a:rPr lang="en-US" sz="1500" b="1">
                <a:ea typeface="ＭＳ Ｐゴシック" pitchFamily="32" charset="-128"/>
                <a:cs typeface="ＭＳ Ｐゴシック" pitchFamily="32" charset="-128"/>
              </a:rPr>
              <a:t>Forecasts generally not used. </a:t>
            </a:r>
            <a:r>
              <a:rPr lang="en-US" sz="1500">
                <a:ea typeface="ＭＳ Ｐゴシック" pitchFamily="32" charset="-128"/>
                <a:cs typeface="ＭＳ Ｐゴシック" pitchFamily="32" charset="-128"/>
              </a:rPr>
              <a:t>Water management agencies value reliability and quality above all else. Unless those are threatened, agencies have little incentive to use forecasts. </a:t>
            </a:r>
          </a:p>
          <a:p>
            <a:pPr eaLnBrk="1" hangingPunct="1"/>
            <a:r>
              <a:rPr lang="en-US" sz="1500" b="1">
                <a:ea typeface="ＭＳ Ｐゴシック" pitchFamily="32" charset="-128"/>
                <a:cs typeface="ＭＳ Ｐゴシック" pitchFamily="32" charset="-128"/>
              </a:rPr>
              <a:t>Forecast use correlates with perceived risk. </a:t>
            </a:r>
            <a:r>
              <a:rPr lang="en-US" sz="1500">
                <a:ea typeface="ＭＳ Ｐゴシック" pitchFamily="32" charset="-128"/>
                <a:cs typeface="ＭＳ Ｐゴシック" pitchFamily="32" charset="-128"/>
              </a:rPr>
              <a:t>Forecast usage not dependent on agency size or on understanding of forecast skill and reliability. </a:t>
            </a:r>
          </a:p>
          <a:p>
            <a:pPr eaLnBrk="1" hangingPunct="1"/>
            <a:r>
              <a:rPr lang="en-US" sz="1500" b="1">
                <a:ea typeface="ＭＳ Ｐゴシック" pitchFamily="32" charset="-128"/>
                <a:cs typeface="ＭＳ Ｐゴシック" pitchFamily="32" charset="-128"/>
              </a:rPr>
              <a:t>Policy and infrastructure in USA limit use of forecasts. </a:t>
            </a:r>
            <a:r>
              <a:rPr lang="en-US" sz="1500">
                <a:ea typeface="ＭＳ Ｐゴシック" pitchFamily="32" charset="-128"/>
                <a:cs typeface="ＭＳ Ｐゴシック" pitchFamily="32" charset="-128"/>
              </a:rPr>
              <a:t>Many operating decisions are tied to observed data and do not allow flexibility. </a:t>
            </a:r>
          </a:p>
          <a:p>
            <a:pPr eaLnBrk="1" hangingPunct="1"/>
            <a:r>
              <a:rPr lang="en-US" sz="2400" b="1">
                <a:ea typeface="ＭＳ Ｐゴシック" pitchFamily="32" charset="-128"/>
                <a:cs typeface="ＭＳ Ｐゴシック" pitchFamily="32" charset="-128"/>
              </a:rPr>
              <a:t>Hopeless?</a:t>
            </a:r>
          </a:p>
          <a:p>
            <a:r>
              <a:rPr lang="en-US" sz="1800" b="1">
                <a:ea typeface="ＭＳ Ｐゴシック" pitchFamily="32" charset="-128"/>
                <a:cs typeface="ＭＳ Ｐゴシック" pitchFamily="32" charset="-128"/>
              </a:rPr>
              <a:t>	No! </a:t>
            </a:r>
            <a:r>
              <a:rPr lang="en-US" sz="1500">
                <a:ea typeface="ＭＳ Ｐゴシック" pitchFamily="32" charset="-128"/>
                <a:cs typeface="ＭＳ Ｐゴシック" pitchFamily="32" charset="-128"/>
              </a:rPr>
              <a:t>Long term drought, increasing demands, and climate change projections for less water each present opportunities for increasing forecast usage.</a:t>
            </a:r>
            <a:r>
              <a:rPr lang="en-US" sz="1800">
                <a:ea typeface="ＭＳ Ｐゴシック" pitchFamily="32" charset="-128"/>
                <a:cs typeface="ＭＳ Ｐゴシック" pitchFamily="32" charset="-128"/>
              </a:rPr>
              <a:t> </a:t>
            </a:r>
            <a:endParaRPr lang="en-US" sz="1800" b="1">
              <a:ea typeface="ＭＳ Ｐゴシック" pitchFamily="32" charset="-128"/>
              <a:cs typeface="ＭＳ Ｐゴシック" pitchFamily="32" charset="-128"/>
            </a:endParaRPr>
          </a:p>
          <a:p>
            <a:pPr eaLnBrk="1" hangingPunct="1"/>
            <a:endParaRPr lang="en-US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27652" name="Slide Number Placeholder 4"/>
          <p:cNvSpPr txBox="1">
            <a:spLocks noGrp="1"/>
          </p:cNvSpPr>
          <p:nvPr/>
        </p:nvSpPr>
        <p:spPr bwMode="auto">
          <a:xfrm>
            <a:off x="81534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19B1F13-1B0B-E540-A919-6744350E43ED}" type="slidenum">
              <a:rPr lang="en-US" sz="1200">
                <a:latin typeface="TradeGothicBoldTwo" pitchFamily="2" charset="0"/>
              </a:rPr>
              <a:pPr algn="r"/>
              <a:t>8</a:t>
            </a:fld>
            <a:endParaRPr lang="en-US" sz="1200">
              <a:latin typeface="TradeGothicBoldTwo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95800" y="1524000"/>
          <a:ext cx="4419600" cy="4298951"/>
        </p:xfrm>
        <a:graphic>
          <a:graphicData uri="http://schemas.openxmlformats.org/drawingml/2006/table">
            <a:tbl>
              <a:tblPr/>
              <a:tblGrid>
                <a:gridCol w="1473200"/>
                <a:gridCol w="1473200"/>
                <a:gridCol w="14732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Study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5" charset="0"/>
                        <a:ea typeface="Times New Roman" pitchFamily="-105" charset="0"/>
                        <a:cs typeface="Times New Roman" pitchFamily="-10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Method(s)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5" charset="0"/>
                        <a:ea typeface="Times New Roman" pitchFamily="-105" charset="0"/>
                        <a:cs typeface="Times New Roman" pitchFamily="-10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Geographic Area(s)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5" charset="0"/>
                        <a:ea typeface="Times New Roman" pitchFamily="-105" charset="0"/>
                        <a:cs typeface="Times New Roman" pitchFamily="-10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(Rayner et al., 2005)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Field Research: Semi-structured Interviews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USA: Pacific Northwest, Southern California, and Washington, DC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(O'Connor et al., 2005)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Survey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USA: South Carolina and Susquehanna River Basin of Pennsylvania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(Lemos, 2008)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Field Research: Observation of Meetings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 and Brazil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(Dow et al., 2007)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Survey (building on earlier work (O'Connor et al., 2005))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USA: South Carolina and Susquehanna River Basin of Pennsylvania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(Callahan &amp; Miles, 1999)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Field Research: Semi-structured interviews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USA: Pacific Northwest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(Ziervogel et al., 2010)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Case Study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South Africa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(Pulwarty &amp; Redmond, 1997)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Field Research: Semi-structured interviews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USA: Pacific Northwest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7310438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1676400" y="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66">
                <a:alpha val="50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200" b="1">
                <a:solidFill>
                  <a:srgbClr val="008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Colorado River Supply and Demand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867400" y="6491288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Credit: USBR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2044</Words>
  <Application>Microsoft Macintosh PowerPoint</Application>
  <PresentationFormat>On-screen Show (4:3)</PresentationFormat>
  <Paragraphs>297</Paragraphs>
  <Slides>27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1_Default Design</vt:lpstr>
      <vt:lpstr>Worksheet</vt:lpstr>
      <vt:lpstr>Slide 1</vt:lpstr>
      <vt:lpstr>Outline</vt:lpstr>
      <vt:lpstr>Background</vt:lpstr>
      <vt:lpstr>Colorado Basin  River Forecast Center</vt:lpstr>
      <vt:lpstr>Water Resources Vision 2020</vt:lpstr>
      <vt:lpstr>RFC Forecast Process</vt:lpstr>
      <vt:lpstr>RFC Forecast Process</vt:lpstr>
      <vt:lpstr>Previous Research on Water Management and Forecast Usage</vt:lpstr>
      <vt:lpstr>Slide 9</vt:lpstr>
      <vt:lpstr>Slide 10</vt:lpstr>
      <vt:lpstr>Slide 11</vt:lpstr>
      <vt:lpstr>Slide 12</vt:lpstr>
      <vt:lpstr>CBRFC 2010 Stakeholder Forum</vt:lpstr>
      <vt:lpstr>CBRFC Webinars</vt:lpstr>
      <vt:lpstr>Stakeholder Engagement Workshops</vt:lpstr>
      <vt:lpstr>Scenarios</vt:lpstr>
      <vt:lpstr>AMS Short Course Scenarios</vt:lpstr>
      <vt:lpstr>AMS Short Course Scenario Results</vt:lpstr>
      <vt:lpstr>Literacy Survey: Findings So Far</vt:lpstr>
      <vt:lpstr>Promoting Ensemble Forecasts</vt:lpstr>
      <vt:lpstr>ESP applications</vt:lpstr>
      <vt:lpstr>Applications of Probabilistic Flow Forecasts</vt:lpstr>
      <vt:lpstr>CBRFC Blog</vt:lpstr>
      <vt:lpstr>Challenges</vt:lpstr>
      <vt:lpstr>An Example: Lake Powell Probability of Equalization Forecast</vt:lpstr>
      <vt:lpstr>Example (Con’t)</vt:lpstr>
      <vt:lpstr>Questions?</vt:lpstr>
    </vt:vector>
  </TitlesOfParts>
  <Manager/>
  <Company>NWS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w/ GFS and CFS</dc:title>
  <dc:subject/>
  <dc:creator>aww</dc:creator>
  <cp:keywords/>
  <dc:description/>
  <cp:lastModifiedBy>kvw</cp:lastModifiedBy>
  <cp:revision>58</cp:revision>
  <dcterms:created xsi:type="dcterms:W3CDTF">2011-05-12T14:05:28Z</dcterms:created>
  <dcterms:modified xsi:type="dcterms:W3CDTF">2011-05-12T14:16:28Z</dcterms:modified>
  <cp:category/>
</cp:coreProperties>
</file>