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24" r:id="rId4"/>
    <p:sldId id="258" r:id="rId5"/>
    <p:sldId id="299" r:id="rId6"/>
    <p:sldId id="259" r:id="rId7"/>
    <p:sldId id="320" r:id="rId8"/>
    <p:sldId id="321" r:id="rId9"/>
    <p:sldId id="262" r:id="rId10"/>
    <p:sldId id="284" r:id="rId11"/>
    <p:sldId id="301" r:id="rId12"/>
    <p:sldId id="285" r:id="rId13"/>
    <p:sldId id="286" r:id="rId14"/>
    <p:sldId id="287" r:id="rId15"/>
    <p:sldId id="343" r:id="rId16"/>
    <p:sldId id="281" r:id="rId17"/>
    <p:sldId id="266" r:id="rId18"/>
    <p:sldId id="288" r:id="rId19"/>
    <p:sldId id="264" r:id="rId20"/>
    <p:sldId id="302" r:id="rId21"/>
    <p:sldId id="342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1" r:id="rId37"/>
    <p:sldId id="340" r:id="rId38"/>
    <p:sldId id="325" r:id="rId39"/>
    <p:sldId id="290" r:id="rId40"/>
    <p:sldId id="280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70" autoAdjust="0"/>
    <p:restoredTop sz="94660"/>
  </p:normalViewPr>
  <p:slideViewPr>
    <p:cSldViewPr snapToObjects="1">
      <p:cViewPr>
        <p:scale>
          <a:sx n="100" d="100"/>
          <a:sy n="100" d="100"/>
        </p:scale>
        <p:origin x="-273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60B10-9494-1C41-A237-BA962C652E2C}" type="slidenum">
              <a:rPr lang="en-US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37</a:t>
            </a:fld>
            <a:endParaRPr lang="en-US" smtClean="0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oaa.gov" TargetMode="External"/><Relationship Id="rId3" Type="http://schemas.openxmlformats.org/officeDocument/2006/relationships/image" Target="../media/image29.png"/><Relationship Id="rId6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April 2011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Flow </a:t>
            </a: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Forecast Webinar</a:t>
            </a: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1pm, April 7,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Kevin Werner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Colorado Mainstem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762250"/>
            <a:ext cx="9144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47800"/>
            <a:ext cx="5638800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763838"/>
            <a:ext cx="457200" cy="43656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09800" y="2765429"/>
            <a:ext cx="1066800" cy="21669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8" y="1447798"/>
            <a:ext cx="5715002" cy="381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3200400"/>
            <a:ext cx="609600" cy="304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209800" y="3352800"/>
            <a:ext cx="685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82" y="1474788"/>
            <a:ext cx="6131718" cy="408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Lower Colorado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3733800"/>
            <a:ext cx="1219200" cy="1066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905000" y="3733800"/>
            <a:ext cx="1123950" cy="53340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28695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65363"/>
            <a:ext cx="228600" cy="325437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066800" y="2427288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47800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25014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59021" y="0"/>
            <a:ext cx="6234983" cy="3429000"/>
          </a:xfrm>
        </p:spPr>
      </p:pic>
      <p:pic>
        <p:nvPicPr>
          <p:cNvPr id="6" name="Picture 5" descr="triallake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667000"/>
            <a:ext cx="5257800" cy="3943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NRCS SNOTEL pictures:</a:t>
            </a:r>
          </a:p>
          <a:p>
            <a:endParaRPr lang="en-US" dirty="0" smtClean="0"/>
          </a:p>
          <a:p>
            <a:r>
              <a:rPr lang="en-US" dirty="0" smtClean="0"/>
              <a:t>Garden Summit (Right)</a:t>
            </a:r>
          </a:p>
          <a:p>
            <a:endParaRPr lang="en-US" dirty="0" smtClean="0"/>
          </a:p>
          <a:p>
            <a:r>
              <a:rPr lang="en-US" dirty="0" smtClean="0"/>
              <a:t>Trial Lake (Bottom)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1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095801"/>
            <a:ext cx="3733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Active weather period continues!!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Weak storm today/tomorrow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Cold, more powerful storm for the weekend affecting entire basin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Another weaker storm for the middle of next week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21" y="3505200"/>
            <a:ext cx="2843279" cy="264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921" y="820890"/>
            <a:ext cx="2889250" cy="268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4076700" cy="305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1143000"/>
          </a:xfrm>
        </p:spPr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La Nina Update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52400" y="6427788"/>
            <a:ext cx="8686800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http://www.cpc.noaa.gov</a:t>
            </a:r>
            <a:r>
              <a:rPr lang="en-US" sz="1400">
                <a:latin typeface="Calibri" pitchFamily="-105" charset="0"/>
              </a:rPr>
              <a:t> and iri.columbia.edu/climate/ENSO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4343400" cy="5113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495800" cy="5293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7833"/>
            <a:ext cx="4519725" cy="532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495" y="0"/>
            <a:ext cx="2870489" cy="330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302000"/>
            <a:ext cx="3733799" cy="313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40510" r="33987"/>
          <a:stretch>
            <a:fillRect/>
          </a:stretch>
        </p:blipFill>
        <p:spPr>
          <a:xfrm>
            <a:off x="1905000" y="0"/>
            <a:ext cx="3429000" cy="2871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41153" r="35320"/>
          <a:stretch>
            <a:fillRect/>
          </a:stretch>
        </p:blipFill>
        <p:spPr>
          <a:xfrm>
            <a:off x="1905000" y="2972601"/>
            <a:ext cx="3178128" cy="2686409"/>
          </a:xfrm>
          <a:prstGeom prst="rect">
            <a:avLst/>
          </a:prstGeom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52400" y="6427788"/>
            <a:ext cx="8686800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http://www.cbrfc.noaa.gov/climate/climoForecasts.cgi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34483" r="30435"/>
          <a:stretch>
            <a:fillRect/>
          </a:stretch>
        </p:blipFill>
        <p:spPr>
          <a:xfrm>
            <a:off x="0" y="0"/>
            <a:ext cx="2676654" cy="2342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t="38809" r="34324"/>
          <a:stretch>
            <a:fillRect/>
          </a:stretch>
        </p:blipFill>
        <p:spPr>
          <a:xfrm>
            <a:off x="-304800" y="2895600"/>
            <a:ext cx="3192398" cy="2763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42908"/>
            <a:ext cx="3907054" cy="505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March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Water Supply Forecasts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79550"/>
            <a:ext cx="4281488" cy="554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Forecast Users include: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Emergency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USGS hydrologists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Water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River Recreation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21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Weather Really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characteristics are largely determined by the day-to-day spring weather. </a:t>
            </a:r>
          </a:p>
          <a:p>
            <a:pPr lvl="1"/>
            <a:r>
              <a:rPr lang="en-US" dirty="0" smtClean="0"/>
              <a:t>While large snow pack years increase chances for flooding, it is not an inevitability</a:t>
            </a:r>
          </a:p>
          <a:p>
            <a:pPr lvl="1"/>
            <a:r>
              <a:rPr lang="en-US" dirty="0" smtClean="0"/>
              <a:t>Small snow pack years (like last year) can flood with the right sequence of spring temperatures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7"/>
          </a:xfrm>
        </p:spPr>
        <p:txBody>
          <a:bodyPr/>
          <a:lstStyle/>
          <a:p>
            <a:r>
              <a:rPr lang="en-US" sz="4000" smtClean="0">
                <a:ea typeface="ＭＳ Ｐゴシック" pitchFamily="36" charset="-128"/>
                <a:cs typeface="ＭＳ Ｐゴシック" pitchFamily="36" charset="-128"/>
              </a:rPr>
              <a:t>Snotels in Cottonwoods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68275" y="1306513"/>
            <a:ext cx="2795588" cy="4525962"/>
          </a:xfrm>
        </p:spPr>
        <p:txBody>
          <a:bodyPr/>
          <a:lstStyle/>
          <a:p>
            <a:r>
              <a:rPr lang="en-US" sz="2000" smtClean="0">
                <a:solidFill>
                  <a:srgbClr val="3366FF"/>
                </a:solidFill>
                <a:ea typeface="ＭＳ Ｐゴシック" pitchFamily="36" charset="-128"/>
                <a:cs typeface="ＭＳ Ｐゴシック" pitchFamily="36" charset="-128"/>
              </a:rPr>
              <a:t>Mill-D North          </a:t>
            </a: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(8960’, southwest face)</a:t>
            </a:r>
          </a:p>
          <a:p>
            <a:pPr lvl="1"/>
            <a:r>
              <a:rPr lang="en-US" sz="1600" b="1" smtClean="0"/>
              <a:t>“middle”</a:t>
            </a:r>
          </a:p>
          <a:p>
            <a:pPr lvl="1"/>
            <a:endParaRPr lang="en-US" sz="1600" smtClean="0"/>
          </a:p>
          <a:p>
            <a:r>
              <a:rPr lang="en-US" sz="2000" smtClean="0">
                <a:solidFill>
                  <a:srgbClr val="3366FF"/>
                </a:solidFill>
                <a:ea typeface="ＭＳ Ｐゴシック" pitchFamily="36" charset="-128"/>
                <a:cs typeface="ＭＳ Ｐゴシック" pitchFamily="36" charset="-128"/>
              </a:rPr>
              <a:t>Brighton      </a:t>
            </a: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           (8750’, southeast face)</a:t>
            </a:r>
          </a:p>
          <a:p>
            <a:pPr lvl="1"/>
            <a:r>
              <a:rPr lang="en-US" sz="1600" b="1" smtClean="0"/>
              <a:t>“middle”</a:t>
            </a:r>
          </a:p>
          <a:p>
            <a:pPr lvl="1"/>
            <a:endParaRPr lang="en-US" sz="1600" smtClean="0"/>
          </a:p>
          <a:p>
            <a:r>
              <a:rPr lang="en-US" sz="2000" smtClean="0">
                <a:solidFill>
                  <a:srgbClr val="3366FF"/>
                </a:solidFill>
                <a:ea typeface="ＭＳ Ｐゴシック" pitchFamily="36" charset="-128"/>
                <a:cs typeface="ＭＳ Ｐゴシック" pitchFamily="36" charset="-128"/>
              </a:rPr>
              <a:t>Snowbird</a:t>
            </a:r>
            <a:r>
              <a:rPr lang="en-US" sz="2000" smtClean="0">
                <a:ea typeface="ＭＳ Ｐゴシック" pitchFamily="36" charset="-128"/>
                <a:cs typeface="ＭＳ Ｐゴシック" pitchFamily="36" charset="-128"/>
              </a:rPr>
              <a:t>           (9640’, northeast face)</a:t>
            </a:r>
          </a:p>
          <a:p>
            <a:pPr lvl="1"/>
            <a:r>
              <a:rPr lang="en-US" sz="1600" b="1" smtClean="0"/>
              <a:t>“high”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306513"/>
            <a:ext cx="60452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6650038" y="5524500"/>
            <a:ext cx="10207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Snowbird</a:t>
            </a:r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7016750" y="3249613"/>
            <a:ext cx="115411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Mill-D North</a:t>
            </a:r>
          </a:p>
        </p:txBody>
      </p: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7310438" y="4035425"/>
            <a:ext cx="10207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Brighton</a:t>
            </a:r>
          </a:p>
        </p:txBody>
      </p:sp>
      <p:sp>
        <p:nvSpPr>
          <p:cNvPr id="9" name="Donut 8"/>
          <p:cNvSpPr/>
          <p:nvPr/>
        </p:nvSpPr>
        <p:spPr>
          <a:xfrm>
            <a:off x="6299200" y="5122863"/>
            <a:ext cx="490538" cy="508000"/>
          </a:xfrm>
          <a:prstGeom prst="donut">
            <a:avLst>
              <a:gd name="adj" fmla="val 12891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650038" y="2860675"/>
            <a:ext cx="492125" cy="508000"/>
          </a:xfrm>
          <a:prstGeom prst="donut">
            <a:avLst>
              <a:gd name="adj" fmla="val 12891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954838" y="4233863"/>
            <a:ext cx="492125" cy="508000"/>
          </a:xfrm>
          <a:prstGeom prst="donut">
            <a:avLst>
              <a:gd name="adj" fmla="val 12891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6800" cy="893762"/>
          </a:xfrm>
        </p:spPr>
        <p:txBody>
          <a:bodyPr anchor="t"/>
          <a:lstStyle/>
          <a:p>
            <a:pPr algn="l"/>
            <a: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  <a:t>SWE in Cottonwoods</a:t>
            </a:r>
            <a:b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  <a:t/>
            </a:r>
            <a:br>
              <a:rPr lang="en-US" sz="3600" dirty="0" smtClean="0">
                <a:ea typeface="ＭＳ Ｐゴシック" pitchFamily="36" charset="-128"/>
                <a:cs typeface="ＭＳ Ｐゴシック" pitchFamily="36" charset="-128"/>
              </a:rPr>
            </a:br>
            <a:endParaRPr lang="en-US" sz="3600" dirty="0" smtClean="0">
              <a:solidFill>
                <a:srgbClr val="0000FF"/>
              </a:solidFill>
              <a:ea typeface="ＭＳ Ｐゴシック" pitchFamily="36" charset="-128"/>
              <a:cs typeface="ＭＳ Ｐゴシック" pitchFamily="36" charset="-128"/>
            </a:endParaRP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825" y="0"/>
            <a:ext cx="495617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8700"/>
            <a:ext cx="47212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568700"/>
            <a:ext cx="4584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7493000" y="1328738"/>
            <a:ext cx="1084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Nearly identical melt!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6215063" y="652463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800000"/>
                </a:solidFill>
              </a:rPr>
              <a:t>2006</a:t>
            </a:r>
          </a:p>
        </p:txBody>
      </p:sp>
      <p:sp>
        <p:nvSpPr>
          <p:cNvPr id="59400" name="TextBox 8"/>
          <p:cNvSpPr txBox="1">
            <a:spLocks noChangeArrowheads="1"/>
          </p:cNvSpPr>
          <p:nvPr/>
        </p:nvSpPr>
        <p:spPr bwMode="auto">
          <a:xfrm>
            <a:off x="6367463" y="1963738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2010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600" y="1770063"/>
            <a:ext cx="3782796" cy="264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6" charset="-128"/>
                <a:cs typeface="ＭＳ Ｐゴシック" pitchFamily="36" charset="-128"/>
              </a:rPr>
              <a:t>Large snow year (2006) compared to small snow year (2010)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638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April 5 Peak Flow Forecasts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6049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524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1771650"/>
            <a:ext cx="2180589" cy="5143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0"/>
            <a:ext cx="5515611" cy="3447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447257"/>
            <a:ext cx="51816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2211" y="20383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629411" y="228600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333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333751"/>
            <a:ext cx="56388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6383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18859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95250"/>
            <a:ext cx="5515611" cy="344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6383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18859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95250"/>
            <a:ext cx="5515611" cy="344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76600" y="2457450"/>
            <a:ext cx="50292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505201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120" y="22669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560320" y="251460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0"/>
            <a:ext cx="536448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524250"/>
            <a:ext cx="53340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2667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00400" y="29146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28600"/>
            <a:ext cx="5334000" cy="333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505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8194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743200" y="3067050"/>
            <a:ext cx="8851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76200"/>
            <a:ext cx="5334000" cy="333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21" y="3409951"/>
            <a:ext cx="551688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67" t="15115" r="15000"/>
          <a:stretch>
            <a:fillRect/>
          </a:stretch>
        </p:blipFill>
        <p:spPr>
          <a:xfrm>
            <a:off x="152400" y="914400"/>
            <a:ext cx="3475989" cy="38401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3867150"/>
            <a:ext cx="9906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116388"/>
            <a:ext cx="762210" cy="227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90" y="77788"/>
            <a:ext cx="5515612" cy="3447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90" y="3410744"/>
            <a:ext cx="5515610" cy="344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Publication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7222085" cy="687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64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April 1, 2011</a:t>
            </a:r>
          </a:p>
          <a:p>
            <a:r>
              <a:rPr lang="en-US" dirty="0"/>
              <a:t>Water Supply Forecasts</a:t>
            </a:r>
          </a:p>
          <a:p>
            <a:endParaRPr lang="en-US" dirty="0"/>
          </a:p>
          <a:p>
            <a:r>
              <a:rPr lang="en-US" dirty="0"/>
              <a:t>Highlights: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Wet winter continues for much of the basin with many forecasts higher than any year since 1997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Some northern basins predicting flows near the top 10%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Most northern basins higher than Mar 1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San Juan and lower basin somewhat lower since Feb 1 and again Mar 1</a:t>
            </a:r>
          </a:p>
          <a:p>
            <a:pPr>
              <a:buFont typeface="Arial" pitchFamily="-105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562" y="152400"/>
            <a:ext cx="6417438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Forecast updates planned for:</a:t>
            </a:r>
          </a:p>
          <a:p>
            <a:pPr lvl="1"/>
            <a:r>
              <a:rPr lang="en-US" sz="2000" dirty="0" smtClean="0"/>
              <a:t>4/5 (done), 4/19, 4/26, 5/5, 5/10, 5/17, 5/24</a:t>
            </a:r>
          </a:p>
          <a:p>
            <a:r>
              <a:rPr lang="en-US" sz="2000" dirty="0" smtClean="0"/>
              <a:t>Webinars: Bi-weekly on Wednesdays starting April 20??</a:t>
            </a:r>
          </a:p>
          <a:p>
            <a:r>
              <a:rPr lang="en-US" sz="2000" dirty="0" smtClean="0"/>
              <a:t>“beta” website developments:</a:t>
            </a:r>
          </a:p>
          <a:p>
            <a:pPr lvl="1"/>
            <a:r>
              <a:rPr lang="en-US" sz="2000" dirty="0" smtClean="0"/>
              <a:t>SNOTEL percentiles</a:t>
            </a:r>
          </a:p>
          <a:p>
            <a:pPr lvl="1"/>
            <a:r>
              <a:rPr lang="en-US" sz="2000" dirty="0" smtClean="0"/>
              <a:t>Simplified peak flow chart</a:t>
            </a:r>
          </a:p>
          <a:p>
            <a:r>
              <a:rPr lang="en-US" sz="2000" dirty="0" smtClean="0"/>
              <a:t>In progress: instantaneous peaks (</a:t>
            </a:r>
            <a:r>
              <a:rPr lang="en-US" sz="2000" dirty="0" err="1" smtClean="0"/>
              <a:t>vs</a:t>
            </a:r>
            <a:r>
              <a:rPr lang="en-US" sz="2000" dirty="0" smtClean="0"/>
              <a:t> mean daily)</a:t>
            </a:r>
          </a:p>
          <a:p>
            <a:r>
              <a:rPr lang="en-US" sz="2000" dirty="0" smtClean="0"/>
              <a:t>Discussion:</a:t>
            </a:r>
          </a:p>
          <a:p>
            <a:pPr lvl="1"/>
            <a:r>
              <a:rPr lang="en-US" sz="2000" dirty="0" smtClean="0"/>
              <a:t>How do you use peak flow forecasts?</a:t>
            </a:r>
          </a:p>
          <a:p>
            <a:pPr lvl="1"/>
            <a:r>
              <a:rPr lang="en-US" sz="2000" dirty="0" smtClean="0"/>
              <a:t>Does the above meet your needs? (If not, why not?)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News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5634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Smith</a:t>
            </a: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Upcoming:</a:t>
            </a: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Weekly ESP model guidance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Email product updates via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govdelivery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(can add more products /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webpages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upon request)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Changes to CBRFC webpage: www.cbrfc.noaa.gov/gmap/gmap3.php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Blog (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blog.citizen.apps.gov/cbrfc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1066800"/>
            <a:ext cx="435016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5401"/>
            <a:ext cx="3044508" cy="352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3276600"/>
            <a:ext cx="2895600" cy="335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1"/>
            <a:ext cx="3022600" cy="350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399" y="25401"/>
            <a:ext cx="3022601" cy="3504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0"/>
            <a:ext cx="3022600" cy="3504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0" y="3194050"/>
            <a:ext cx="3160157" cy="3663950"/>
          </a:xfrm>
          <a:prstGeom prst="rect">
            <a:avLst/>
          </a:prstGeom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401"/>
            <a:ext cx="5476875" cy="63500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208305" cy="355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71800"/>
            <a:ext cx="5765682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584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7 (above)</a:t>
            </a:r>
          </a:p>
          <a:p>
            <a:endParaRPr lang="en-US" dirty="0" smtClean="0"/>
          </a:p>
          <a:p>
            <a:r>
              <a:rPr lang="en-US" dirty="0" smtClean="0"/>
              <a:t>April 7 (right)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24739"/>
          <a:stretch>
            <a:fillRect/>
          </a:stretch>
        </p:blipFill>
        <p:spPr>
          <a:xfrm>
            <a:off x="0" y="885861"/>
            <a:ext cx="3048000" cy="4249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0"/>
            <a:ext cx="5791200" cy="5100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584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as a percent of average (above)</a:t>
            </a:r>
          </a:p>
          <a:p>
            <a:r>
              <a:rPr lang="en-US" dirty="0" smtClean="0"/>
              <a:t>April 7 as a percentile (right)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23925"/>
            <a:ext cx="4580035" cy="4034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35" y="923925"/>
            <a:ext cx="4411565" cy="458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7124129" cy="6653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~25 sites showing highest value ever for today!!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286632"/>
            <a:ext cx="2461062" cy="2941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447800"/>
            <a:ext cx="2438400" cy="291481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 Upper 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609600" cy="723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76400" y="1809750"/>
            <a:ext cx="1752600" cy="3619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1018</Words>
  <Application>Microsoft Macintosh PowerPoint</Application>
  <PresentationFormat>On-screen Show (4:3)</PresentationFormat>
  <Paragraphs>127</Paragraphs>
  <Slides>40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CBRFC April 2011 Peak Flow Forecast Webinar</vt:lpstr>
      <vt:lpstr>Outline</vt:lpstr>
      <vt:lpstr>Slide 3</vt:lpstr>
      <vt:lpstr>Slide 4</vt:lpstr>
      <vt:lpstr>Slide 5</vt:lpstr>
      <vt:lpstr>Slide 6</vt:lpstr>
      <vt:lpstr>Slide 7</vt:lpstr>
      <vt:lpstr>Slide 8</vt:lpstr>
      <vt:lpstr>Snow: Upper Green Basin (above Flaming Gorge)</vt:lpstr>
      <vt:lpstr>Snow: Colorado Mainstem (above Cameo)</vt:lpstr>
      <vt:lpstr>Snow: Gunnison Basin</vt:lpstr>
      <vt:lpstr>Snow: San Juan Basin</vt:lpstr>
      <vt:lpstr>Snow: Lower Colorado</vt:lpstr>
      <vt:lpstr>Snow: Six Creeks in Salt Lake County</vt:lpstr>
      <vt:lpstr>Slide 15</vt:lpstr>
      <vt:lpstr>Snow Maps</vt:lpstr>
      <vt:lpstr>Forecast Precipitation</vt:lpstr>
      <vt:lpstr>La Nina Update</vt:lpstr>
      <vt:lpstr>Slide 19</vt:lpstr>
      <vt:lpstr>Soil Moisture</vt:lpstr>
      <vt:lpstr>What is a Peak Flow Forecast?</vt:lpstr>
      <vt:lpstr>Spring Weather Really Matters</vt:lpstr>
      <vt:lpstr>Snotels in Cottonwoods</vt:lpstr>
      <vt:lpstr>SWE in Cottonwoods  </vt:lpstr>
      <vt:lpstr>Slide 25</vt:lpstr>
      <vt:lpstr>April 5 Peak Flow Forecasts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Peak Flow Publication</vt:lpstr>
      <vt:lpstr>Slide 37</vt:lpstr>
      <vt:lpstr>Peak Flow Forecasts</vt:lpstr>
      <vt:lpstr>CBRFC News</vt:lpstr>
      <vt:lpstr>Slide 40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37</cp:revision>
  <dcterms:created xsi:type="dcterms:W3CDTF">2011-04-08T19:01:18Z</dcterms:created>
  <dcterms:modified xsi:type="dcterms:W3CDTF">2011-04-08T19:39:07Z</dcterms:modified>
</cp:coreProperties>
</file>