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99" r:id="rId5"/>
    <p:sldId id="259" r:id="rId6"/>
    <p:sldId id="320" r:id="rId7"/>
    <p:sldId id="321" r:id="rId8"/>
    <p:sldId id="344" r:id="rId9"/>
    <p:sldId id="345" r:id="rId10"/>
    <p:sldId id="262" r:id="rId11"/>
    <p:sldId id="284" r:id="rId12"/>
    <p:sldId id="301" r:id="rId13"/>
    <p:sldId id="285" r:id="rId14"/>
    <p:sldId id="287" r:id="rId15"/>
    <p:sldId id="343" r:id="rId16"/>
    <p:sldId id="281" r:id="rId17"/>
    <p:sldId id="266" r:id="rId18"/>
    <p:sldId id="302" r:id="rId19"/>
    <p:sldId id="342" r:id="rId20"/>
    <p:sldId id="326" r:id="rId21"/>
    <p:sldId id="330" r:id="rId22"/>
    <p:sldId id="331" r:id="rId23"/>
    <p:sldId id="332" r:id="rId24"/>
    <p:sldId id="346" r:id="rId25"/>
    <p:sldId id="333" r:id="rId26"/>
    <p:sldId id="335" r:id="rId27"/>
    <p:sldId id="336" r:id="rId28"/>
    <p:sldId id="347" r:id="rId29"/>
    <p:sldId id="337" r:id="rId30"/>
    <p:sldId id="338" r:id="rId31"/>
    <p:sldId id="339" r:id="rId32"/>
    <p:sldId id="341" r:id="rId33"/>
    <p:sldId id="340" r:id="rId34"/>
    <p:sldId id="325" r:id="rId35"/>
    <p:sldId id="290" r:id="rId36"/>
    <p:sldId id="280" r:id="rId3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4970" autoAdjust="0"/>
    <p:restoredTop sz="94660"/>
  </p:normalViewPr>
  <p:slideViewPr>
    <p:cSldViewPr snapToObjects="1">
      <p:cViewPr>
        <p:scale>
          <a:sx n="100" d="100"/>
          <a:sy n="100" d="100"/>
        </p:scale>
        <p:origin x="-2632" y="-1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theme" Target="theme/theme1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AAAC7285-C30C-1D42-9C56-13A3207C2838}" type="datetime1">
              <a:rPr lang="en-US"/>
              <a:pPr>
                <a:defRPr/>
              </a:pPr>
              <a:t>4/20/11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83CE0A97-5E03-FA4A-991E-B9E081965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560B10-9494-1C41-A237-BA962C652E2C}" type="slidenum">
              <a:rPr lang="en-US" smtClean="0"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rPr>
              <a:pPr/>
              <a:t>33</a:t>
            </a:fld>
            <a:endParaRPr lang="en-US" smtClean="0">
              <a:latin typeface="Calibri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85CED-3647-7F4C-A769-0ACB1CBF1D9B}" type="datetime1">
              <a:rPr lang="en-US"/>
              <a:pPr>
                <a:defRPr/>
              </a:pPr>
              <a:t>4/20/11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E08A3-4546-E641-B2C1-24F99E509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A81CB-4E24-BC4C-8DED-C965563BA065}" type="datetime1">
              <a:rPr lang="en-US"/>
              <a:pPr>
                <a:defRPr/>
              </a:pPr>
              <a:t>4/20/11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E7F14-404E-734A-8518-0C65AA044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1EE33-FFB8-D541-A3A9-EEC9D192BF63}" type="datetime1">
              <a:rPr lang="en-US"/>
              <a:pPr>
                <a:defRPr/>
              </a:pPr>
              <a:t>4/20/11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1A7FB-0820-FD48-9CE6-220CECFD2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998E6-6F62-874E-953A-D8B20820BB54}" type="datetime1">
              <a:rPr lang="en-US"/>
              <a:pPr>
                <a:defRPr/>
              </a:pPr>
              <a:t>4/20/11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BF0ED-DCD2-EC44-91BA-FEEB83473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D8BC3-140A-C644-80CB-BBF0C2E13E27}" type="datetime1">
              <a:rPr lang="en-US"/>
              <a:pPr>
                <a:defRPr/>
              </a:pPr>
              <a:t>4/20/11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36FDA-B094-8D43-BAA6-E53A7841E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B2A20-3CA8-F742-9EB8-EECAE79849C0}" type="datetime1">
              <a:rPr lang="en-US"/>
              <a:pPr>
                <a:defRPr/>
              </a:pPr>
              <a:t>4/20/11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D1D45-080D-9548-B65C-536487B31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A86E5-3059-6C4A-A6E0-0B758F05FDDF}" type="datetime1">
              <a:rPr lang="en-US"/>
              <a:pPr>
                <a:defRPr/>
              </a:pPr>
              <a:t>4/20/11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A9346-FCCF-004F-BEBC-A8E66B896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9BB3D-E530-A24D-9AD4-2612E3C1849D}" type="datetime1">
              <a:rPr lang="en-US"/>
              <a:pPr>
                <a:defRPr/>
              </a:pPr>
              <a:t>4/20/11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7D3A-BFB9-6543-9353-D7A75ACAC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BF65D-F1A8-2848-AD2F-79282A949EF2}" type="datetime1">
              <a:rPr lang="en-US"/>
              <a:pPr>
                <a:defRPr/>
              </a:pPr>
              <a:t>4/20/11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D3097-78BD-1D40-9484-DF381FD47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ED578-5457-DB43-A1F2-51CFB0DC3221}" type="datetime1">
              <a:rPr lang="en-US"/>
              <a:pPr>
                <a:defRPr/>
              </a:pPr>
              <a:t>4/20/11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20766-37A0-8B41-8540-2C3921445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358B1-D14C-0747-9002-D82A2A05EDBC}" type="datetime1">
              <a:rPr lang="en-US"/>
              <a:pPr>
                <a:defRPr/>
              </a:pPr>
              <a:t>4/20/11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C751C-5578-664F-B428-470BEEA98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7EF51F56-7D18-8146-B905-7EB7CC0E0E8D}" type="datetime1">
              <a:rPr lang="en-US"/>
              <a:pPr>
                <a:defRPr/>
              </a:pPr>
              <a:t>4/20/11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46C6D50F-238B-6A4C-80E2-2EC166527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3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pc.noaa.gov" TargetMode="External"/><Relationship Id="rId3" Type="http://schemas.openxmlformats.org/officeDocument/2006/relationships/image" Target="../media/image31.png"/><Relationship Id="rId5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6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hyperlink" Target="mailto:kevin.werner@noaa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  <a:t>CBRFC</a:t>
            </a:r>
            <a:b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  <a:t>April 2011 mid-month</a:t>
            </a:r>
            <a:b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  <a:t>Peak Flow Forecast Webinar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898989"/>
                </a:solidFill>
                <a:ea typeface="ＭＳ Ｐゴシック" pitchFamily="-105" charset="-128"/>
                <a:cs typeface="ＭＳ Ｐゴシック" pitchFamily="-105" charset="-128"/>
              </a:rPr>
              <a:t>11a</a:t>
            </a:r>
            <a:r>
              <a:rPr lang="en-US" dirty="0" smtClean="0">
                <a:solidFill>
                  <a:srgbClr val="898989"/>
                </a:solidFill>
                <a:ea typeface="ＭＳ Ｐゴシック" pitchFamily="-105" charset="-128"/>
                <a:cs typeface="ＭＳ Ｐゴシック" pitchFamily="-105" charset="-128"/>
              </a:rPr>
              <a:t>m</a:t>
            </a:r>
            <a:r>
              <a:rPr lang="en-US" dirty="0" smtClean="0">
                <a:solidFill>
                  <a:srgbClr val="898989"/>
                </a:solidFill>
                <a:ea typeface="ＭＳ Ｐゴシック" pitchFamily="-105" charset="-128"/>
                <a:cs typeface="ＭＳ Ｐゴシック" pitchFamily="-105" charset="-128"/>
              </a:rPr>
              <a:t>, April 20, 2011</a:t>
            </a:r>
          </a:p>
          <a:p>
            <a:pPr eaLnBrk="1" hangingPunct="1"/>
            <a:endParaRPr lang="en-US" dirty="0" smtClean="0">
              <a:solidFill>
                <a:srgbClr val="898989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eaLnBrk="1" hangingPunct="1"/>
            <a:r>
              <a:rPr lang="en-US" dirty="0" smtClean="0">
                <a:solidFill>
                  <a:srgbClr val="898989"/>
                </a:solidFill>
                <a:ea typeface="ＭＳ Ｐゴシック" pitchFamily="-105" charset="-128"/>
                <a:cs typeface="ＭＳ Ｐゴシック" pitchFamily="-105" charset="-128"/>
              </a:rPr>
              <a:t>Kevin Werner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152400" y="6432550"/>
            <a:ext cx="8686800" cy="369888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alibri" pitchFamily="-105" charset="0"/>
              </a:rPr>
              <a:t>These slides: www.cbrfc.noaa.gov/present/present.php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rcRect r="26316"/>
          <a:stretch>
            <a:fillRect/>
          </a:stretch>
        </p:blipFill>
        <p:spPr>
          <a:xfrm>
            <a:off x="53009" y="1286632"/>
            <a:ext cx="2461062" cy="29419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r="26316"/>
          <a:stretch>
            <a:fillRect/>
          </a:stretch>
        </p:blipFill>
        <p:spPr>
          <a:xfrm>
            <a:off x="53009" y="1447800"/>
            <a:ext cx="2438400" cy="2914810"/>
          </a:xfrm>
          <a:prstGeom prst="rect">
            <a:avLst/>
          </a:prstGeom>
        </p:spPr>
      </p:pic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http://www.cbrfc.noaa.gov/station/sweplot/sweplot.cgi???open</a:t>
            </a:r>
          </a:p>
        </p:txBody>
      </p:sp>
      <p:sp>
        <p:nvSpPr>
          <p:cNvPr id="1843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Snow: Upper Green Basin (above Flaming Gorge)</a:t>
            </a:r>
          </a:p>
        </p:txBody>
      </p:sp>
      <p:sp>
        <p:nvSpPr>
          <p:cNvPr id="8" name="Oval 7"/>
          <p:cNvSpPr/>
          <p:nvPr/>
        </p:nvSpPr>
        <p:spPr>
          <a:xfrm>
            <a:off x="1066800" y="1447800"/>
            <a:ext cx="609600" cy="7239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>
            <a:off x="1676400" y="1809750"/>
            <a:ext cx="1752600" cy="361950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0" y="1447800"/>
            <a:ext cx="5695950" cy="379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rcRect r="26316"/>
          <a:stretch>
            <a:fillRect/>
          </a:stretch>
        </p:blipFill>
        <p:spPr>
          <a:xfrm>
            <a:off x="0" y="1628695"/>
            <a:ext cx="2438400" cy="2914810"/>
          </a:xfrm>
          <a:prstGeom prst="rect">
            <a:avLst/>
          </a:prstGeom>
        </p:spPr>
      </p:pic>
      <p:sp>
        <p:nvSpPr>
          <p:cNvPr id="19459" name="TextBox 6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http://www.cbrfc.noaa.gov/station/sweplot/sweplot.cgi???open</a:t>
            </a:r>
          </a:p>
        </p:txBody>
      </p:sp>
      <p:sp>
        <p:nvSpPr>
          <p:cNvPr id="1946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Snow:</a:t>
            </a:r>
            <a:br>
              <a:rPr lang="en-US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Colorado Mainstem (above Cameo)</a:t>
            </a:r>
          </a:p>
        </p:txBody>
      </p:sp>
      <p:sp>
        <p:nvSpPr>
          <p:cNvPr id="8" name="Oval 7"/>
          <p:cNvSpPr/>
          <p:nvPr/>
        </p:nvSpPr>
        <p:spPr>
          <a:xfrm>
            <a:off x="1752600" y="2438400"/>
            <a:ext cx="609600" cy="6477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>
            <a:off x="2362200" y="2762250"/>
            <a:ext cx="914400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628695"/>
            <a:ext cx="5867400" cy="391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rcRect r="26316"/>
          <a:stretch>
            <a:fillRect/>
          </a:stretch>
        </p:blipFill>
        <p:spPr>
          <a:xfrm>
            <a:off x="0" y="1628695"/>
            <a:ext cx="2438400" cy="2914810"/>
          </a:xfrm>
          <a:prstGeom prst="rect">
            <a:avLst/>
          </a:prstGeom>
        </p:spPr>
      </p:pic>
      <p:sp>
        <p:nvSpPr>
          <p:cNvPr id="19459" name="TextBox 6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http://www.cbrfc.noaa.gov/station/sweplot/sweplot.cgi???open</a:t>
            </a:r>
          </a:p>
        </p:txBody>
      </p:sp>
      <p:sp>
        <p:nvSpPr>
          <p:cNvPr id="1946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Snow:</a:t>
            </a:r>
            <a:b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Gunnison Basin</a:t>
            </a:r>
          </a:p>
        </p:txBody>
      </p:sp>
      <p:sp>
        <p:nvSpPr>
          <p:cNvPr id="8" name="Oval 7"/>
          <p:cNvSpPr/>
          <p:nvPr/>
        </p:nvSpPr>
        <p:spPr>
          <a:xfrm>
            <a:off x="1752600" y="2763838"/>
            <a:ext cx="457200" cy="436561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 flipV="1">
            <a:off x="2209800" y="2765429"/>
            <a:ext cx="1066800" cy="216690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320799"/>
            <a:ext cx="5867400" cy="391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rcRect r="26316"/>
          <a:stretch>
            <a:fillRect/>
          </a:stretch>
        </p:blipFill>
        <p:spPr>
          <a:xfrm>
            <a:off x="0" y="1628695"/>
            <a:ext cx="2438400" cy="2914810"/>
          </a:xfrm>
          <a:prstGeom prst="rect">
            <a:avLst/>
          </a:prstGeom>
        </p:spPr>
      </p:pic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http://www.cbrfc.noaa.gov/station/sweplot/sweplot.cgi???open</a:t>
            </a:r>
          </a:p>
        </p:txBody>
      </p:sp>
      <p:sp>
        <p:nvSpPr>
          <p:cNvPr id="2048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Snow:</a:t>
            </a:r>
            <a:br>
              <a:rPr lang="en-US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San Juan Basin</a:t>
            </a:r>
          </a:p>
        </p:txBody>
      </p:sp>
      <p:sp>
        <p:nvSpPr>
          <p:cNvPr id="8" name="Oval 7"/>
          <p:cNvSpPr/>
          <p:nvPr/>
        </p:nvSpPr>
        <p:spPr>
          <a:xfrm>
            <a:off x="1600200" y="3200400"/>
            <a:ext cx="609600" cy="3048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>
            <a:off x="2209800" y="3352800"/>
            <a:ext cx="685800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358900"/>
            <a:ext cx="6248400" cy="416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rcRect r="26316"/>
          <a:stretch>
            <a:fillRect/>
          </a:stretch>
        </p:blipFill>
        <p:spPr>
          <a:xfrm>
            <a:off x="0" y="1628695"/>
            <a:ext cx="2438400" cy="2914810"/>
          </a:xfrm>
          <a:prstGeom prst="rect">
            <a:avLst/>
          </a:prstGeom>
        </p:spPr>
      </p:pic>
      <p:sp>
        <p:nvSpPr>
          <p:cNvPr id="22530" name="TextBox 6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http://www.cbrfc.noaa.gov/station/sweplot/sweplot.cgi???open</a:t>
            </a:r>
          </a:p>
        </p:txBody>
      </p:sp>
      <p:sp>
        <p:nvSpPr>
          <p:cNvPr id="2253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Snow:</a:t>
            </a:r>
            <a:br>
              <a:rPr lang="en-US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Six Creeks in Salt Lake County</a:t>
            </a:r>
          </a:p>
        </p:txBody>
      </p:sp>
      <p:sp>
        <p:nvSpPr>
          <p:cNvPr id="8" name="Oval 7"/>
          <p:cNvSpPr/>
          <p:nvPr/>
        </p:nvSpPr>
        <p:spPr>
          <a:xfrm>
            <a:off x="838200" y="2265363"/>
            <a:ext cx="228600" cy="325437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>
            <a:off x="1066800" y="2427288"/>
            <a:ext cx="1981200" cy="3175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371600"/>
            <a:ext cx="6096000" cy="406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05400" y="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NRCS Snow Survey pictures:</a:t>
            </a:r>
          </a:p>
          <a:p>
            <a:endParaRPr lang="en-US" dirty="0" smtClean="0"/>
          </a:p>
          <a:p>
            <a:r>
              <a:rPr lang="en-US" dirty="0" smtClean="0"/>
              <a:t>Monte Cristo Campground, UT</a:t>
            </a:r>
            <a:endParaRPr lang="en-US" dirty="0"/>
          </a:p>
        </p:txBody>
      </p:sp>
      <p:pic>
        <p:nvPicPr>
          <p:cNvPr id="9" name="Picture 8" descr="IMG00041-20110409-12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53000" cy="3714750"/>
          </a:xfrm>
          <a:prstGeom prst="rect">
            <a:avLst/>
          </a:prstGeom>
        </p:spPr>
      </p:pic>
      <p:pic>
        <p:nvPicPr>
          <p:cNvPr id="8" name="Picture 7" descr="IMG00042-20110409-12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743200"/>
            <a:ext cx="54864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Snow Maps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152400" y="6273800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http://www.nohrsc.nws.gov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5115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Forecast Precipitation</a:t>
            </a: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</a:t>
            </a:r>
            <a:r>
              <a:rPr lang="en-US" sz="1400">
                <a:latin typeface="Calibri" pitchFamily="-105" charset="0"/>
                <a:hlinkClick r:id="rId2"/>
              </a:rPr>
              <a:t>www.hpc.noaa.gov</a:t>
            </a:r>
            <a:r>
              <a:rPr lang="en-US" sz="1400">
                <a:latin typeface="Calibri" pitchFamily="-105" charset="0"/>
              </a:rPr>
              <a:t> </a:t>
            </a:r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152400" y="4095801"/>
            <a:ext cx="3733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-105" charset="0"/>
              <a:buChar char="•"/>
            </a:pPr>
            <a:r>
              <a:rPr lang="en-US" dirty="0" smtClean="0"/>
              <a:t>Active weather period continues!!</a:t>
            </a:r>
          </a:p>
          <a:p>
            <a:pPr>
              <a:buFont typeface="Arial" pitchFamily="-105" charset="0"/>
              <a:buChar char="•"/>
            </a:pPr>
            <a:r>
              <a:rPr lang="en-US" dirty="0" smtClean="0"/>
              <a:t>Weak storm today/tomorrow (&lt; 1” SWE)</a:t>
            </a:r>
          </a:p>
          <a:p>
            <a:pPr>
              <a:buFont typeface="Arial" pitchFamily="-105" charset="0"/>
              <a:buChar char="•"/>
            </a:pPr>
            <a:r>
              <a:rPr lang="en-US" dirty="0" smtClean="0"/>
              <a:t>Second</a:t>
            </a:r>
            <a:r>
              <a:rPr lang="en-US" smtClean="0"/>
              <a:t>, weak </a:t>
            </a:r>
            <a:r>
              <a:rPr lang="en-US" dirty="0" smtClean="0"/>
              <a:t>storm for Sunday/Monday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0890"/>
            <a:ext cx="4152358" cy="3111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025" y="990600"/>
            <a:ext cx="3270250" cy="30382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6150" y="3325756"/>
            <a:ext cx="3117850" cy="2896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57200" y="1746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Soil Moisture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800" y="1479550"/>
            <a:ext cx="4281488" cy="5540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>
                <a:ea typeface="ＭＳ Ｐゴシック" charset="-128"/>
              </a:rPr>
              <a:t>What is a Peak Flow Forecast?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05800" cy="5257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charset="-128"/>
              </a:rPr>
              <a:t>Snowmelt Mean Daily Maximum Flow </a:t>
            </a:r>
            <a:r>
              <a:rPr lang="en-US" sz="1400" dirty="0" smtClean="0">
                <a:ea typeface="ＭＳ Ｐゴシック" charset="-128"/>
              </a:rPr>
              <a:t>(April-July) 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charset="-128"/>
              </a:rPr>
              <a:t>Probabilistic Forecasts</a:t>
            </a:r>
          </a:p>
          <a:p>
            <a:pPr lvl="1">
              <a:buFontTx/>
              <a:buNone/>
              <a:defRPr/>
            </a:pPr>
            <a:r>
              <a:rPr lang="en-US" sz="1800" dirty="0" smtClean="0"/>
              <a:t>	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Exceedence</a:t>
            </a:r>
            <a:r>
              <a:rPr lang="en-US" sz="1400" dirty="0" smtClean="0">
                <a:latin typeface="+mn-lt"/>
              </a:rPr>
              <a:t> Probabilities -10%,25%,50%, 75%, 90%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charset="-128"/>
              </a:rPr>
              <a:t>Issued (at least) monthly from March-June (this year weekly starting April 19)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charset="-128"/>
              </a:rPr>
              <a:t>~60 forecast points – some unregulated, some regulated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charset="-128"/>
              </a:rPr>
              <a:t>Updated as needed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charset="-128"/>
              </a:rPr>
              <a:t>Forecast Users include: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ea typeface="ＭＳ Ｐゴシック" charset="-128"/>
              </a:rPr>
              <a:t>Emergency Managers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ea typeface="ＭＳ Ｐゴシック" charset="-128"/>
              </a:rPr>
              <a:t>USGS hydrologists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ea typeface="ＭＳ Ｐゴシック" charset="-128"/>
              </a:rPr>
              <a:t>Water Managers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ea typeface="ＭＳ Ｐゴシック" charset="-128"/>
              </a:rPr>
              <a:t>River Recreation</a:t>
            </a:r>
          </a:p>
          <a:p>
            <a:pPr>
              <a:buNone/>
              <a:defRPr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340B9F-66AD-4716-821F-BE357F564894}" type="slidenum">
              <a:rPr lang="en-US" smtClean="0">
                <a:latin typeface="TradeGothicBoldTwo"/>
                <a:ea typeface="ＭＳ Ｐゴシック" pitchFamily="34" charset="-128"/>
              </a:rPr>
              <a:pPr/>
              <a:t>19</a:t>
            </a:fld>
            <a:endParaRPr lang="en-US" smtClean="0">
              <a:latin typeface="TradeGothicBoldTwo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528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Outline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Recent and Upcoming  Weather Review</a:t>
            </a:r>
          </a:p>
          <a:p>
            <a:pPr eaLnBrk="1" hangingPunct="1"/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Snow States</a:t>
            </a:r>
          </a:p>
          <a:p>
            <a:pPr eaLnBrk="1" hangingPunct="1"/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Peak Flow Forecasts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152400" y="6432550"/>
            <a:ext cx="8686800" cy="369888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 pitchFamily="-105" charset="0"/>
              </a:rPr>
              <a:t>Web Reference: www.cbrfc.noaa.gov/wsup/pub2/map/html/cbrfc</a:t>
            </a:r>
            <a:r>
              <a:rPr lang="en-US" dirty="0" smtClean="0">
                <a:latin typeface="Calibri" pitchFamily="-105" charset="0"/>
              </a:rPr>
              <a:t>.1.2011.</a:t>
            </a:r>
            <a:r>
              <a:rPr lang="en-US" dirty="0">
                <a:latin typeface="Calibri" pitchFamily="-105" charset="0"/>
              </a:rPr>
              <a:t>html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600200"/>
            <a:ext cx="43434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Weather Really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Runoff characteristics are largely determined by the day-to-day spring weather. </a:t>
            </a:r>
          </a:p>
          <a:p>
            <a:pPr lvl="1"/>
            <a:r>
              <a:rPr lang="en-US" dirty="0" smtClean="0"/>
              <a:t>While large snow pack years increase chances for flooding, it is not an inevitability</a:t>
            </a:r>
          </a:p>
          <a:p>
            <a:pPr lvl="1"/>
            <a:r>
              <a:rPr lang="en-US" dirty="0" smtClean="0"/>
              <a:t>Small snow pack years (like last year) can flood with the right sequence of spring temperatures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April 19 Peak Flow Forecasts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600200"/>
            <a:ext cx="4343400" cy="434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34167" t="15115" r="15000"/>
          <a:stretch>
            <a:fillRect/>
          </a:stretch>
        </p:blipFill>
        <p:spPr>
          <a:xfrm>
            <a:off x="457200" y="2103438"/>
            <a:ext cx="3475989" cy="38401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6096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April 5 Forecasts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6096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April 19 Forecasts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889" y="1371600"/>
            <a:ext cx="40386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992187"/>
            <a:ext cx="3762375" cy="37623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90600" y="1524000"/>
            <a:ext cx="45720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>
            <a:off x="1447800" y="1771650"/>
            <a:ext cx="2180589" cy="514350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57150"/>
            <a:ext cx="5486400" cy="3429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286125"/>
            <a:ext cx="5715000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2187"/>
            <a:ext cx="3762375" cy="37623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172211" y="2038350"/>
            <a:ext cx="45720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>
            <a:off x="1629411" y="2286000"/>
            <a:ext cx="1998978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389" y="-1"/>
            <a:ext cx="5515611" cy="34472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3" y="3333752"/>
            <a:ext cx="5638797" cy="3524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2187"/>
            <a:ext cx="3762375" cy="37623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90600" y="1981200"/>
            <a:ext cx="45720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>
            <a:off x="1447800" y="2228850"/>
            <a:ext cx="1998978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4" y="0"/>
            <a:ext cx="5638796" cy="35242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3381375"/>
            <a:ext cx="5562600" cy="347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992187"/>
            <a:ext cx="3762375" cy="37623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828800" y="1638300"/>
            <a:ext cx="45720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>
            <a:off x="2286000" y="1885950"/>
            <a:ext cx="1219200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95287"/>
            <a:ext cx="5562600" cy="347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992187"/>
            <a:ext cx="3762375" cy="37623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819400" y="2209800"/>
            <a:ext cx="45720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>
            <a:off x="3276600" y="2457450"/>
            <a:ext cx="502920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520" y="0"/>
            <a:ext cx="5364480" cy="3352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5680" y="3352800"/>
            <a:ext cx="560832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992187"/>
            <a:ext cx="3762375" cy="37623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103120" y="2266950"/>
            <a:ext cx="45720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>
            <a:off x="2560320" y="2514600"/>
            <a:ext cx="1219200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0"/>
            <a:ext cx="5334000" cy="3333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520" y="3505200"/>
            <a:ext cx="536448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992187"/>
            <a:ext cx="3762375" cy="37623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676400" y="2362200"/>
            <a:ext cx="457200" cy="13716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 flipV="1">
            <a:off x="2133600" y="2611438"/>
            <a:ext cx="1219200" cy="436562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0"/>
            <a:ext cx="5118099" cy="31988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699" y="3286125"/>
            <a:ext cx="5715000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992187"/>
            <a:ext cx="3762375" cy="37623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743200" y="2667000"/>
            <a:ext cx="45720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>
            <a:off x="3200400" y="2914650"/>
            <a:ext cx="427989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520" y="19050"/>
            <a:ext cx="5364480" cy="3352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520" y="3371850"/>
            <a:ext cx="536448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600" y="25401"/>
            <a:ext cx="3044508" cy="35298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600" y="3276600"/>
            <a:ext cx="2895600" cy="3357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401"/>
            <a:ext cx="3022600" cy="35044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1399" y="25401"/>
            <a:ext cx="3022601" cy="35044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276600"/>
            <a:ext cx="3022600" cy="35044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8200" y="3194050"/>
            <a:ext cx="3160157" cy="3663950"/>
          </a:xfrm>
          <a:prstGeom prst="rect">
            <a:avLst/>
          </a:prstGeom>
        </p:spPr>
      </p:pic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3022600" y="6432550"/>
            <a:ext cx="58166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Calibri" pitchFamily="-105" charset="0"/>
              </a:rPr>
              <a:t>Web Reference: http://</a:t>
            </a:r>
            <a:r>
              <a:rPr lang="en-US" sz="1400" dirty="0" err="1">
                <a:latin typeface="Calibri" pitchFamily="-105" charset="0"/>
              </a:rPr>
              <a:t>www.cbrfc.noaa.</a:t>
            </a:r>
            <a:r>
              <a:rPr lang="en-US" sz="1400" dirty="0" err="1" smtClean="0">
                <a:latin typeface="Calibri" pitchFamily="-105" charset="0"/>
              </a:rPr>
              <a:t>gov</a:t>
            </a:r>
            <a:endParaRPr lang="en-US" sz="1400" dirty="0">
              <a:latin typeface="Calibri" pitchFamily="-105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5401"/>
            <a:ext cx="5476875" cy="6350000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992187"/>
            <a:ext cx="3762375" cy="37623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286000" y="2819400"/>
            <a:ext cx="45720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>
            <a:off x="2743200" y="3067050"/>
            <a:ext cx="885189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389" y="95250"/>
            <a:ext cx="5515612" cy="34472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3314700"/>
            <a:ext cx="5638800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992187"/>
            <a:ext cx="3762375" cy="37623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286000" y="3867150"/>
            <a:ext cx="99060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76600" y="4116388"/>
            <a:ext cx="762210" cy="2270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3476625"/>
            <a:ext cx="5410200" cy="3381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160" y="-47625"/>
            <a:ext cx="5196840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3543300" y="2857500"/>
            <a:ext cx="8229600" cy="1143000"/>
          </a:xfrm>
        </p:spPr>
        <p:txBody>
          <a:bodyPr/>
          <a:lstStyle/>
          <a:p>
            <a:r>
              <a:rPr lang="en-US" dirty="0" smtClean="0"/>
              <a:t>Peak Flow Publication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0"/>
            <a:ext cx="756931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222250" y="6550025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www.cbrfc.noaa.gov/gmap/gmapm.php?wcon=checked</a:t>
            </a:r>
          </a:p>
        </p:txBody>
      </p:sp>
      <p:sp>
        <p:nvSpPr>
          <p:cNvPr id="29700" name="TextBox 6"/>
          <p:cNvSpPr txBox="1">
            <a:spLocks noChangeArrowheads="1"/>
          </p:cNvSpPr>
          <p:nvPr/>
        </p:nvSpPr>
        <p:spPr bwMode="auto">
          <a:xfrm>
            <a:off x="0" y="381000"/>
            <a:ext cx="2362200" cy="646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April 1, 2011</a:t>
            </a:r>
          </a:p>
          <a:p>
            <a:r>
              <a:rPr lang="en-US" dirty="0"/>
              <a:t>Water Supply Forecasts</a:t>
            </a:r>
          </a:p>
          <a:p>
            <a:endParaRPr lang="en-US" dirty="0"/>
          </a:p>
          <a:p>
            <a:r>
              <a:rPr lang="en-US" dirty="0"/>
              <a:t>Highlights:</a:t>
            </a:r>
            <a:endParaRPr lang="en-US" dirty="0" smtClean="0"/>
          </a:p>
          <a:p>
            <a:pPr>
              <a:buFont typeface="Arial" pitchFamily="-105" charset="0"/>
              <a:buChar char="•"/>
            </a:pPr>
            <a:r>
              <a:rPr lang="en-US" dirty="0" smtClean="0"/>
              <a:t> Wet winter continues for much of the basin with many forecasts higher than any year since 1997</a:t>
            </a:r>
          </a:p>
          <a:p>
            <a:pPr>
              <a:buFont typeface="Arial" pitchFamily="-105" charset="0"/>
              <a:buChar char="•"/>
            </a:pPr>
            <a:r>
              <a:rPr lang="en-US" dirty="0" smtClean="0"/>
              <a:t> Some northern basins predicting flows near the top 10%</a:t>
            </a:r>
          </a:p>
          <a:p>
            <a:pPr>
              <a:buFont typeface="Arial" pitchFamily="-105" charset="0"/>
              <a:buChar char="•"/>
            </a:pPr>
            <a:r>
              <a:rPr lang="en-US" dirty="0" smtClean="0"/>
              <a:t> Most northern basins higher than Mar 1</a:t>
            </a:r>
          </a:p>
          <a:p>
            <a:pPr>
              <a:buFont typeface="Arial" pitchFamily="-105" charset="0"/>
              <a:buChar char="•"/>
            </a:pPr>
            <a:r>
              <a:rPr lang="en-US" dirty="0" smtClean="0"/>
              <a:t> San Juan and lower basin somewhat lower since Feb 1 and again Mar 1</a:t>
            </a:r>
          </a:p>
          <a:p>
            <a:pPr>
              <a:buFont typeface="Arial" pitchFamily="-105" charset="0"/>
              <a:buChar char="•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562" y="152400"/>
            <a:ext cx="6417438" cy="523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Flow Forecasts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Forecast updates planned for:</a:t>
            </a:r>
          </a:p>
          <a:p>
            <a:pPr lvl="1"/>
            <a:r>
              <a:rPr lang="en-US" sz="2000" dirty="0" smtClean="0"/>
              <a:t>4/5, 4/19 (done), 4/26, 5/5, 5/10, 5/17, 5/24</a:t>
            </a:r>
          </a:p>
          <a:p>
            <a:r>
              <a:rPr lang="en-US" sz="2000" dirty="0" smtClean="0"/>
              <a:t>Webinars: 4/20,4/27,5/11</a:t>
            </a:r>
          </a:p>
          <a:p>
            <a:r>
              <a:rPr lang="en-US" sz="2000" dirty="0" smtClean="0"/>
              <a:t>“beta” website developments:</a:t>
            </a:r>
          </a:p>
          <a:p>
            <a:pPr lvl="1"/>
            <a:r>
              <a:rPr lang="en-US" sz="2000" dirty="0" smtClean="0"/>
              <a:t>SNOTEL percentiles</a:t>
            </a:r>
          </a:p>
          <a:p>
            <a:pPr lvl="1"/>
            <a:r>
              <a:rPr lang="en-US" sz="2000" dirty="0" smtClean="0"/>
              <a:t>Simplified peak flow chart</a:t>
            </a:r>
          </a:p>
          <a:p>
            <a:r>
              <a:rPr lang="en-US" sz="2000" dirty="0" smtClean="0"/>
              <a:t>In progress: instantaneous peaks (</a:t>
            </a:r>
            <a:r>
              <a:rPr lang="en-US" sz="2000" dirty="0" err="1" smtClean="0"/>
              <a:t>vs</a:t>
            </a:r>
            <a:r>
              <a:rPr lang="en-US" sz="2000" dirty="0" smtClean="0"/>
              <a:t> mean daily)</a:t>
            </a:r>
          </a:p>
          <a:p>
            <a:r>
              <a:rPr lang="en-US" sz="2000" dirty="0" smtClean="0"/>
              <a:t>Discussion:</a:t>
            </a:r>
          </a:p>
          <a:p>
            <a:pPr lvl="1"/>
            <a:r>
              <a:rPr lang="en-US" sz="2000" dirty="0" smtClean="0"/>
              <a:t>How do you use peak flow forecasts?</a:t>
            </a:r>
          </a:p>
          <a:p>
            <a:pPr lvl="1"/>
            <a:r>
              <a:rPr lang="en-US" sz="2000" dirty="0" smtClean="0"/>
              <a:t>Does the above meet your needs? (If not, why not?)</a:t>
            </a:r>
          </a:p>
          <a:p>
            <a:pPr lvl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-296863"/>
            <a:ext cx="8229600" cy="1143001"/>
          </a:xfrm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CBRFC News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45634" y="846138"/>
            <a:ext cx="4648200" cy="1219200"/>
          </a:xfrm>
        </p:spPr>
        <p:txBody>
          <a:bodyPr/>
          <a:lstStyle/>
          <a:p>
            <a:r>
              <a:rPr lang="en-US" sz="2000" dirty="0" smtClean="0">
                <a:ea typeface="ＭＳ Ｐゴシック" pitchFamily="-105" charset="-128"/>
                <a:cs typeface="ＭＳ Ｐゴシック" pitchFamily="-105" charset="-128"/>
              </a:rPr>
              <a:t>Basin Focal Points (Available to discuss forecasts: 801.524.5130)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Upper Colorado: Brenda Alcorn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Green: Ashley Nielson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San Juan / Gunnison: Tracy Cox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Great Basin: Brent Bernard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Lower Colorado (below Lake Powell): Greg Smith</a:t>
            </a:r>
          </a:p>
          <a:p>
            <a:r>
              <a:rPr lang="en-US" sz="2000" dirty="0" smtClean="0">
                <a:ea typeface="ＭＳ Ｐゴシック" pitchFamily="-105" charset="-128"/>
                <a:cs typeface="ＭＳ Ｐゴシック" pitchFamily="-105" charset="-128"/>
              </a:rPr>
              <a:t>Upcoming:</a:t>
            </a:r>
            <a:endParaRPr lang="en-US" sz="1600" dirty="0" smtClean="0">
              <a:ea typeface="ＭＳ Ｐゴシック" pitchFamily="-105" charset="-128"/>
              <a:cs typeface="ＭＳ Ｐゴシック" pitchFamily="-105" charset="-128"/>
            </a:endParaRP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Weekly ESP model guidance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Email product updates via </a:t>
            </a:r>
            <a:r>
              <a:rPr lang="en-US" sz="1600" dirty="0" err="1" smtClean="0">
                <a:ea typeface="ＭＳ Ｐゴシック" pitchFamily="-105" charset="-128"/>
                <a:cs typeface="ＭＳ Ｐゴシック" pitchFamily="-105" charset="-128"/>
              </a:rPr>
              <a:t>govdelivery</a:t>
            </a:r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 (can add more products / </a:t>
            </a:r>
            <a:r>
              <a:rPr lang="en-US" sz="1600" dirty="0" err="1" smtClean="0">
                <a:ea typeface="ＭＳ Ｐゴシック" pitchFamily="-105" charset="-128"/>
                <a:cs typeface="ＭＳ Ｐゴシック" pitchFamily="-105" charset="-128"/>
              </a:rPr>
              <a:t>webpages</a:t>
            </a:r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 upon request)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Changes to CBRFC webpage: www.cbrfc.noaa.gov/gmap/gmap3.php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Blog (</a:t>
            </a:r>
            <a:r>
              <a:rPr lang="en-US" sz="1600" dirty="0" err="1" smtClean="0">
                <a:ea typeface="ＭＳ Ｐゴシック" pitchFamily="-105" charset="-128"/>
                <a:cs typeface="ＭＳ Ｐゴシック" pitchFamily="-105" charset="-128"/>
              </a:rPr>
              <a:t>blog.citizen.apps.gov/cbrfc</a:t>
            </a:r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834" y="1066800"/>
            <a:ext cx="4350165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7"/>
          <p:cNvGrpSpPr>
            <a:grpSpLocks/>
          </p:cNvGrpSpPr>
          <p:nvPr/>
        </p:nvGrpSpPr>
        <p:grpSpPr bwMode="auto">
          <a:xfrm>
            <a:off x="1143000" y="2438400"/>
            <a:ext cx="6591300" cy="2020888"/>
            <a:chOff x="720" y="2352"/>
            <a:chExt cx="4152" cy="1273"/>
          </a:xfrm>
        </p:grpSpPr>
        <p:pic>
          <p:nvPicPr>
            <p:cNvPr id="45060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36" y="2352"/>
              <a:ext cx="936" cy="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1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6" y="2352"/>
              <a:ext cx="774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2" name="TextBox 3"/>
            <p:cNvSpPr txBox="1">
              <a:spLocks noChangeArrowheads="1"/>
            </p:cNvSpPr>
            <p:nvPr/>
          </p:nvSpPr>
          <p:spPr bwMode="auto">
            <a:xfrm>
              <a:off x="720" y="2352"/>
              <a:ext cx="4152" cy="12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endParaRPr lang="en-US" b="1">
                <a:latin typeface="Calibri" pitchFamily="-105" charset="0"/>
              </a:endParaRPr>
            </a:p>
            <a:p>
              <a:pPr algn="ctr"/>
              <a:r>
                <a:rPr lang="en-US" b="1">
                  <a:latin typeface="Calibri" pitchFamily="-105" charset="0"/>
                </a:rPr>
                <a:t>Kevin Werner</a:t>
              </a:r>
            </a:p>
            <a:p>
              <a:pPr algn="ctr"/>
              <a:endParaRPr lang="en-US" b="1">
                <a:latin typeface="Calibri" pitchFamily="-105" charset="0"/>
              </a:endParaRPr>
            </a:p>
            <a:p>
              <a:pPr algn="ctr"/>
              <a:r>
                <a:rPr lang="en-US">
                  <a:latin typeface="Calibri" pitchFamily="-105" charset="0"/>
                </a:rPr>
                <a:t>CBRFC Service Coordination Hydrologist</a:t>
              </a:r>
            </a:p>
            <a:p>
              <a:pPr algn="ctr"/>
              <a:r>
                <a:rPr lang="en-US">
                  <a:latin typeface="Calibri" pitchFamily="-105" charset="0"/>
                </a:rPr>
                <a:t>Phone: 801.524.5130</a:t>
              </a:r>
            </a:p>
            <a:p>
              <a:pPr algn="ctr"/>
              <a:r>
                <a:rPr lang="en-US">
                  <a:latin typeface="Calibri" pitchFamily="-105" charset="0"/>
                </a:rPr>
                <a:t>Email: </a:t>
              </a:r>
              <a:r>
                <a:rPr lang="en-US">
                  <a:latin typeface="Calibri" pitchFamily="-105" charset="0"/>
                  <a:hlinkClick r:id="rId4"/>
                </a:rPr>
                <a:t>kevin.werner@noaa</a:t>
              </a:r>
              <a:r>
                <a:rPr lang="en-US">
                  <a:latin typeface="Calibri" pitchFamily="-105" charset="0"/>
                </a:rPr>
                <a:t>.gov</a:t>
              </a:r>
            </a:p>
          </p:txBody>
        </p:sp>
      </p:grpSp>
      <p:sp>
        <p:nvSpPr>
          <p:cNvPr id="45059" name="TextBox 5"/>
          <p:cNvSpPr txBox="1">
            <a:spLocks noChangeArrowheads="1"/>
          </p:cNvSpPr>
          <p:nvPr/>
        </p:nvSpPr>
        <p:spPr bwMode="auto">
          <a:xfrm>
            <a:off x="838200" y="381000"/>
            <a:ext cx="762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-105" charset="0"/>
              </a:rPr>
              <a:t>Feedback, Questions, Concerns always welcome….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600" y="3403600"/>
            <a:ext cx="50800" cy="5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0" y="3556000"/>
            <a:ext cx="50800" cy="50800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022600" y="6432550"/>
            <a:ext cx="58166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Calibri" pitchFamily="-105" charset="0"/>
              </a:rPr>
              <a:t>Web Reference: http:/</a:t>
            </a:r>
            <a:r>
              <a:rPr lang="en-US" sz="1400" dirty="0" smtClean="0">
                <a:latin typeface="Calibri" pitchFamily="-105" charset="0"/>
              </a:rPr>
              <a:t>/</a:t>
            </a:r>
            <a:r>
              <a:rPr lang="en-US" sz="1400" dirty="0" err="1" smtClean="0">
                <a:latin typeface="Calibri" pitchFamily="-105" charset="0"/>
              </a:rPr>
              <a:t>water.weather.gov/precip</a:t>
            </a:r>
            <a:endParaRPr lang="en-US" sz="1400" dirty="0">
              <a:latin typeface="Calibri" pitchFamily="-105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400" y="3708400"/>
            <a:ext cx="50800" cy="50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3860800"/>
            <a:ext cx="50800" cy="50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138079" cy="3517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4428" y="3117850"/>
            <a:ext cx="5749572" cy="331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152400" y="6550025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http://www.cbrfc.noaa.gov/gmap/gmapm.php?scon=checked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0" y="0"/>
            <a:ext cx="233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5400" dirty="0"/>
              <a:t>Snow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5135841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April 7 (above)</a:t>
            </a:r>
          </a:p>
          <a:p>
            <a:endParaRPr lang="en-US" dirty="0" smtClean="0"/>
          </a:p>
          <a:p>
            <a:r>
              <a:rPr lang="en-US" dirty="0" smtClean="0"/>
              <a:t>April 20 (right)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925"/>
            <a:ext cx="4343399" cy="3825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29823"/>
            <a:ext cx="5867400" cy="5929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152400" y="6550025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http://www.cbrfc.noaa.gov/gmap/gmapm.php?scon=checked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0" y="0"/>
            <a:ext cx="233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5400" dirty="0"/>
              <a:t>Snow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5135841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April 7 as a percent of average (above)</a:t>
            </a:r>
          </a:p>
          <a:p>
            <a:r>
              <a:rPr lang="en-US" dirty="0" smtClean="0"/>
              <a:t>April 7 as a percentile (right)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353" y="228600"/>
            <a:ext cx="4919647" cy="5346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923925"/>
            <a:ext cx="4167911" cy="4211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65886" cy="4824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593467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April 7 (left); April 20 (right)</a:t>
            </a:r>
          </a:p>
          <a:p>
            <a:r>
              <a:rPr lang="en-US" dirty="0" smtClean="0"/>
              <a:t>~40 sites showing highest value ever for today!!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353" y="0"/>
            <a:ext cx="4919647" cy="534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Sites below ~8500’</a:t>
            </a:r>
          </a:p>
          <a:p>
            <a:r>
              <a:rPr lang="en-US" dirty="0" smtClean="0"/>
              <a:t>starting to melt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400"/>
            <a:ext cx="3786142" cy="411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0"/>
            <a:ext cx="3886200" cy="2590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2413000"/>
            <a:ext cx="3200400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4445000"/>
            <a:ext cx="3352800" cy="22352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14400" y="2971800"/>
            <a:ext cx="304800" cy="36195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1" name="Straight Arrow Connector 10"/>
          <p:cNvCxnSpPr>
            <a:stCxn id="10" idx="6"/>
          </p:cNvCxnSpPr>
          <p:nvPr/>
        </p:nvCxnSpPr>
        <p:spPr>
          <a:xfrm flipV="1">
            <a:off x="1219200" y="914401"/>
            <a:ext cx="4038600" cy="2238374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990600" y="3276599"/>
            <a:ext cx="304800" cy="36195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4" name="Straight Arrow Connector 13"/>
          <p:cNvCxnSpPr>
            <a:stCxn id="13" idx="6"/>
          </p:cNvCxnSpPr>
          <p:nvPr/>
        </p:nvCxnSpPr>
        <p:spPr>
          <a:xfrm flipV="1">
            <a:off x="1295400" y="3333750"/>
            <a:ext cx="2209800" cy="123824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048000" y="3905250"/>
            <a:ext cx="304800" cy="36195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7" name="Straight Arrow Connector 16"/>
          <p:cNvCxnSpPr>
            <a:stCxn id="16" idx="6"/>
          </p:cNvCxnSpPr>
          <p:nvPr/>
        </p:nvCxnSpPr>
        <p:spPr>
          <a:xfrm>
            <a:off x="3352800" y="4086225"/>
            <a:ext cx="2209800" cy="1323975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34200" y="2590800"/>
            <a:ext cx="2209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8000’</a:t>
            </a:r>
          </a:p>
          <a:p>
            <a:endParaRPr lang="en-US" dirty="0" smtClean="0"/>
          </a:p>
          <a:p>
            <a:r>
              <a:rPr lang="en-US" dirty="0" smtClean="0"/>
              <a:t>7500’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8400’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8200" y="1921669"/>
            <a:ext cx="3186111" cy="31861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Sites above 8500’</a:t>
            </a:r>
          </a:p>
          <a:p>
            <a:r>
              <a:rPr lang="en-US" dirty="0" smtClean="0"/>
              <a:t>Still accumulating snow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62000" y="2859881"/>
            <a:ext cx="304800" cy="36195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1" name="Straight Arrow Connector 10"/>
          <p:cNvCxnSpPr>
            <a:stCxn id="10" idx="6"/>
          </p:cNvCxnSpPr>
          <p:nvPr/>
        </p:nvCxnSpPr>
        <p:spPr>
          <a:xfrm flipV="1">
            <a:off x="1066800" y="802482"/>
            <a:ext cx="4038600" cy="2238374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62000" y="3095624"/>
            <a:ext cx="304800" cy="36195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4" name="Straight Arrow Connector 13"/>
          <p:cNvCxnSpPr>
            <a:stCxn id="13" idx="6"/>
          </p:cNvCxnSpPr>
          <p:nvPr/>
        </p:nvCxnSpPr>
        <p:spPr>
          <a:xfrm flipV="1">
            <a:off x="1066800" y="3152775"/>
            <a:ext cx="2209800" cy="123824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066800" y="3095624"/>
            <a:ext cx="304800" cy="36195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7" name="Straight Arrow Connector 16"/>
          <p:cNvCxnSpPr>
            <a:stCxn id="16" idx="6"/>
          </p:cNvCxnSpPr>
          <p:nvPr/>
        </p:nvCxnSpPr>
        <p:spPr>
          <a:xfrm>
            <a:off x="1371600" y="3276599"/>
            <a:ext cx="3733800" cy="1895475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34200" y="2590800"/>
            <a:ext cx="2209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8200’</a:t>
            </a:r>
          </a:p>
          <a:p>
            <a:endParaRPr lang="en-US" dirty="0" smtClean="0"/>
          </a:p>
          <a:p>
            <a:r>
              <a:rPr lang="en-US" dirty="0" smtClean="0"/>
              <a:t>9600’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8400’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3810000" cy="254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2292348"/>
            <a:ext cx="3495677" cy="233045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4548327"/>
            <a:ext cx="3505200" cy="233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15706</TotalTime>
  <Words>906</Words>
  <Application>Microsoft Macintosh PowerPoint</Application>
  <PresentationFormat>On-screen Show (4:3)</PresentationFormat>
  <Paragraphs>121</Paragraphs>
  <Slides>36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CBRFC April 2011 mid-month Peak Flow Forecast Webinar</vt:lpstr>
      <vt:lpstr>Outline</vt:lpstr>
      <vt:lpstr>Slide 3</vt:lpstr>
      <vt:lpstr>Slide 4</vt:lpstr>
      <vt:lpstr>Slide 5</vt:lpstr>
      <vt:lpstr>Slide 6</vt:lpstr>
      <vt:lpstr>Slide 7</vt:lpstr>
      <vt:lpstr>Slide 8</vt:lpstr>
      <vt:lpstr>Slide 9</vt:lpstr>
      <vt:lpstr>Snow: Upper Green Basin (above Flaming Gorge)</vt:lpstr>
      <vt:lpstr>Snow: Colorado Mainstem (above Cameo)</vt:lpstr>
      <vt:lpstr>Snow: Gunnison Basin</vt:lpstr>
      <vt:lpstr>Snow: San Juan Basin</vt:lpstr>
      <vt:lpstr>Snow: Six Creeks in Salt Lake County</vt:lpstr>
      <vt:lpstr>Slide 15</vt:lpstr>
      <vt:lpstr>Snow Maps</vt:lpstr>
      <vt:lpstr>Forecast Precipitation</vt:lpstr>
      <vt:lpstr>Soil Moisture</vt:lpstr>
      <vt:lpstr>What is a Peak Flow Forecast?</vt:lpstr>
      <vt:lpstr>Spring Weather Really Matters</vt:lpstr>
      <vt:lpstr>April 19 Peak Flow Forecasts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Peak Flow Publication</vt:lpstr>
      <vt:lpstr>Slide 33</vt:lpstr>
      <vt:lpstr>Peak Flow Forecasts</vt:lpstr>
      <vt:lpstr>CBRFC News</vt:lpstr>
      <vt:lpstr>Slide 36</vt:lpstr>
    </vt:vector>
  </TitlesOfParts>
  <Company>NWS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CBRFC March 2009 Water Supply Webinar</dc:title>
  <dc:creator>kvw</dc:creator>
  <cp:lastModifiedBy>Kevin Werner</cp:lastModifiedBy>
  <cp:revision>40</cp:revision>
  <dcterms:created xsi:type="dcterms:W3CDTF">2011-04-20T16:50:29Z</dcterms:created>
  <dcterms:modified xsi:type="dcterms:W3CDTF">2011-04-20T16:50:45Z</dcterms:modified>
</cp:coreProperties>
</file>