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2"/>
  </p:notesMasterIdLst>
  <p:sldIdLst>
    <p:sldId id="256" r:id="rId2"/>
    <p:sldId id="257" r:id="rId3"/>
    <p:sldId id="357" r:id="rId4"/>
    <p:sldId id="258" r:id="rId5"/>
    <p:sldId id="353" r:id="rId6"/>
    <p:sldId id="299" r:id="rId7"/>
    <p:sldId id="354" r:id="rId8"/>
    <p:sldId id="355" r:id="rId9"/>
    <p:sldId id="259" r:id="rId10"/>
    <p:sldId id="321" r:id="rId11"/>
    <p:sldId id="348" r:id="rId12"/>
    <p:sldId id="344" r:id="rId13"/>
    <p:sldId id="345" r:id="rId14"/>
    <p:sldId id="262" r:id="rId15"/>
    <p:sldId id="284" r:id="rId16"/>
    <p:sldId id="301" r:id="rId17"/>
    <p:sldId id="285" r:id="rId18"/>
    <p:sldId id="287" r:id="rId19"/>
    <p:sldId id="281" r:id="rId20"/>
    <p:sldId id="356" r:id="rId21"/>
    <p:sldId id="266" r:id="rId22"/>
    <p:sldId id="342" r:id="rId23"/>
    <p:sldId id="359" r:id="rId24"/>
    <p:sldId id="326" r:id="rId25"/>
    <p:sldId id="330" r:id="rId26"/>
    <p:sldId id="331" r:id="rId27"/>
    <p:sldId id="332" r:id="rId28"/>
    <p:sldId id="346" r:id="rId29"/>
    <p:sldId id="333" r:id="rId30"/>
    <p:sldId id="335" r:id="rId31"/>
    <p:sldId id="336" r:id="rId32"/>
    <p:sldId id="347" r:id="rId33"/>
    <p:sldId id="337" r:id="rId34"/>
    <p:sldId id="338" r:id="rId35"/>
    <p:sldId id="339" r:id="rId36"/>
    <p:sldId id="341" r:id="rId37"/>
    <p:sldId id="358" r:id="rId38"/>
    <p:sldId id="352" r:id="rId39"/>
    <p:sldId id="325" r:id="rId40"/>
    <p:sldId id="280" r:id="rId4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pitchFamily="-105" charset="0"/>
        <a:ea typeface="ＭＳ Ｐゴシック" pitchFamily="-105" charset="-128"/>
        <a:cs typeface="ＭＳ Ｐゴシック" pitchFamily="-105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0" autoAdjust="0"/>
    <p:restoredTop sz="94660"/>
  </p:normalViewPr>
  <p:slideViewPr>
    <p:cSldViewPr snapToObjects="1">
      <p:cViewPr varScale="1">
        <p:scale>
          <a:sx n="91" d="100"/>
          <a:sy n="91" d="100"/>
        </p:scale>
        <p:origin x="-330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AAAC7285-C30C-1D42-9C56-13A3207C2838}" type="datetime1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83CE0A97-5E03-FA4A-991E-B9E0819653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985CED-3647-7F4C-A769-0ACB1CBF1D9B}" type="datetime1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E08A3-4546-E641-B2C1-24F99E509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5A81CB-4E24-BC4C-8DED-C965563BA065}" type="datetime1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E7F14-404E-734A-8518-0C65AA044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1EE33-FFB8-D541-A3A9-EEC9D192BF63}" type="datetime1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A1A7FB-0820-FD48-9CE6-220CECFD2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998E6-6F62-874E-953A-D8B20820BB54}" type="datetime1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BF0ED-DCD2-EC44-91BA-FEEB83473A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FD8BC3-140A-C644-80CB-BBF0C2E13E27}" type="datetime1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36FDA-B094-8D43-BAA6-E53A7841E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B2A20-3CA8-F742-9EB8-EECAE79849C0}" type="datetime1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D1D45-080D-9548-B65C-536487B313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9A86E5-3059-6C4A-A6E0-0B758F05FDDF}" type="datetime1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1A9346-FCCF-004F-BEBC-A8E66B8965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9BB3D-E530-A24D-9AD4-2612E3C1849D}" type="datetime1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A77D3A-BFB9-6543-9353-D7A75ACAC7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BF65D-F1A8-2848-AD2F-79282A949EF2}" type="datetime1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D3097-78BD-1D40-9484-DF381FD47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3ED578-5457-DB43-A1F2-51CFB0DC3221}" type="datetime1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220766-37A0-8B41-8540-2C3921445A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358B1-D14C-0747-9002-D82A2A05EDBC}" type="datetime1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751C-5578-664F-B428-470BEEA98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7EF51F56-7D18-8146-B905-7EB7CC0E0E8D}" type="datetime1">
              <a:rPr lang="en-US"/>
              <a:pPr>
                <a:defRPr/>
              </a:pPr>
              <a:t>5/11/2011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0" charset="0"/>
                <a:ea typeface="ＭＳ Ｐゴシック" pitchFamily="-110" charset="-128"/>
                <a:cs typeface="ＭＳ Ｐゴシック" pitchFamily="-110" charset="-128"/>
              </a:defRPr>
            </a:lvl1pPr>
          </a:lstStyle>
          <a:p>
            <a:pPr>
              <a:defRPr/>
            </a:pPr>
            <a:fld id="{46C6D50F-238B-6A4C-80E2-2EC1665278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-105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pc.ncep.noaa.gov/" TargetMode="External"/><Relationship Id="rId2" Type="http://schemas.openxmlformats.org/officeDocument/2006/relationships/hyperlink" Target="http://www.hpc.ncep.noaa.gov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gif"/><Relationship Id="rId5" Type="http://schemas.openxmlformats.org/officeDocument/2006/relationships/image" Target="../media/image43.gif"/><Relationship Id="rId4" Type="http://schemas.openxmlformats.org/officeDocument/2006/relationships/image" Target="../media/image42.gi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jpeg"/><Relationship Id="rId4" Type="http://schemas.openxmlformats.org/officeDocument/2006/relationships/image" Target="../media/image7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kevin.werner@noa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4700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CBRFC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May 11 2011</a:t>
            </a:r>
            <a:b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</a:br>
            <a:r>
              <a:rPr lang="en-US" sz="4000" dirty="0" smtClean="0">
                <a:ea typeface="ＭＳ Ｐゴシック" pitchFamily="-110" charset="-128"/>
                <a:cs typeface="ＭＳ Ｐゴシック" pitchFamily="-110" charset="-128"/>
              </a:rPr>
              <a:t>Peak Flow Forecast Webinar</a:t>
            </a:r>
          </a:p>
        </p:txBody>
      </p:sp>
      <p:sp>
        <p:nvSpPr>
          <p:cNvPr id="14339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dirty="0" smtClean="0">
              <a:solidFill>
                <a:srgbClr val="898989"/>
              </a:solidFill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/>
            <a:r>
              <a:rPr lang="en-US" sz="3600" dirty="0" smtClean="0">
                <a:solidFill>
                  <a:schemeClr val="tx1"/>
                </a:solidFill>
                <a:ea typeface="ＭＳ Ｐゴシック" pitchFamily="-105" charset="-128"/>
                <a:cs typeface="ＭＳ Ｐゴシック" pitchFamily="-105" charset="-128"/>
              </a:rPr>
              <a:t>Greg Smith</a:t>
            </a:r>
          </a:p>
        </p:txBody>
      </p:sp>
      <p:sp>
        <p:nvSpPr>
          <p:cNvPr id="14340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Calibri" pitchFamily="-105" charset="0"/>
              </a:rPr>
              <a:t>These slides: www.cbrfc.noaa.gov/present/present.php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200400"/>
            <a:ext cx="3105001" cy="3581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76200"/>
            <a:ext cx="3345332" cy="3124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200" y="76200"/>
            <a:ext cx="2971800" cy="3229770"/>
          </a:xfrm>
          <a:prstGeom prst="rect">
            <a:avLst/>
          </a:prstGeom>
        </p:spPr>
      </p:pic>
      <p:pic>
        <p:nvPicPr>
          <p:cNvPr id="7" name="Picture 6" descr="snowrecor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3278895"/>
            <a:ext cx="3676830" cy="335050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2667000"/>
            <a:ext cx="990600" cy="381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April 7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67400" y="2743200"/>
            <a:ext cx="990600" cy="381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April 20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09600" y="6019800"/>
            <a:ext cx="990600" cy="381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April 27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553200" y="6096000"/>
            <a:ext cx="990600" cy="381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May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brfc.snowpc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685800"/>
            <a:ext cx="5715000" cy="5715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66800" y="6248400"/>
            <a:ext cx="708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72 sites showing highest value for May 10th (31% of SNOTEL Sites)</a:t>
            </a:r>
            <a:endParaRPr lang="en-US" dirty="0"/>
          </a:p>
        </p:txBody>
      </p:sp>
      <p:pic>
        <p:nvPicPr>
          <p:cNvPr id="8" name="Picture 7" descr="image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0"/>
            <a:ext cx="5313141" cy="1057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Picture 43" descr="lync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3802" y="4508500"/>
            <a:ext cx="3162300" cy="2108200"/>
          </a:xfrm>
          <a:prstGeom prst="rect">
            <a:avLst/>
          </a:prstGeom>
        </p:spPr>
      </p:pic>
      <p:pic>
        <p:nvPicPr>
          <p:cNvPr id="28" name="Picture 27" descr="uppercol.snowp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71600"/>
            <a:ext cx="5172437" cy="47672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5669"/>
            <a:ext cx="419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Lower Elevations (~8000’ and below)</a:t>
            </a:r>
          </a:p>
          <a:p>
            <a:r>
              <a:rPr lang="en-US" dirty="0" smtClean="0"/>
              <a:t>                Melt is underway</a:t>
            </a:r>
            <a:endParaRPr lang="en-US" dirty="0"/>
          </a:p>
        </p:txBody>
      </p:sp>
      <p:pic>
        <p:nvPicPr>
          <p:cNvPr id="15" name="Picture 14" descr="bltu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00" y="76200"/>
            <a:ext cx="3341102" cy="2227401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924800" y="723901"/>
            <a:ext cx="6858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8000’</a:t>
            </a:r>
            <a:endParaRPr lang="en-US" sz="1600" dirty="0"/>
          </a:p>
        </p:txBody>
      </p:sp>
      <p:pic>
        <p:nvPicPr>
          <p:cNvPr id="24" name="Picture 23" descr="psuu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25" y="2343150"/>
            <a:ext cx="3343275" cy="222885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924800" y="3107322"/>
            <a:ext cx="6858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7500’</a:t>
            </a:r>
            <a:endParaRPr lang="en-US" sz="1600" dirty="0"/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1143000" y="1371600"/>
            <a:ext cx="4419600" cy="19049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838200" y="1190625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914400" y="1828800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32" name="Straight Arrow Connector 31"/>
          <p:cNvCxnSpPr>
            <a:stCxn id="31" idx="6"/>
          </p:cNvCxnSpPr>
          <p:nvPr/>
        </p:nvCxnSpPr>
        <p:spPr>
          <a:xfrm>
            <a:off x="1219200" y="2009775"/>
            <a:ext cx="4540436" cy="58102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419600" y="2745372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38" name="Straight Arrow Connector 37"/>
          <p:cNvCxnSpPr>
            <a:stCxn id="37" idx="5"/>
          </p:cNvCxnSpPr>
          <p:nvPr/>
        </p:nvCxnSpPr>
        <p:spPr>
          <a:xfrm rot="16200000" flipH="1">
            <a:off x="4460857" y="3273221"/>
            <a:ext cx="1517686" cy="1079875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01000" y="5105400"/>
            <a:ext cx="6858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8800’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 descr="sbdu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2231388"/>
            <a:ext cx="3282318" cy="21882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15669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High Elevation Sites (~9000’ +)</a:t>
            </a:r>
          </a:p>
          <a:p>
            <a:r>
              <a:rPr lang="en-US" dirty="0" smtClean="0"/>
              <a:t>Maintaining / Accumulating Snow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924800" y="2819400"/>
            <a:ext cx="6858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9640’</a:t>
            </a:r>
            <a:endParaRPr lang="en-US" sz="1600" dirty="0"/>
          </a:p>
        </p:txBody>
      </p:sp>
      <p:pic>
        <p:nvPicPr>
          <p:cNvPr id="22" name="Picture 21" descr="uppercol.snowpct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371600"/>
            <a:ext cx="5301618" cy="4886325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4343400" y="2076450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24" name="Picture 23" descr="trlu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4445000"/>
            <a:ext cx="3505200" cy="2336800"/>
          </a:xfrm>
          <a:prstGeom prst="rect">
            <a:avLst/>
          </a:prstGeom>
        </p:spPr>
      </p:pic>
      <p:pic>
        <p:nvPicPr>
          <p:cNvPr id="28" name="Picture 27" descr="towc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6400" y="97788"/>
            <a:ext cx="3581400" cy="2340612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924800" y="646331"/>
            <a:ext cx="8382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10500’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924800" y="5105400"/>
            <a:ext cx="685800" cy="338554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9960’</a:t>
            </a:r>
            <a:endParaRPr lang="en-US" sz="16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648200" y="1828800"/>
            <a:ext cx="1066800" cy="402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1371600" y="1895475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1676400" y="2152650"/>
            <a:ext cx="3886200" cy="13525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838200" y="2047875"/>
            <a:ext cx="304800" cy="36195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1143000" y="2362200"/>
            <a:ext cx="4419600" cy="289560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snow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4" y="1447800"/>
            <a:ext cx="3133726" cy="3280292"/>
          </a:xfrm>
          <a:prstGeom prst="rect">
            <a:avLst/>
          </a:prstGeom>
        </p:spPr>
      </p:pic>
      <p:sp>
        <p:nvSpPr>
          <p:cNvPr id="18435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8437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Snow: Upper Green Basin (above Flaming Gorge)</a:t>
            </a:r>
          </a:p>
        </p:txBody>
      </p:sp>
      <p:sp>
        <p:nvSpPr>
          <p:cNvPr id="8" name="Oval 7"/>
          <p:cNvSpPr/>
          <p:nvPr/>
        </p:nvSpPr>
        <p:spPr>
          <a:xfrm>
            <a:off x="1447800" y="1447800"/>
            <a:ext cx="838200" cy="9906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4" name="Picture 13" descr="gorg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371600"/>
            <a:ext cx="525780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now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12" y="1524000"/>
            <a:ext cx="3303088" cy="3457575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Colorado Mainstem (above Cameo)</a:t>
            </a:r>
          </a:p>
        </p:txBody>
      </p:sp>
      <p:sp>
        <p:nvSpPr>
          <p:cNvPr id="8" name="Oval 7"/>
          <p:cNvSpPr/>
          <p:nvPr/>
        </p:nvSpPr>
        <p:spPr>
          <a:xfrm>
            <a:off x="2590800" y="2971800"/>
            <a:ext cx="762000" cy="6477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Picture 11" descr="ucmai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574800"/>
            <a:ext cx="4876800" cy="3251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now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1557369"/>
            <a:ext cx="3243912" cy="3395631"/>
          </a:xfrm>
          <a:prstGeom prst="rect">
            <a:avLst/>
          </a:prstGeom>
        </p:spPr>
      </p:pic>
      <p:sp>
        <p:nvSpPr>
          <p:cNvPr id="19459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19461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Gunnison Basin</a:t>
            </a:r>
          </a:p>
        </p:txBody>
      </p:sp>
      <p:sp>
        <p:nvSpPr>
          <p:cNvPr id="8" name="Oval 7"/>
          <p:cNvSpPr/>
          <p:nvPr/>
        </p:nvSpPr>
        <p:spPr>
          <a:xfrm>
            <a:off x="2209800" y="3429000"/>
            <a:ext cx="990600" cy="6096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Picture 11" descr="gunniso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1524000"/>
            <a:ext cx="51435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now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1598572"/>
            <a:ext cx="3429000" cy="3589377"/>
          </a:xfrm>
          <a:prstGeom prst="rect">
            <a:avLst/>
          </a:prstGeom>
        </p:spPr>
      </p:pic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048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San Juan Basin</a:t>
            </a:r>
          </a:p>
        </p:txBody>
      </p:sp>
      <p:sp>
        <p:nvSpPr>
          <p:cNvPr id="8" name="Oval 7"/>
          <p:cNvSpPr/>
          <p:nvPr/>
        </p:nvSpPr>
        <p:spPr>
          <a:xfrm>
            <a:off x="2362200" y="4191000"/>
            <a:ext cx="990600" cy="5334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2" name="Picture 11" descr="sanjuan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9458" y="1598572"/>
            <a:ext cx="4841142" cy="32274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nowmap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00200"/>
            <a:ext cx="3275790" cy="342900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http://www.cbrfc.noaa.gov/station/sweplot/sweplot.cgi???open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Snow:</a:t>
            </a:r>
            <a:br>
              <a:rPr lang="en-US" smtClean="0">
                <a:ea typeface="ＭＳ Ｐゴシック" pitchFamily="-105" charset="-128"/>
                <a:cs typeface="ＭＳ Ｐゴシック" pitchFamily="-105" charset="-128"/>
              </a:rPr>
            </a:br>
            <a:r>
              <a:rPr lang="en-US" smtClean="0">
                <a:ea typeface="ＭＳ Ｐゴシック" pitchFamily="-105" charset="-128"/>
                <a:cs typeface="ＭＳ Ｐゴシック" pitchFamily="-105" charset="-128"/>
              </a:rPr>
              <a:t>Six Creeks in Salt Lake County</a:t>
            </a:r>
          </a:p>
        </p:txBody>
      </p:sp>
      <p:sp>
        <p:nvSpPr>
          <p:cNvPr id="8" name="Oval 7"/>
          <p:cNvSpPr/>
          <p:nvPr/>
        </p:nvSpPr>
        <p:spPr>
          <a:xfrm>
            <a:off x="1066800" y="2743200"/>
            <a:ext cx="381000" cy="6096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pic>
        <p:nvPicPr>
          <p:cNvPr id="13" name="Picture 12" descr="sixc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651000"/>
            <a:ext cx="4838700" cy="322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Box 4"/>
          <p:cNvSpPr txBox="1">
            <a:spLocks noChangeArrowheads="1"/>
          </p:cNvSpPr>
          <p:nvPr/>
        </p:nvSpPr>
        <p:spPr bwMode="auto">
          <a:xfrm>
            <a:off x="152400" y="6182380"/>
            <a:ext cx="3121819" cy="523220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http://www.nohrsc.nws.gov</a:t>
            </a:r>
          </a:p>
        </p:txBody>
      </p:sp>
      <p:pic>
        <p:nvPicPr>
          <p:cNvPr id="9" name="Picture 8" descr="apr26NOHRS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2800" y="3429000"/>
            <a:ext cx="5717381" cy="3387041"/>
          </a:xfrm>
          <a:prstGeom prst="rect">
            <a:avLst/>
          </a:prstGeom>
        </p:spPr>
      </p:pic>
      <p:pic>
        <p:nvPicPr>
          <p:cNvPr id="8" name="Picture 7" descr="may10NOHRS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76200"/>
            <a:ext cx="5562600" cy="3302155"/>
          </a:xfrm>
          <a:prstGeom prst="rect">
            <a:avLst/>
          </a:prstGeom>
        </p:spPr>
      </p:pic>
      <p:pic>
        <p:nvPicPr>
          <p:cNvPr id="10" name="Picture 9" descr="nohrsclegen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7000" y="76200"/>
            <a:ext cx="1419225" cy="280035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8582" y="3886200"/>
            <a:ext cx="32742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Model generated Snow Maps:</a:t>
            </a:r>
          </a:p>
          <a:p>
            <a:endParaRPr lang="en-US" dirty="0" smtClean="0"/>
          </a:p>
          <a:p>
            <a:r>
              <a:rPr lang="en-US" dirty="0" smtClean="0"/>
              <a:t>Current compared to Apr 27 (last peak flow discussion)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itle 1"/>
          <p:cNvSpPr>
            <a:spLocks noGrp="1"/>
          </p:cNvSpPr>
          <p:nvPr>
            <p:ph type="title"/>
          </p:nvPr>
        </p:nvSpPr>
        <p:spPr>
          <a:xfrm>
            <a:off x="152400" y="190500"/>
            <a:ext cx="33528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Outline</a:t>
            </a: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52400" y="6432550"/>
            <a:ext cx="8686800" cy="369888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latin typeface="Calibri" pitchFamily="-105" charset="0"/>
              </a:rPr>
              <a:t>Web Reference: www.cbrfc.noaa.gov/wsup/pub2/map/html/cbrfc</a:t>
            </a:r>
            <a:r>
              <a:rPr lang="en-US" dirty="0" smtClean="0">
                <a:latin typeface="Calibri" pitchFamily="-105" charset="0"/>
              </a:rPr>
              <a:t>.1.2011.</a:t>
            </a:r>
            <a:r>
              <a:rPr lang="en-US" dirty="0">
                <a:latin typeface="Calibri" pitchFamily="-105" charset="0"/>
              </a:rPr>
              <a:t>html  </a:t>
            </a:r>
          </a:p>
        </p:txBody>
      </p:sp>
      <p:pic>
        <p:nvPicPr>
          <p:cNvPr id="7" name="Picture 6" descr="cbrfc.pe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762000"/>
            <a:ext cx="5410200" cy="5410200"/>
          </a:xfrm>
          <a:prstGeom prst="rect">
            <a:avLst/>
          </a:prstGeom>
        </p:spPr>
      </p:pic>
      <p:sp>
        <p:nvSpPr>
          <p:cNvPr id="15364" name="Content Placeholder 2"/>
          <p:cNvSpPr>
            <a:spLocks noGrp="1"/>
          </p:cNvSpPr>
          <p:nvPr>
            <p:ph idx="1"/>
          </p:nvPr>
        </p:nvSpPr>
        <p:spPr>
          <a:xfrm>
            <a:off x="152400" y="1951037"/>
            <a:ext cx="4267200" cy="27733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Recent </a:t>
            </a:r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Weather</a:t>
            </a: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Current Snow States</a:t>
            </a: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Upcoming Weather</a:t>
            </a:r>
            <a:endParaRPr lang="en-US" dirty="0" smtClean="0">
              <a:ea typeface="ＭＳ Ｐゴシック" pitchFamily="-105" charset="-128"/>
              <a:cs typeface="ＭＳ Ｐゴシック" pitchFamily="-105" charset="-128"/>
            </a:endParaRPr>
          </a:p>
          <a:p>
            <a:pPr eaLnBrk="1" hangingPunct="1"/>
            <a:r>
              <a:rPr lang="en-US" dirty="0" smtClean="0">
                <a:ea typeface="ＭＳ Ｐゴシック" pitchFamily="-105" charset="-128"/>
                <a:cs typeface="ＭＳ Ｐゴシック" pitchFamily="-105" charset="-128"/>
              </a:rPr>
              <a:t>Peak Flow Forecasts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untemp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1" y="1550670"/>
            <a:ext cx="5105400" cy="4850130"/>
          </a:xfrm>
          <a:prstGeom prst="rect">
            <a:avLst/>
          </a:prstGeom>
        </p:spPr>
      </p:pic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</a:t>
            </a:r>
            <a:r>
              <a:rPr lang="en-US" sz="1400" dirty="0" smtClean="0">
                <a:latin typeface="Calibri" pitchFamily="-105" charset="0"/>
              </a:rPr>
              <a:t>http://www.weather.gov/forecasts/graphical/sectors/centrockiesWeek.php#tabs</a:t>
            </a:r>
            <a:endParaRPr lang="en-US" sz="1400" dirty="0">
              <a:latin typeface="Calibri" pitchFamily="-105" charset="0"/>
            </a:endParaRPr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04800" y="457200"/>
            <a:ext cx="7162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-105" charset="0"/>
              <a:buChar char="•"/>
            </a:pPr>
            <a:r>
              <a:rPr lang="en-US" dirty="0" smtClean="0">
                <a:latin typeface="+mn-lt"/>
              </a:rPr>
              <a:t>This Week: Temperatures </a:t>
            </a:r>
            <a:r>
              <a:rPr lang="en-US" dirty="0" smtClean="0">
                <a:latin typeface="+mn-lt"/>
              </a:rPr>
              <a:t>5-10 </a:t>
            </a:r>
            <a:r>
              <a:rPr lang="en-US" dirty="0" smtClean="0">
                <a:latin typeface="+mn-lt"/>
              </a:rPr>
              <a:t>degrees above average by </a:t>
            </a:r>
            <a:r>
              <a:rPr lang="en-US" dirty="0" smtClean="0">
                <a:latin typeface="+mn-lt"/>
              </a:rPr>
              <a:t>the weekend.</a:t>
            </a:r>
          </a:p>
          <a:p>
            <a:endParaRPr lang="en-US" dirty="0" smtClean="0">
              <a:latin typeface="+mn-lt"/>
            </a:endParaRPr>
          </a:p>
          <a:p>
            <a:pPr>
              <a:buFont typeface="Arial" pitchFamily="-105" charset="0"/>
              <a:buChar char="•"/>
            </a:pPr>
            <a:r>
              <a:rPr lang="en-US" dirty="0" smtClean="0">
                <a:latin typeface="+mn-lt"/>
              </a:rPr>
              <a:t>Next Week: Another storm </a:t>
            </a:r>
            <a:r>
              <a:rPr lang="en-US" dirty="0" smtClean="0">
                <a:latin typeface="+mn-lt"/>
              </a:rPr>
              <a:t>system possible mid week. Cooler</a:t>
            </a:r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304800" y="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Upcoming Weather: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pPr algn="l" eaLnBrk="1" hangingPunct="1"/>
            <a:r>
              <a:rPr lang="en-US" sz="2800" dirty="0" smtClean="0">
                <a:ea typeface="ＭＳ Ｐゴシック" pitchFamily="-105" charset="-128"/>
                <a:cs typeface="ＭＳ Ｐゴシック" pitchFamily="-105" charset="-128"/>
              </a:rPr>
              <a:t>Forecast Precipitation</a:t>
            </a:r>
          </a:p>
        </p:txBody>
      </p:sp>
      <p:sp>
        <p:nvSpPr>
          <p:cNvPr id="25603" name="TextBox 4"/>
          <p:cNvSpPr txBox="1">
            <a:spLocks noChangeArrowheads="1"/>
          </p:cNvSpPr>
          <p:nvPr/>
        </p:nvSpPr>
        <p:spPr bwMode="auto">
          <a:xfrm>
            <a:off x="152400" y="6427788"/>
            <a:ext cx="8686800" cy="307777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</a:t>
            </a:r>
            <a:r>
              <a:rPr lang="en-US" sz="1400" dirty="0" smtClean="0">
                <a:latin typeface="Calibri" pitchFamily="-105" charset="0"/>
                <a:hlinkClick r:id="rId2"/>
              </a:rPr>
              <a:t>www.hpc.ncep.noaa.gov</a:t>
            </a:r>
            <a:r>
              <a:rPr lang="en-US" sz="1400" dirty="0" smtClean="0">
                <a:latin typeface="Calibri" pitchFamily="-105" charset="0"/>
              </a:rPr>
              <a:t> &amp; </a:t>
            </a:r>
            <a:r>
              <a:rPr lang="en-US" sz="1400" dirty="0" smtClean="0">
                <a:latin typeface="Calibri" pitchFamily="-105" charset="0"/>
                <a:hlinkClick r:id="rId3"/>
              </a:rPr>
              <a:t>www.cpc.ncep.noaa.gov</a:t>
            </a:r>
            <a:r>
              <a:rPr lang="en-US" sz="1400" dirty="0" smtClean="0">
                <a:latin typeface="Calibri" pitchFamily="-105" charset="0"/>
              </a:rPr>
              <a:t>   </a:t>
            </a:r>
            <a:endParaRPr lang="en-US" sz="1400" dirty="0">
              <a:latin typeface="Calibri" pitchFamily="-105" charset="0"/>
            </a:endParaRPr>
          </a:p>
        </p:txBody>
      </p:sp>
      <p:sp>
        <p:nvSpPr>
          <p:cNvPr id="25604" name="TextBox 7"/>
          <p:cNvSpPr txBox="1">
            <a:spLocks noChangeArrowheads="1"/>
          </p:cNvSpPr>
          <p:nvPr/>
        </p:nvSpPr>
        <p:spPr bwMode="auto">
          <a:xfrm>
            <a:off x="152400" y="4419600"/>
            <a:ext cx="38862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>
              <a:buFont typeface="Arial" pitchFamily="-105" charset="0"/>
              <a:buChar char="•"/>
            </a:pPr>
            <a:r>
              <a:rPr lang="en-US" dirty="0" smtClean="0"/>
              <a:t>This Week: </a:t>
            </a:r>
            <a:r>
              <a:rPr lang="en-US" dirty="0" smtClean="0"/>
              <a:t>Dry. Colorado precipitation is from exiting storm.</a:t>
            </a:r>
          </a:p>
          <a:p>
            <a:pPr>
              <a:buFont typeface="Arial" pitchFamily="-105" charset="0"/>
              <a:buChar char="•"/>
            </a:pPr>
            <a:endParaRPr lang="en-US" dirty="0" smtClean="0"/>
          </a:p>
          <a:p>
            <a:pPr>
              <a:buFont typeface="Arial" pitchFamily="-105" charset="0"/>
              <a:buChar char="•"/>
            </a:pPr>
            <a:r>
              <a:rPr lang="en-US" dirty="0" smtClean="0"/>
              <a:t> 6-14 day period suggests increased chance of precipitation</a:t>
            </a:r>
          </a:p>
        </p:txBody>
      </p:sp>
      <p:pic>
        <p:nvPicPr>
          <p:cNvPr id="9" name="Picture 8" descr="qpf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9" y="981074"/>
            <a:ext cx="3978637" cy="2981325"/>
          </a:xfrm>
          <a:prstGeom prst="rect">
            <a:avLst/>
          </a:prstGeom>
        </p:spPr>
      </p:pic>
      <p:pic>
        <p:nvPicPr>
          <p:cNvPr id="12" name="Picture 11" descr="610prcp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9473" y="304800"/>
            <a:ext cx="3498727" cy="3250555"/>
          </a:xfrm>
          <a:prstGeom prst="rect">
            <a:avLst/>
          </a:prstGeom>
        </p:spPr>
      </p:pic>
      <p:pic>
        <p:nvPicPr>
          <p:cNvPr id="13" name="Picture 12" descr="814prcp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6673" y="3504220"/>
            <a:ext cx="3117727" cy="289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9144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4000" dirty="0" smtClean="0">
                <a:ea typeface="ＭＳ Ｐゴシック" charset="-128"/>
              </a:rPr>
              <a:t>What is a Peak Flow Forecast?</a:t>
            </a:r>
          </a:p>
        </p:txBody>
      </p:sp>
      <p:sp>
        <p:nvSpPr>
          <p:cNvPr id="75779" name="Content Placeholder 2"/>
          <p:cNvSpPr>
            <a:spLocks noGrp="1"/>
          </p:cNvSpPr>
          <p:nvPr>
            <p:ph idx="1"/>
          </p:nvPr>
        </p:nvSpPr>
        <p:spPr>
          <a:xfrm>
            <a:off x="304800" y="838200"/>
            <a:ext cx="8305800" cy="5257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Snowmelt Mean Daily Maximum Flow (April-July) 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Instantaneous Forecasts where relationships/data exist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400" dirty="0" smtClean="0">
                <a:ea typeface="ＭＳ Ｐゴシック" charset="-128"/>
              </a:rPr>
              <a:t>New Information (applicable to flooding concerns</a:t>
            </a:r>
            <a:r>
              <a:rPr lang="en-US" sz="1400" dirty="0" smtClean="0">
                <a:ea typeface="ＭＳ Ｐゴシック" charset="-128"/>
              </a:rPr>
              <a:t>)</a:t>
            </a:r>
          </a:p>
          <a:p>
            <a:pPr lvl="1">
              <a:buFont typeface="Arial" pitchFamily="34" charset="0"/>
              <a:buChar char="•"/>
              <a:defRPr/>
            </a:pPr>
            <a:r>
              <a:rPr lang="en-US" sz="1400" dirty="0" smtClean="0">
                <a:ea typeface="ＭＳ Ｐゴシック" charset="-128"/>
              </a:rPr>
              <a:t>Mean Daily Peak – Instantaneous peak relationship washes out if heavy rain occurs during the peak.</a:t>
            </a:r>
            <a:endParaRPr lang="en-US" sz="1400" dirty="0" smtClean="0"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Probabilistic Forecasts</a:t>
            </a:r>
          </a:p>
          <a:p>
            <a:pPr lvl="1">
              <a:buFontTx/>
              <a:buNone/>
              <a:defRPr/>
            </a:pPr>
            <a:r>
              <a:rPr lang="en-US" sz="1800" dirty="0" smtClean="0"/>
              <a:t>	</a:t>
            </a:r>
            <a:r>
              <a:rPr lang="en-US" sz="1400" dirty="0" smtClean="0">
                <a:latin typeface="+mn-lt"/>
              </a:rPr>
              <a:t> </a:t>
            </a:r>
            <a:r>
              <a:rPr lang="en-US" sz="1400" dirty="0" err="1" smtClean="0">
                <a:latin typeface="+mn-lt"/>
              </a:rPr>
              <a:t>Exceedence</a:t>
            </a:r>
            <a:r>
              <a:rPr lang="en-US" sz="1400" dirty="0" smtClean="0">
                <a:latin typeface="+mn-lt"/>
              </a:rPr>
              <a:t> Probabilities -10%,25%,50%, 75%, 90% 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Issued (at least) monthly from March-June (this year weekly starting April 19</a:t>
            </a:r>
            <a:r>
              <a:rPr lang="en-US" sz="2400" dirty="0" smtClean="0">
                <a:ea typeface="ＭＳ Ｐゴシック" charset="-128"/>
              </a:rPr>
              <a:t>)</a:t>
            </a:r>
            <a:endParaRPr lang="en-US" sz="2400" dirty="0" smtClean="0">
              <a:ea typeface="ＭＳ Ｐゴシック" charset="-128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~60 forecast points – some unregulated, some regulated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en-US" sz="2400" dirty="0" smtClean="0">
                <a:ea typeface="ＭＳ Ｐゴシック" charset="-128"/>
              </a:rPr>
              <a:t>Updated as needed</a:t>
            </a:r>
          </a:p>
          <a:p>
            <a:pPr>
              <a:buNone/>
              <a:defRPr/>
            </a:pPr>
            <a:endParaRPr lang="en-US" dirty="0" smtClean="0">
              <a:ea typeface="ＭＳ Ｐゴシック" charset="-128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91340B9F-66AD-4716-821F-BE357F564894}" type="slidenum">
              <a:rPr lang="en-US" smtClean="0">
                <a:latin typeface="TradeGothicBoldTwo"/>
                <a:ea typeface="ＭＳ Ｐゴシック" pitchFamily="34" charset="-128"/>
              </a:rPr>
              <a:pPr/>
              <a:t>22</a:t>
            </a:fld>
            <a:endParaRPr lang="en-US" smtClean="0">
              <a:latin typeface="TradeGothicBoldTwo"/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6"/>
          <p:cNvPicPr>
            <a:picLocks noChangeAspect="1"/>
          </p:cNvPicPr>
          <p:nvPr/>
        </p:nvPicPr>
        <p:blipFill>
          <a:blip r:embed="rId2"/>
          <a:srcRect l="1558" t="2380" r="3506" b="49333"/>
          <a:stretch>
            <a:fillRect/>
          </a:stretch>
        </p:blipFill>
        <p:spPr bwMode="auto">
          <a:xfrm>
            <a:off x="4589463" y="1089025"/>
            <a:ext cx="4498975" cy="311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itle 1"/>
          <p:cNvSpPr>
            <a:spLocks noGrp="1"/>
          </p:cNvSpPr>
          <p:nvPr>
            <p:ph type="ctrTitle"/>
          </p:nvPr>
        </p:nvSpPr>
        <p:spPr>
          <a:xfrm>
            <a:off x="685800" y="136525"/>
            <a:ext cx="7772400" cy="688975"/>
          </a:xfrm>
        </p:spPr>
        <p:txBody>
          <a:bodyPr/>
          <a:lstStyle/>
          <a:p>
            <a:pPr eaLnBrk="1" hangingPunct="1"/>
            <a:r>
              <a:rPr lang="en-US" sz="3600" smtClean="0"/>
              <a:t>Accounting for diurnal variation</a:t>
            </a:r>
            <a:br>
              <a:rPr lang="en-US" sz="3600" smtClean="0"/>
            </a:br>
            <a:r>
              <a:rPr lang="en-US" sz="2800" smtClean="0">
                <a:solidFill>
                  <a:srgbClr val="0000FF"/>
                </a:solidFill>
              </a:rPr>
              <a:t>daily mean to instantaneous peak adjustment</a:t>
            </a:r>
            <a:r>
              <a:rPr lang="en-US" sz="2800" smtClean="0"/>
              <a:t> </a:t>
            </a:r>
          </a:p>
        </p:txBody>
      </p:sp>
      <p:pic>
        <p:nvPicPr>
          <p:cNvPr id="13316" name="Picture 5"/>
          <p:cNvPicPr>
            <a:picLocks noChangeAspect="1"/>
          </p:cNvPicPr>
          <p:nvPr/>
        </p:nvPicPr>
        <p:blipFill>
          <a:blip r:embed="rId3"/>
          <a:srcRect b="8578"/>
          <a:stretch>
            <a:fillRect/>
          </a:stretch>
        </p:blipFill>
        <p:spPr bwMode="auto">
          <a:xfrm>
            <a:off x="139700" y="1089025"/>
            <a:ext cx="4244975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57163" y="4271963"/>
            <a:ext cx="8834437" cy="1477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marL="228600" indent="-228600">
              <a:buSzPct val="80000"/>
              <a:buFont typeface="Wingdings" charset="2"/>
              <a:buChar char="q"/>
              <a:defRPr/>
            </a:pPr>
            <a:r>
              <a:rPr lang="en-US" dirty="0">
                <a:cs typeface="ＭＳ Ｐゴシック" charset="-128"/>
              </a:rPr>
              <a:t>some rivers have predictable diurnal melt variations</a:t>
            </a:r>
          </a:p>
          <a:p>
            <a:pPr marL="685800" lvl="1" indent="-228600">
              <a:buSzPct val="80000"/>
              <a:buFont typeface="Wingdings" charset="2"/>
              <a:buChar char="q"/>
              <a:defRPr/>
            </a:pPr>
            <a:r>
              <a:rPr lang="en-US" dirty="0">
                <a:cs typeface="ＭＳ Ｐゴシック" charset="-128"/>
              </a:rPr>
              <a:t>instantaneous peak exceeds daily mean</a:t>
            </a:r>
          </a:p>
          <a:p>
            <a:pPr marL="228600" indent="-228600">
              <a:buSzPct val="80000"/>
              <a:buFont typeface="Wingdings" charset="2"/>
              <a:buChar char="q"/>
              <a:defRPr/>
            </a:pPr>
            <a:r>
              <a:rPr lang="en-US" dirty="0">
                <a:cs typeface="ＭＳ Ｐゴシック" charset="-128"/>
              </a:rPr>
              <a:t>RFC ESP forecasts simulate the daily mean (from 6 hr models)</a:t>
            </a:r>
          </a:p>
          <a:p>
            <a:pPr marL="228600" indent="-228600">
              <a:buSzPct val="80000"/>
              <a:buFont typeface="Wingdings" charset="2"/>
              <a:buChar char="q"/>
              <a:defRPr/>
            </a:pPr>
            <a:r>
              <a:rPr lang="en-US" dirty="0">
                <a:cs typeface="ＭＳ Ｐゴシック" charset="-128"/>
              </a:rPr>
              <a:t>we now use the</a:t>
            </a:r>
            <a:r>
              <a:rPr lang="en-US" i="1" dirty="0">
                <a:cs typeface="ＭＳ Ｐゴシック" charset="-128"/>
              </a:rPr>
              <a:t> </a:t>
            </a:r>
            <a:r>
              <a:rPr lang="en-US" b="1" i="1" dirty="0">
                <a:cs typeface="ＭＳ Ｐゴシック" charset="-128"/>
              </a:rPr>
              <a:t>observed relationship</a:t>
            </a:r>
            <a:r>
              <a:rPr lang="en-US" dirty="0">
                <a:cs typeface="ＭＳ Ｐゴシック" charset="-128"/>
              </a:rPr>
              <a:t> between daily mean and instantaneous peak to relate our daily mean peak forecast percentiles to instantaneous peaks</a:t>
            </a:r>
          </a:p>
        </p:txBody>
      </p:sp>
      <p:pic>
        <p:nvPicPr>
          <p:cNvPr id="1331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6750" y="5895975"/>
            <a:ext cx="8177213" cy="858838"/>
          </a:xfrm>
          <a:prstGeom prst="rect">
            <a:avLst/>
          </a:prstGeom>
          <a:noFill/>
          <a:ln w="9525">
            <a:solidFill>
              <a:srgbClr val="4F81BD"/>
            </a:solidFill>
            <a:miter lim="800000"/>
            <a:headEnd/>
            <a:tailEnd/>
          </a:ln>
        </p:spPr>
      </p:pic>
      <p:sp>
        <p:nvSpPr>
          <p:cNvPr id="10" name="Donut 9"/>
          <p:cNvSpPr>
            <a:spLocks noChangeArrowheads="1"/>
          </p:cNvSpPr>
          <p:nvPr/>
        </p:nvSpPr>
        <p:spPr bwMode="auto">
          <a:xfrm>
            <a:off x="1446213" y="2112963"/>
            <a:ext cx="695325" cy="658812"/>
          </a:xfrm>
          <a:custGeom>
            <a:avLst/>
            <a:gdLst>
              <a:gd name="T0" fmla="*/ 347637 w 695274"/>
              <a:gd name="T1" fmla="*/ 0 h 658220"/>
              <a:gd name="T2" fmla="*/ 101821 w 695274"/>
              <a:gd name="T3" fmla="*/ 96394 h 658220"/>
              <a:gd name="T4" fmla="*/ 0 w 695274"/>
              <a:gd name="T5" fmla="*/ 329110 h 658220"/>
              <a:gd name="T6" fmla="*/ 101821 w 695274"/>
              <a:gd name="T7" fmla="*/ 561826 h 658220"/>
              <a:gd name="T8" fmla="*/ 347637 w 695274"/>
              <a:gd name="T9" fmla="*/ 658220 h 658220"/>
              <a:gd name="T10" fmla="*/ 593453 w 695274"/>
              <a:gd name="T11" fmla="*/ 561826 h 658220"/>
              <a:gd name="T12" fmla="*/ 695274 w 695274"/>
              <a:gd name="T13" fmla="*/ 329110 h 658220"/>
              <a:gd name="T14" fmla="*/ 593453 w 695274"/>
              <a:gd name="T15" fmla="*/ 96394 h 658220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101821 w 695274"/>
              <a:gd name="T25" fmla="*/ 96394 h 658220"/>
              <a:gd name="T26" fmla="*/ 593453 w 695274"/>
              <a:gd name="T27" fmla="*/ 561826 h 6582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5274" h="658220">
                <a:moveTo>
                  <a:pt x="0" y="329110"/>
                </a:moveTo>
                <a:lnTo>
                  <a:pt x="0" y="329110"/>
                </a:lnTo>
                <a:cubicBezTo>
                  <a:pt x="0" y="147347"/>
                  <a:pt x="155642" y="0"/>
                  <a:pt x="347636" y="0"/>
                </a:cubicBezTo>
                <a:cubicBezTo>
                  <a:pt x="539631" y="0"/>
                  <a:pt x="695274" y="147347"/>
                  <a:pt x="695274" y="329110"/>
                </a:cubicBezTo>
                <a:cubicBezTo>
                  <a:pt x="695274" y="510872"/>
                  <a:pt x="539631" y="658219"/>
                  <a:pt x="347637" y="658220"/>
                </a:cubicBezTo>
                <a:cubicBezTo>
                  <a:pt x="155642" y="658220"/>
                  <a:pt x="0" y="510872"/>
                  <a:pt x="0" y="329110"/>
                </a:cubicBezTo>
                <a:close/>
                <a:moveTo>
                  <a:pt x="18812" y="329110"/>
                </a:moveTo>
                <a:lnTo>
                  <a:pt x="18812" y="329110"/>
                </a:lnTo>
                <a:cubicBezTo>
                  <a:pt x="18812" y="500482"/>
                  <a:pt x="166031" y="639407"/>
                  <a:pt x="347636" y="639408"/>
                </a:cubicBezTo>
                <a:lnTo>
                  <a:pt x="347637" y="639408"/>
                </a:lnTo>
                <a:cubicBezTo>
                  <a:pt x="529242" y="639407"/>
                  <a:pt x="676462" y="500482"/>
                  <a:pt x="676462" y="329110"/>
                </a:cubicBezTo>
                <a:cubicBezTo>
                  <a:pt x="676462" y="157737"/>
                  <a:pt x="529242" y="18812"/>
                  <a:pt x="347637" y="18812"/>
                </a:cubicBezTo>
                <a:lnTo>
                  <a:pt x="347636" y="18812"/>
                </a:lnTo>
                <a:cubicBezTo>
                  <a:pt x="166031" y="18812"/>
                  <a:pt x="18812" y="157737"/>
                  <a:pt x="18812" y="32910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sp>
        <p:nvSpPr>
          <p:cNvPr id="11" name="Donut 10"/>
          <p:cNvSpPr>
            <a:spLocks noChangeArrowheads="1"/>
          </p:cNvSpPr>
          <p:nvPr/>
        </p:nvSpPr>
        <p:spPr bwMode="auto">
          <a:xfrm>
            <a:off x="3003550" y="2112963"/>
            <a:ext cx="695325" cy="658812"/>
          </a:xfrm>
          <a:custGeom>
            <a:avLst/>
            <a:gdLst>
              <a:gd name="T0" fmla="*/ 347637 w 695274"/>
              <a:gd name="T1" fmla="*/ 0 h 658220"/>
              <a:gd name="T2" fmla="*/ 101821 w 695274"/>
              <a:gd name="T3" fmla="*/ 96394 h 658220"/>
              <a:gd name="T4" fmla="*/ 0 w 695274"/>
              <a:gd name="T5" fmla="*/ 329110 h 658220"/>
              <a:gd name="T6" fmla="*/ 101821 w 695274"/>
              <a:gd name="T7" fmla="*/ 561826 h 658220"/>
              <a:gd name="T8" fmla="*/ 347637 w 695274"/>
              <a:gd name="T9" fmla="*/ 658220 h 658220"/>
              <a:gd name="T10" fmla="*/ 593453 w 695274"/>
              <a:gd name="T11" fmla="*/ 561826 h 658220"/>
              <a:gd name="T12" fmla="*/ 695274 w 695274"/>
              <a:gd name="T13" fmla="*/ 329110 h 658220"/>
              <a:gd name="T14" fmla="*/ 593453 w 695274"/>
              <a:gd name="T15" fmla="*/ 96394 h 658220"/>
              <a:gd name="T16" fmla="*/ 3 60000 65536"/>
              <a:gd name="T17" fmla="*/ 3 60000 65536"/>
              <a:gd name="T18" fmla="*/ 2 60000 65536"/>
              <a:gd name="T19" fmla="*/ 1 60000 65536"/>
              <a:gd name="T20" fmla="*/ 1 60000 65536"/>
              <a:gd name="T21" fmla="*/ 1 60000 65536"/>
              <a:gd name="T22" fmla="*/ 0 60000 65536"/>
              <a:gd name="T23" fmla="*/ 3 60000 65536"/>
              <a:gd name="T24" fmla="*/ 101821 w 695274"/>
              <a:gd name="T25" fmla="*/ 96394 h 658220"/>
              <a:gd name="T26" fmla="*/ 593453 w 695274"/>
              <a:gd name="T27" fmla="*/ 561826 h 65822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695274" h="658220">
                <a:moveTo>
                  <a:pt x="0" y="329110"/>
                </a:moveTo>
                <a:lnTo>
                  <a:pt x="0" y="329110"/>
                </a:lnTo>
                <a:cubicBezTo>
                  <a:pt x="0" y="147347"/>
                  <a:pt x="155642" y="0"/>
                  <a:pt x="347636" y="0"/>
                </a:cubicBezTo>
                <a:cubicBezTo>
                  <a:pt x="539631" y="0"/>
                  <a:pt x="695274" y="147347"/>
                  <a:pt x="695274" y="329110"/>
                </a:cubicBezTo>
                <a:cubicBezTo>
                  <a:pt x="695274" y="510872"/>
                  <a:pt x="539631" y="658219"/>
                  <a:pt x="347637" y="658220"/>
                </a:cubicBezTo>
                <a:cubicBezTo>
                  <a:pt x="155642" y="658220"/>
                  <a:pt x="0" y="510872"/>
                  <a:pt x="0" y="329110"/>
                </a:cubicBezTo>
                <a:close/>
                <a:moveTo>
                  <a:pt x="18812" y="329110"/>
                </a:moveTo>
                <a:lnTo>
                  <a:pt x="18812" y="329110"/>
                </a:lnTo>
                <a:cubicBezTo>
                  <a:pt x="18812" y="500482"/>
                  <a:pt x="166031" y="639407"/>
                  <a:pt x="347636" y="639408"/>
                </a:cubicBezTo>
                <a:lnTo>
                  <a:pt x="347637" y="639408"/>
                </a:lnTo>
                <a:cubicBezTo>
                  <a:pt x="529242" y="639407"/>
                  <a:pt x="676462" y="500482"/>
                  <a:pt x="676462" y="329110"/>
                </a:cubicBezTo>
                <a:cubicBezTo>
                  <a:pt x="676462" y="157737"/>
                  <a:pt x="529242" y="18812"/>
                  <a:pt x="347637" y="18812"/>
                </a:cubicBezTo>
                <a:lnTo>
                  <a:pt x="347636" y="18812"/>
                </a:lnTo>
                <a:cubicBezTo>
                  <a:pt x="166031" y="18812"/>
                  <a:pt x="18812" y="157737"/>
                  <a:pt x="18812" y="329109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latin typeface="+mn-lt"/>
              <a:ea typeface="+mn-ea"/>
            </a:endParaRPr>
          </a:p>
        </p:txBody>
      </p:sp>
      <p:cxnSp>
        <p:nvCxnSpPr>
          <p:cNvPr id="13" name="Straight Arrow Connector 12"/>
          <p:cNvCxnSpPr>
            <a:cxnSpLocks noChangeShapeType="1"/>
          </p:cNvCxnSpPr>
          <p:nvPr/>
        </p:nvCxnSpPr>
        <p:spPr bwMode="auto">
          <a:xfrm rot="16200000" flipV="1">
            <a:off x="6502400" y="3814763"/>
            <a:ext cx="2382838" cy="2968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139700" y="6610350"/>
            <a:ext cx="527050" cy="15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 rot="10800000">
            <a:off x="2014538" y="2771775"/>
            <a:ext cx="1858962" cy="16097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Spring Weather Really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Runoff characteristics are largely determined by the day-to-day spring weather. </a:t>
            </a:r>
          </a:p>
          <a:p>
            <a:pPr lvl="1"/>
            <a:r>
              <a:rPr lang="en-US" dirty="0" smtClean="0"/>
              <a:t>While large snow pack years increase chances for flooding, it is not an inevitability</a:t>
            </a:r>
          </a:p>
          <a:p>
            <a:pPr lvl="1"/>
            <a:r>
              <a:rPr lang="en-US" dirty="0" smtClean="0"/>
              <a:t>Small snow pack years (like last year) can flood with the right sequence of spring temperatures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z="4000" dirty="0" smtClean="0"/>
              <a:t>May 10 Peak Flow Forecasts</a:t>
            </a:r>
            <a:endParaRPr lang="en-US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533400" y="61076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April 26 Forecasts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268" y="1600200"/>
            <a:ext cx="4331732" cy="43317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914400"/>
            <a:ext cx="4038600" cy="457200"/>
          </a:xfrm>
          <a:prstGeom prst="rect">
            <a:avLst/>
          </a:prstGeom>
        </p:spPr>
      </p:pic>
      <p:pic>
        <p:nvPicPr>
          <p:cNvPr id="11" name="Picture 10" descr="cbrfc.pea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1524000"/>
            <a:ext cx="4876800" cy="4686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10200" y="60960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May 10 Forecasts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brfc.pe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95400"/>
            <a:ext cx="4000500" cy="45720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76400" y="177165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133600" y="2143125"/>
            <a:ext cx="1371600" cy="24765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lgnu1p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202405"/>
            <a:ext cx="4991100" cy="3119438"/>
          </a:xfrm>
          <a:prstGeom prst="rect">
            <a:avLst/>
          </a:prstGeom>
        </p:spPr>
      </p:pic>
      <p:pic>
        <p:nvPicPr>
          <p:cNvPr id="10" name="Picture 9" descr="hrmu1p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80842" y="3441701"/>
            <a:ext cx="4734558" cy="29590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brfc.pe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" y="1028700"/>
            <a:ext cx="4076700" cy="4686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8800" y="1905000"/>
            <a:ext cx="457200" cy="3810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2133600"/>
            <a:ext cx="1723389" cy="609600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ivu1p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69094"/>
            <a:ext cx="4838700" cy="3024188"/>
          </a:xfrm>
          <a:prstGeom prst="rect">
            <a:avLst/>
          </a:prstGeom>
        </p:spPr>
      </p:pic>
      <p:pic>
        <p:nvPicPr>
          <p:cNvPr id="8" name="Picture 7" descr="oawu1p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4800" y="3242468"/>
            <a:ext cx="4838700" cy="30241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uppercol.pe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447801"/>
            <a:ext cx="3803110" cy="3505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04800" y="1735138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762000" y="1982788"/>
            <a:ext cx="2819400" cy="684212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ccsu1p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400" y="71437"/>
            <a:ext cx="5181600" cy="3238501"/>
          </a:xfrm>
          <a:prstGeom prst="rect">
            <a:avLst/>
          </a:prstGeom>
        </p:spPr>
      </p:pic>
      <p:pic>
        <p:nvPicPr>
          <p:cNvPr id="10" name="Picture 9" descr="emiu1p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476624"/>
            <a:ext cx="5181600" cy="32385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green.pe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1295400"/>
            <a:ext cx="3314700" cy="3314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828800" y="24384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286000" y="2686050"/>
            <a:ext cx="12192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ltaw4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221456"/>
            <a:ext cx="5010150" cy="3131344"/>
          </a:xfrm>
          <a:prstGeom prst="rect">
            <a:avLst/>
          </a:prstGeom>
        </p:spPr>
      </p:pic>
      <p:pic>
        <p:nvPicPr>
          <p:cNvPr id="9" name="Picture 8" descr="grrw4p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50" y="3657600"/>
            <a:ext cx="4686301" cy="2928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152400"/>
            <a:ext cx="723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Snow Melt Runoff is </a:t>
            </a:r>
            <a:r>
              <a:rPr lang="en-US" dirty="0" smtClean="0"/>
              <a:t>Here – peaks to occur in the next 1-6 weeks.  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6096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Most Active Areas as of </a:t>
            </a:r>
            <a:r>
              <a:rPr lang="en-US" dirty="0" smtClean="0"/>
              <a:t>Today May 11th</a:t>
            </a:r>
            <a:endParaRPr lang="en-US" dirty="0"/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295400" y="632460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http://</a:t>
            </a:r>
            <a:r>
              <a:rPr lang="en-US" sz="1400" dirty="0" err="1">
                <a:latin typeface="Calibri" pitchFamily="-105" charset="0"/>
              </a:rPr>
              <a:t>www.cbrfc.noaa.</a:t>
            </a:r>
            <a:r>
              <a:rPr lang="en-US" sz="1400" dirty="0" err="1" smtClean="0">
                <a:latin typeface="Calibri" pitchFamily="-105" charset="0"/>
              </a:rPr>
              <a:t>gov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7" name="Picture 6" descr="activ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1025058"/>
            <a:ext cx="6286500" cy="522334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uppercol.pe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3505200" cy="323062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9400" y="22098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3276600" y="2457450"/>
            <a:ext cx="50292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tmc2p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9062" y="76200"/>
            <a:ext cx="5158738" cy="3224212"/>
          </a:xfrm>
          <a:prstGeom prst="rect">
            <a:avLst/>
          </a:prstGeom>
        </p:spPr>
      </p:pic>
      <p:pic>
        <p:nvPicPr>
          <p:cNvPr id="8" name="Picture 7" descr="enmc2p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9062" y="3305176"/>
            <a:ext cx="5196838" cy="3248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ppercol.pe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89" y="1752600"/>
            <a:ext cx="3518911" cy="324326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645920" y="2266950"/>
            <a:ext cx="64008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286000" y="2514600"/>
            <a:ext cx="12192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ydlc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228600"/>
            <a:ext cx="4991100" cy="3119438"/>
          </a:xfrm>
          <a:prstGeom prst="rect">
            <a:avLst/>
          </a:prstGeom>
        </p:spPr>
      </p:pic>
      <p:pic>
        <p:nvPicPr>
          <p:cNvPr id="11" name="Picture 10" descr="jesu1p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6700" y="3357562"/>
            <a:ext cx="4991100" cy="311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ppercol.pe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00200"/>
            <a:ext cx="3581400" cy="330085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1600" y="2286000"/>
            <a:ext cx="609600" cy="14478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1981200" y="3009900"/>
            <a:ext cx="182880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duru1p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250030"/>
            <a:ext cx="4838700" cy="3024188"/>
          </a:xfrm>
          <a:prstGeom prst="rect">
            <a:avLst/>
          </a:prstGeom>
        </p:spPr>
      </p:pic>
      <p:pic>
        <p:nvPicPr>
          <p:cNvPr id="9" name="Picture 8" descr="grvu1p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538537"/>
            <a:ext cx="5143500" cy="3167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ppercol.pe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616868"/>
            <a:ext cx="3454320" cy="318373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819400" y="26670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305811" y="2914650"/>
            <a:ext cx="427989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gpsc2p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2870" y="83344"/>
            <a:ext cx="5231129" cy="3269456"/>
          </a:xfrm>
          <a:prstGeom prst="rect">
            <a:avLst/>
          </a:prstGeom>
        </p:spPr>
      </p:pic>
      <p:pic>
        <p:nvPicPr>
          <p:cNvPr id="9" name="Picture 8" descr="eglc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505200"/>
            <a:ext cx="5067300" cy="31670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uppercol.pe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88269"/>
            <a:ext cx="3962400" cy="3652012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133600" y="2933700"/>
            <a:ext cx="4572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>
            <a:stCxn id="5" idx="6"/>
          </p:cNvCxnSpPr>
          <p:nvPr/>
        </p:nvCxnSpPr>
        <p:spPr>
          <a:xfrm>
            <a:off x="2590800" y="3181350"/>
            <a:ext cx="885189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camc2pk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80962"/>
            <a:ext cx="4991100" cy="3119438"/>
          </a:xfrm>
          <a:prstGeom prst="rect">
            <a:avLst/>
          </a:prstGeom>
        </p:spPr>
      </p:pic>
      <p:pic>
        <p:nvPicPr>
          <p:cNvPr id="8" name="Picture 7" descr="gjnc2pk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2400" y="3202782"/>
            <a:ext cx="4991100" cy="311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uppercol.peak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15" y="609600"/>
            <a:ext cx="3870285" cy="356711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86000" y="3543300"/>
            <a:ext cx="990600" cy="495300"/>
          </a:xfrm>
          <a:prstGeom prst="ellipse">
            <a:avLst/>
          </a:prstGeom>
          <a:noFill/>
          <a:ln w="63500">
            <a:solidFill>
              <a:srgbClr val="6600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>
              <a:solidFill>
                <a:srgbClr val="FFFFFF"/>
              </a:solidFill>
              <a:ea typeface="ＭＳ Ｐゴシック" pitchFamily="-110" charset="-128"/>
              <a:cs typeface="ＭＳ Ｐゴシック" pitchFamily="-110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276390" y="3733800"/>
            <a:ext cx="457410" cy="1588"/>
          </a:xfrm>
          <a:prstGeom prst="straightConnector1">
            <a:avLst/>
          </a:prstGeom>
          <a:ln w="88900">
            <a:solidFill>
              <a:srgbClr val="660066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drgc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8600" y="109537"/>
            <a:ext cx="5067300" cy="3167063"/>
          </a:xfrm>
          <a:prstGeom prst="rect">
            <a:avLst/>
          </a:prstGeom>
        </p:spPr>
      </p:pic>
      <p:pic>
        <p:nvPicPr>
          <p:cNvPr id="10" name="Picture 9" descr="pspc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3400425"/>
            <a:ext cx="5410200" cy="33813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5433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Peak Flow Publication</a:t>
            </a:r>
            <a:endParaRPr lang="en-US" dirty="0"/>
          </a:p>
        </p:txBody>
      </p:sp>
      <p:pic>
        <p:nvPicPr>
          <p:cNvPr id="4" name="Picture 3" descr="pubsh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130" y="381000"/>
            <a:ext cx="7293670" cy="57868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activenew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3028950"/>
            <a:ext cx="3313687" cy="3752850"/>
          </a:xfrm>
          <a:prstGeom prst="rect">
            <a:avLst/>
          </a:prstGeom>
        </p:spPr>
      </p:pic>
      <p:pic>
        <p:nvPicPr>
          <p:cNvPr id="7" name="Picture 6" descr="lgnd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543050"/>
            <a:ext cx="7010400" cy="704850"/>
          </a:xfrm>
          <a:prstGeom prst="rect">
            <a:avLst/>
          </a:prstGeom>
        </p:spPr>
      </p:pic>
      <p:pic>
        <p:nvPicPr>
          <p:cNvPr id="5" name="Picture 4" descr="chalktb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000" y="2105025"/>
            <a:ext cx="7753350" cy="942975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1752600" y="4419600"/>
            <a:ext cx="2590800" cy="1588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100" y="76200"/>
            <a:ext cx="8343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Transition from peak </a:t>
            </a:r>
            <a:r>
              <a:rPr lang="en-US" dirty="0" smtClean="0">
                <a:latin typeface="+mn-lt"/>
              </a:rPr>
              <a:t>f</a:t>
            </a:r>
            <a:r>
              <a:rPr lang="en-US" dirty="0" smtClean="0">
                <a:latin typeface="+mn-lt"/>
              </a:rPr>
              <a:t>low </a:t>
            </a:r>
            <a:r>
              <a:rPr lang="en-US" dirty="0" smtClean="0">
                <a:latin typeface="+mn-lt"/>
              </a:rPr>
              <a:t>p</a:t>
            </a:r>
            <a:r>
              <a:rPr lang="en-US" dirty="0" smtClean="0">
                <a:latin typeface="+mn-lt"/>
              </a:rPr>
              <a:t>ublication to our active conditions main web page: </a:t>
            </a:r>
            <a:endParaRPr lang="en-US" dirty="0"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4800" y="1543050"/>
            <a:ext cx="7829550" cy="135255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6"/>
          <p:cNvSpPr txBox="1">
            <a:spLocks noChangeArrowheads="1"/>
          </p:cNvSpPr>
          <p:nvPr/>
        </p:nvSpPr>
        <p:spPr bwMode="auto">
          <a:xfrm>
            <a:off x="3886200" y="6474023"/>
            <a:ext cx="4800600" cy="307777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400" dirty="0" smtClean="0">
                <a:latin typeface="Calibri" pitchFamily="-105" charset="0"/>
              </a:rPr>
              <a:t>Active  Conditions Web Page: www.cbrfc.noaa.gov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17" name="Picture 16" descr="legend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00" y="4724400"/>
            <a:ext cx="1390650" cy="12192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6200" y="417493"/>
            <a:ext cx="89535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400" dirty="0" smtClean="0"/>
              <a:t> Start looking at both at this time – focus on our active conditions map as the peak nears (not always obvious) 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 Frequent updates using recent observations and short term meteorological forecasts (active quality control)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 </a:t>
            </a:r>
            <a:r>
              <a:rPr lang="en-US" sz="1400" dirty="0" smtClean="0"/>
              <a:t>Multiple peaks that exceed critical levels may occur (not represented in mean daily forecast)</a:t>
            </a:r>
          </a:p>
          <a:p>
            <a:pPr>
              <a:buFont typeface="Arial" charset="0"/>
              <a:buChar char="•"/>
            </a:pPr>
            <a:r>
              <a:rPr lang="en-US" sz="1400" dirty="0" smtClean="0"/>
              <a:t> </a:t>
            </a:r>
            <a:r>
              <a:rPr lang="en-US" sz="1400" dirty="0" smtClean="0"/>
              <a:t>Known regulation changes will be accounted for on active web page hydrographs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00" y="29834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+mn-lt"/>
              </a:rPr>
              <a:t>Planning </a:t>
            </a:r>
            <a:r>
              <a:rPr lang="en-US" i="1" dirty="0" err="1" smtClean="0">
                <a:latin typeface="+mn-lt"/>
              </a:rPr>
              <a:t>vs</a:t>
            </a:r>
            <a:r>
              <a:rPr lang="en-US" i="1" dirty="0" smtClean="0">
                <a:latin typeface="+mn-lt"/>
              </a:rPr>
              <a:t> real time</a:t>
            </a:r>
            <a:endParaRPr lang="en-US" i="1" dirty="0">
              <a:latin typeface="+mn-lt"/>
            </a:endParaRPr>
          </a:p>
        </p:txBody>
      </p:sp>
      <p:pic>
        <p:nvPicPr>
          <p:cNvPr id="20" name="Picture 19" descr="chalkcreek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898" y="3493532"/>
            <a:ext cx="4037052" cy="2691368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floodin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04800"/>
            <a:ext cx="6962775" cy="3352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09601" y="4004608"/>
            <a:ext cx="8001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Basin Focal Points (Available to discuss forecasts: 801.524.5130</a:t>
            </a:r>
            <a:r>
              <a:rPr lang="en-US" sz="2000" dirty="0" smtClean="0"/>
              <a:t>)</a:t>
            </a:r>
          </a:p>
          <a:p>
            <a:endParaRPr lang="en-US" sz="2000" dirty="0" smtClean="0"/>
          </a:p>
          <a:p>
            <a:pPr lvl="1"/>
            <a:r>
              <a:rPr lang="en-US" sz="1600" dirty="0" smtClean="0"/>
              <a:t>Upper Colorado: Brenda Alcorn</a:t>
            </a:r>
          </a:p>
          <a:p>
            <a:pPr lvl="1"/>
            <a:r>
              <a:rPr lang="en-US" sz="1600" dirty="0" smtClean="0"/>
              <a:t>Green: Ashley Nielson</a:t>
            </a:r>
          </a:p>
          <a:p>
            <a:pPr lvl="1"/>
            <a:r>
              <a:rPr lang="en-US" sz="1600" dirty="0" smtClean="0"/>
              <a:t>San Juan / Gunnison: Tracy Cox</a:t>
            </a:r>
          </a:p>
          <a:p>
            <a:pPr lvl="1"/>
            <a:r>
              <a:rPr lang="en-US" sz="1600" dirty="0" smtClean="0"/>
              <a:t>Great Basin: Brent Bernard</a:t>
            </a:r>
          </a:p>
          <a:p>
            <a:pPr lvl="1"/>
            <a:r>
              <a:rPr lang="en-US" sz="1600" dirty="0" smtClean="0"/>
              <a:t>Lower Colorado (Virgin/Below Powell): Greg Smith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Peak Flow Forecasts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90800"/>
          </a:xfrm>
        </p:spPr>
        <p:txBody>
          <a:bodyPr/>
          <a:lstStyle/>
          <a:p>
            <a:r>
              <a:rPr lang="en-US" sz="2000" dirty="0" smtClean="0"/>
              <a:t>Forecast updates planned for:</a:t>
            </a:r>
          </a:p>
          <a:p>
            <a:pPr lvl="1">
              <a:buNone/>
            </a:pPr>
            <a:r>
              <a:rPr lang="en-US" sz="2000" dirty="0" smtClean="0"/>
              <a:t>- 5/17</a:t>
            </a:r>
            <a:r>
              <a:rPr lang="en-US" sz="2000" dirty="0" smtClean="0"/>
              <a:t>, 5/24</a:t>
            </a:r>
          </a:p>
          <a:p>
            <a:r>
              <a:rPr lang="en-US" sz="2000" dirty="0" smtClean="0"/>
              <a:t>Additional webinars  can be arranged if needed</a:t>
            </a:r>
            <a:endParaRPr lang="en-US" sz="2000" dirty="0" smtClean="0"/>
          </a:p>
          <a:p>
            <a:r>
              <a:rPr lang="en-US" sz="2000" dirty="0" smtClean="0"/>
              <a:t>Discussion</a:t>
            </a:r>
            <a:r>
              <a:rPr lang="en-US" sz="2000" dirty="0" smtClean="0"/>
              <a:t>:</a:t>
            </a:r>
          </a:p>
          <a:p>
            <a:pPr lvl="1"/>
            <a:r>
              <a:rPr lang="en-US" sz="2000" dirty="0" smtClean="0"/>
              <a:t>Anything else you need??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2600" y="25401"/>
            <a:ext cx="3044508" cy="352986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2600" y="3276600"/>
            <a:ext cx="2895600" cy="3357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401"/>
            <a:ext cx="3022600" cy="35044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1399" y="25401"/>
            <a:ext cx="3022601" cy="35044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276600"/>
            <a:ext cx="3022600" cy="35044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18200" y="3194050"/>
            <a:ext cx="3160157" cy="3663950"/>
          </a:xfrm>
          <a:prstGeom prst="rect">
            <a:avLst/>
          </a:prstGeom>
        </p:spPr>
      </p:pic>
      <p:sp>
        <p:nvSpPr>
          <p:cNvPr id="16386" name="TextBox 5"/>
          <p:cNvSpPr txBox="1">
            <a:spLocks noChangeArrowheads="1"/>
          </p:cNvSpPr>
          <p:nvPr/>
        </p:nvSpPr>
        <p:spPr bwMode="auto">
          <a:xfrm>
            <a:off x="1447800" y="6473089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http://</a:t>
            </a:r>
            <a:r>
              <a:rPr lang="en-US" sz="1400" dirty="0" err="1">
                <a:latin typeface="Calibri" pitchFamily="-105" charset="0"/>
              </a:rPr>
              <a:t>www.cbrfc.noaa.</a:t>
            </a:r>
            <a:r>
              <a:rPr lang="en-US" sz="1400" dirty="0" err="1" smtClean="0">
                <a:latin typeface="Calibri" pitchFamily="-105" charset="0"/>
              </a:rPr>
              <a:t>gov</a:t>
            </a:r>
            <a:endParaRPr lang="en-US" sz="1400" dirty="0">
              <a:latin typeface="Calibri" pitchFamily="-105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58" name="Group 7"/>
          <p:cNvGrpSpPr>
            <a:grpSpLocks/>
          </p:cNvGrpSpPr>
          <p:nvPr/>
        </p:nvGrpSpPr>
        <p:grpSpPr bwMode="auto">
          <a:xfrm>
            <a:off x="1143000" y="2438400"/>
            <a:ext cx="6591300" cy="2020888"/>
            <a:chOff x="720" y="2352"/>
            <a:chExt cx="4152" cy="1273"/>
          </a:xfrm>
        </p:grpSpPr>
        <p:pic>
          <p:nvPicPr>
            <p:cNvPr id="45060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6" y="2352"/>
              <a:ext cx="936" cy="9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5061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816" y="2352"/>
              <a:ext cx="774" cy="7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5062" name="TextBox 3"/>
            <p:cNvSpPr txBox="1">
              <a:spLocks noChangeArrowheads="1"/>
            </p:cNvSpPr>
            <p:nvPr/>
          </p:nvSpPr>
          <p:spPr bwMode="auto">
            <a:xfrm>
              <a:off x="720" y="2352"/>
              <a:ext cx="4152" cy="127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 b="1">
                  <a:latin typeface="Calibri" pitchFamily="-105" charset="0"/>
                </a:rPr>
                <a:t>Kevin Werner</a:t>
              </a:r>
            </a:p>
            <a:p>
              <a:pPr algn="ctr"/>
              <a:endParaRPr lang="en-US" b="1">
                <a:latin typeface="Calibri" pitchFamily="-105" charset="0"/>
              </a:endParaRPr>
            </a:p>
            <a:p>
              <a:pPr algn="ctr"/>
              <a:r>
                <a:rPr lang="en-US">
                  <a:latin typeface="Calibri" pitchFamily="-105" charset="0"/>
                </a:rPr>
                <a:t>CBRFC Service Coordination Hydrologist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Phone: 801.524.5130</a:t>
              </a:r>
            </a:p>
            <a:p>
              <a:pPr algn="ctr"/>
              <a:r>
                <a:rPr lang="en-US">
                  <a:latin typeface="Calibri" pitchFamily="-105" charset="0"/>
                </a:rPr>
                <a:t>Email: </a:t>
              </a:r>
              <a:r>
                <a:rPr lang="en-US">
                  <a:latin typeface="Calibri" pitchFamily="-105" charset="0"/>
                  <a:hlinkClick r:id="rId4"/>
                </a:rPr>
                <a:t>kevin.werner@noaa</a:t>
              </a:r>
              <a:r>
                <a:rPr lang="en-US">
                  <a:latin typeface="Calibri" pitchFamily="-105" charset="0"/>
                </a:rPr>
                <a:t>.gov</a:t>
              </a:r>
            </a:p>
          </p:txBody>
        </p:sp>
      </p:grpSp>
      <p:sp>
        <p:nvSpPr>
          <p:cNvPr id="45059" name="TextBox 5"/>
          <p:cNvSpPr txBox="1">
            <a:spLocks noChangeArrowheads="1"/>
          </p:cNvSpPr>
          <p:nvPr/>
        </p:nvSpPr>
        <p:spPr bwMode="auto">
          <a:xfrm>
            <a:off x="838200" y="381000"/>
            <a:ext cx="76200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sz="2400">
                <a:latin typeface="Calibri" pitchFamily="-105" charset="0"/>
              </a:rPr>
              <a:t>Feedback, Questions, Concerns always welcome….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ri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" y="76200"/>
            <a:ext cx="3795713" cy="4400827"/>
          </a:xfrm>
          <a:prstGeom prst="rect">
            <a:avLst/>
          </a:prstGeom>
        </p:spPr>
      </p:pic>
      <p:pic>
        <p:nvPicPr>
          <p:cNvPr id="5" name="Picture 4" descr="seaso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152400"/>
            <a:ext cx="5486400" cy="6361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46600" y="3403600"/>
            <a:ext cx="50800" cy="50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00" y="3556000"/>
            <a:ext cx="50800" cy="50800"/>
          </a:xfrm>
          <a:prstGeom prst="rect">
            <a:avLst/>
          </a:prstGeom>
        </p:spPr>
      </p:pic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1981200" y="5867400"/>
            <a:ext cx="58166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 dirty="0">
                <a:latin typeface="Calibri" pitchFamily="-105" charset="0"/>
              </a:rPr>
              <a:t>Web Reference: http:/</a:t>
            </a:r>
            <a:r>
              <a:rPr lang="en-US" sz="1400" dirty="0" smtClean="0">
                <a:latin typeface="Calibri" pitchFamily="-105" charset="0"/>
              </a:rPr>
              <a:t>/</a:t>
            </a:r>
            <a:r>
              <a:rPr lang="en-US" sz="1400" dirty="0" err="1" smtClean="0">
                <a:latin typeface="Calibri" pitchFamily="-105" charset="0"/>
              </a:rPr>
              <a:t>water.weather.gov/precip</a:t>
            </a:r>
            <a:endParaRPr lang="en-US" sz="1400" dirty="0">
              <a:latin typeface="Calibri" pitchFamily="-105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400" y="3708400"/>
            <a:ext cx="50800" cy="50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3860800"/>
            <a:ext cx="50800" cy="50800"/>
          </a:xfrm>
          <a:prstGeom prst="rect">
            <a:avLst/>
          </a:prstGeom>
        </p:spPr>
      </p:pic>
      <p:pic>
        <p:nvPicPr>
          <p:cNvPr id="16" name="Picture 15" descr="aprild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145" y="381000"/>
            <a:ext cx="8186330" cy="472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y810pcp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517" y="521732"/>
            <a:ext cx="7651683" cy="6232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87868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Precipitation: Two day storm total May 8-9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brfcM201104temp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487" y="0"/>
            <a:ext cx="591502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1" y="152400"/>
            <a:ext cx="3806518" cy="33528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1000" y="136713"/>
            <a:ext cx="3073400" cy="31058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463" y="3634828"/>
            <a:ext cx="2969853" cy="315014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14400" y="2438400"/>
            <a:ext cx="990600" cy="381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April 7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867400" y="2133600"/>
            <a:ext cx="990600" cy="381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April 20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0" y="5562600"/>
            <a:ext cx="990600" cy="381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April 27</a:t>
            </a:r>
            <a:endParaRPr lang="en-US" dirty="0"/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3276600" y="142875"/>
            <a:ext cx="2133600" cy="923925"/>
          </a:xfrm>
          <a:prstGeom prst="rect">
            <a:avLst/>
          </a:prstGeom>
          <a:solidFill>
            <a:srgbClr val="FFC000"/>
          </a:solidFill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5400" dirty="0"/>
              <a:t>Snow</a:t>
            </a:r>
          </a:p>
        </p:txBody>
      </p:sp>
      <p:pic>
        <p:nvPicPr>
          <p:cNvPr id="15" name="Picture 14" descr="snow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0200" y="3425395"/>
            <a:ext cx="3124200" cy="3269403"/>
          </a:xfrm>
          <a:prstGeom prst="rect">
            <a:avLst/>
          </a:prstGeom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52400" y="6477000"/>
            <a:ext cx="8686800" cy="307975"/>
          </a:xfrm>
          <a:prstGeom prst="rect">
            <a:avLst/>
          </a:prstGeom>
          <a:solidFill>
            <a:schemeClr val="bg1"/>
          </a:solidFill>
          <a:ln w="31750">
            <a:solidFill>
              <a:srgbClr val="000090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US" sz="1400">
                <a:latin typeface="Calibri" pitchFamily="-105" charset="0"/>
              </a:rPr>
              <a:t>Web Reference: http://www.cbrfc.noaa.gov/gmap/gmapm.php?scon=checked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019800" y="5524500"/>
            <a:ext cx="990600" cy="38100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May 10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23620</TotalTime>
  <Words>627</Words>
  <Application>Microsoft Office PowerPoint</Application>
  <PresentationFormat>On-screen Show (4:3)</PresentationFormat>
  <Paragraphs>112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CBRFC May 11 2011 Peak Flow Forecast Webinar</vt:lpstr>
      <vt:lpstr>Outline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Snow: Upper Green Basin (above Flaming Gorge)</vt:lpstr>
      <vt:lpstr>Snow: Colorado Mainstem (above Cameo)</vt:lpstr>
      <vt:lpstr>Snow: Gunnison Basin</vt:lpstr>
      <vt:lpstr>Snow: San Juan Basin</vt:lpstr>
      <vt:lpstr>Snow: Six Creeks in Salt Lake County</vt:lpstr>
      <vt:lpstr>Slide 19</vt:lpstr>
      <vt:lpstr>Slide 20</vt:lpstr>
      <vt:lpstr>Forecast Precipitation</vt:lpstr>
      <vt:lpstr>What is a Peak Flow Forecast?</vt:lpstr>
      <vt:lpstr>Accounting for diurnal variation daily mean to instantaneous peak adjustment </vt:lpstr>
      <vt:lpstr>Spring Weather Really Matters</vt:lpstr>
      <vt:lpstr>May 10 Peak Flow Forecasts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Peak Flow Publication</vt:lpstr>
      <vt:lpstr>Slide 37</vt:lpstr>
      <vt:lpstr>Slide 38</vt:lpstr>
      <vt:lpstr>Peak Flow Forecasts</vt:lpstr>
      <vt:lpstr>Slide 40</vt:lpstr>
    </vt:vector>
  </TitlesOfParts>
  <Company>NWS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CBRFC March 2009 Water Supply Webinar</dc:title>
  <dc:creator>kvw</dc:creator>
  <cp:lastModifiedBy>ges</cp:lastModifiedBy>
  <cp:revision>114</cp:revision>
  <dcterms:created xsi:type="dcterms:W3CDTF">2011-04-27T14:43:34Z</dcterms:created>
  <dcterms:modified xsi:type="dcterms:W3CDTF">2011-05-11T16:21:19Z</dcterms:modified>
</cp:coreProperties>
</file>