
<file path=[Content_Types].xml><?xml version="1.0" encoding="utf-8"?>
<Types xmlns="http://schemas.openxmlformats.org/package/2006/content-types">
  <Default Extension="tiff" ContentType="image/tiff"/>
  <Default Extension="rels" ContentType="application/vnd.openxmlformats-package.relationships+xml"/>
  <Default Extension="xml" ContentType="application/xml"/>
  <Default Extension="jpeg" ContentType="image/jpeg"/>
  <Default Extension="emf" ContentType="image/x-emf"/>
  <Default Extension="png" ContentType="image/p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34"/>
  </p:notesMasterIdLst>
  <p:sldIdLst>
    <p:sldId id="350" r:id="rId2"/>
    <p:sldId id="537" r:id="rId3"/>
    <p:sldId id="605" r:id="rId4"/>
    <p:sldId id="663" r:id="rId5"/>
    <p:sldId id="632" r:id="rId6"/>
    <p:sldId id="633" r:id="rId7"/>
    <p:sldId id="635" r:id="rId8"/>
    <p:sldId id="500" r:id="rId9"/>
    <p:sldId id="609" r:id="rId10"/>
    <p:sldId id="660" r:id="rId11"/>
    <p:sldId id="610" r:id="rId12"/>
    <p:sldId id="639" r:id="rId13"/>
    <p:sldId id="640" r:id="rId14"/>
    <p:sldId id="607" r:id="rId15"/>
    <p:sldId id="643" r:id="rId16"/>
    <p:sldId id="644" r:id="rId17"/>
    <p:sldId id="661" r:id="rId18"/>
    <p:sldId id="662" r:id="rId19"/>
    <p:sldId id="664" r:id="rId20"/>
    <p:sldId id="665" r:id="rId21"/>
    <p:sldId id="619" r:id="rId22"/>
    <p:sldId id="648" r:id="rId23"/>
    <p:sldId id="666" r:id="rId24"/>
    <p:sldId id="667" r:id="rId25"/>
    <p:sldId id="649" r:id="rId26"/>
    <p:sldId id="653" r:id="rId27"/>
    <p:sldId id="655" r:id="rId28"/>
    <p:sldId id="656" r:id="rId29"/>
    <p:sldId id="657" r:id="rId30"/>
    <p:sldId id="658" r:id="rId31"/>
    <p:sldId id="659" r:id="rId32"/>
    <p:sldId id="591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706A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76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173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interSettings" Target="printerSettings/printerSettings1.bin"/><Relationship Id="rId31" Type="http://schemas.openxmlformats.org/officeDocument/2006/relationships/slide" Target="slides/slide30.xml"/><Relationship Id="rId3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heme" Target="theme/theme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FBFE3B5-D82B-9F4E-8676-5AAE2A56C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89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DCA362-433E-E447-85D5-634080C6B905}" type="slidenum">
              <a:rPr lang="en-US">
                <a:solidFill>
                  <a:srgbClr val="0000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1</a:t>
            </a:fld>
            <a:endParaRPr lang="en-US">
              <a:solidFill>
                <a:srgbClr val="000000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www.bfrl.nist.gov/866/CIB_W14/DOC_LOGO_1X1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1613" y="195263"/>
            <a:ext cx="692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C1CAA-BEF0-884E-950B-46DBA4639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B13A7-26F4-4A49-8559-7CFD4FA5B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34975" y="6553200"/>
            <a:ext cx="7718425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-10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SES Summit 2007: NOAA's Integrated Water Resource Services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584203-658F-41A1-8C76-A09BBE81B9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2.jpeg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699A233-3D41-5848-AF88-BFFD1E074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 descr="noaa1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152400"/>
            <a:ext cx="685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304800" y="1143000"/>
            <a:ext cx="8534400" cy="0"/>
          </a:xfrm>
          <a:prstGeom prst="line">
            <a:avLst/>
          </a:prstGeom>
          <a:ln w="28575">
            <a:solidFill>
              <a:srgbClr val="005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Logo - CBRFC.jp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2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2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5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3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tif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hyperlink" Target="mailto:kevin.werner@noaa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/>
          </p:cNvPicPr>
          <p:nvPr/>
        </p:nvPicPr>
        <p:blipFill>
          <a:blip r:embed="rId3"/>
          <a:srcRect l="18443" t="38524" r="32378" b="245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4"/>
          <p:cNvSpPr>
            <a:spLocks noGrp="1"/>
          </p:cNvSpPr>
          <p:nvPr>
            <p:ph type="ctrTitle"/>
          </p:nvPr>
        </p:nvSpPr>
        <p:spPr>
          <a:xfrm>
            <a:off x="685800" y="5486400"/>
            <a:ext cx="7772400" cy="784225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ea typeface="ＭＳ Ｐゴシック" pitchFamily="-110" charset="-128"/>
                <a:cs typeface="ＭＳ Ｐゴシック" pitchFamily="-110" charset="-128"/>
              </a:rPr>
              <a:t>Southwest Hydrometeorology Symposium</a:t>
            </a:r>
            <a:br>
              <a:rPr lang="en-US" sz="2000" b="1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2000" b="1" dirty="0" smtClean="0">
                <a:ea typeface="ＭＳ Ｐゴシック" pitchFamily="-110" charset="-128"/>
                <a:cs typeface="ＭＳ Ｐゴシック" pitchFamily="-110" charset="-128"/>
              </a:rPr>
              <a:t>Tempe, AZ</a:t>
            </a:r>
            <a:br>
              <a:rPr lang="en-US" sz="2000" b="1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2000" b="1" dirty="0" smtClean="0">
                <a:ea typeface="ＭＳ Ｐゴシック" pitchFamily="-110" charset="-128"/>
                <a:cs typeface="ＭＳ Ｐゴシック" pitchFamily="-110" charset="-128"/>
              </a:rPr>
              <a:t>September 28, 2011</a:t>
            </a:r>
          </a:p>
        </p:txBody>
      </p:sp>
      <p:sp>
        <p:nvSpPr>
          <p:cNvPr id="9220" name="Subtitle 5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7924800" cy="17526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-110" charset="-128"/>
                <a:cs typeface="ＭＳ Ｐゴシック" pitchFamily="-110" charset="-128"/>
              </a:rPr>
              <a:t>Kevin Werner</a:t>
            </a:r>
          </a:p>
          <a:p>
            <a:pPr eaLnBrk="1" hangingPunct="1"/>
            <a:r>
              <a:rPr lang="en-US" sz="1800" i="1" dirty="0" smtClean="0">
                <a:ea typeface="ＭＳ Ｐゴシック" pitchFamily="-110" charset="-128"/>
                <a:cs typeface="ＭＳ Ｐゴシック" pitchFamily="-110" charset="-128"/>
              </a:rPr>
              <a:t>NWS Colorado Basin River Forecast Center</a:t>
            </a:r>
          </a:p>
          <a:p>
            <a:pPr eaLnBrk="1" hangingPunct="1"/>
            <a:endParaRPr lang="en-US" sz="1800" i="1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2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EEBD86-AECD-524B-B8CA-8F0DDD42ACC3}" type="slidenum">
              <a:rPr lang="en-US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1</a:t>
            </a:fld>
            <a:endParaRPr lang="en-US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6764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2011: A Year of Extremes</a:t>
            </a:r>
            <a:endParaRPr lang="en-US" sz="2800" kern="0" dirty="0">
              <a:solidFill>
                <a:srgbClr val="8C000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223" name="Picture 10" descr="noa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257800"/>
            <a:ext cx="685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2" descr="http://www.bfrl.nist.gov/866/CIB_W14/DOC_LOGO_1X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495800"/>
            <a:ext cx="692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Logo - CBRFC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601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Spring 2011</a:t>
            </a:r>
            <a:endParaRPr lang="en-US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975" y="6553200"/>
            <a:ext cx="7718425" cy="304800"/>
          </a:xfrm>
          <a:noFill/>
        </p:spPr>
        <p:txBody>
          <a:bodyPr/>
          <a:lstStyle/>
          <a:p>
            <a:pPr algn="l"/>
            <a:fld id="{7299B7D7-8CF7-43E9-8AAC-6DF4874217A6}" type="slidenum">
              <a:rPr lang="en-US" sz="1800">
                <a:latin typeface="Arial" charset="0"/>
              </a:rPr>
              <a:pPr algn="l"/>
              <a:t>10</a:t>
            </a:fld>
            <a:endParaRPr lang="en-US" sz="1800"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l="21121" r="13779" b="38000"/>
          <a:stretch>
            <a:fillRect/>
          </a:stretch>
        </p:blipFill>
        <p:spPr>
          <a:xfrm>
            <a:off x="4724400" y="1447799"/>
            <a:ext cx="3939540" cy="3751943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400" y="1295400"/>
            <a:ext cx="3860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70000"/>
              </a:lnSpc>
              <a:spcBef>
                <a:spcPct val="35000"/>
              </a:spcBef>
            </a:pPr>
            <a:endParaRPr lang="en-US" dirty="0">
              <a:latin typeface="TradeGothic" pitchFamily="2" charset="0"/>
            </a:endParaRP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n-US" dirty="0" smtClean="0">
                <a:latin typeface="+mj-lt"/>
              </a:rPr>
              <a:t>Winter and Spring 2011 were much wetter than normal for most of the northern basin while much drier than normal for the southern basin</a:t>
            </a: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n-US" dirty="0" smtClean="0">
                <a:latin typeface="+mj-lt"/>
              </a:rPr>
              <a:t>Spring was very cold across northern basin</a:t>
            </a: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n-US" dirty="0" smtClean="0">
                <a:latin typeface="+mj-lt"/>
              </a:rPr>
              <a:t>Snowpack accumulated to record or near record amounts at most SNOTEL sites in the north</a:t>
            </a: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n-US" dirty="0" smtClean="0">
                <a:latin typeface="+mj-lt"/>
              </a:rPr>
              <a:t>Snow melt was delayed – and largely tempered by cool May/June weather</a:t>
            </a: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3"/>
              </a:buBlip>
            </a:pPr>
            <a:r>
              <a:rPr lang="en-US" dirty="0" smtClean="0">
                <a:latin typeface="+mj-lt"/>
              </a:rPr>
              <a:t>Flood did occur in low elevation basins (May/June) and high elevation basins (late June/July)</a:t>
            </a:r>
          </a:p>
          <a:p>
            <a:pPr marL="114300" lvl="1" defTabSz="457200">
              <a:spcAft>
                <a:spcPct val="20000"/>
              </a:spcAft>
            </a:pPr>
            <a:endParaRPr lang="en-US" dirty="0" smtClean="0">
              <a:latin typeface="+mj-lt"/>
            </a:endParaRPr>
          </a:p>
          <a:p>
            <a:pPr defTabSz="457200">
              <a:spcBef>
                <a:spcPct val="35000"/>
              </a:spcBef>
            </a:pPr>
            <a:endParaRPr lang="en-US" dirty="0">
              <a:latin typeface="TradeGothic" pitchFamily="2" charset="0"/>
            </a:endParaRPr>
          </a:p>
          <a:p>
            <a:pPr defTabSz="457200">
              <a:spcBef>
                <a:spcPct val="35000"/>
              </a:spcBef>
            </a:pPr>
            <a:endParaRPr lang="en-US" b="1" i="1" dirty="0">
              <a:solidFill>
                <a:srgbClr val="FFFFFF"/>
              </a:solidFill>
              <a:latin typeface="TradeGothic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5334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31 SNOTEL rankings</a:t>
            </a:r>
          </a:p>
        </p:txBody>
      </p:sp>
    </p:spTree>
    <p:extLst>
      <p:ext uri="{BB962C8B-B14F-4D97-AF65-F5344CB8AC3E}">
        <p14:creationId xmlns:p14="http://schemas.microsoft.com/office/powerpoint/2010/main" val="278438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Spring 2011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975" y="6553200"/>
            <a:ext cx="7718425" cy="304800"/>
          </a:xfrm>
          <a:noFill/>
        </p:spPr>
        <p:txBody>
          <a:bodyPr/>
          <a:lstStyle/>
          <a:p>
            <a:pPr algn="l"/>
            <a:fld id="{7299B7D7-8CF7-43E9-8AAC-6DF4874217A6}" type="slidenum">
              <a:rPr lang="en-US" sz="1800">
                <a:latin typeface="Arial" charset="0"/>
              </a:rPr>
              <a:pPr algn="l"/>
              <a:t>11</a:t>
            </a:fld>
            <a:endParaRPr lang="en-US" sz="1800">
              <a:latin typeface="Arial" charset="0"/>
            </a:endParaRPr>
          </a:p>
        </p:txBody>
      </p:sp>
      <p:sp>
        <p:nvSpPr>
          <p:cNvPr id="37893" name="Rectangle 3"/>
          <p:cNvSpPr txBox="1">
            <a:spLocks noChangeArrowheads="1"/>
          </p:cNvSpPr>
          <p:nvPr/>
        </p:nvSpPr>
        <p:spPr bwMode="auto">
          <a:xfrm>
            <a:off x="25400" y="1295400"/>
            <a:ext cx="3860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70000"/>
              </a:lnSpc>
              <a:spcBef>
                <a:spcPct val="35000"/>
              </a:spcBef>
            </a:pPr>
            <a:endParaRPr lang="en-US" dirty="0">
              <a:latin typeface="TradeGothic" pitchFamily="2" charset="0"/>
            </a:endParaRP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dirty="0" smtClean="0">
                <a:latin typeface="TradeGothicCondEighteen" pitchFamily="2" charset="0"/>
              </a:rPr>
              <a:t>Winter and Spring 2011 were much wetter than normal for most of Utah – especially the months of March/April/May</a:t>
            </a: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dirty="0" smtClean="0">
                <a:latin typeface="TradeGothicCondEighteen" pitchFamily="2" charset="0"/>
              </a:rPr>
              <a:t>Spring was very cold across Utah</a:t>
            </a: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dirty="0" smtClean="0">
                <a:latin typeface="TradeGothicCondEighteen" pitchFamily="2" charset="0"/>
              </a:rPr>
              <a:t>Snowpack accumulated to record or near record amounts at most SNOTEL sites</a:t>
            </a: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dirty="0" smtClean="0">
                <a:latin typeface="TradeGothicCondEighteen" pitchFamily="2" charset="0"/>
              </a:rPr>
              <a:t>Snow melt was delayed – and largely tempered by cool May/June weather</a:t>
            </a: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dirty="0" smtClean="0">
                <a:latin typeface="TradeGothicCondEighteen" pitchFamily="2" charset="0"/>
              </a:rPr>
              <a:t>Flood did occur in low elevation basins (May/June) and high elevation basins (late June/July)</a:t>
            </a:r>
          </a:p>
          <a:p>
            <a:pPr marL="114300" lvl="1" defTabSz="457200">
              <a:spcAft>
                <a:spcPct val="20000"/>
              </a:spcAft>
            </a:pPr>
            <a:endParaRPr lang="en-US" dirty="0" smtClean="0">
              <a:latin typeface="TradeGothicCondEighteen" pitchFamily="2" charset="0"/>
            </a:endParaRPr>
          </a:p>
          <a:p>
            <a:pPr defTabSz="457200">
              <a:spcBef>
                <a:spcPct val="35000"/>
              </a:spcBef>
            </a:pPr>
            <a:endParaRPr lang="en-US" dirty="0">
              <a:latin typeface="TradeGothic" pitchFamily="2" charset="0"/>
            </a:endParaRPr>
          </a:p>
          <a:p>
            <a:pPr defTabSz="457200">
              <a:spcBef>
                <a:spcPct val="35000"/>
              </a:spcBef>
            </a:pPr>
            <a:endParaRPr lang="en-US" b="1" i="1" dirty="0">
              <a:solidFill>
                <a:srgbClr val="FFFFFF"/>
              </a:solidFill>
              <a:latin typeface="TradeGothic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l="21121" r="13779" b="38000"/>
          <a:stretch>
            <a:fillRect/>
          </a:stretch>
        </p:blipFill>
        <p:spPr>
          <a:xfrm>
            <a:off x="4724400" y="1447799"/>
            <a:ext cx="3939540" cy="3751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406400"/>
            <a:ext cx="8572500" cy="6032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57200" y="2209800"/>
            <a:ext cx="6324600" cy="0"/>
          </a:xfrm>
          <a:prstGeom prst="line">
            <a:avLst/>
          </a:prstGeom>
          <a:ln w="508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66800" y="914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2011 Inflow = 12.9 MAF</a:t>
            </a:r>
          </a:p>
          <a:p>
            <a:r>
              <a:rPr lang="en-US" dirty="0" smtClean="0"/>
              <a:t>163% of normal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633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Flooding and High 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905000"/>
            <a:ext cx="352425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3744468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981200"/>
            <a:ext cx="4610100" cy="2648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1295400"/>
            <a:ext cx="2895600" cy="6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1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Flooding and High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sz="2000" dirty="0" smtClean="0"/>
              <a:t>Wettest area was northern Colorado</a:t>
            </a:r>
          </a:p>
          <a:p>
            <a:r>
              <a:rPr lang="en-US" sz="2000" dirty="0" smtClean="0"/>
              <a:t>Upper Colorado also quite wet</a:t>
            </a:r>
          </a:p>
          <a:p>
            <a:r>
              <a:rPr lang="en-US" sz="2000" dirty="0" smtClean="0"/>
              <a:t>Gunnison divided web from normal</a:t>
            </a:r>
          </a:p>
          <a:p>
            <a:r>
              <a:rPr lang="en-US" sz="2000" dirty="0" smtClean="0"/>
              <a:t>Dolores, San Juan basins nearer normal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295400"/>
            <a:ext cx="3810000" cy="2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038600"/>
            <a:ext cx="3810000" cy="2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962400"/>
            <a:ext cx="3962400" cy="264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0" y="31242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Yampa River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58674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Upper Colorado River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58674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unnison River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148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>
                <a:ea typeface="ＭＳ Ｐゴシック" charset="-128"/>
              </a:rPr>
              <a:t>Peak Flow Forecasts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4572000" cy="5257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000" b="1" dirty="0" smtClean="0">
                <a:ea typeface="ＭＳ Ｐゴシック" charset="-128"/>
              </a:rPr>
              <a:t>Long Lead Peak Flow Forecasts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Snowmelt maximum mean daily flow </a:t>
            </a:r>
            <a:r>
              <a:rPr lang="en-US" sz="1200" dirty="0" smtClean="0">
                <a:ea typeface="ＭＳ Ｐゴシック" charset="-128"/>
              </a:rPr>
              <a:t>(April-July)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Probabilistic Forecasts</a:t>
            </a:r>
          </a:p>
          <a:p>
            <a:pPr lvl="1">
              <a:buFontTx/>
              <a:buNone/>
              <a:defRPr/>
            </a:pPr>
            <a:r>
              <a:rPr lang="en-US" sz="1600" dirty="0" smtClean="0"/>
              <a:t>	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Exceedence</a:t>
            </a:r>
            <a:r>
              <a:rPr lang="en-US" sz="1200" dirty="0" smtClean="0">
                <a:latin typeface="+mn-lt"/>
              </a:rPr>
              <a:t> Probabilities -10%,25%,50%, 75%, 90%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Issued (at least) monthly from March-June (this year weekly starting April 19)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~60 forecast points – some unregulated, some regulated</a:t>
            </a:r>
          </a:p>
          <a:p>
            <a:pPr marL="0" indent="0">
              <a:buNone/>
              <a:defRPr/>
            </a:pPr>
            <a:endParaRPr lang="en-US" sz="2000" dirty="0" smtClean="0">
              <a:ea typeface="ＭＳ Ｐゴシック" charset="-128"/>
            </a:endParaRPr>
          </a:p>
          <a:p>
            <a:pPr>
              <a:buNone/>
              <a:defRPr/>
            </a:pPr>
            <a:endParaRPr lang="en-US" sz="2800" dirty="0" smtClean="0">
              <a:ea typeface="ＭＳ Ｐゴシック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340B9F-66AD-4716-821F-BE357F564894}" type="slidenum">
              <a:rPr lang="en-US" smtClean="0">
                <a:latin typeface="TradeGothicBoldTwo"/>
                <a:ea typeface="ＭＳ Ｐゴシック" pitchFamily="34" charset="-128"/>
              </a:rPr>
              <a:pPr/>
              <a:t>14</a:t>
            </a:fld>
            <a:endParaRPr lang="en-US" smtClean="0">
              <a:latin typeface="TradeGothicBoldTwo"/>
              <a:ea typeface="ＭＳ Ｐゴシック" pitchFamily="34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48200" y="1295400"/>
            <a:ext cx="0" cy="5426075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00600" y="1295400"/>
            <a:ext cx="434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05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05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05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05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05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-105" charset="0"/>
              <a:buNone/>
              <a:defRPr/>
            </a:pPr>
            <a:r>
              <a:rPr lang="en-US" sz="2000" b="1" dirty="0" smtClean="0">
                <a:ea typeface="ＭＳ Ｐゴシック" charset="-128"/>
              </a:rPr>
              <a:t>Daily Forecasts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Full Hydrograph out 14 days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>
                <a:ea typeface="ＭＳ Ｐゴシック" charset="-128"/>
              </a:rPr>
              <a:t>Includes temperature (10 days) and precipitation (5 days) forecast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>
                <a:ea typeface="ＭＳ Ｐゴシック" charset="-128"/>
              </a:rPr>
              <a:t>Includes any knowledge of future regulation (e.g. reservoir release)</a:t>
            </a:r>
            <a:endParaRPr lang="en-US" sz="500" dirty="0" smtClean="0">
              <a:ea typeface="ＭＳ Ｐゴシック" charset="-12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Single value forecast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Issued daily by 10am MDT and updated throughout day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~450 forecast points</a:t>
            </a:r>
          </a:p>
          <a:p>
            <a:pPr marL="0" indent="0">
              <a:buFont typeface="Arial" pitchFamily="-105" charset="0"/>
              <a:buNone/>
              <a:defRPr/>
            </a:pPr>
            <a:endParaRPr lang="en-US" sz="2000" dirty="0" smtClean="0">
              <a:ea typeface="ＭＳ Ｐゴシック" charset="-128"/>
            </a:endParaRPr>
          </a:p>
          <a:p>
            <a:pPr>
              <a:buFont typeface="Arial" pitchFamily="-105" charset="0"/>
              <a:buNone/>
              <a:defRPr/>
            </a:pPr>
            <a:endParaRPr lang="en-US" sz="2800" dirty="0" smtClean="0">
              <a:ea typeface="ＭＳ Ｐゴシック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2768" t="3955" r="12995" b="36723"/>
          <a:stretch/>
        </p:blipFill>
        <p:spPr>
          <a:xfrm>
            <a:off x="152400" y="1752600"/>
            <a:ext cx="4343400" cy="4750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9689" t="7357" r="18452" b="44713"/>
          <a:stretch/>
        </p:blipFill>
        <p:spPr>
          <a:xfrm>
            <a:off x="4724400" y="1676399"/>
            <a:ext cx="4267200" cy="488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69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Colorado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 descr="EGLC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05000"/>
            <a:ext cx="5994400" cy="299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600200"/>
            <a:ext cx="29718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Upper Colorado includes many high elevation basins that peaked late into June or early July</a:t>
            </a:r>
          </a:p>
          <a:p>
            <a:endParaRPr lang="en-US" dirty="0"/>
          </a:p>
          <a:p>
            <a:r>
              <a:rPr lang="en-US" dirty="0" smtClean="0"/>
              <a:t>Near record snowpack caused high flows</a:t>
            </a:r>
          </a:p>
          <a:p>
            <a:endParaRPr lang="en-US" dirty="0"/>
          </a:p>
          <a:p>
            <a:r>
              <a:rPr lang="en-US" dirty="0" smtClean="0"/>
              <a:t>High flows were mitigated by cool June temperatures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59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Upper Colorado: Long Lead Peak Forecasts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 descr="eglc2.dlypks.seas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8534400" cy="468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47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Drought and Low 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33600"/>
            <a:ext cx="3785726" cy="472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5400"/>
            <a:ext cx="3111500" cy="64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752600"/>
            <a:ext cx="4843303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72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Drought and Low 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371600"/>
            <a:ext cx="3810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Dry conditions throughout AZ</a:t>
            </a:r>
          </a:p>
          <a:p>
            <a:r>
              <a:rPr lang="en-US" sz="2000" dirty="0" smtClean="0"/>
              <a:t>Salt, upper Gila at or near record low volumes (right)</a:t>
            </a:r>
          </a:p>
          <a:p>
            <a:r>
              <a:rPr lang="en-US" sz="2000" dirty="0" smtClean="0"/>
              <a:t>Verde somewhat better (below)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066800"/>
            <a:ext cx="41148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800" y="3911600"/>
            <a:ext cx="4419600" cy="294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581400"/>
            <a:ext cx="4495800" cy="299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30480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Salt River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60960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Gila River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57912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Verde River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304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 / Verde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5251784" cy="369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265311"/>
            <a:ext cx="5105400" cy="3592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518160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Verde River:</a:t>
            </a:r>
          </a:p>
          <a:p>
            <a:r>
              <a:rPr lang="en-US" dirty="0" smtClean="0"/>
              <a:t>126 KAF for Jan-May</a:t>
            </a:r>
          </a:p>
          <a:p>
            <a:r>
              <a:rPr lang="en-US" dirty="0" smtClean="0"/>
              <a:t>57% median</a:t>
            </a:r>
          </a:p>
          <a:p>
            <a:r>
              <a:rPr lang="en-US" dirty="0" smtClean="0"/>
              <a:t>36% average</a:t>
            </a:r>
          </a:p>
          <a:p>
            <a:r>
              <a:rPr lang="en-US" dirty="0" smtClean="0"/>
              <a:t>42</a:t>
            </a:r>
            <a:r>
              <a:rPr lang="en-US" baseline="30000" dirty="0" smtClean="0"/>
              <a:t>nd</a:t>
            </a:r>
            <a:r>
              <a:rPr lang="en-US" dirty="0" smtClean="0"/>
              <a:t> of 73 years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81000" y="3695700"/>
            <a:ext cx="3581400" cy="0"/>
          </a:xfrm>
          <a:prstGeom prst="line">
            <a:avLst/>
          </a:prstGeom>
          <a:ln w="508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495800" y="5943600"/>
            <a:ext cx="3581400" cy="0"/>
          </a:xfrm>
          <a:prstGeom prst="line">
            <a:avLst/>
          </a:prstGeom>
          <a:ln w="508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6400" y="1524000"/>
            <a:ext cx="3505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Salt River:</a:t>
            </a:r>
          </a:p>
          <a:p>
            <a:r>
              <a:rPr lang="en-US" dirty="0" smtClean="0"/>
              <a:t>78 KAF for Jan-May</a:t>
            </a:r>
          </a:p>
          <a:p>
            <a:r>
              <a:rPr lang="en-US" dirty="0" smtClean="0"/>
              <a:t>20% median</a:t>
            </a:r>
          </a:p>
          <a:p>
            <a:r>
              <a:rPr lang="en-US" dirty="0" smtClean="0"/>
              <a:t>15% average</a:t>
            </a:r>
          </a:p>
          <a:p>
            <a:r>
              <a:rPr lang="en-US" dirty="0" smtClean="0"/>
              <a:t>89</a:t>
            </a:r>
            <a:r>
              <a:rPr lang="en-US" baseline="30000" dirty="0" smtClean="0"/>
              <a:t>th</a:t>
            </a:r>
            <a:r>
              <a:rPr lang="en-US" dirty="0" smtClean="0"/>
              <a:t> of 98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89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River Forecast Center overview</a:t>
            </a:r>
          </a:p>
          <a:p>
            <a:pPr>
              <a:buFont typeface="Arial"/>
              <a:buChar char="•"/>
            </a:pPr>
            <a:r>
              <a:rPr lang="en-US" dirty="0" smtClean="0"/>
              <a:t>2011 runoff review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Colorado River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Salt/Verde Rivers</a:t>
            </a:r>
          </a:p>
          <a:p>
            <a:pPr>
              <a:buFont typeface="Arial"/>
              <a:buChar char="•"/>
            </a:pPr>
            <a:r>
              <a:rPr lang="en-US" dirty="0" smtClean="0"/>
              <a:t>Forecast verification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429000"/>
            <a:ext cx="7391400" cy="369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200"/>
            <a:ext cx="7239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62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143000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9725" lvl="1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sz="2000" dirty="0" smtClean="0">
                <a:latin typeface="+mn-lt"/>
              </a:rPr>
              <a:t>2011: extremes:</a:t>
            </a:r>
          </a:p>
          <a:p>
            <a:pPr marL="796925" lvl="2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sz="2000" dirty="0" smtClean="0">
                <a:latin typeface="+mn-lt"/>
              </a:rPr>
              <a:t>High flows and flooding in northern basin</a:t>
            </a:r>
          </a:p>
          <a:p>
            <a:pPr marL="796925" lvl="2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sz="2000" dirty="0" smtClean="0">
                <a:latin typeface="+mn-lt"/>
              </a:rPr>
              <a:t>Low flows and drought in southern basin</a:t>
            </a: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sz="2000" dirty="0" smtClean="0">
                <a:latin typeface="+mn-lt"/>
              </a:rPr>
              <a:t>Forecasts generally quite skillful</a:t>
            </a: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sz="2000" dirty="0" smtClean="0">
                <a:latin typeface="+mn-lt"/>
              </a:rPr>
              <a:t>Forecast Verification: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Now Online!!</a:t>
            </a: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sz="2000" dirty="0" smtClean="0">
                <a:latin typeface="+mn-lt"/>
              </a:rPr>
              <a:t>Forecast Issues</a:t>
            </a:r>
          </a:p>
          <a:p>
            <a:pPr marL="796925" lvl="2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sz="2000" dirty="0" smtClean="0">
                <a:latin typeface="+mn-lt"/>
              </a:rPr>
              <a:t>Struggled with some reservoir release plans in some cases</a:t>
            </a:r>
          </a:p>
          <a:p>
            <a:pPr marL="796925" lvl="2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sz="2000" dirty="0" smtClean="0">
                <a:latin typeface="+mn-lt"/>
              </a:rPr>
              <a:t>Temperature forecasts in late May / early June were much too high causing </a:t>
            </a:r>
            <a:r>
              <a:rPr lang="en-US" sz="2000" dirty="0" err="1" smtClean="0">
                <a:latin typeface="+mn-lt"/>
              </a:rPr>
              <a:t>streamflow</a:t>
            </a:r>
            <a:r>
              <a:rPr lang="en-US" sz="2000" dirty="0" smtClean="0">
                <a:latin typeface="+mn-lt"/>
              </a:rPr>
              <a:t> forecasts to be too high</a:t>
            </a:r>
            <a:endParaRPr lang="en-US" sz="2000" dirty="0">
              <a:latin typeface="+mn-lt"/>
            </a:endParaRP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sz="2000" dirty="0" smtClean="0">
                <a:latin typeface="+mn-lt"/>
              </a:rPr>
              <a:t>Upcoming CBRFC activities</a:t>
            </a:r>
          </a:p>
          <a:p>
            <a:pPr marL="796925" lvl="2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sz="2000" dirty="0" smtClean="0">
                <a:latin typeface="+mn-lt"/>
              </a:rPr>
              <a:t>November 3 stakeholder forum – Denver, CO</a:t>
            </a:r>
          </a:p>
          <a:p>
            <a:pPr marL="796925" lvl="2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sz="2000" dirty="0" smtClean="0">
                <a:latin typeface="+mn-lt"/>
              </a:rPr>
              <a:t>Annual recap and outlook webinar – Oct/Nov</a:t>
            </a:r>
          </a:p>
          <a:p>
            <a:pPr marL="796925" lvl="2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sz="2000" dirty="0" smtClean="0">
                <a:latin typeface="+mn-lt"/>
              </a:rPr>
              <a:t>Individual meetings with water managers</a:t>
            </a:r>
          </a:p>
        </p:txBody>
      </p:sp>
    </p:spTree>
    <p:extLst>
      <p:ext uri="{BB962C8B-B14F-4D97-AF65-F5344CB8AC3E}">
        <p14:creationId xmlns:p14="http://schemas.microsoft.com/office/powerpoint/2010/main" val="2197833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30 year </a:t>
            </a: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average update 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ea typeface="ＭＳ Ｐゴシック" pitchFamily="-105" charset="-128"/>
                <a:cs typeface="ＭＳ Ｐゴシック" pitchFamily="-105" charset="-128"/>
              </a:rPr>
              <a:t>30 year averages are updated once every 10 years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ea typeface="ＭＳ Ｐゴシック" pitchFamily="-105" charset="-128"/>
                <a:cs typeface="ＭＳ Ｐゴシック" pitchFamily="-105" charset="-128"/>
              </a:rPr>
              <a:t>Currently </a:t>
            </a:r>
            <a:r>
              <a:rPr lang="en-US" sz="2000" dirty="0" smtClean="0">
                <a:ea typeface="ＭＳ Ｐゴシック" pitchFamily="-105" charset="-128"/>
                <a:cs typeface="ＭＳ Ｐゴシック" pitchFamily="-105" charset="-128"/>
              </a:rPr>
              <a:t>using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1971</a:t>
            </a:r>
            <a:r>
              <a:rPr lang="en-US" sz="1600" dirty="0">
                <a:ea typeface="ＭＳ Ｐゴシック" pitchFamily="-105" charset="-128"/>
                <a:cs typeface="ＭＳ Ｐゴシック" pitchFamily="-105" charset="-128"/>
              </a:rPr>
              <a:t>-2000</a:t>
            </a:r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 for averages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1971-2000 for statistical prediction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1976-2005 for ESP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ea typeface="ＭＳ Ｐゴシック" pitchFamily="-105" charset="-128"/>
                <a:cs typeface="ＭＳ Ｐゴシック" pitchFamily="-105" charset="-128"/>
              </a:rPr>
              <a:t>Update for </a:t>
            </a:r>
            <a:r>
              <a:rPr lang="en-US" sz="2000" b="1" dirty="0">
                <a:ea typeface="ＭＳ Ｐゴシック" pitchFamily="-105" charset="-128"/>
                <a:cs typeface="ＭＳ Ｐゴシック" pitchFamily="-105" charset="-128"/>
              </a:rPr>
              <a:t>WY2012</a:t>
            </a:r>
            <a:r>
              <a:rPr lang="en-US" sz="2000" dirty="0">
                <a:ea typeface="ＭＳ Ｐゴシック" pitchFamily="-105" charset="-128"/>
                <a:cs typeface="ＭＳ Ｐゴシック" pitchFamily="-105" charset="-128"/>
              </a:rPr>
              <a:t> will be based on 1981-2010 </a:t>
            </a:r>
            <a:r>
              <a:rPr lang="en-US" sz="2000" dirty="0" smtClean="0">
                <a:ea typeface="ＭＳ Ｐゴシック" pitchFamily="-105" charset="-128"/>
                <a:cs typeface="ＭＳ Ｐゴシック" pitchFamily="-105" charset="-128"/>
              </a:rPr>
              <a:t>averages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endParaRPr lang="en-US" sz="2000" dirty="0" smtClean="0">
              <a:ea typeface="ＭＳ Ｐゴシック" pitchFamily="-105" charset="-128"/>
              <a:cs typeface="ＭＳ Ｐゴシック" pitchFamily="-105" charset="-128"/>
            </a:endParaRP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sz="2000" dirty="0" smtClean="0">
                <a:ea typeface="ＭＳ Ｐゴシック" pitchFamily="-105" charset="-128"/>
                <a:cs typeface="ＭＳ Ｐゴシック" pitchFamily="-105" charset="-128"/>
              </a:rPr>
              <a:t>Trends in monthly precipitation are important for ESP</a:t>
            </a:r>
            <a:endParaRPr lang="en-US" sz="2000" dirty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811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-12700"/>
            <a:ext cx="9118600" cy="46609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29000" y="5257800"/>
            <a:ext cx="5280025" cy="2117725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Preliminary Data</a:t>
            </a:r>
          </a:p>
          <a:p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8</a:t>
            </a:r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% reduction in mean</a:t>
            </a:r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6792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2004" b="2004"/>
          <a:stretch>
            <a:fillRect/>
          </a:stretch>
        </p:blipFill>
        <p:spPr>
          <a:xfrm>
            <a:off x="12700" y="0"/>
            <a:ext cx="9131300" cy="50218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505200" y="5334000"/>
            <a:ext cx="52800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Preliminary Data</a:t>
            </a:r>
          </a:p>
          <a:p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14% reduction in mean</a:t>
            </a:r>
          </a:p>
        </p:txBody>
      </p:sp>
    </p:spTree>
    <p:extLst>
      <p:ext uri="{BB962C8B-B14F-4D97-AF65-F5344CB8AC3E}">
        <p14:creationId xmlns:p14="http://schemas.microsoft.com/office/powerpoint/2010/main" val="2864856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406775" y="4313238"/>
            <a:ext cx="5280025" cy="2117725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Preliminary Data</a:t>
            </a:r>
          </a:p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18% reduction in mean</a:t>
            </a:r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2"/>
          <a:srcRect t="7661"/>
          <a:stretch>
            <a:fillRect/>
          </a:stretch>
        </p:blipFill>
        <p:spPr bwMode="auto">
          <a:xfrm>
            <a:off x="0" y="0"/>
            <a:ext cx="914400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6850"/>
            <a:ext cx="3049588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889125" y="4791075"/>
            <a:ext cx="222250" cy="22225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659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2"/>
          <a:srcRect t="6117"/>
          <a:stretch>
            <a:fillRect/>
          </a:stretch>
        </p:blipFill>
        <p:spPr bwMode="auto">
          <a:xfrm>
            <a:off x="0" y="0"/>
            <a:ext cx="914400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06775" y="4313238"/>
            <a:ext cx="52800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3200" dirty="0">
                <a:latin typeface="+mn-lt"/>
                <a:ea typeface="ＭＳ Ｐゴシック" charset="-128"/>
                <a:cs typeface="ＭＳ Ｐゴシック" charset="-128"/>
              </a:rPr>
              <a:t>Preliminary Data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3200" dirty="0">
                <a:latin typeface="+mn-lt"/>
                <a:ea typeface="ＭＳ Ｐゴシック" charset="-128"/>
                <a:cs typeface="ＭＳ Ｐゴシック" charset="-128"/>
              </a:rPr>
              <a:t>4% reduction in mean</a:t>
            </a:r>
          </a:p>
        </p:txBody>
      </p:sp>
      <p:pic>
        <p:nvPicPr>
          <p:cNvPr id="24581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6850"/>
            <a:ext cx="3049588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111375" y="5467350"/>
            <a:ext cx="222250" cy="22225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03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2"/>
          <a:srcRect t="6923"/>
          <a:stretch>
            <a:fillRect/>
          </a:stretch>
        </p:blipFill>
        <p:spPr bwMode="auto">
          <a:xfrm>
            <a:off x="0" y="0"/>
            <a:ext cx="9147175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06775" y="4313238"/>
            <a:ext cx="52800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3200" dirty="0">
                <a:latin typeface="+mn-lt"/>
                <a:ea typeface="ＭＳ Ｐゴシック" charset="-128"/>
                <a:cs typeface="ＭＳ Ｐゴシック" charset="-128"/>
              </a:rPr>
              <a:t>Preliminary Data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3200" dirty="0">
                <a:latin typeface="+mn-lt"/>
                <a:ea typeface="ＭＳ Ｐゴシック" charset="-128"/>
                <a:cs typeface="ＭＳ Ｐゴシック" charset="-128"/>
              </a:rPr>
              <a:t>6% reduction in mean</a:t>
            </a:r>
          </a:p>
        </p:txBody>
      </p:sp>
      <p:pic>
        <p:nvPicPr>
          <p:cNvPr id="26629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6850"/>
            <a:ext cx="3049588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209800" y="6319838"/>
            <a:ext cx="223838" cy="22225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41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06775" y="4313238"/>
            <a:ext cx="52800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3200" dirty="0">
                <a:latin typeface="+mn-lt"/>
                <a:ea typeface="ＭＳ Ｐゴシック" charset="-128"/>
                <a:cs typeface="ＭＳ Ｐゴシック" charset="-128"/>
              </a:rPr>
              <a:t>Preliminary Data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3200" dirty="0">
                <a:latin typeface="+mn-lt"/>
                <a:ea typeface="ＭＳ Ｐゴシック" charset="-128"/>
                <a:cs typeface="ＭＳ Ｐゴシック" charset="-128"/>
              </a:rPr>
              <a:t>11% reduction in mean</a:t>
            </a:r>
          </a:p>
        </p:txBody>
      </p:sp>
      <p:pic>
        <p:nvPicPr>
          <p:cNvPr id="2765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6850"/>
            <a:ext cx="3049588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146175" y="6126163"/>
            <a:ext cx="222250" cy="22225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7654" name="Picture 7"/>
          <p:cNvPicPr>
            <a:picLocks noChangeAspect="1"/>
          </p:cNvPicPr>
          <p:nvPr/>
        </p:nvPicPr>
        <p:blipFill>
          <a:blip r:embed="rId3"/>
          <a:srcRect t="6618"/>
          <a:stretch>
            <a:fillRect/>
          </a:stretch>
        </p:blipFill>
        <p:spPr bwMode="auto">
          <a:xfrm>
            <a:off x="0" y="0"/>
            <a:ext cx="91440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5321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2"/>
          <a:srcRect t="6779"/>
          <a:stretch>
            <a:fillRect/>
          </a:stretch>
        </p:blipFill>
        <p:spPr bwMode="auto">
          <a:xfrm>
            <a:off x="0" y="0"/>
            <a:ext cx="915035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06775" y="4313238"/>
            <a:ext cx="52800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3200" dirty="0">
                <a:latin typeface="+mn-lt"/>
                <a:ea typeface="ＭＳ Ｐゴシック" charset="-128"/>
                <a:cs typeface="ＭＳ Ｐゴシック" charset="-128"/>
              </a:rPr>
              <a:t>Preliminary Data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2" charset="0"/>
              <a:buChar char="•"/>
              <a:defRPr/>
            </a:pPr>
            <a:r>
              <a:rPr lang="en-US" sz="3200" dirty="0">
                <a:latin typeface="+mn-lt"/>
                <a:ea typeface="ＭＳ Ｐゴシック" charset="-128"/>
                <a:cs typeface="ＭＳ Ｐゴシック" charset="-128"/>
              </a:rPr>
              <a:t>All 30 year means since 1911-1940</a:t>
            </a:r>
          </a:p>
        </p:txBody>
      </p:sp>
      <p:pic>
        <p:nvPicPr>
          <p:cNvPr id="2867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6850"/>
            <a:ext cx="3049588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146175" y="6126163"/>
            <a:ext cx="222250" cy="22225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30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828800" y="58738"/>
            <a:ext cx="5181600" cy="1143001"/>
          </a:xfrm>
        </p:spPr>
        <p:txBody>
          <a:bodyPr/>
          <a:lstStyle/>
          <a:p>
            <a: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  <a:t>Colorado Basin</a:t>
            </a:r>
            <a:b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3600" dirty="0" smtClean="0">
                <a:ea typeface="ＭＳ Ｐゴシック" pitchFamily="-105" charset="-128"/>
                <a:cs typeface="ＭＳ Ｐゴシック" pitchFamily="-105" charset="-128"/>
              </a:rPr>
              <a:t>River Forecast Center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-76200" y="1828800"/>
            <a:ext cx="5486400" cy="1219200"/>
          </a:xfrm>
        </p:spPr>
        <p:txBody>
          <a:bodyPr/>
          <a:lstStyle/>
          <a:p>
            <a:r>
              <a:rPr lang="en-US" sz="2000" dirty="0" smtClean="0">
                <a:ea typeface="ＭＳ Ｐゴシック" pitchFamily="-105" charset="-128"/>
                <a:cs typeface="ＭＳ Ｐゴシック" pitchFamily="-105" charset="-128"/>
              </a:rPr>
              <a:t>	The Colorado Basin River Forecast Center (CBRFC) generates </a:t>
            </a:r>
            <a:r>
              <a:rPr lang="en-US" sz="2000" dirty="0" err="1" smtClean="0">
                <a:ea typeface="ＭＳ Ｐゴシック" pitchFamily="-105" charset="-128"/>
                <a:cs typeface="ＭＳ Ｐゴシック" pitchFamily="-105" charset="-128"/>
              </a:rPr>
              <a:t>streamflow</a:t>
            </a:r>
            <a:r>
              <a:rPr lang="en-US" sz="2000" dirty="0" smtClean="0">
                <a:ea typeface="ＭＳ Ｐゴシック" pitchFamily="-105" charset="-128"/>
                <a:cs typeface="ＭＳ Ｐゴシック" pitchFamily="-105" charset="-128"/>
              </a:rPr>
              <a:t> forecasts across the Colorado and Utah. The latest forecasts, data, and more are available online:</a:t>
            </a:r>
          </a:p>
          <a:p>
            <a:pPr lvl="1"/>
            <a:r>
              <a:rPr lang="en-US" sz="1800" b="1" dirty="0" smtClean="0">
                <a:ea typeface="ＭＳ Ｐゴシック" pitchFamily="-105" charset="-128"/>
                <a:cs typeface="ＭＳ Ｐゴシック" pitchFamily="-105" charset="-128"/>
              </a:rPr>
              <a:t>Daily </a:t>
            </a:r>
            <a:r>
              <a:rPr lang="en-US" sz="1800" b="1" dirty="0" err="1" smtClean="0">
                <a:ea typeface="ＭＳ Ｐゴシック" pitchFamily="-105" charset="-128"/>
                <a:cs typeface="ＭＳ Ｐゴシック" pitchFamily="-105" charset="-128"/>
              </a:rPr>
              <a:t>streamflow</a:t>
            </a:r>
            <a:r>
              <a:rPr lang="en-US" sz="1800" b="1" dirty="0" smtClean="0">
                <a:ea typeface="ＭＳ Ｐゴシック" pitchFamily="-105" charset="-128"/>
                <a:cs typeface="ＭＳ Ｐゴシック" pitchFamily="-105" charset="-128"/>
              </a:rPr>
              <a:t> forecasts</a:t>
            </a:r>
          </a:p>
          <a:p>
            <a:pPr lvl="1"/>
            <a:r>
              <a:rPr lang="en-US" sz="1800" b="1" dirty="0" smtClean="0">
                <a:ea typeface="ＭＳ Ｐゴシック" pitchFamily="-105" charset="-128"/>
                <a:cs typeface="ＭＳ Ｐゴシック" pitchFamily="-105" charset="-128"/>
              </a:rPr>
              <a:t>Long lead peak flow forecasts</a:t>
            </a:r>
          </a:p>
          <a:p>
            <a:pPr lvl="1"/>
            <a:r>
              <a:rPr lang="en-US" sz="1800" b="1" dirty="0" smtClean="0">
                <a:ea typeface="ＭＳ Ｐゴシック" pitchFamily="-105" charset="-128"/>
                <a:cs typeface="ＭＳ Ｐゴシック" pitchFamily="-105" charset="-128"/>
              </a:rPr>
              <a:t>Water supply forecasts</a:t>
            </a:r>
            <a:endParaRPr lang="en-US" sz="1800" b="1" dirty="0">
              <a:ea typeface="ＭＳ Ｐゴシック" pitchFamily="-105" charset="-128"/>
              <a:cs typeface="ＭＳ Ｐゴシック" pitchFamily="-105" charset="-128"/>
            </a:endParaRPr>
          </a:p>
          <a:p>
            <a:pPr lvl="1"/>
            <a:r>
              <a:rPr lang="en-US" sz="1800" b="1" dirty="0" smtClean="0">
                <a:ea typeface="ＭＳ Ｐゴシック" pitchFamily="-105" charset="-128"/>
                <a:cs typeface="ＭＳ Ｐゴシック" pitchFamily="-105" charset="-128"/>
              </a:rPr>
              <a:t>Webinar briefings</a:t>
            </a:r>
          </a:p>
          <a:p>
            <a:pPr lvl="1"/>
            <a:r>
              <a:rPr lang="en-US" sz="1800" b="1" dirty="0" smtClean="0">
                <a:ea typeface="ＭＳ Ｐゴシック" pitchFamily="-105" charset="-128"/>
                <a:cs typeface="ＭＳ Ｐゴシック" pitchFamily="-105" charset="-128"/>
              </a:rPr>
              <a:t>Email updates</a:t>
            </a:r>
          </a:p>
          <a:p>
            <a:pPr lvl="1"/>
            <a:r>
              <a:rPr lang="en-US" sz="1800" b="1" dirty="0" smtClean="0">
                <a:ea typeface="ＭＳ Ｐゴシック" pitchFamily="-105" charset="-128"/>
                <a:cs typeface="ＭＳ Ｐゴシック" pitchFamily="-105" charset="-128"/>
              </a:rPr>
              <a:t>And More….</a:t>
            </a:r>
          </a:p>
          <a:p>
            <a:pPr lvl="1"/>
            <a:endParaRPr lang="en-US" sz="1600" dirty="0">
              <a:ea typeface="ＭＳ Ｐゴシック" pitchFamily="-105" charset="-128"/>
              <a:cs typeface="ＭＳ Ｐゴシック" pitchFamily="-105" charset="-128"/>
            </a:endParaRPr>
          </a:p>
          <a:p>
            <a:pPr marL="457200" lvl="1" indent="0">
              <a:buNone/>
            </a:pPr>
            <a:endParaRPr lang="en-US" sz="1600" dirty="0" smtClean="0">
              <a:ea typeface="ＭＳ Ｐゴシック" pitchFamily="-105" charset="-128"/>
              <a:cs typeface="ＭＳ Ｐゴシック" pitchFamily="-105" charset="-128"/>
            </a:endParaRPr>
          </a:p>
          <a:p>
            <a:pPr marL="457200" lvl="1" indent="0">
              <a:buNone/>
            </a:pPr>
            <a:endParaRPr lang="en-US" sz="1600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981200"/>
            <a:ext cx="3388680" cy="4191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cbrfc-logo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454" y="152400"/>
            <a:ext cx="1295226" cy="1295226"/>
          </a:xfrm>
          <a:prstGeom prst="rect">
            <a:avLst/>
          </a:prstGeom>
        </p:spPr>
      </p:pic>
      <p:pic>
        <p:nvPicPr>
          <p:cNvPr id="5" name="Picture 4" descr="noaa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34" y="152400"/>
            <a:ext cx="1295226" cy="12952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791200"/>
            <a:ext cx="4191000" cy="5847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www.cbrfc.noaa.gov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189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3670300"/>
            <a:ext cx="8229600" cy="2455863"/>
          </a:xfrm>
        </p:spPr>
        <p:txBody>
          <a:bodyPr/>
          <a:lstStyle/>
          <a:p>
            <a:r>
              <a:rPr lang="en-US">
                <a:ea typeface="ＭＳ Ｐゴシック" pitchFamily="-105" charset="-128"/>
                <a:cs typeface="ＭＳ Ｐゴシック" pitchFamily="-105" charset="-128"/>
              </a:rPr>
              <a:t>1981-2010 is the driest 30 year period on record</a:t>
            </a:r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2"/>
          <a:srcRect t="7675"/>
          <a:stretch>
            <a:fillRect/>
          </a:stretch>
        </p:blipFill>
        <p:spPr bwMode="auto">
          <a:xfrm>
            <a:off x="0" y="0"/>
            <a:ext cx="91440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7401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5" charset="-128"/>
                <a:cs typeface="ＭＳ Ｐゴシック" pitchFamily="-105" charset="-128"/>
              </a:rPr>
              <a:t>E</a:t>
            </a:r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ffect </a:t>
            </a:r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on Forecasts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 typeface="Arial"/>
              <a:buChar char="•"/>
            </a:pPr>
            <a:r>
              <a:rPr lang="en-US" sz="2500" dirty="0">
                <a:ea typeface="ＭＳ Ｐゴシック" pitchFamily="-105" charset="-128"/>
                <a:cs typeface="ＭＳ Ｐゴシック" pitchFamily="-105" charset="-128"/>
              </a:rPr>
              <a:t>WY2011 forecasts</a:t>
            </a:r>
            <a:r>
              <a:rPr lang="en-US" sz="2500" dirty="0" smtClean="0">
                <a:ea typeface="ＭＳ Ｐゴシック" pitchFamily="-105" charset="-128"/>
                <a:cs typeface="ＭＳ Ｐゴシック" pitchFamily="-105" charset="-128"/>
              </a:rPr>
              <a:t> continue </a:t>
            </a:r>
            <a:r>
              <a:rPr lang="en-US" sz="2500" dirty="0">
                <a:ea typeface="ＭＳ Ｐゴシック" pitchFamily="-105" charset="-128"/>
                <a:cs typeface="ＭＳ Ｐゴシック" pitchFamily="-105" charset="-128"/>
              </a:rPr>
              <a:t>to use 1971-2000 means:</a:t>
            </a:r>
          </a:p>
          <a:p>
            <a:pPr lvl="1" eaLnBrk="1" hangingPunct="1">
              <a:lnSpc>
                <a:spcPct val="80000"/>
              </a:lnSpc>
              <a:buFont typeface="Arial" pitchFamily="-105" charset="0"/>
              <a:buChar char="•"/>
            </a:pPr>
            <a:r>
              <a:rPr lang="en-US" sz="2200" dirty="0">
                <a:ea typeface="ＭＳ Ｐゴシック" pitchFamily="-105" charset="-128"/>
              </a:rPr>
              <a:t>Statistical models (SWS and NRCS) will use 1971-2000</a:t>
            </a:r>
          </a:p>
          <a:p>
            <a:pPr lvl="1" eaLnBrk="1" hangingPunct="1">
              <a:lnSpc>
                <a:spcPct val="80000"/>
              </a:lnSpc>
              <a:buFont typeface="Arial" pitchFamily="-105" charset="0"/>
              <a:buChar char="•"/>
            </a:pPr>
            <a:r>
              <a:rPr lang="en-US" sz="2200" dirty="0">
                <a:ea typeface="ＭＳ Ｐゴシック" pitchFamily="-105" charset="-128"/>
              </a:rPr>
              <a:t>Simulation model (ESP) will use 1976-2005</a:t>
            </a:r>
          </a:p>
          <a:p>
            <a:pPr eaLnBrk="1" hangingPunct="1">
              <a:lnSpc>
                <a:spcPct val="80000"/>
              </a:lnSpc>
              <a:buFont typeface="Arial"/>
              <a:buChar char="•"/>
            </a:pPr>
            <a:r>
              <a:rPr lang="en-US" sz="2500" dirty="0">
                <a:ea typeface="ＭＳ Ｐゴシック" pitchFamily="-105" charset="-128"/>
                <a:cs typeface="ＭＳ Ｐゴシック" pitchFamily="-105" charset="-128"/>
              </a:rPr>
              <a:t>WY2012 forecasts will be based on 1981-2010 inputs in both forecast models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>
                <a:ea typeface="ＭＳ Ｐゴシック" pitchFamily="-105" charset="-128"/>
              </a:rPr>
              <a:t>ESP and SWS will both use the same period</a:t>
            </a:r>
          </a:p>
          <a:p>
            <a:pPr eaLnBrk="1" hangingPunct="1">
              <a:lnSpc>
                <a:spcPct val="80000"/>
              </a:lnSpc>
              <a:buFont typeface="Arial"/>
              <a:buChar char="•"/>
            </a:pPr>
            <a:r>
              <a:rPr lang="en-US" sz="2500" dirty="0">
                <a:ea typeface="ＭＳ Ｐゴシック" pitchFamily="-105" charset="-128"/>
                <a:cs typeface="ＭＳ Ｐゴシック" pitchFamily="-105" charset="-128"/>
              </a:rPr>
              <a:t>SNOTEL network much stronger for 1981-2010 period than in 1970s. This network is critical for forecast skill.</a:t>
            </a:r>
          </a:p>
          <a:p>
            <a:pPr eaLnBrk="1" hangingPunct="1">
              <a:lnSpc>
                <a:spcPct val="80000"/>
              </a:lnSpc>
              <a:buFont typeface="Arial"/>
              <a:buChar char="•"/>
            </a:pPr>
            <a:r>
              <a:rPr lang="en-US" sz="2500" dirty="0">
                <a:ea typeface="ＭＳ Ｐゴシック" pitchFamily="-105" charset="-128"/>
                <a:cs typeface="ＭＳ Ｐゴシック" pitchFamily="-105" charset="-128"/>
              </a:rPr>
              <a:t>All things equal, these forecasts will be lower since input data sets are drier in the 30 year average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b="1" dirty="0">
                <a:ea typeface="ＭＳ Ｐゴシック" pitchFamily="-105" charset="-128"/>
              </a:rPr>
              <a:t>Especially true in early season forecasts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>
                <a:ea typeface="ＭＳ Ｐゴシック" pitchFamily="-105" charset="-128"/>
              </a:rPr>
              <a:t>Later season forecasts more controlled by observed snowpack</a:t>
            </a:r>
          </a:p>
          <a:p>
            <a:pPr eaLnBrk="1" hangingPunct="1">
              <a:lnSpc>
                <a:spcPct val="80000"/>
              </a:lnSpc>
              <a:buFont typeface="Arial"/>
              <a:buChar char="•"/>
            </a:pPr>
            <a:r>
              <a:rPr lang="en-US" sz="2500" dirty="0">
                <a:ea typeface="ＭＳ Ｐゴシック" pitchFamily="-105" charset="-128"/>
                <a:cs typeface="ＭＳ Ｐゴシック" pitchFamily="-105" charset="-128"/>
              </a:rPr>
              <a:t>Percent of normal forecast values should remain largely unchanged (since </a:t>
            </a:r>
            <a:r>
              <a:rPr lang="en-US" sz="2500" dirty="0" err="1">
                <a:ea typeface="ＭＳ Ｐゴシック" pitchFamily="-105" charset="-128"/>
                <a:cs typeface="ＭＳ Ｐゴシック" pitchFamily="-105" charset="-128"/>
              </a:rPr>
              <a:t>normals</a:t>
            </a:r>
            <a:r>
              <a:rPr lang="en-US" sz="2500" dirty="0">
                <a:ea typeface="ＭＳ Ｐゴシック" pitchFamily="-105" charset="-128"/>
                <a:cs typeface="ＭＳ Ｐゴシック" pitchFamily="-105" charset="-128"/>
              </a:rPr>
              <a:t> AND forecasts will be lower</a:t>
            </a:r>
            <a:r>
              <a:rPr lang="en-US" sz="2500" dirty="0" smtClean="0">
                <a:ea typeface="ＭＳ Ｐゴシック" pitchFamily="-105" charset="-128"/>
                <a:cs typeface="ＭＳ Ｐゴシック" pitchFamily="-105" charset="-128"/>
              </a:rPr>
              <a:t>)</a:t>
            </a:r>
          </a:p>
          <a:p>
            <a:pPr eaLnBrk="1" hangingPunct="1">
              <a:lnSpc>
                <a:spcPct val="80000"/>
              </a:lnSpc>
              <a:buFont typeface="Arial"/>
              <a:buChar char="•"/>
            </a:pPr>
            <a:endParaRPr lang="en-US" sz="2500" dirty="0">
              <a:ea typeface="ＭＳ Ｐゴシック" pitchFamily="-105" charset="-128"/>
              <a:cs typeface="ＭＳ Ｐゴシック" pitchFamily="-105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500" dirty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082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7"/>
          <p:cNvGrpSpPr>
            <a:grpSpLocks/>
          </p:cNvGrpSpPr>
          <p:nvPr/>
        </p:nvGrpSpPr>
        <p:grpSpPr bwMode="auto">
          <a:xfrm>
            <a:off x="1143000" y="2438400"/>
            <a:ext cx="6591300" cy="2020888"/>
            <a:chOff x="720" y="2352"/>
            <a:chExt cx="4152" cy="1273"/>
          </a:xfrm>
        </p:grpSpPr>
        <p:pic>
          <p:nvPicPr>
            <p:cNvPr id="45060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6" y="2352"/>
              <a:ext cx="936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1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2352"/>
              <a:ext cx="77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2" name="TextBox 3"/>
            <p:cNvSpPr txBox="1">
              <a:spLocks noChangeArrowheads="1"/>
            </p:cNvSpPr>
            <p:nvPr/>
          </p:nvSpPr>
          <p:spPr bwMode="auto">
            <a:xfrm>
              <a:off x="720" y="2352"/>
              <a:ext cx="4152" cy="12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endParaRPr lang="en-US" b="1">
                <a:latin typeface="Calibri" pitchFamily="-105" charset="0"/>
              </a:endParaRPr>
            </a:p>
            <a:p>
              <a:pPr algn="ctr"/>
              <a:r>
                <a:rPr lang="en-US" b="1">
                  <a:latin typeface="Calibri" pitchFamily="-105" charset="0"/>
                </a:rPr>
                <a:t>Kevin Werner</a:t>
              </a:r>
            </a:p>
            <a:p>
              <a:pPr algn="ctr"/>
              <a:endParaRPr lang="en-US" b="1">
                <a:latin typeface="Calibri" pitchFamily="-105" charset="0"/>
              </a:endParaRPr>
            </a:p>
            <a:p>
              <a:pPr algn="ctr"/>
              <a:r>
                <a:rPr lang="en-US">
                  <a:latin typeface="Calibri" pitchFamily="-105" charset="0"/>
                </a:rPr>
                <a:t>CBRFC Service Coordination Hydrologist</a:t>
              </a:r>
            </a:p>
            <a:p>
              <a:pPr algn="ctr"/>
              <a:r>
                <a:rPr lang="en-US">
                  <a:latin typeface="Calibri" pitchFamily="-105" charset="0"/>
                </a:rPr>
                <a:t>Phone: 801.524.5130</a:t>
              </a:r>
            </a:p>
            <a:p>
              <a:pPr algn="ctr"/>
              <a:r>
                <a:rPr lang="en-US">
                  <a:latin typeface="Calibri" pitchFamily="-105" charset="0"/>
                </a:rPr>
                <a:t>Email: </a:t>
              </a:r>
              <a:r>
                <a:rPr lang="en-US">
                  <a:latin typeface="Calibri" pitchFamily="-105" charset="0"/>
                  <a:hlinkClick r:id="rId4"/>
                </a:rPr>
                <a:t>kevin.werner@noaa</a:t>
              </a:r>
              <a:r>
                <a:rPr lang="en-US">
                  <a:latin typeface="Calibri" pitchFamily="-105" charset="0"/>
                </a:rPr>
                <a:t>.gov</a:t>
              </a:r>
            </a:p>
          </p:txBody>
        </p:sp>
      </p:grp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838200" y="3810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105" charset="0"/>
              </a:rPr>
              <a:t>Feedback, Questions, Concerns always welcome….</a:t>
            </a:r>
          </a:p>
        </p:txBody>
      </p:sp>
    </p:spTree>
    <p:extLst>
      <p:ext uri="{BB962C8B-B14F-4D97-AF65-F5344CB8AC3E}">
        <p14:creationId xmlns:p14="http://schemas.microsoft.com/office/powerpoint/2010/main" val="3508291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Arizona Water Supply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4616" b="-4581"/>
          <a:stretch/>
        </p:blipFill>
        <p:spPr>
          <a:xfrm>
            <a:off x="4648200" y="1371600"/>
            <a:ext cx="4343400" cy="4673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447800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Arizona’s water surface water supply: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1.5 MAF/year from Colorado 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~800 MAF/year from Salt Verde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~250 MAF/year from other rivers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200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19200"/>
            <a:ext cx="2754880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857500"/>
            <a:ext cx="2882337" cy="396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267200"/>
            <a:ext cx="1943100" cy="29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1905000"/>
            <a:ext cx="2247900" cy="39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69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016500" y="1219200"/>
            <a:ext cx="4114800" cy="4957465"/>
            <a:chOff x="5016500" y="1219200"/>
            <a:chExt cx="4114800" cy="4957465"/>
          </a:xfrm>
        </p:grpSpPr>
        <p:grpSp>
          <p:nvGrpSpPr>
            <p:cNvPr id="6" name="Group 5"/>
            <p:cNvGrpSpPr/>
            <p:nvPr/>
          </p:nvGrpSpPr>
          <p:grpSpPr>
            <a:xfrm>
              <a:off x="5016500" y="1219200"/>
              <a:ext cx="4114800" cy="4417399"/>
              <a:chOff x="3408065" y="457200"/>
              <a:chExt cx="5735935" cy="586519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08065" y="457200"/>
                <a:ext cx="5735935" cy="152400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8065" y="2286000"/>
                <a:ext cx="5735935" cy="4036399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5486400" y="5715000"/>
              <a:ext cx="3505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Irrational Exuberance?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600200"/>
            <a:ext cx="4495800" cy="25918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44958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 Holiday Storm: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Lake Mead up ~2 feet from local runoff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Large snow accumulation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Forecasts reflected that….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203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152400" y="6473825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www.cbrfc.noaa.gov/gmap/gmapm.php?wcon=checked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291" y="2438400"/>
            <a:ext cx="4175709" cy="29384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762000"/>
            <a:ext cx="4191000" cy="110740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4769" y="111919"/>
            <a:ext cx="4822031" cy="6669881"/>
            <a:chOff x="54769" y="111919"/>
            <a:chExt cx="4822031" cy="666988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769" y="111919"/>
              <a:ext cx="4822031" cy="3393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69" y="3388519"/>
              <a:ext cx="4822031" cy="3393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1828800" y="1524000"/>
              <a:ext cx="8947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4090/129%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28800" y="5438001"/>
              <a:ext cx="8178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1040/85%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61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Spring 2011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975" y="6553200"/>
            <a:ext cx="7718425" cy="304800"/>
          </a:xfrm>
          <a:noFill/>
        </p:spPr>
        <p:txBody>
          <a:bodyPr/>
          <a:lstStyle/>
          <a:p>
            <a:pPr algn="l"/>
            <a:fld id="{7299B7D7-8CF7-43E9-8AAC-6DF4874217A6}" type="slidenum">
              <a:rPr lang="en-US" sz="1800">
                <a:latin typeface="Arial" charset="0"/>
              </a:rPr>
              <a:pPr algn="l"/>
              <a:t>8</a:t>
            </a:fld>
            <a:endParaRPr lang="en-US" sz="1800">
              <a:latin typeface="Arial" charset="0"/>
            </a:endParaRPr>
          </a:p>
        </p:txBody>
      </p:sp>
      <p:sp>
        <p:nvSpPr>
          <p:cNvPr id="37893" name="Rectangle 3"/>
          <p:cNvSpPr txBox="1">
            <a:spLocks noChangeArrowheads="1"/>
          </p:cNvSpPr>
          <p:nvPr/>
        </p:nvSpPr>
        <p:spPr bwMode="auto">
          <a:xfrm>
            <a:off x="25400" y="1295400"/>
            <a:ext cx="3860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70000"/>
              </a:lnSpc>
              <a:spcBef>
                <a:spcPct val="35000"/>
              </a:spcBef>
            </a:pPr>
            <a:endParaRPr lang="en-US" dirty="0">
              <a:latin typeface="TradeGothic" pitchFamily="2" charset="0"/>
            </a:endParaRP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dirty="0" smtClean="0">
                <a:latin typeface="+mj-lt"/>
              </a:rPr>
              <a:t>Winter and Spring 2011 were much wetter than normal for most of the northern basin while much drier than normal for the southern basin</a:t>
            </a: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dirty="0" smtClean="0">
                <a:latin typeface="+mj-lt"/>
              </a:rPr>
              <a:t>Spring was very cold across northern basin</a:t>
            </a: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dirty="0" smtClean="0">
                <a:latin typeface="+mj-lt"/>
              </a:rPr>
              <a:t>Snowpack accumulated to record or near record amounts at most SNOTEL sites in the north</a:t>
            </a: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dirty="0" smtClean="0">
                <a:latin typeface="+mj-lt"/>
              </a:rPr>
              <a:t>Snow melt was delayed – and largely tempered by cool May/June weather</a:t>
            </a: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2"/>
              </a:buBlip>
            </a:pPr>
            <a:r>
              <a:rPr lang="en-US" dirty="0" smtClean="0">
                <a:latin typeface="+mj-lt"/>
              </a:rPr>
              <a:t>Flood did occur in low elevation basins (May/June) and high elevation basins (late June/July)</a:t>
            </a:r>
          </a:p>
          <a:p>
            <a:pPr marL="114300" lvl="1" defTabSz="457200">
              <a:spcAft>
                <a:spcPct val="20000"/>
              </a:spcAft>
            </a:pPr>
            <a:endParaRPr lang="en-US" dirty="0" smtClean="0">
              <a:latin typeface="+mj-lt"/>
            </a:endParaRPr>
          </a:p>
          <a:p>
            <a:pPr defTabSz="457200">
              <a:spcBef>
                <a:spcPct val="35000"/>
              </a:spcBef>
            </a:pPr>
            <a:endParaRPr lang="en-US" dirty="0">
              <a:latin typeface="TradeGothic" pitchFamily="2" charset="0"/>
            </a:endParaRPr>
          </a:p>
          <a:p>
            <a:pPr defTabSz="457200">
              <a:spcBef>
                <a:spcPct val="35000"/>
              </a:spcBef>
            </a:pPr>
            <a:endParaRPr lang="en-US" b="1" i="1" dirty="0">
              <a:solidFill>
                <a:srgbClr val="FFFFFF"/>
              </a:solidFill>
              <a:latin typeface="TradeGothic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371600"/>
            <a:ext cx="4608195" cy="5342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elow_norm_07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219200"/>
            <a:ext cx="5562600" cy="2781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Spring 2011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975" y="6553200"/>
            <a:ext cx="7718425" cy="304800"/>
          </a:xfrm>
          <a:noFill/>
        </p:spPr>
        <p:txBody>
          <a:bodyPr/>
          <a:lstStyle/>
          <a:p>
            <a:pPr algn="l"/>
            <a:fld id="{7299B7D7-8CF7-43E9-8AAC-6DF4874217A6}" type="slidenum">
              <a:rPr lang="en-US" sz="1800">
                <a:latin typeface="Arial" charset="0"/>
              </a:rPr>
              <a:pPr algn="l"/>
              <a:t>9</a:t>
            </a:fld>
            <a:endParaRPr lang="en-US" sz="1800">
              <a:latin typeface="Arial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191000" y="3886199"/>
            <a:ext cx="4292602" cy="2971801"/>
            <a:chOff x="4191000" y="3886199"/>
            <a:chExt cx="4292602" cy="2971801"/>
          </a:xfrm>
        </p:grpSpPr>
        <p:pic>
          <p:nvPicPr>
            <p:cNvPr id="9" name="Picture 8" descr="temp_table_0729.pdf"/>
            <p:cNvPicPr>
              <a:picLocks noChangeAspect="1"/>
            </p:cNvPicPr>
            <p:nvPr/>
          </p:nvPicPr>
          <p:blipFill>
            <a:blip r:embed="rId3"/>
            <a:srcRect l="11176" t="8889" r="32745" b="61111"/>
            <a:stretch>
              <a:fillRect/>
            </a:stretch>
          </p:blipFill>
          <p:spPr>
            <a:xfrm>
              <a:off x="4191000" y="3886199"/>
              <a:ext cx="4292602" cy="2971801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rot="5400000">
              <a:off x="4045744" y="5250656"/>
              <a:ext cx="2273300" cy="1588"/>
            </a:xfrm>
            <a:prstGeom prst="line">
              <a:avLst/>
            </a:prstGeom>
            <a:ln w="9525">
              <a:solidFill>
                <a:srgbClr val="E3706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5423694" y="5244306"/>
              <a:ext cx="2260600" cy="1588"/>
            </a:xfrm>
            <a:prstGeom prst="line">
              <a:avLst/>
            </a:prstGeom>
            <a:ln w="9525">
              <a:solidFill>
                <a:srgbClr val="E3706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5400" y="1295400"/>
            <a:ext cx="3860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70000"/>
              </a:lnSpc>
              <a:spcBef>
                <a:spcPct val="35000"/>
              </a:spcBef>
            </a:pPr>
            <a:endParaRPr lang="en-US" dirty="0">
              <a:latin typeface="TradeGothic" pitchFamily="2" charset="0"/>
            </a:endParaRP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4"/>
              </a:buBlip>
            </a:pPr>
            <a:r>
              <a:rPr lang="en-US" dirty="0" smtClean="0">
                <a:latin typeface="+mj-lt"/>
              </a:rPr>
              <a:t>Winter and Spring 2011 were much wetter than normal for most of the northern basin while much drier than normal for the southern basin</a:t>
            </a: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4"/>
              </a:buBlip>
            </a:pPr>
            <a:r>
              <a:rPr lang="en-US" dirty="0" smtClean="0">
                <a:latin typeface="+mj-lt"/>
              </a:rPr>
              <a:t>Spring was very cold across northern basin</a:t>
            </a: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4"/>
              </a:buBlip>
            </a:pPr>
            <a:r>
              <a:rPr lang="en-US" dirty="0" smtClean="0">
                <a:latin typeface="+mj-lt"/>
              </a:rPr>
              <a:t>Snowpack accumulated to record or near record amounts at most SNOTEL sites in the north</a:t>
            </a: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4"/>
              </a:buBlip>
            </a:pPr>
            <a:r>
              <a:rPr lang="en-US" dirty="0" smtClean="0">
                <a:latin typeface="+mj-lt"/>
              </a:rPr>
              <a:t>Snow melt was delayed – and largely tempered by cool May/June weather</a:t>
            </a:r>
          </a:p>
          <a:p>
            <a:pPr marL="339725" lvl="1" indent="-225425" defTabSz="457200">
              <a:spcAft>
                <a:spcPct val="20000"/>
              </a:spcAft>
              <a:buFontTx/>
              <a:buBlip>
                <a:blip r:embed="rId4"/>
              </a:buBlip>
            </a:pPr>
            <a:r>
              <a:rPr lang="en-US" dirty="0" smtClean="0">
                <a:latin typeface="+mj-lt"/>
              </a:rPr>
              <a:t>Flood did occur in low elevation basins (May/June) and high elevation basins (late June/July)</a:t>
            </a:r>
          </a:p>
          <a:p>
            <a:pPr marL="114300" lvl="1" defTabSz="457200">
              <a:spcAft>
                <a:spcPct val="20000"/>
              </a:spcAft>
            </a:pPr>
            <a:endParaRPr lang="en-US" dirty="0" smtClean="0">
              <a:latin typeface="+mj-lt"/>
            </a:endParaRPr>
          </a:p>
          <a:p>
            <a:pPr defTabSz="457200">
              <a:spcBef>
                <a:spcPct val="35000"/>
              </a:spcBef>
            </a:pPr>
            <a:endParaRPr lang="en-US" dirty="0">
              <a:latin typeface="TradeGothic" pitchFamily="2" charset="0"/>
            </a:endParaRPr>
          </a:p>
          <a:p>
            <a:pPr defTabSz="457200">
              <a:spcBef>
                <a:spcPct val="35000"/>
              </a:spcBef>
            </a:pPr>
            <a:endParaRPr lang="en-US" b="1" i="1" dirty="0">
              <a:solidFill>
                <a:srgbClr val="FFFFFF"/>
              </a:solidFill>
              <a:latin typeface="TradeGoth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633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4311</TotalTime>
  <Words>1076</Words>
  <Application>Microsoft Macintosh PowerPoint</Application>
  <PresentationFormat>On-screen Show (4:3)</PresentationFormat>
  <Paragraphs>196</Paragraphs>
  <Slides>32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1_Default Design</vt:lpstr>
      <vt:lpstr>Southwest Hydrometeorology Symposium Tempe, AZ September 28, 2011</vt:lpstr>
      <vt:lpstr>Outline</vt:lpstr>
      <vt:lpstr>Colorado Basin River Forecast Center</vt:lpstr>
      <vt:lpstr>Arizona Water Supply</vt:lpstr>
      <vt:lpstr>Late 2010</vt:lpstr>
      <vt:lpstr>Early 2011</vt:lpstr>
      <vt:lpstr>PowerPoint Presentation</vt:lpstr>
      <vt:lpstr>Spring 2011</vt:lpstr>
      <vt:lpstr>Spring 2011</vt:lpstr>
      <vt:lpstr>Spring 2011</vt:lpstr>
      <vt:lpstr>Spring 2011</vt:lpstr>
      <vt:lpstr>Flooding and High Flows</vt:lpstr>
      <vt:lpstr>Flooding and High Flows</vt:lpstr>
      <vt:lpstr>Peak Flow Forecasts</vt:lpstr>
      <vt:lpstr>Upper Colorado</vt:lpstr>
      <vt:lpstr>Upper Colorado: Long Lead Peak Forecasts</vt:lpstr>
      <vt:lpstr>Drought and Low Flows</vt:lpstr>
      <vt:lpstr>Drought and Low Flows</vt:lpstr>
      <vt:lpstr>Salt / Verde</vt:lpstr>
      <vt:lpstr>PowerPoint Presentation</vt:lpstr>
      <vt:lpstr>2011 Summary</vt:lpstr>
      <vt:lpstr>30 year average update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 on Forecasts</vt:lpstr>
      <vt:lpstr>PowerPoint Presentation</vt:lpstr>
    </vt:vector>
  </TitlesOfParts>
  <Manager/>
  <Company>NWS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 w/ GFS and CFS</dc:title>
  <dc:subject/>
  <dc:creator>aww</dc:creator>
  <cp:keywords/>
  <dc:description/>
  <cp:lastModifiedBy>Kevin Werner</cp:lastModifiedBy>
  <cp:revision>100</cp:revision>
  <dcterms:created xsi:type="dcterms:W3CDTF">2011-07-29T17:52:12Z</dcterms:created>
  <dcterms:modified xsi:type="dcterms:W3CDTF">2011-09-27T18:29:49Z</dcterms:modified>
  <cp:category/>
</cp:coreProperties>
</file>