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99" r:id="rId5"/>
    <p:sldId id="259" r:id="rId6"/>
    <p:sldId id="262" r:id="rId7"/>
    <p:sldId id="284" r:id="rId8"/>
    <p:sldId id="301" r:id="rId9"/>
    <p:sldId id="285" r:id="rId10"/>
    <p:sldId id="286" r:id="rId11"/>
    <p:sldId id="287" r:id="rId12"/>
    <p:sldId id="281" r:id="rId13"/>
    <p:sldId id="260" r:id="rId14"/>
    <p:sldId id="266" r:id="rId15"/>
    <p:sldId id="288" r:id="rId16"/>
    <p:sldId id="264" r:id="rId17"/>
    <p:sldId id="302" r:id="rId18"/>
    <p:sldId id="275" r:id="rId19"/>
    <p:sldId id="268" r:id="rId20"/>
    <p:sldId id="292" r:id="rId21"/>
    <p:sldId id="291" r:id="rId22"/>
    <p:sldId id="293" r:id="rId23"/>
    <p:sldId id="294" r:id="rId24"/>
    <p:sldId id="304" r:id="rId25"/>
    <p:sldId id="305" r:id="rId26"/>
    <p:sldId id="295" r:id="rId27"/>
    <p:sldId id="296" r:id="rId28"/>
    <p:sldId id="297" r:id="rId29"/>
    <p:sldId id="278" r:id="rId30"/>
    <p:sldId id="267" r:id="rId31"/>
    <p:sldId id="306" r:id="rId32"/>
    <p:sldId id="307" r:id="rId33"/>
    <p:sldId id="311" r:id="rId34"/>
    <p:sldId id="312" r:id="rId35"/>
    <p:sldId id="308" r:id="rId36"/>
    <p:sldId id="309" r:id="rId37"/>
    <p:sldId id="310" r:id="rId38"/>
    <p:sldId id="313" r:id="rId39"/>
    <p:sldId id="290" r:id="rId40"/>
    <p:sldId id="314" r:id="rId41"/>
    <p:sldId id="315" r:id="rId42"/>
    <p:sldId id="316" r:id="rId43"/>
    <p:sldId id="317" r:id="rId44"/>
    <p:sldId id="318" r:id="rId45"/>
    <p:sldId id="319" r:id="rId46"/>
    <p:sldId id="279" r:id="rId47"/>
    <p:sldId id="280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970" autoAdjust="0"/>
    <p:restoredTop sz="94660"/>
  </p:normalViewPr>
  <p:slideViewPr>
    <p:cSldViewPr snapToObjects="1">
      <p:cViewPr>
        <p:scale>
          <a:sx n="150" d="100"/>
          <a:sy n="150" d="100"/>
        </p:scale>
        <p:origin x="-129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interSettings" Target="printerSettings/printerSettings1.bin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viewProps" Target="viewProps.xml"/><Relationship Id="rId54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AAAC7285-C30C-1D42-9C56-13A3207C2838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3CE0A97-5E03-FA4A-991E-B9E08196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560B10-9494-1C41-A237-BA962C652E2C}" type="slidenum">
              <a:rPr lang="en-US" smtClean="0"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18</a:t>
            </a:fld>
            <a:endParaRPr lang="en-US" smtClean="0">
              <a:latin typeface="Calibri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5CED-3647-7F4C-A769-0ACB1CBF1D9B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E08A3-4546-E641-B2C1-24F99E50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81CB-4E24-BC4C-8DED-C965563BA065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7F14-404E-734A-8518-0C65AA04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EE33-FFB8-D541-A3A9-EEC9D192BF63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A7FB-0820-FD48-9CE6-220CECFD2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998E6-6F62-874E-953A-D8B20820BB54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BF0ED-DCD2-EC44-91BA-FEEB83473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8BC3-140A-C644-80CB-BBF0C2E13E27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6FDA-B094-8D43-BAA6-E53A7841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2A20-3CA8-F742-9EB8-EECAE79849C0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1D45-080D-9548-B65C-536487B31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86E5-3059-6C4A-A6E0-0B758F05FDDF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9346-FCCF-004F-BEBC-A8E66B896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BB3D-E530-A24D-9AD4-2612E3C1849D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77D3A-BFB9-6543-9353-D7A75ACA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F65D-F1A8-2848-AD2F-79282A949EF2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3097-78BD-1D40-9484-DF381FD47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D578-5457-DB43-A1F2-51CFB0DC3221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0766-37A0-8B41-8540-2C3921445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58B1-D14C-0747-9002-D82A2A05EDBC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51C-5578-664F-B428-470BEEA98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7EF51F56-7D18-8146-B905-7EB7CC0E0E8D}" type="datetime1">
              <a:rPr lang="en-US"/>
              <a:pPr>
                <a:defRPr/>
              </a:pPr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46C6D50F-238B-6A4C-80E2-2EC166527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pc.noaa.gov" TargetMode="Externa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c.noaa.gov" TargetMode="External"/><Relationship Id="rId3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5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6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85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6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9" Type="http://schemas.openxmlformats.org/officeDocument/2006/relationships/image" Target="../media/image91.png"/><Relationship Id="rId3" Type="http://schemas.openxmlformats.org/officeDocument/2006/relationships/image" Target="../media/image79.png"/><Relationship Id="rId6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rfc.noaa.gov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hyperlink" Target="mailto:kevin.werner@noa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CBRFC</a:t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March 2011</a:t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Water Supply Webinar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1pm, March 7, 2011</a:t>
            </a:r>
          </a:p>
          <a:p>
            <a:pPr eaLnBrk="1" hangingPunct="1"/>
            <a:endParaRPr lang="en-US" dirty="0" smtClean="0">
              <a:solidFill>
                <a:srgbClr val="898989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Kevin Werner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105" charset="0"/>
              </a:rPr>
              <a:t>These slides: www.cbrfc.noaa.gov/present/present.php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r="25714"/>
          <a:stretch>
            <a:fillRect/>
          </a:stretch>
        </p:blipFill>
        <p:spPr>
          <a:xfrm>
            <a:off x="53009" y="1600200"/>
            <a:ext cx="2438400" cy="3444619"/>
          </a:xfrm>
          <a:prstGeom prst="rect">
            <a:avLst/>
          </a:prstGeom>
        </p:spPr>
      </p:pic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Lower Colorado</a:t>
            </a: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219200" cy="10668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1905000" y="3733800"/>
            <a:ext cx="1123950" cy="53340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295400"/>
            <a:ext cx="6057900" cy="403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1295400"/>
            <a:ext cx="60579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r="25714"/>
          <a:stretch>
            <a:fillRect/>
          </a:stretch>
        </p:blipFill>
        <p:spPr>
          <a:xfrm>
            <a:off x="53009" y="1600200"/>
            <a:ext cx="2438400" cy="3444619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Six Creeks in Salt Lake County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2265363"/>
            <a:ext cx="228600" cy="325437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066800" y="2427288"/>
            <a:ext cx="1981200" cy="31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24000"/>
            <a:ext cx="5943600" cy="396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447800"/>
            <a:ext cx="6019800" cy="401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1447800"/>
            <a:ext cx="5981700" cy="398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 Maps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52400" y="6273800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http://www.nohrsc.nws.gov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399"/>
            <a:ext cx="8229600" cy="5285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Last 7 days…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152400" y="6119813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http://water.weather.gov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13" y="1992313"/>
            <a:ext cx="5312187" cy="412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4699000" cy="269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Forecast Precipitation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</a:t>
            </a:r>
            <a:r>
              <a:rPr lang="en-US" sz="1400">
                <a:latin typeface="Calibri" pitchFamily="-105" charset="0"/>
                <a:hlinkClick r:id="rId2"/>
              </a:rPr>
              <a:t>www.hpc.noaa.gov</a:t>
            </a:r>
            <a:r>
              <a:rPr lang="en-US" sz="1400">
                <a:latin typeface="Calibri" pitchFamily="-105" charset="0"/>
              </a:rPr>
              <a:t> 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52400" y="4095801"/>
            <a:ext cx="373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5" charset="0"/>
              <a:buChar char="•"/>
            </a:pPr>
            <a:r>
              <a:rPr lang="en-US" dirty="0" smtClean="0"/>
              <a:t>Active weather period continues!!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Storm #1 passing through today/tomorrow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Storm #2 Friday/Saturday (mostly north)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Storm #3 Sunday/Monday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Total accumulations around 2” of water in northern basins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4593138" cy="3441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371600"/>
            <a:ext cx="5429987" cy="4755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953000" cy="11430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La Nina Update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152400" y="6427788"/>
            <a:ext cx="8686800" cy="3063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</a:t>
            </a:r>
            <a:r>
              <a:rPr lang="en-US" sz="1400">
                <a:latin typeface="Calibri" pitchFamily="-105" charset="0"/>
                <a:hlinkClick r:id="rId2"/>
              </a:rPr>
              <a:t>http://www.cpc.noaa.gov</a:t>
            </a:r>
            <a:r>
              <a:rPr lang="en-US" sz="1400">
                <a:latin typeface="Calibri" pitchFamily="-105" charset="0"/>
              </a:rPr>
              <a:t> and iri.columbia.edu/climate/ENSO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4343400" cy="5113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418" y="3276600"/>
            <a:ext cx="3534566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0"/>
            <a:ext cx="4495800" cy="5293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297" y="50800"/>
            <a:ext cx="2840903" cy="322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418" y="3276600"/>
            <a:ext cx="3606800" cy="3032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42" y="82550"/>
            <a:ext cx="4936258" cy="6388098"/>
          </a:xfrm>
          <a:prstGeom prst="rect">
            <a:avLst/>
          </a:prstGeom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152400" y="6427788"/>
            <a:ext cx="8686800" cy="3063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http://www.cbrfc.noaa.gov/climate/climoForecasts.cgi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8"/>
            <a:ext cx="3513091" cy="3263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6599"/>
            <a:ext cx="3278997" cy="304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Soil Moisture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17650"/>
            <a:ext cx="4125913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1479550"/>
            <a:ext cx="4281488" cy="554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22250" y="65500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0" y="381000"/>
            <a:ext cx="2362200" cy="646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March 1, 2011</a:t>
            </a:r>
          </a:p>
          <a:p>
            <a:r>
              <a:rPr lang="en-US" dirty="0"/>
              <a:t>Water Supply Forecasts</a:t>
            </a:r>
          </a:p>
          <a:p>
            <a:endParaRPr lang="en-US" dirty="0"/>
          </a:p>
          <a:p>
            <a:r>
              <a:rPr lang="en-US" dirty="0"/>
              <a:t>Highlights:</a:t>
            </a:r>
            <a:endParaRPr lang="en-US" dirty="0" smtClean="0"/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 Wet winter continues for much of the basin with many forecasts higher than any year since 1997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 Some northern basins predicting flows near the top 10%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 Forecasts slightly higher across northern basins since Feb 1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 San Juan and lower basin somewhat lower since Feb 1</a:t>
            </a:r>
          </a:p>
          <a:p>
            <a:pPr>
              <a:buFont typeface="Arial" pitchFamily="-105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6553200" cy="647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0"/>
            <a:ext cx="6553200" cy="6507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1749" name="Group 9"/>
          <p:cNvGrpSpPr>
            <a:grpSpLocks/>
          </p:cNvGrpSpPr>
          <p:nvPr/>
        </p:nvGrpSpPr>
        <p:grpSpPr bwMode="auto">
          <a:xfrm>
            <a:off x="1600200" y="990600"/>
            <a:ext cx="1600200" cy="609600"/>
            <a:chOff x="1905000" y="1219200"/>
            <a:chExt cx="1600200" cy="6096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219200" cy="3810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49927"/>
            <a:ext cx="5334000" cy="1403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58748"/>
            <a:ext cx="5372100" cy="1463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905000"/>
            <a:ext cx="5676900" cy="3994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Outline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February Weather Review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 States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Water Supply Forecasts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Web Reference: www.cbrfc.noaa.gov/wsup/pub2/map/html/cbrfc</a:t>
            </a:r>
            <a:r>
              <a:rPr lang="en-US" dirty="0" smtClean="0">
                <a:latin typeface="Calibri" pitchFamily="-105" charset="0"/>
              </a:rPr>
              <a:t>.1.2011.</a:t>
            </a:r>
            <a:r>
              <a:rPr lang="en-US" dirty="0">
                <a:latin typeface="Calibri" pitchFamily="-105" charset="0"/>
              </a:rPr>
              <a:t>html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311" y="0"/>
            <a:ext cx="4832689" cy="6142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2773" name="Group 9"/>
          <p:cNvGrpSpPr>
            <a:grpSpLocks/>
          </p:cNvGrpSpPr>
          <p:nvPr/>
        </p:nvGrpSpPr>
        <p:grpSpPr bwMode="auto">
          <a:xfrm>
            <a:off x="1905000" y="1524000"/>
            <a:ext cx="1600200" cy="609600"/>
            <a:chOff x="1905000" y="1219200"/>
            <a:chExt cx="1600200" cy="6096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219200" cy="3810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167315"/>
            <a:ext cx="5740400" cy="1585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2600"/>
            <a:ext cx="5585661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3796" name="Group 9"/>
          <p:cNvGrpSpPr>
            <a:grpSpLocks/>
          </p:cNvGrpSpPr>
          <p:nvPr/>
        </p:nvGrpSpPr>
        <p:grpSpPr bwMode="auto">
          <a:xfrm>
            <a:off x="2133600" y="1752600"/>
            <a:ext cx="1219200" cy="457200"/>
            <a:chOff x="1905000" y="1219200"/>
            <a:chExt cx="12192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8382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81200"/>
            <a:ext cx="5791201" cy="4075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1" y="226130"/>
            <a:ext cx="5594350" cy="152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4821" name="Group 9"/>
          <p:cNvGrpSpPr>
            <a:grpSpLocks/>
          </p:cNvGrpSpPr>
          <p:nvPr/>
        </p:nvGrpSpPr>
        <p:grpSpPr bwMode="auto">
          <a:xfrm>
            <a:off x="2057400" y="2286000"/>
            <a:ext cx="1295400" cy="457200"/>
            <a:chOff x="1905000" y="1219200"/>
            <a:chExt cx="1295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914400" cy="1588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2400"/>
            <a:ext cx="5333999" cy="1442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596" y="1676400"/>
            <a:ext cx="5583404" cy="3929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5844" name="Group 9"/>
          <p:cNvGrpSpPr>
            <a:grpSpLocks/>
          </p:cNvGrpSpPr>
          <p:nvPr/>
        </p:nvGrpSpPr>
        <p:grpSpPr bwMode="auto">
          <a:xfrm>
            <a:off x="1066800" y="22860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1588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937" y="152400"/>
            <a:ext cx="5759450" cy="1552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937" y="1704652"/>
            <a:ext cx="5583404" cy="3929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Powell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Equalization determined (in part) on April 1 forecast:</a:t>
            </a:r>
          </a:p>
          <a:p>
            <a:pPr lvl="1"/>
            <a:r>
              <a:rPr lang="en-US" sz="1800" dirty="0" smtClean="0"/>
              <a:t>For 2011, April 1 median forecast would need to be about 7.0 </a:t>
            </a:r>
            <a:r>
              <a:rPr lang="en-US" sz="1800" dirty="0" err="1" smtClean="0"/>
              <a:t>maf</a:t>
            </a:r>
            <a:r>
              <a:rPr lang="en-US" sz="1800" dirty="0" smtClean="0"/>
              <a:t> or lower to avoid equalizing releases from Lake Powell</a:t>
            </a:r>
          </a:p>
          <a:p>
            <a:pPr lvl="1"/>
            <a:r>
              <a:rPr lang="en-US" sz="1800" dirty="0" smtClean="0"/>
              <a:t>March 1 median forecast is 9.2 </a:t>
            </a:r>
            <a:r>
              <a:rPr lang="en-US" sz="1800" dirty="0" err="1" smtClean="0"/>
              <a:t>maf</a:t>
            </a:r>
            <a:endParaRPr lang="en-US" sz="1800" dirty="0" smtClean="0"/>
          </a:p>
          <a:p>
            <a:pPr lvl="1"/>
            <a:r>
              <a:rPr lang="en-US" sz="1800" dirty="0" smtClean="0"/>
              <a:t>Forecast would need to drop 2.2 </a:t>
            </a:r>
            <a:r>
              <a:rPr lang="en-US" sz="1800" dirty="0" err="1" smtClean="0"/>
              <a:t>maf</a:t>
            </a:r>
            <a:r>
              <a:rPr lang="en-US" sz="1800" dirty="0" smtClean="0"/>
              <a:t> or more</a:t>
            </a:r>
          </a:p>
          <a:p>
            <a:pPr lvl="1"/>
            <a:r>
              <a:rPr lang="en-US" sz="1800" dirty="0" smtClean="0"/>
              <a:t>Historical forecasts dropping 1.5 </a:t>
            </a:r>
            <a:r>
              <a:rPr lang="en-US" sz="1800" dirty="0" err="1" smtClean="0"/>
              <a:t>maf</a:t>
            </a:r>
            <a:r>
              <a:rPr lang="en-US" sz="1800" dirty="0" smtClean="0"/>
              <a:t> or more in last 30 years:</a:t>
            </a:r>
          </a:p>
          <a:p>
            <a:pPr lvl="2"/>
            <a:r>
              <a:rPr lang="en-US" sz="1400" dirty="0" smtClean="0"/>
              <a:t>2004: 6.5 to 4.0 (-2.5)</a:t>
            </a:r>
          </a:p>
          <a:p>
            <a:pPr lvl="2"/>
            <a:r>
              <a:rPr lang="en-US" sz="1400" dirty="0" smtClean="0"/>
              <a:t>1999: 6.5 to 4.8 (-1.7)</a:t>
            </a:r>
          </a:p>
          <a:p>
            <a:pPr lvl="2"/>
            <a:r>
              <a:rPr lang="en-US" sz="1400" dirty="0" smtClean="0"/>
              <a:t>2007: 5.6 to 4.0 (-1.6)</a:t>
            </a:r>
          </a:p>
          <a:p>
            <a:pPr lvl="2"/>
            <a:r>
              <a:rPr lang="en-US" sz="1400" dirty="0" smtClean="0"/>
              <a:t>1997: 12.5 to 11.0 (-1.5)</a:t>
            </a:r>
            <a:endParaRPr lang="en-US" sz="1800" dirty="0" smtClean="0"/>
          </a:p>
          <a:p>
            <a:pPr lvl="1"/>
            <a:r>
              <a:rPr lang="en-US" sz="1800" dirty="0" smtClean="0"/>
              <a:t>Therefore forecast probability of</a:t>
            </a:r>
            <a:r>
              <a:rPr lang="en-US" sz="1800" dirty="0" smtClean="0"/>
              <a:t> April 1 forecast </a:t>
            </a:r>
            <a:r>
              <a:rPr lang="en-US" sz="1800" dirty="0" smtClean="0"/>
              <a:t>dropping below 7.0 </a:t>
            </a:r>
            <a:r>
              <a:rPr lang="en-US" sz="1800" dirty="0" err="1" smtClean="0"/>
              <a:t>maf</a:t>
            </a:r>
            <a:r>
              <a:rPr lang="en-US" sz="1800" dirty="0" smtClean="0"/>
              <a:t> </a:t>
            </a:r>
            <a:r>
              <a:rPr lang="en-US" sz="1800" dirty="0" smtClean="0"/>
              <a:t>is 1/30 or about 3%</a:t>
            </a:r>
          </a:p>
          <a:p>
            <a:pPr lvl="1"/>
            <a:r>
              <a:rPr lang="en-US" sz="1800" dirty="0" smtClean="0"/>
              <a:t>However….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274638"/>
            <a:ext cx="685800" cy="5440362"/>
          </a:xfrm>
          <a:prstGeom prst="rect">
            <a:avLst/>
          </a:prstGeom>
          <a:solidFill>
            <a:srgbClr val="0000FF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1143000" y="11430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349927"/>
            <a:ext cx="5410200" cy="1463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369" y="1813212"/>
            <a:ext cx="5652931" cy="3977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7892" name="Group 9"/>
          <p:cNvGrpSpPr>
            <a:grpSpLocks/>
          </p:cNvGrpSpPr>
          <p:nvPr/>
        </p:nvGrpSpPr>
        <p:grpSpPr bwMode="auto">
          <a:xfrm>
            <a:off x="1143000" y="1143000"/>
            <a:ext cx="2057400" cy="457200"/>
            <a:chOff x="1905000" y="1219200"/>
            <a:chExt cx="2057400" cy="457200"/>
          </a:xfrm>
        </p:grpSpPr>
        <p:sp>
          <p:nvSpPr>
            <p:cNvPr id="6" name="Oval 5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551" y="349927"/>
            <a:ext cx="5462372" cy="1468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262" y="2057400"/>
            <a:ext cx="5585661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r="31395"/>
          <a:stretch>
            <a:fillRect/>
          </a:stretch>
        </p:blipFill>
        <p:spPr>
          <a:xfrm>
            <a:off x="252412" y="349927"/>
            <a:ext cx="2667000" cy="3860307"/>
          </a:xfrm>
          <a:prstGeom prst="rect">
            <a:avLst/>
          </a:prstGeo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152400" y="64738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www.cbrfc.noaa.gov/gmap/gmapm.php?wcon=checked</a:t>
            </a:r>
          </a:p>
        </p:txBody>
      </p:sp>
      <p:grpSp>
        <p:nvGrpSpPr>
          <p:cNvPr id="38917" name="Group 9"/>
          <p:cNvGrpSpPr>
            <a:grpSpLocks/>
          </p:cNvGrpSpPr>
          <p:nvPr/>
        </p:nvGrpSpPr>
        <p:grpSpPr bwMode="auto">
          <a:xfrm>
            <a:off x="1219200" y="3276600"/>
            <a:ext cx="1787525" cy="457200"/>
            <a:chOff x="1981200" y="3352800"/>
            <a:chExt cx="1787995" cy="457200"/>
          </a:xfrm>
        </p:grpSpPr>
        <p:sp>
          <p:nvSpPr>
            <p:cNvPr id="6" name="Oval 5"/>
            <p:cNvSpPr/>
            <p:nvPr/>
          </p:nvSpPr>
          <p:spPr>
            <a:xfrm>
              <a:off x="1981200" y="3352800"/>
              <a:ext cx="3811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7" name="Straight Arrow Connector 6"/>
            <p:cNvCxnSpPr>
              <a:stCxn id="6" idx="6"/>
            </p:cNvCxnSpPr>
            <p:nvPr/>
          </p:nvCxnSpPr>
          <p:spPr>
            <a:xfrm>
              <a:off x="2362300" y="3581400"/>
              <a:ext cx="1406895" cy="1588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514600"/>
            <a:ext cx="5615164" cy="3951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0" y="457200"/>
            <a:ext cx="5568950" cy="149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105" charset="-128"/>
                <a:cs typeface="ＭＳ Ｐゴシック" pitchFamily="-105" charset="-128"/>
              </a:rPr>
              <a:t>Online Publication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105" charset="0"/>
              </a:rPr>
              <a:t>Web Reference: www.cbrfc.noaa.gov/wsup/pub2/map/html/cpub.php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140" y="0"/>
            <a:ext cx="4964860" cy="6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25401"/>
            <a:ext cx="3044508" cy="3529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3276600"/>
            <a:ext cx="2895600" cy="3357217"/>
          </a:xfrm>
          <a:prstGeom prst="rect">
            <a:avLst/>
          </a:prstGeom>
        </p:spPr>
      </p:pic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3022600" y="6432550"/>
            <a:ext cx="58166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Calibri" pitchFamily="-105" charset="0"/>
              </a:rPr>
              <a:t>Web Reference: http://</a:t>
            </a:r>
            <a:r>
              <a:rPr lang="en-US" sz="1400" dirty="0" err="1">
                <a:latin typeface="Calibri" pitchFamily="-105" charset="0"/>
              </a:rPr>
              <a:t>www.cbrfc.noaa.</a:t>
            </a:r>
            <a:r>
              <a:rPr lang="en-US" sz="1400" dirty="0" err="1" smtClean="0">
                <a:latin typeface="Calibri" pitchFamily="-105" charset="0"/>
              </a:rPr>
              <a:t>gov</a:t>
            </a:r>
            <a:endParaRPr lang="en-US" sz="1400" dirty="0">
              <a:latin typeface="Calibri" pitchFamily="-10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1"/>
            <a:ext cx="3022600" cy="3504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399" y="25401"/>
            <a:ext cx="3022601" cy="3504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76600"/>
            <a:ext cx="3022600" cy="350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3054350"/>
            <a:ext cx="2913698" cy="3378200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1" y="3054350"/>
            <a:ext cx="2913698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152400" y="6488113"/>
            <a:ext cx="8686800" cy="3698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105" charset="0"/>
              </a:rPr>
              <a:t>Web Reference: www.cbrfc.noaa.gov/wsup/pub2/map/html/cpub.php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956404" cy="5951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7" y="0"/>
            <a:ext cx="4284133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Flow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56566" cy="4525963"/>
          </a:xfrm>
        </p:spPr>
        <p:txBody>
          <a:bodyPr/>
          <a:lstStyle/>
          <a:p>
            <a:r>
              <a:rPr lang="en-US" dirty="0" smtClean="0"/>
              <a:t>March 1 Peak flow forecasts highlights: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66" y="1417638"/>
            <a:ext cx="583023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838200" y="1752600"/>
            <a:ext cx="2590800" cy="457200"/>
            <a:chOff x="1905000" y="1219200"/>
            <a:chExt cx="2057400" cy="457200"/>
          </a:xfrm>
        </p:grpSpPr>
        <p:sp>
          <p:nvSpPr>
            <p:cNvPr id="9" name="Oval 8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137" y="3797300"/>
            <a:ext cx="5423363" cy="28411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3412"/>
            <a:ext cx="5423363" cy="361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38200" y="1752600"/>
            <a:ext cx="2590800" cy="457200"/>
            <a:chOff x="1905000" y="1219200"/>
            <a:chExt cx="2057400" cy="457200"/>
          </a:xfrm>
        </p:grpSpPr>
        <p:sp>
          <p:nvSpPr>
            <p:cNvPr id="9" name="Oval 8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557" y="0"/>
            <a:ext cx="5372100" cy="3581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809999"/>
            <a:ext cx="5676900" cy="292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38200" y="1752600"/>
            <a:ext cx="2590800" cy="457200"/>
            <a:chOff x="1905000" y="1219200"/>
            <a:chExt cx="2057400" cy="457200"/>
          </a:xfrm>
        </p:grpSpPr>
        <p:sp>
          <p:nvSpPr>
            <p:cNvPr id="9" name="Oval 8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797300"/>
            <a:ext cx="5366657" cy="2762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7799"/>
            <a:ext cx="5366657" cy="3577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14400" y="2209800"/>
            <a:ext cx="2590800" cy="457200"/>
            <a:chOff x="1905000" y="1219200"/>
            <a:chExt cx="2057400" cy="457200"/>
          </a:xfrm>
        </p:grpSpPr>
        <p:sp>
          <p:nvSpPr>
            <p:cNvPr id="9" name="Oval 8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57" y="1417638"/>
            <a:ext cx="5531643" cy="368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05000" y="2286000"/>
            <a:ext cx="1600200" cy="457200"/>
            <a:chOff x="1905000" y="1219200"/>
            <a:chExt cx="2057400" cy="457200"/>
          </a:xfrm>
        </p:grpSpPr>
        <p:sp>
          <p:nvSpPr>
            <p:cNvPr id="9" name="Oval 8"/>
            <p:cNvSpPr/>
            <p:nvPr/>
          </p:nvSpPr>
          <p:spPr>
            <a:xfrm>
              <a:off x="1905000" y="1219200"/>
              <a:ext cx="381000" cy="45720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>
              <a:off x="2286000" y="1447800"/>
              <a:ext cx="1676400" cy="22860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417638"/>
            <a:ext cx="5524500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20116"/>
          <a:stretch>
            <a:fillRect/>
          </a:stretch>
        </p:blipFill>
        <p:spPr>
          <a:xfrm>
            <a:off x="76200" y="1417638"/>
            <a:ext cx="3034510" cy="307816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2514600" y="3124200"/>
            <a:ext cx="423333" cy="4572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9" idx="6"/>
          </p:cNvCxnSpPr>
          <p:nvPr/>
        </p:nvCxnSpPr>
        <p:spPr bwMode="auto">
          <a:xfrm>
            <a:off x="2937933" y="3352800"/>
            <a:ext cx="567267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130300"/>
            <a:ext cx="56388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Flow 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699648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CBRFC News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4648200" cy="12192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Basin Focal Points (Available to discuss forecasts: 801.524.5130)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Upper Colorado: Brenda Alcorn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Green: Ashley Nielson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San Juan / Gunnison: Tracy Cox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Great Basin: Brent Bernard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Lower Colorado (below Lake Powell): Greg Smith</a:t>
            </a:r>
          </a:p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Here now: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Sign up for all webinars through May 2011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Weekly ESP model guidance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Email product updates via </a:t>
            </a:r>
            <a:r>
              <a:rPr lang="en-US" sz="1600" dirty="0" err="1" smtClean="0">
                <a:ea typeface="ＭＳ Ｐゴシック" pitchFamily="-105" charset="-128"/>
                <a:cs typeface="ＭＳ Ｐゴシック" pitchFamily="-105" charset="-128"/>
              </a:rPr>
              <a:t>govdelivery</a:t>
            </a:r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 (can add more products / </a:t>
            </a:r>
            <a:r>
              <a:rPr lang="en-US" sz="1600" dirty="0" err="1" smtClean="0">
                <a:ea typeface="ＭＳ Ｐゴシック" pitchFamily="-105" charset="-128"/>
                <a:cs typeface="ＭＳ Ｐゴシック" pitchFamily="-105" charset="-128"/>
              </a:rPr>
              <a:t>webpages</a:t>
            </a:r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 upon request)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Changes to CBRFC webpage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Blog (</a:t>
            </a:r>
            <a:r>
              <a:rPr lang="en-US" sz="1600" dirty="0" err="1" smtClean="0">
                <a:ea typeface="ＭＳ Ｐゴシック" pitchFamily="-105" charset="-128"/>
                <a:cs typeface="ＭＳ Ｐゴシック" pitchFamily="-105" charset="-128"/>
              </a:rPr>
              <a:t>blog.citizen.apps.gov/cbrfc</a:t>
            </a:r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)</a:t>
            </a:r>
          </a:p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Coming soon: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New water supply publication – example</a:t>
            </a:r>
          </a:p>
          <a:p>
            <a:pPr lvl="1">
              <a:buNone/>
            </a:pPr>
            <a:endParaRPr lang="en-US" sz="1600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3756197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609600"/>
            <a:ext cx="7893050" cy="4547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Mockups for  WS “pub” Pages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3538" y="1346200"/>
            <a:ext cx="7110412" cy="1846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Objectives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easily navigable to content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pages focused on water supply areas (</a:t>
            </a:r>
            <a:r>
              <a:rPr lang="en-US" dirty="0" err="1">
                <a:latin typeface="+mn-lt"/>
                <a:ea typeface="+mn-ea"/>
                <a:cs typeface="+mn-cs"/>
              </a:rPr>
              <a:t>powell</a:t>
            </a:r>
            <a:r>
              <a:rPr lang="en-US" dirty="0">
                <a:latin typeface="+mn-lt"/>
                <a:ea typeface="+mn-ea"/>
                <a:cs typeface="+mn-cs"/>
              </a:rPr>
              <a:t>, great basin, etc.)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high level “scoreboard” gives overview – can drill elsewhere for details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updating throughout season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  WS “pub” Pages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687388"/>
            <a:ext cx="89836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582738"/>
            <a:ext cx="37385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382713"/>
            <a:ext cx="3738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838" y="6215063"/>
            <a:ext cx="3738562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367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6376988"/>
            <a:ext cx="13255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1463675" y="6376988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various search options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8788" y="947738"/>
            <a:ext cx="2335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tabs for various info types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5400" y="1382713"/>
            <a:ext cx="84613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</a:t>
            </a:r>
          </a:p>
          <a:p>
            <a:pPr algn="ctr">
              <a:defRPr/>
            </a:pPr>
            <a:r>
              <a:rPr lang="en-US" sz="1000" dirty="0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Overview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153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 Forecasts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27675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Weather &amp; Climate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3813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Snow &amp; </a:t>
            </a: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Precip</a:t>
            </a:r>
            <a:endParaRPr lang="en-US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995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Soil Moisture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6608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Analysis Tools</a:t>
            </a:r>
          </a:p>
        </p:txBody>
      </p:sp>
      <p:sp>
        <p:nvSpPr>
          <p:cNvPr id="15376" name="TextBox 18"/>
          <p:cNvSpPr txBox="1">
            <a:spLocks noChangeArrowheads="1"/>
          </p:cNvSpPr>
          <p:nvPr/>
        </p:nvSpPr>
        <p:spPr bwMode="auto">
          <a:xfrm>
            <a:off x="812800" y="2438400"/>
            <a:ext cx="2801938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Better Map showing:</a:t>
            </a:r>
          </a:p>
          <a:p>
            <a:pPr>
              <a:buFontTx/>
              <a:buChar char="-"/>
            </a:pPr>
            <a:r>
              <a:rPr lang="en-US"/>
              <a:t>Major sub-basins (TBD)</a:t>
            </a:r>
          </a:p>
          <a:p>
            <a:pPr>
              <a:buFontTx/>
              <a:buChar char="-"/>
            </a:pPr>
            <a:r>
              <a:rPr lang="en-US"/>
              <a:t>NOT color coded by forecast</a:t>
            </a:r>
          </a:p>
          <a:p>
            <a:pPr>
              <a:buFontTx/>
              <a:buChar char="-"/>
            </a:pPr>
            <a:r>
              <a:rPr lang="en-US"/>
              <a:t>Individual forecast points available through point selection</a:t>
            </a:r>
          </a:p>
        </p:txBody>
      </p:sp>
      <p:sp>
        <p:nvSpPr>
          <p:cNvPr id="15377" name="TextBox 25"/>
          <p:cNvSpPr txBox="1">
            <a:spLocks noChangeArrowheads="1"/>
          </p:cNvSpPr>
          <p:nvPr/>
        </p:nvSpPr>
        <p:spPr bwMode="auto">
          <a:xfrm>
            <a:off x="3886200" y="1782763"/>
            <a:ext cx="5257800" cy="618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Forecast Point: Flaming Gorge (Only Major basin outlets)        </a:t>
            </a:r>
          </a:p>
          <a:p>
            <a:r>
              <a:rPr lang="en-US" sz="1200" b="1"/>
              <a:t>Official Coordinated Seasonal Water Supply Forecast (Help?)</a:t>
            </a:r>
          </a:p>
          <a:p>
            <a:r>
              <a:rPr lang="en-US" sz="1200" b="1"/>
              <a:t>Issued: February 1, 2011		Forecast period: Apr-Jul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[click here to expand]</a:t>
            </a:r>
          </a:p>
          <a:p>
            <a:endParaRPr lang="en-US" sz="1200"/>
          </a:p>
          <a:p>
            <a:r>
              <a:rPr lang="en-US" sz="1200" b="1"/>
              <a:t>Latest ESP Guidance Forecast:</a:t>
            </a:r>
          </a:p>
          <a:p>
            <a:r>
              <a:rPr lang="en-US" sz="1200" b="1"/>
              <a:t>Issued: February 10, 2011    Forecast period: Apr-Jul</a:t>
            </a:r>
          </a:p>
          <a:p>
            <a:endParaRPr lang="en-US" sz="1200" b="1"/>
          </a:p>
          <a:p>
            <a:endParaRPr lang="en-US" sz="1200" b="1"/>
          </a:p>
          <a:p>
            <a:endParaRPr lang="en-US" sz="1200" b="1"/>
          </a:p>
          <a:p>
            <a:r>
              <a:rPr lang="en-US" sz="1200"/>
              <a:t>[click here to expand]</a:t>
            </a:r>
          </a:p>
          <a:p>
            <a:endParaRPr lang="en-US" sz="1200"/>
          </a:p>
          <a:p>
            <a:r>
              <a:rPr lang="en-US" sz="1200" b="1"/>
              <a:t>		Snowpack: Current Basin Average Snowpack (as of 2/1):</a:t>
            </a:r>
          </a:p>
          <a:p>
            <a:endParaRPr lang="en-US" sz="1200" b="1"/>
          </a:p>
          <a:p>
            <a:endParaRPr lang="en-US" sz="1200" b="1"/>
          </a:p>
          <a:p>
            <a:endParaRPr lang="en-US" sz="1200" b="1"/>
          </a:p>
          <a:p>
            <a:r>
              <a:rPr lang="en-US" sz="1200" b="1"/>
              <a:t>		Precipitation: Current Basin Average Precipitation (as of Feb 10, 2011):</a:t>
            </a:r>
          </a:p>
          <a:p>
            <a:endParaRPr lang="en-US" sz="1200" b="1"/>
          </a:p>
          <a:p>
            <a:endParaRPr lang="en-US" sz="1200" b="1"/>
          </a:p>
          <a:p>
            <a:endParaRPr lang="en-US" sz="1200" b="1"/>
          </a:p>
          <a:p>
            <a:endParaRPr lang="en-US" sz="1200" b="1"/>
          </a:p>
          <a:p>
            <a:r>
              <a:rPr lang="en-US" sz="1200" b="1"/>
              <a:t>Soil Moisture: Nov 1 basin average soil moisture:</a:t>
            </a:r>
          </a:p>
          <a:p>
            <a:endParaRPr lang="en-US" sz="1200" b="1"/>
          </a:p>
          <a:p>
            <a:r>
              <a:rPr lang="en-US" sz="1200" b="1"/>
              <a:t>Forecast points within basin:</a:t>
            </a:r>
          </a:p>
          <a:p>
            <a:endParaRPr lang="en-US" sz="1200" b="1"/>
          </a:p>
          <a:p>
            <a:endParaRPr lang="en-US" sz="1200" b="1"/>
          </a:p>
          <a:p>
            <a:endParaRPr lang="en-US" sz="1200" b="1"/>
          </a:p>
          <a:p>
            <a:endParaRPr lang="en-US" sz="1200"/>
          </a:p>
          <a:p>
            <a:endParaRPr lang="en-US" sz="1200"/>
          </a:p>
        </p:txBody>
      </p:sp>
      <p:sp>
        <p:nvSpPr>
          <p:cNvPr id="27" name="TextBox 26"/>
          <p:cNvSpPr txBox="1"/>
          <p:nvPr/>
        </p:nvSpPr>
        <p:spPr>
          <a:xfrm>
            <a:off x="5111750" y="2438400"/>
            <a:ext cx="1227138" cy="492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280 </a:t>
            </a:r>
            <a:r>
              <a:rPr lang="en-US" b="1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kaf</a:t>
            </a:r>
            <a:endParaRPr lang="en-US" b="1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>
              <a:defRPr/>
            </a:pPr>
            <a:r>
              <a:rPr lang="en-US" sz="800" b="1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50% </a:t>
            </a:r>
            <a:r>
              <a:rPr lang="en-US" sz="800" b="1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Exceedence</a:t>
            </a:r>
            <a:endParaRPr lang="en-US" sz="800" b="1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98900" y="2438400"/>
            <a:ext cx="1212850" cy="492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370 </a:t>
            </a:r>
            <a:r>
              <a:rPr lang="en-US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kaf</a:t>
            </a:r>
            <a:endParaRPr lang="en-US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10% </a:t>
            </a:r>
            <a:r>
              <a:rPr lang="en-US" sz="800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Exceedence</a:t>
            </a:r>
            <a:endParaRPr lang="en-US" sz="800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8888" y="2438400"/>
            <a:ext cx="1225550" cy="4921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150 </a:t>
            </a:r>
            <a:r>
              <a:rPr lang="en-US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kaf</a:t>
            </a:r>
            <a:endParaRPr lang="en-US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90% </a:t>
            </a:r>
            <a:r>
              <a:rPr lang="en-US" sz="800" dirty="0" err="1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Exceedence</a:t>
            </a:r>
            <a:endParaRPr lang="en-US" sz="800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5381" name="TextBox 54"/>
          <p:cNvSpPr txBox="1">
            <a:spLocks noChangeArrowheads="1"/>
          </p:cNvSpPr>
          <p:nvPr/>
        </p:nvSpPr>
        <p:spPr bwMode="auto">
          <a:xfrm>
            <a:off x="5148263" y="3657600"/>
            <a:ext cx="1227137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280 kaf</a:t>
            </a:r>
          </a:p>
          <a:p>
            <a:pPr algn="ctr"/>
            <a:r>
              <a:rPr lang="en-US" sz="800" b="1"/>
              <a:t>50% Exceedence</a:t>
            </a:r>
          </a:p>
        </p:txBody>
      </p:sp>
      <p:sp>
        <p:nvSpPr>
          <p:cNvPr id="15382" name="TextBox 55"/>
          <p:cNvSpPr txBox="1">
            <a:spLocks noChangeArrowheads="1"/>
          </p:cNvSpPr>
          <p:nvPr/>
        </p:nvSpPr>
        <p:spPr bwMode="auto">
          <a:xfrm>
            <a:off x="3935413" y="3657600"/>
            <a:ext cx="1212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370 kaf</a:t>
            </a:r>
          </a:p>
          <a:p>
            <a:pPr algn="ctr"/>
            <a:r>
              <a:rPr lang="en-US" sz="800"/>
              <a:t>10% Exceedence</a:t>
            </a:r>
          </a:p>
        </p:txBody>
      </p:sp>
      <p:sp>
        <p:nvSpPr>
          <p:cNvPr id="15383" name="TextBox 56"/>
          <p:cNvSpPr txBox="1">
            <a:spLocks noChangeArrowheads="1"/>
          </p:cNvSpPr>
          <p:nvPr/>
        </p:nvSpPr>
        <p:spPr bwMode="auto">
          <a:xfrm>
            <a:off x="6375400" y="3657600"/>
            <a:ext cx="12255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150 kaf</a:t>
            </a:r>
          </a:p>
          <a:p>
            <a:pPr algn="ctr"/>
            <a:r>
              <a:rPr lang="en-US" sz="800"/>
              <a:t>90% Exceedence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22988" y="4775200"/>
            <a:ext cx="1225550" cy="492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120%</a:t>
            </a:r>
          </a:p>
          <a:p>
            <a:pPr algn="ctr">
              <a:defRPr/>
            </a:pPr>
            <a:r>
              <a:rPr lang="en-US" sz="800" b="1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Of daily average</a:t>
            </a:r>
          </a:p>
        </p:txBody>
      </p:sp>
      <p:sp>
        <p:nvSpPr>
          <p:cNvPr id="15385" name="TextBox 58"/>
          <p:cNvSpPr txBox="1">
            <a:spLocks noChangeArrowheads="1"/>
          </p:cNvSpPr>
          <p:nvPr/>
        </p:nvSpPr>
        <p:spPr bwMode="auto">
          <a:xfrm>
            <a:off x="4908550" y="4775200"/>
            <a:ext cx="121443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34” SWE</a:t>
            </a:r>
          </a:p>
        </p:txBody>
      </p:sp>
      <p:sp>
        <p:nvSpPr>
          <p:cNvPr id="15386" name="TextBox 59"/>
          <p:cNvSpPr txBox="1">
            <a:spLocks noChangeArrowheads="1"/>
          </p:cNvSpPr>
          <p:nvPr/>
        </p:nvSpPr>
        <p:spPr bwMode="auto">
          <a:xfrm>
            <a:off x="7348538" y="4775200"/>
            <a:ext cx="1227137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89%</a:t>
            </a:r>
          </a:p>
          <a:p>
            <a:pPr algn="ctr"/>
            <a:r>
              <a:rPr lang="en-US" sz="800"/>
              <a:t>Of average peak</a:t>
            </a:r>
          </a:p>
        </p:txBody>
      </p:sp>
      <p:pic>
        <p:nvPicPr>
          <p:cNvPr id="15387" name="Picture 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4479925"/>
            <a:ext cx="7080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5400" y="5335588"/>
            <a:ext cx="6985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62"/>
          <p:cNvSpPr txBox="1"/>
          <p:nvPr/>
        </p:nvSpPr>
        <p:spPr>
          <a:xfrm>
            <a:off x="6196013" y="5562600"/>
            <a:ext cx="1225550" cy="492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120%</a:t>
            </a:r>
          </a:p>
          <a:p>
            <a:pPr algn="ctr">
              <a:defRPr/>
            </a:pPr>
            <a:r>
              <a:rPr lang="en-US" sz="800" b="1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Of daily average</a:t>
            </a:r>
          </a:p>
        </p:txBody>
      </p:sp>
      <p:sp>
        <p:nvSpPr>
          <p:cNvPr id="15390" name="TextBox 63"/>
          <p:cNvSpPr txBox="1">
            <a:spLocks noChangeArrowheads="1"/>
          </p:cNvSpPr>
          <p:nvPr/>
        </p:nvSpPr>
        <p:spPr bwMode="auto">
          <a:xfrm>
            <a:off x="4981575" y="5562600"/>
            <a:ext cx="121443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34” SWE</a:t>
            </a:r>
          </a:p>
        </p:txBody>
      </p:sp>
      <p:sp>
        <p:nvSpPr>
          <p:cNvPr id="15391" name="TextBox 64"/>
          <p:cNvSpPr txBox="1">
            <a:spLocks noChangeArrowheads="1"/>
          </p:cNvSpPr>
          <p:nvPr/>
        </p:nvSpPr>
        <p:spPr bwMode="auto">
          <a:xfrm>
            <a:off x="7421563" y="5562600"/>
            <a:ext cx="1227137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89%</a:t>
            </a:r>
          </a:p>
          <a:p>
            <a:pPr algn="ctr"/>
            <a:r>
              <a:rPr lang="en-US" sz="800"/>
              <a:t>Of average peak</a:t>
            </a:r>
          </a:p>
        </p:txBody>
      </p:sp>
      <p:pic>
        <p:nvPicPr>
          <p:cNvPr id="15392" name="Picture 6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81463" y="7085013"/>
            <a:ext cx="33401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  WS “pub” Pages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687388"/>
            <a:ext cx="89836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582738"/>
            <a:ext cx="37385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382713"/>
            <a:ext cx="3738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838" y="6215063"/>
            <a:ext cx="3738562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9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6376988"/>
            <a:ext cx="13255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1463675" y="6376988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various search options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8788" y="947738"/>
            <a:ext cx="2335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tabs for various info types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5400" y="1382713"/>
            <a:ext cx="84613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</a:t>
            </a:r>
          </a:p>
          <a:p>
            <a:pPr algn="ctr">
              <a:defRPr/>
            </a:pPr>
            <a:r>
              <a:rPr lang="en-US" sz="1000" dirty="0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Overview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153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 Forecasts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27675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Weather &amp; Climate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3813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Snow &amp; </a:t>
            </a: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Precip</a:t>
            </a:r>
            <a:endParaRPr lang="en-US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995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Soil Moisture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6608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Analysis Tools</a:t>
            </a:r>
          </a:p>
        </p:txBody>
      </p:sp>
      <p:sp>
        <p:nvSpPr>
          <p:cNvPr id="16400" name="TextBox 26"/>
          <p:cNvSpPr txBox="1">
            <a:spLocks noChangeArrowheads="1"/>
          </p:cNvSpPr>
          <p:nvPr/>
        </p:nvSpPr>
        <p:spPr bwMode="auto">
          <a:xfrm>
            <a:off x="3886200" y="4622800"/>
            <a:ext cx="4975225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Current Snowpack: xx% of average</a:t>
            </a:r>
          </a:p>
          <a:p>
            <a:r>
              <a:rPr lang="en-US"/>
              <a:t>Current Precip: xx% of average</a:t>
            </a:r>
          </a:p>
          <a:p>
            <a:r>
              <a:rPr lang="en-US"/>
              <a:t>Fall Soil Moisture: xx% of average</a:t>
            </a:r>
          </a:p>
          <a:p>
            <a:r>
              <a:rPr lang="en-US"/>
              <a:t>Listing of all forecast points with current forecasts (clickable)</a:t>
            </a:r>
          </a:p>
          <a:p>
            <a:endParaRPr lang="en-US"/>
          </a:p>
        </p:txBody>
      </p:sp>
      <p:sp>
        <p:nvSpPr>
          <p:cNvPr id="16401" name="TextBox 18"/>
          <p:cNvSpPr txBox="1">
            <a:spLocks noChangeArrowheads="1"/>
          </p:cNvSpPr>
          <p:nvPr/>
        </p:nvSpPr>
        <p:spPr bwMode="auto">
          <a:xfrm>
            <a:off x="812800" y="2438400"/>
            <a:ext cx="2801938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Better Map showing:</a:t>
            </a:r>
          </a:p>
          <a:p>
            <a:pPr>
              <a:buFontTx/>
              <a:buChar char="-"/>
            </a:pPr>
            <a:r>
              <a:rPr lang="en-US"/>
              <a:t>Major sub-basins (TBD)</a:t>
            </a:r>
          </a:p>
          <a:p>
            <a:pPr>
              <a:buFontTx/>
              <a:buChar char="-"/>
            </a:pPr>
            <a:r>
              <a:rPr lang="en-US"/>
              <a:t>NOT color coded by forecast</a:t>
            </a:r>
          </a:p>
          <a:p>
            <a:pPr>
              <a:buFontTx/>
              <a:buChar char="-"/>
            </a:pPr>
            <a:r>
              <a:rPr lang="en-US"/>
              <a:t>Individual forecast points available through point selection</a:t>
            </a:r>
          </a:p>
        </p:txBody>
      </p:sp>
      <p:sp>
        <p:nvSpPr>
          <p:cNvPr id="16402" name="TextBox 25"/>
          <p:cNvSpPr txBox="1">
            <a:spLocks noChangeArrowheads="1"/>
          </p:cNvSpPr>
          <p:nvPr/>
        </p:nvSpPr>
        <p:spPr bwMode="auto">
          <a:xfrm>
            <a:off x="3886200" y="1782763"/>
            <a:ext cx="5257800" cy="5078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Official Coordinated Seasonal Water Supply Forecast (Help?)</a:t>
            </a:r>
          </a:p>
          <a:p>
            <a:r>
              <a:rPr lang="en-US" sz="1200" b="1"/>
              <a:t>Forecast Point: Flaming Gorge (Only Major points           </a:t>
            </a:r>
          </a:p>
          <a:p>
            <a:r>
              <a:rPr lang="en-US" sz="1200" b="1"/>
              <a:t>Issued: February 1, 2011		Forecast period: Apr-Jul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 b="1"/>
              <a:t>Latest ESP Guidance Forecast:</a:t>
            </a:r>
          </a:p>
          <a:p>
            <a:r>
              <a:rPr lang="en-US" sz="1200" b="1"/>
              <a:t>Issued: February 10, 2011    Forecast period: Apr-Jul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886200" y="2438400"/>
            <a:ext cx="4684713" cy="1477963"/>
            <a:chOff x="3886200" y="2438400"/>
            <a:chExt cx="4685239" cy="1477329"/>
          </a:xfrm>
        </p:grpSpPr>
        <p:sp>
          <p:nvSpPr>
            <p:cNvPr id="37" name="TextBox 36"/>
            <p:cNvSpPr txBox="1"/>
            <p:nvPr/>
          </p:nvSpPr>
          <p:spPr>
            <a:xfrm>
              <a:off x="7418785" y="2930314"/>
              <a:ext cx="1152654" cy="49350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10</a:t>
              </a:r>
              <a:r>
                <a:rPr lang="en-US" baseline="30000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th</a:t>
              </a:r>
              <a:r>
                <a:rPr lang="en-US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 of 80</a:t>
              </a:r>
            </a:p>
            <a:p>
              <a:pPr algn="ctr">
                <a:defRPr/>
              </a:pPr>
              <a:r>
                <a:rPr lang="en-US" sz="800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Of historical flows</a:t>
              </a:r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3886200" y="2438400"/>
              <a:ext cx="4685239" cy="1477329"/>
              <a:chOff x="3886200" y="2192178"/>
              <a:chExt cx="4685239" cy="1477329"/>
            </a:xfrm>
          </p:grpSpPr>
          <p:sp>
            <p:nvSpPr>
              <p:cNvPr id="16426" name="TextBox 26"/>
              <p:cNvSpPr txBox="1">
                <a:spLocks noChangeArrowheads="1"/>
              </p:cNvSpPr>
              <p:nvPr/>
            </p:nvSpPr>
            <p:spPr bwMode="auto">
              <a:xfrm>
                <a:off x="3886200" y="2684621"/>
                <a:ext cx="1226080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/>
                  <a:t>280 kaf</a:t>
                </a:r>
              </a:p>
              <a:p>
                <a:pPr algn="ctr"/>
                <a:r>
                  <a:rPr lang="en-US" sz="800" b="1"/>
                  <a:t>50% Exceedence</a:t>
                </a:r>
              </a:p>
            </p:txBody>
          </p:sp>
          <p:sp>
            <p:nvSpPr>
              <p:cNvPr id="16427" name="TextBox 27"/>
              <p:cNvSpPr txBox="1">
                <a:spLocks noChangeArrowheads="1"/>
              </p:cNvSpPr>
              <p:nvPr/>
            </p:nvSpPr>
            <p:spPr bwMode="auto">
              <a:xfrm>
                <a:off x="3898371" y="2192178"/>
                <a:ext cx="1213909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/>
                  <a:t>370 kaf</a:t>
                </a:r>
              </a:p>
              <a:p>
                <a:pPr algn="ctr"/>
                <a:r>
                  <a:rPr lang="en-US" sz="800"/>
                  <a:t>10% Exceedence</a:t>
                </a:r>
              </a:p>
            </p:txBody>
          </p:sp>
          <p:sp>
            <p:nvSpPr>
              <p:cNvPr id="16428" name="TextBox 28"/>
              <p:cNvSpPr txBox="1">
                <a:spLocks noChangeArrowheads="1"/>
              </p:cNvSpPr>
              <p:nvPr/>
            </p:nvSpPr>
            <p:spPr bwMode="auto">
              <a:xfrm>
                <a:off x="3886200" y="3177064"/>
                <a:ext cx="1226080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/>
                  <a:t>150 kaf</a:t>
                </a:r>
              </a:p>
              <a:p>
                <a:pPr algn="ctr"/>
                <a:r>
                  <a:rPr lang="en-US" sz="800"/>
                  <a:t>90% Exceedence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11888" y="2192178"/>
                <a:ext cx="1152654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180 %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111888" y="2684092"/>
                <a:ext cx="1152654" cy="4935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140 %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111888" y="3177593"/>
                <a:ext cx="1152654" cy="49191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90 %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264542" y="2192178"/>
                <a:ext cx="1154243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160 %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264542" y="2684092"/>
                <a:ext cx="1154243" cy="4935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110 %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264542" y="3177593"/>
                <a:ext cx="1154243" cy="49191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80 %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418785" y="2192178"/>
                <a:ext cx="1152654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</a:t>
                </a:r>
                <a:r>
                  <a:rPr lang="en-US" baseline="300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st</a:t>
                </a: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 of 80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flows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418785" y="3177593"/>
                <a:ext cx="1152654" cy="49191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70</a:t>
                </a:r>
                <a:r>
                  <a:rPr lang="en-US" baseline="300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th</a:t>
                </a: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 of 80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</p:grp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922713" y="4376738"/>
            <a:ext cx="4684712" cy="1477962"/>
            <a:chOff x="3886200" y="2438400"/>
            <a:chExt cx="4685239" cy="1477329"/>
          </a:xfrm>
        </p:grpSpPr>
        <p:sp>
          <p:nvSpPr>
            <p:cNvPr id="42" name="TextBox 41"/>
            <p:cNvSpPr txBox="1"/>
            <p:nvPr/>
          </p:nvSpPr>
          <p:spPr>
            <a:xfrm>
              <a:off x="7418784" y="2930314"/>
              <a:ext cx="1152655" cy="49350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10</a:t>
              </a:r>
              <a:r>
                <a:rPr lang="en-US" baseline="30000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th</a:t>
              </a:r>
              <a:r>
                <a:rPr lang="en-US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 of 80</a:t>
              </a:r>
            </a:p>
            <a:p>
              <a:pPr algn="ctr">
                <a:defRPr/>
              </a:pPr>
              <a:r>
                <a:rPr lang="en-US" sz="800" dirty="0">
                  <a:latin typeface="Arial" pitchFamily="32" charset="0"/>
                  <a:ea typeface="ＭＳ Ｐゴシック" pitchFamily="32" charset="-128"/>
                  <a:cs typeface="ＭＳ Ｐゴシック" pitchFamily="32" charset="-128"/>
                </a:rPr>
                <a:t>Of historical flows</a:t>
              </a:r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3886200" y="2438400"/>
              <a:ext cx="4685239" cy="1477329"/>
              <a:chOff x="3886200" y="2192178"/>
              <a:chExt cx="4685239" cy="1477329"/>
            </a:xfrm>
          </p:grpSpPr>
          <p:sp>
            <p:nvSpPr>
              <p:cNvPr id="16413" name="TextBox 43"/>
              <p:cNvSpPr txBox="1">
                <a:spLocks noChangeArrowheads="1"/>
              </p:cNvSpPr>
              <p:nvPr/>
            </p:nvSpPr>
            <p:spPr bwMode="auto">
              <a:xfrm>
                <a:off x="3886200" y="2684621"/>
                <a:ext cx="1226080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/>
                  <a:t>280 kaf</a:t>
                </a:r>
              </a:p>
              <a:p>
                <a:pPr algn="ctr"/>
                <a:r>
                  <a:rPr lang="en-US" sz="800" b="1"/>
                  <a:t>50% Exceedence</a:t>
                </a:r>
              </a:p>
            </p:txBody>
          </p:sp>
          <p:sp>
            <p:nvSpPr>
              <p:cNvPr id="16414" name="TextBox 44"/>
              <p:cNvSpPr txBox="1">
                <a:spLocks noChangeArrowheads="1"/>
              </p:cNvSpPr>
              <p:nvPr/>
            </p:nvSpPr>
            <p:spPr bwMode="auto">
              <a:xfrm>
                <a:off x="3898371" y="2192178"/>
                <a:ext cx="1213909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/>
                  <a:t>370 kaf</a:t>
                </a:r>
              </a:p>
              <a:p>
                <a:pPr algn="ctr"/>
                <a:r>
                  <a:rPr lang="en-US" sz="800"/>
                  <a:t>10% Exceedence</a:t>
                </a:r>
              </a:p>
            </p:txBody>
          </p:sp>
          <p:sp>
            <p:nvSpPr>
              <p:cNvPr id="16415" name="TextBox 45"/>
              <p:cNvSpPr txBox="1">
                <a:spLocks noChangeArrowheads="1"/>
              </p:cNvSpPr>
              <p:nvPr/>
            </p:nvSpPr>
            <p:spPr bwMode="auto">
              <a:xfrm>
                <a:off x="3886200" y="3177064"/>
                <a:ext cx="1226080" cy="4924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/>
                  <a:t>150 kaf</a:t>
                </a:r>
              </a:p>
              <a:p>
                <a:pPr algn="ctr"/>
                <a:r>
                  <a:rPr lang="en-US" sz="800"/>
                  <a:t>90% Exceedence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11888" y="2192178"/>
                <a:ext cx="1152655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180 %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111888" y="2684092"/>
                <a:ext cx="1152655" cy="4935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140 %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111888" y="3177593"/>
                <a:ext cx="1152655" cy="49191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90 %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264543" y="2192178"/>
                <a:ext cx="1154242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160 %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264543" y="2684092"/>
                <a:ext cx="1154242" cy="4935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110 %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264543" y="3177593"/>
                <a:ext cx="1154242" cy="49191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80 %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mean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418784" y="2192178"/>
                <a:ext cx="1152655" cy="4919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1</a:t>
                </a:r>
                <a:r>
                  <a:rPr lang="en-US" baseline="300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st</a:t>
                </a: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 of 80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flows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418784" y="3177593"/>
                <a:ext cx="1152655" cy="49191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70</a:t>
                </a:r>
                <a:r>
                  <a:rPr lang="en-US" baseline="300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th</a:t>
                </a:r>
                <a:r>
                  <a:rPr lang="en-US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 of 80</a:t>
                </a:r>
              </a:p>
              <a:p>
                <a:pPr algn="ctr">
                  <a:defRPr/>
                </a:pPr>
                <a:r>
                  <a:rPr lang="en-US" sz="800" dirty="0">
                    <a:latin typeface="Arial" pitchFamily="32" charset="0"/>
                    <a:ea typeface="ＭＳ Ｐゴシック" pitchFamily="32" charset="-128"/>
                    <a:cs typeface="ＭＳ Ｐゴシック" pitchFamily="32" charset="-128"/>
                  </a:rPr>
                  <a:t>Of historical median</a:t>
                </a: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570913" y="2930525"/>
            <a:ext cx="1154112" cy="492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-1%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570913" y="2438400"/>
            <a:ext cx="1154112" cy="492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-10%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570913" y="3422650"/>
            <a:ext cx="1154112" cy="493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+15%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607425" y="4868863"/>
            <a:ext cx="1154113" cy="492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-1%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607425" y="4376738"/>
            <a:ext cx="1154113" cy="492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-10%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07425" y="5360988"/>
            <a:ext cx="1154113" cy="4937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+15%</a:t>
            </a:r>
          </a:p>
          <a:p>
            <a:pPr algn="ctr">
              <a:defRPr/>
            </a:pPr>
            <a:r>
              <a:rPr lang="en-US" sz="800" dirty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From previous 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  WS “pub” Pages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687388"/>
            <a:ext cx="89836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582738"/>
            <a:ext cx="37385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382713"/>
            <a:ext cx="3738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838" y="6215063"/>
            <a:ext cx="3738562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5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6376988"/>
            <a:ext cx="13255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1463675" y="6376988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various search options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8788" y="947738"/>
            <a:ext cx="2335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tabs for various info types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16138" y="3741738"/>
            <a:ext cx="2565400" cy="136525"/>
          </a:xfrm>
          <a:prstGeom prst="straightConnector1">
            <a:avLst/>
          </a:prstGeom>
          <a:ln w="508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3540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Overview</a:t>
            </a:r>
          </a:p>
        </p:txBody>
      </p:sp>
      <p:sp>
        <p:nvSpPr>
          <p:cNvPr id="17420" name="TextBox 17"/>
          <p:cNvSpPr txBox="1">
            <a:spLocks noChangeArrowheads="1"/>
          </p:cNvSpPr>
          <p:nvPr/>
        </p:nvSpPr>
        <p:spPr bwMode="auto">
          <a:xfrm>
            <a:off x="4681538" y="1382713"/>
            <a:ext cx="84613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Basin Forecasts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27675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Weather &amp; Climate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3813" y="1382713"/>
            <a:ext cx="846137" cy="5540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Snow and </a:t>
            </a: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Precip</a:t>
            </a:r>
            <a:endParaRPr lang="en-US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algn="ctr">
              <a:defRPr/>
            </a:pPr>
            <a:endParaRPr lang="en-US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995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Soil Moisture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6608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Analysis Tools</a:t>
            </a:r>
          </a:p>
        </p:txBody>
      </p:sp>
      <p:sp>
        <p:nvSpPr>
          <p:cNvPr id="17425" name="TextBox 26"/>
          <p:cNvSpPr txBox="1">
            <a:spLocks noChangeArrowheads="1"/>
          </p:cNvSpPr>
          <p:nvPr/>
        </p:nvSpPr>
        <p:spPr bwMode="auto">
          <a:xfrm>
            <a:off x="3937000" y="5349875"/>
            <a:ext cx="4975225" cy="178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Current official forecast: </a:t>
            </a:r>
          </a:p>
          <a:p>
            <a:r>
              <a:rPr lang="en-US" sz="1000"/>
              <a:t>Change from previous month:</a:t>
            </a:r>
          </a:p>
          <a:p>
            <a:r>
              <a:rPr lang="en-US" sz="1000"/>
              <a:t>Current ESP guidance (options: with QPF, with GFS, with CFS):</a:t>
            </a:r>
          </a:p>
          <a:p>
            <a:r>
              <a:rPr lang="en-US" sz="1000"/>
              <a:t>Change from previous (week, month, year):</a:t>
            </a:r>
          </a:p>
          <a:p>
            <a:endParaRPr lang="en-US" sz="1000"/>
          </a:p>
          <a:p>
            <a:r>
              <a:rPr lang="en-US" sz="1000"/>
              <a:t>Forecast discussion (e.g. ~2 paragraphs a la current publication)</a:t>
            </a:r>
          </a:p>
          <a:p>
            <a:r>
              <a:rPr lang="en-US" sz="1000"/>
              <a:t>Distinguish forecaster “looked at” forecasts from those that are not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pic>
        <p:nvPicPr>
          <p:cNvPr id="17426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5400" y="1782763"/>
            <a:ext cx="50768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  WS “pub” Pages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687388"/>
            <a:ext cx="89836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582738"/>
            <a:ext cx="37385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382713"/>
            <a:ext cx="3738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838" y="6215063"/>
            <a:ext cx="3738562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9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6376988"/>
            <a:ext cx="13255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1463675" y="6376988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various search options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8788" y="947738"/>
            <a:ext cx="2335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tabs for various info types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16138" y="3741738"/>
            <a:ext cx="2565400" cy="136525"/>
          </a:xfrm>
          <a:prstGeom prst="straightConnector1">
            <a:avLst/>
          </a:prstGeom>
          <a:ln w="508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3540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Overview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153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 Forecasts</a:t>
            </a:r>
          </a:p>
        </p:txBody>
      </p:sp>
      <p:sp>
        <p:nvSpPr>
          <p:cNvPr id="18445" name="TextBox 19"/>
          <p:cNvSpPr txBox="1">
            <a:spLocks noChangeArrowheads="1"/>
          </p:cNvSpPr>
          <p:nvPr/>
        </p:nvSpPr>
        <p:spPr bwMode="auto">
          <a:xfrm>
            <a:off x="5527675" y="1382713"/>
            <a:ext cx="846138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Weather &amp; Climate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3813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Snow and </a:t>
            </a: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Precip</a:t>
            </a:r>
            <a:endParaRPr lang="en-US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995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Soil Moisture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6608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Analysis Tools</a:t>
            </a:r>
          </a:p>
        </p:txBody>
      </p:sp>
      <p:sp>
        <p:nvSpPr>
          <p:cNvPr id="18449" name="TextBox 26"/>
          <p:cNvSpPr txBox="1">
            <a:spLocks noChangeArrowheads="1"/>
          </p:cNvSpPr>
          <p:nvPr/>
        </p:nvSpPr>
        <p:spPr bwMode="auto">
          <a:xfrm>
            <a:off x="3937000" y="4470400"/>
            <a:ext cx="4975225" cy="1169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Time series plots: Forecasts and climatology</a:t>
            </a:r>
          </a:p>
          <a:p>
            <a:endParaRPr lang="en-US" sz="1000"/>
          </a:p>
          <a:p>
            <a:r>
              <a:rPr lang="en-US" sz="1000"/>
              <a:t>QPF (time options): XX in or % average</a:t>
            </a:r>
          </a:p>
          <a:p>
            <a:r>
              <a:rPr lang="en-US" sz="1000"/>
              <a:t>Climate outlook (time options): % average  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pic>
        <p:nvPicPr>
          <p:cNvPr id="18450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5400" y="1782763"/>
            <a:ext cx="31623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4513" y="1847850"/>
            <a:ext cx="2249487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66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Mockup  WS “pub” Pages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687388"/>
            <a:ext cx="89836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582738"/>
            <a:ext cx="37385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1382713"/>
            <a:ext cx="3738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838" y="6215063"/>
            <a:ext cx="3738562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9463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6376988"/>
            <a:ext cx="13255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1463675" y="6376988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various search options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8788" y="947738"/>
            <a:ext cx="2335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tabs for various info types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540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</a:t>
            </a:r>
          </a:p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Overview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153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Basin Forecasts</a:t>
            </a:r>
          </a:p>
        </p:txBody>
      </p:sp>
      <p:sp>
        <p:nvSpPr>
          <p:cNvPr id="19468" name="TextBox 19"/>
          <p:cNvSpPr txBox="1">
            <a:spLocks noChangeArrowheads="1"/>
          </p:cNvSpPr>
          <p:nvPr/>
        </p:nvSpPr>
        <p:spPr bwMode="auto">
          <a:xfrm>
            <a:off x="6386513" y="1382713"/>
            <a:ext cx="84613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Snow &amp; Precip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27675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Weather &amp; Climate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9950" y="1382713"/>
            <a:ext cx="846138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Soil Moisture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66088" y="1382713"/>
            <a:ext cx="846137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Analysis Tools</a:t>
            </a:r>
          </a:p>
        </p:txBody>
      </p:sp>
      <p:sp>
        <p:nvSpPr>
          <p:cNvPr id="19472" name="TextBox 26"/>
          <p:cNvSpPr txBox="1">
            <a:spLocks noChangeArrowheads="1"/>
          </p:cNvSpPr>
          <p:nvPr/>
        </p:nvSpPr>
        <p:spPr bwMode="auto">
          <a:xfrm>
            <a:off x="3819525" y="5748338"/>
            <a:ext cx="4975225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Percent of average precip (area weight / runoff weight):</a:t>
            </a:r>
          </a:p>
          <a:p>
            <a:r>
              <a:rPr lang="en-US" sz="1000"/>
              <a:t>Percent of average snow</a:t>
            </a:r>
          </a:p>
          <a:p>
            <a:r>
              <a:rPr lang="en-US" sz="1000"/>
              <a:t>Percent snow required for average runoff</a:t>
            </a:r>
          </a:p>
          <a:p>
            <a:r>
              <a:rPr lang="en-US" sz="1000"/>
              <a:t>Map with current observed conditions</a:t>
            </a:r>
          </a:p>
          <a:p>
            <a:r>
              <a:rPr lang="en-US" sz="1000"/>
              <a:t>  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pic>
        <p:nvPicPr>
          <p:cNvPr id="19473" name="Picture 10" descr="snotel_state_20090308.png"/>
          <p:cNvPicPr>
            <a:picLocks noChangeAspect="1"/>
          </p:cNvPicPr>
          <p:nvPr/>
        </p:nvPicPr>
        <p:blipFill>
          <a:blip r:embed="rId6"/>
          <a:srcRect r="66666" b="1016"/>
          <a:stretch>
            <a:fillRect/>
          </a:stretch>
        </p:blipFill>
        <p:spPr bwMode="auto">
          <a:xfrm>
            <a:off x="3835400" y="1782763"/>
            <a:ext cx="1858963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2"/>
          <p:cNvPicPr>
            <a:picLocks noChangeAspect="1"/>
          </p:cNvPicPr>
          <p:nvPr/>
        </p:nvPicPr>
        <p:blipFill>
          <a:blip r:embed="rId7"/>
          <a:srcRect r="66739" b="10706"/>
          <a:stretch>
            <a:fillRect/>
          </a:stretch>
        </p:blipFill>
        <p:spPr bwMode="auto">
          <a:xfrm>
            <a:off x="5694363" y="1782763"/>
            <a:ext cx="1806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9525" y="3756025"/>
            <a:ext cx="298926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31013" y="3802063"/>
            <a:ext cx="208121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More Resources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  <a:hlinkClick r:id="rId2"/>
              </a:rPr>
              <a:t>www.cbrfc.noaa.gov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dirty="0" err="1" smtClean="0">
                <a:ea typeface="ＭＳ Ｐゴシック" pitchFamily="-105" charset="-128"/>
                <a:cs typeface="ＭＳ Ｐゴシック" pitchFamily="-105" charset="-128"/>
              </a:rPr>
              <a:t>Wateroutlook.nwrfc.noaa.gov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buNone/>
            </a:pP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Tentative April webinar: 1pm April 7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April peak flow webinar: TBD (contact me if you’d like to participate)</a:t>
            </a:r>
          </a:p>
          <a:p>
            <a:pPr eaLnBrk="1" hangingPunct="1">
              <a:buFont typeface="Arial" pitchFamily="-105" charset="0"/>
              <a:buNone/>
            </a:pP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7"/>
          <p:cNvGrpSpPr>
            <a:grpSpLocks/>
          </p:cNvGrpSpPr>
          <p:nvPr/>
        </p:nvGrpSpPr>
        <p:grpSpPr bwMode="auto">
          <a:xfrm>
            <a:off x="1143000" y="2438400"/>
            <a:ext cx="6591300" cy="2020888"/>
            <a:chOff x="720" y="2352"/>
            <a:chExt cx="4152" cy="1273"/>
          </a:xfrm>
        </p:grpSpPr>
        <p:pic>
          <p:nvPicPr>
            <p:cNvPr id="45060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6" y="2352"/>
              <a:ext cx="936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1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2352"/>
              <a:ext cx="77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TextBox 3"/>
            <p:cNvSpPr txBox="1">
              <a:spLocks noChangeArrowheads="1"/>
            </p:cNvSpPr>
            <p:nvPr/>
          </p:nvSpPr>
          <p:spPr bwMode="auto">
            <a:xfrm>
              <a:off x="720" y="2352"/>
              <a:ext cx="4152" cy="1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 b="1">
                  <a:latin typeface="Calibri" pitchFamily="-105" charset="0"/>
                </a:rPr>
                <a:t>Kevin Werner</a:t>
              </a:r>
            </a:p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>
                  <a:latin typeface="Calibri" pitchFamily="-105" charset="0"/>
                </a:rPr>
                <a:t>CBRFC Service Coordination Hydrologist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Phone: 801.524.5130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Email: </a:t>
              </a:r>
              <a:r>
                <a:rPr lang="en-US">
                  <a:latin typeface="Calibri" pitchFamily="-105" charset="0"/>
                  <a:hlinkClick r:id="rId4"/>
                </a:rPr>
                <a:t>kevin.werner@noaa</a:t>
              </a:r>
              <a:r>
                <a:rPr lang="en-US">
                  <a:latin typeface="Calibri" pitchFamily="-105" charset="0"/>
                </a:rPr>
                <a:t>.gov</a:t>
              </a:r>
            </a:p>
          </p:txBody>
        </p:sp>
      </p:grp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838200" y="381000"/>
            <a:ext cx="762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105" charset="0"/>
              </a:rPr>
              <a:t>Feedback, Questions, Concerns always welcome….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152400" y="65500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http://www.cbrfc.noaa.gov/gmap/gmapm.php?scon=checked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0" y="0"/>
            <a:ext cx="233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400" dirty="0"/>
              <a:t>Snow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32558"/>
          <a:stretch>
            <a:fillRect/>
          </a:stretch>
        </p:blipFill>
        <p:spPr>
          <a:xfrm>
            <a:off x="-75085" y="771525"/>
            <a:ext cx="3123085" cy="4427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135841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February 7 (above)</a:t>
            </a:r>
          </a:p>
          <a:p>
            <a:endParaRPr lang="en-US" dirty="0" smtClean="0"/>
          </a:p>
          <a:p>
            <a:r>
              <a:rPr lang="en-US" dirty="0" smtClean="0"/>
              <a:t>March 7 (right)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-1"/>
            <a:ext cx="5334001" cy="5597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008" y="1447800"/>
            <a:ext cx="5787992" cy="447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25714"/>
          <a:stretch>
            <a:fillRect/>
          </a:stretch>
        </p:blipFill>
        <p:spPr>
          <a:xfrm>
            <a:off x="53009" y="1286632"/>
            <a:ext cx="2438400" cy="3444619"/>
          </a:xfrm>
          <a:prstGeom prst="rect">
            <a:avLst/>
          </a:prstGeom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84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Snow: Upper Green Basin (above Flaming Gorge)</a:t>
            </a:r>
          </a:p>
        </p:txBody>
      </p:sp>
      <p:sp>
        <p:nvSpPr>
          <p:cNvPr id="8" name="Oval 7"/>
          <p:cNvSpPr/>
          <p:nvPr/>
        </p:nvSpPr>
        <p:spPr>
          <a:xfrm>
            <a:off x="1066800" y="1447800"/>
            <a:ext cx="609600" cy="7239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676400" y="1809750"/>
            <a:ext cx="1752600" cy="36195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r="25714"/>
          <a:stretch>
            <a:fillRect/>
          </a:stretch>
        </p:blipFill>
        <p:spPr>
          <a:xfrm>
            <a:off x="0" y="1676400"/>
            <a:ext cx="2438400" cy="3444619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Colorado Mainstem (above Cameo)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438400"/>
            <a:ext cx="609600" cy="6477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362200" y="2762250"/>
            <a:ext cx="9144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47788"/>
            <a:ext cx="5867400" cy="391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347788"/>
            <a:ext cx="5867400" cy="391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347788"/>
            <a:ext cx="58674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r="25714"/>
          <a:stretch>
            <a:fillRect/>
          </a:stretch>
        </p:blipFill>
        <p:spPr>
          <a:xfrm>
            <a:off x="53009" y="1600200"/>
            <a:ext cx="2438400" cy="3444619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Gunnison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763838"/>
            <a:ext cx="457200" cy="436561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2209800" y="2765429"/>
            <a:ext cx="1066800" cy="21669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24000"/>
            <a:ext cx="5867400" cy="391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524000"/>
            <a:ext cx="5867400" cy="391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524000"/>
            <a:ext cx="5867400" cy="391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409" y="1600200"/>
            <a:ext cx="5890591" cy="3927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r="25714"/>
          <a:stretch>
            <a:fillRect/>
          </a:stretch>
        </p:blipFill>
        <p:spPr>
          <a:xfrm>
            <a:off x="53009" y="1600200"/>
            <a:ext cx="2438400" cy="3444619"/>
          </a:xfrm>
          <a:prstGeom prst="rect">
            <a:avLst/>
          </a:prstGeom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San Juan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600200" y="3200400"/>
            <a:ext cx="609600" cy="3048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209800" y="3352800"/>
            <a:ext cx="6858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73200"/>
            <a:ext cx="5791200" cy="386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473200"/>
            <a:ext cx="5943600" cy="3962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435100"/>
            <a:ext cx="600075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9511</TotalTime>
  <Words>1793</Words>
  <Application>Microsoft Macintosh PowerPoint</Application>
  <PresentationFormat>On-screen Show (4:3)</PresentationFormat>
  <Paragraphs>332</Paragraphs>
  <Slides>47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CBRFC March 2011 Water Supply Webinar</vt:lpstr>
      <vt:lpstr>Outline</vt:lpstr>
      <vt:lpstr>Slide 3</vt:lpstr>
      <vt:lpstr>Slide 4</vt:lpstr>
      <vt:lpstr>Slide 5</vt:lpstr>
      <vt:lpstr>Snow: Upper Green Basin (above Flaming Gorge)</vt:lpstr>
      <vt:lpstr>Snow: Colorado Mainstem (above Cameo)</vt:lpstr>
      <vt:lpstr>Snow: Gunnison Basin</vt:lpstr>
      <vt:lpstr>Snow: San Juan Basin</vt:lpstr>
      <vt:lpstr>Snow: Lower Colorado</vt:lpstr>
      <vt:lpstr>Snow: Six Creeks in Salt Lake County</vt:lpstr>
      <vt:lpstr>Snow Maps</vt:lpstr>
      <vt:lpstr>Last 7 days…</vt:lpstr>
      <vt:lpstr>Forecast Precipitation</vt:lpstr>
      <vt:lpstr>La Nina Update</vt:lpstr>
      <vt:lpstr>Slide 16</vt:lpstr>
      <vt:lpstr>Soil Moisture</vt:lpstr>
      <vt:lpstr>Slide 18</vt:lpstr>
      <vt:lpstr>Slide 19</vt:lpstr>
      <vt:lpstr>Slide 20</vt:lpstr>
      <vt:lpstr>Slide 21</vt:lpstr>
      <vt:lpstr>Slide 22</vt:lpstr>
      <vt:lpstr>Slide 23</vt:lpstr>
      <vt:lpstr>Lake Powell Forecast</vt:lpstr>
      <vt:lpstr>Slide 25</vt:lpstr>
      <vt:lpstr>Slide 26</vt:lpstr>
      <vt:lpstr>Slide 27</vt:lpstr>
      <vt:lpstr>Slide 28</vt:lpstr>
      <vt:lpstr>Online Publication</vt:lpstr>
      <vt:lpstr>Slide 30</vt:lpstr>
      <vt:lpstr>Peak Flow Forecast</vt:lpstr>
      <vt:lpstr>Slide 32</vt:lpstr>
      <vt:lpstr>Slide 33</vt:lpstr>
      <vt:lpstr>Slide 34</vt:lpstr>
      <vt:lpstr>Slide 35</vt:lpstr>
      <vt:lpstr>Slide 36</vt:lpstr>
      <vt:lpstr>Slide 37</vt:lpstr>
      <vt:lpstr>Peak Flow Publication</vt:lpstr>
      <vt:lpstr>CBRFC News</vt:lpstr>
      <vt:lpstr>Mockups for  WS “pub” Pages</vt:lpstr>
      <vt:lpstr>Mockup  WS “pub” Pages</vt:lpstr>
      <vt:lpstr>Mockup  WS “pub” Pages</vt:lpstr>
      <vt:lpstr>Mockup  WS “pub” Pages</vt:lpstr>
      <vt:lpstr>Mockup  WS “pub” Pages</vt:lpstr>
      <vt:lpstr>Mockup  WS “pub” Pages</vt:lpstr>
      <vt:lpstr>More Resources</vt:lpstr>
      <vt:lpstr>Slide 47</vt:lpstr>
    </vt:vector>
  </TitlesOfParts>
  <Company>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March 2009 Water Supply Webinar</dc:title>
  <dc:creator>kvw</dc:creator>
  <cp:lastModifiedBy>Kevin Werner</cp:lastModifiedBy>
  <cp:revision>25</cp:revision>
  <dcterms:created xsi:type="dcterms:W3CDTF">2011-03-07T22:24:13Z</dcterms:created>
  <dcterms:modified xsi:type="dcterms:W3CDTF">2011-03-07T22:25:32Z</dcterms:modified>
</cp:coreProperties>
</file>