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0" r:id="rId16"/>
  </p:sldIdLst>
  <p:sldSz cx="9144000" cy="6858000" type="screen4x3"/>
  <p:notesSz cx="6934200" cy="9220200"/>
  <p:defaultTextStyle>
    <a:defPPr>
      <a:defRPr lang="en-US"/>
    </a:defPPr>
    <a:lvl1pPr algn="ctr" rtl="0" fontAlgn="base">
      <a:spcBef>
        <a:spcPct val="0"/>
      </a:spcBef>
      <a:spcAft>
        <a:spcPct val="0"/>
      </a:spcAft>
      <a:defRPr sz="1200" kern="1200">
        <a:solidFill>
          <a:srgbClr val="FFFFFF"/>
        </a:solidFill>
        <a:latin typeface="Arial" charset="0"/>
        <a:ea typeface="+mn-ea"/>
        <a:cs typeface="+mn-cs"/>
      </a:defRPr>
    </a:lvl1pPr>
    <a:lvl2pPr marL="457200" algn="ctr" rtl="0" fontAlgn="base">
      <a:spcBef>
        <a:spcPct val="0"/>
      </a:spcBef>
      <a:spcAft>
        <a:spcPct val="0"/>
      </a:spcAft>
      <a:defRPr sz="1200" kern="1200">
        <a:solidFill>
          <a:srgbClr val="FFFFFF"/>
        </a:solidFill>
        <a:latin typeface="Arial" charset="0"/>
        <a:ea typeface="+mn-ea"/>
        <a:cs typeface="+mn-cs"/>
      </a:defRPr>
    </a:lvl2pPr>
    <a:lvl3pPr marL="914400" algn="ctr" rtl="0" fontAlgn="base">
      <a:spcBef>
        <a:spcPct val="0"/>
      </a:spcBef>
      <a:spcAft>
        <a:spcPct val="0"/>
      </a:spcAft>
      <a:defRPr sz="1200" kern="1200">
        <a:solidFill>
          <a:srgbClr val="FFFFFF"/>
        </a:solidFill>
        <a:latin typeface="Arial" charset="0"/>
        <a:ea typeface="+mn-ea"/>
        <a:cs typeface="+mn-cs"/>
      </a:defRPr>
    </a:lvl3pPr>
    <a:lvl4pPr marL="1371600" algn="ctr" rtl="0" fontAlgn="base">
      <a:spcBef>
        <a:spcPct val="0"/>
      </a:spcBef>
      <a:spcAft>
        <a:spcPct val="0"/>
      </a:spcAft>
      <a:defRPr sz="1200" kern="1200">
        <a:solidFill>
          <a:srgbClr val="FFFFFF"/>
        </a:solidFill>
        <a:latin typeface="Arial" charset="0"/>
        <a:ea typeface="+mn-ea"/>
        <a:cs typeface="+mn-cs"/>
      </a:defRPr>
    </a:lvl4pPr>
    <a:lvl5pPr marL="1828800" algn="ctr" rtl="0" fontAlgn="base">
      <a:spcBef>
        <a:spcPct val="0"/>
      </a:spcBef>
      <a:spcAft>
        <a:spcPct val="0"/>
      </a:spcAft>
      <a:defRPr sz="1200" kern="1200">
        <a:solidFill>
          <a:srgbClr val="FFFFFF"/>
        </a:solidFill>
        <a:latin typeface="Arial" charset="0"/>
        <a:ea typeface="+mn-ea"/>
        <a:cs typeface="+mn-cs"/>
      </a:defRPr>
    </a:lvl5pPr>
    <a:lvl6pPr marL="2286000" algn="l" defTabSz="914400" rtl="0" eaLnBrk="1" latinLnBrk="0" hangingPunct="1">
      <a:defRPr sz="1200" kern="1200">
        <a:solidFill>
          <a:srgbClr val="FFFFFF"/>
        </a:solidFill>
        <a:latin typeface="Arial" charset="0"/>
        <a:ea typeface="+mn-ea"/>
        <a:cs typeface="+mn-cs"/>
      </a:defRPr>
    </a:lvl6pPr>
    <a:lvl7pPr marL="2743200" algn="l" defTabSz="914400" rtl="0" eaLnBrk="1" latinLnBrk="0" hangingPunct="1">
      <a:defRPr sz="1200" kern="1200">
        <a:solidFill>
          <a:srgbClr val="FFFFFF"/>
        </a:solidFill>
        <a:latin typeface="Arial" charset="0"/>
        <a:ea typeface="+mn-ea"/>
        <a:cs typeface="+mn-cs"/>
      </a:defRPr>
    </a:lvl7pPr>
    <a:lvl8pPr marL="3200400" algn="l" defTabSz="914400" rtl="0" eaLnBrk="1" latinLnBrk="0" hangingPunct="1">
      <a:defRPr sz="1200" kern="1200">
        <a:solidFill>
          <a:srgbClr val="FFFFFF"/>
        </a:solidFill>
        <a:latin typeface="Arial" charset="0"/>
        <a:ea typeface="+mn-ea"/>
        <a:cs typeface="+mn-cs"/>
      </a:defRPr>
    </a:lvl8pPr>
    <a:lvl9pPr marL="3657600" algn="l" defTabSz="914400" rtl="0" eaLnBrk="1" latinLnBrk="0" hangingPunct="1">
      <a:defRPr sz="12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FFFFF"/>
    <a:srgbClr val="FFC081"/>
    <a:srgbClr val="FFA245"/>
    <a:srgbClr val="CC3300"/>
    <a:srgbClr val="FFF5C9"/>
    <a:srgbClr val="FFE881"/>
    <a:srgbClr val="FFEA81"/>
    <a:srgbClr val="00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4" autoAdjust="0"/>
    <p:restoredTop sz="86396" autoAdjust="0"/>
  </p:normalViewPr>
  <p:slideViewPr>
    <p:cSldViewPr>
      <p:cViewPr varScale="1">
        <p:scale>
          <a:sx n="89" d="100"/>
          <a:sy n="89" d="100"/>
        </p:scale>
        <p:origin x="-1008" y="-10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88" y="-33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01963"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l" defTabSz="920750">
              <a:defRPr>
                <a:latin typeface="ACaslon RegularSC" pitchFamily="18" charset="0"/>
              </a:defRPr>
            </a:lvl1pPr>
          </a:lstStyle>
          <a:p>
            <a:endParaRPr lang="en-US"/>
          </a:p>
        </p:txBody>
      </p:sp>
      <p:sp>
        <p:nvSpPr>
          <p:cNvPr id="54275" name="Rectangle 3"/>
          <p:cNvSpPr>
            <a:spLocks noGrp="1" noChangeArrowheads="1"/>
          </p:cNvSpPr>
          <p:nvPr>
            <p:ph type="dt" sz="quarter" idx="1"/>
          </p:nvPr>
        </p:nvSpPr>
        <p:spPr bwMode="auto">
          <a:xfrm>
            <a:off x="3932238" y="0"/>
            <a:ext cx="3001962"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r" defTabSz="920750">
              <a:defRPr>
                <a:latin typeface="ACaslon RegularSC" pitchFamily="18" charset="0"/>
              </a:defRPr>
            </a:lvl1pPr>
          </a:lstStyle>
          <a:p>
            <a:endParaRPr lang="en-US"/>
          </a:p>
        </p:txBody>
      </p:sp>
      <p:sp>
        <p:nvSpPr>
          <p:cNvPr id="54276" name="Rectangle 4"/>
          <p:cNvSpPr>
            <a:spLocks noGrp="1" noChangeArrowheads="1"/>
          </p:cNvSpPr>
          <p:nvPr>
            <p:ph type="ftr" sz="quarter" idx="2"/>
          </p:nvPr>
        </p:nvSpPr>
        <p:spPr bwMode="auto">
          <a:xfrm>
            <a:off x="0" y="8759825"/>
            <a:ext cx="3001963"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l" defTabSz="920750">
              <a:defRPr>
                <a:latin typeface="ACaslon RegularSC" pitchFamily="18" charset="0"/>
              </a:defRPr>
            </a:lvl1pPr>
          </a:lstStyle>
          <a:p>
            <a:endParaRPr lang="en-US"/>
          </a:p>
        </p:txBody>
      </p:sp>
      <p:sp>
        <p:nvSpPr>
          <p:cNvPr id="54277" name="Rectangle 5"/>
          <p:cNvSpPr>
            <a:spLocks noGrp="1" noChangeArrowheads="1"/>
          </p:cNvSpPr>
          <p:nvPr>
            <p:ph type="sldNum" sz="quarter" idx="3"/>
          </p:nvPr>
        </p:nvSpPr>
        <p:spPr bwMode="auto">
          <a:xfrm>
            <a:off x="3932238" y="8759825"/>
            <a:ext cx="3001962"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r" defTabSz="920750">
              <a:defRPr>
                <a:latin typeface="ACaslon RegularSC" pitchFamily="18" charset="0"/>
              </a:defRPr>
            </a:lvl1pPr>
          </a:lstStyle>
          <a:p>
            <a:fld id="{89F4D079-8EB3-454E-BCC5-62A3545AE8B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l">
              <a:defRPr>
                <a:latin typeface="CaslonOpnface BT" pitchFamily="82" charset="0"/>
              </a:defRPr>
            </a:lvl1pPr>
          </a:lstStyle>
          <a:p>
            <a:endParaRPr lang="en-US"/>
          </a:p>
        </p:txBody>
      </p:sp>
      <p:sp>
        <p:nvSpPr>
          <p:cNvPr id="119811" name="Rectangle 3"/>
          <p:cNvSpPr>
            <a:spLocks noGrp="1" noChangeArrowheads="1"/>
          </p:cNvSpPr>
          <p:nvPr>
            <p:ph type="dt" idx="1"/>
          </p:nvPr>
        </p:nvSpPr>
        <p:spPr bwMode="auto">
          <a:xfrm>
            <a:off x="396240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r">
              <a:defRPr>
                <a:latin typeface="CaslonOpnface BT" pitchFamily="82" charset="0"/>
              </a:defRPr>
            </a:lvl1pPr>
          </a:lstStyle>
          <a:p>
            <a:endParaRPr lang="en-US"/>
          </a:p>
        </p:txBody>
      </p:sp>
      <p:sp>
        <p:nvSpPr>
          <p:cNvPr id="119812" name="Rectangle 4"/>
          <p:cNvSpPr>
            <a:spLocks noChangeArrowheads="1" noTextEdit="1"/>
          </p:cNvSpPr>
          <p:nvPr>
            <p:ph type="sldImg" idx="2"/>
          </p:nvPr>
        </p:nvSpPr>
        <p:spPr bwMode="auto">
          <a:xfrm>
            <a:off x="1181100" y="685800"/>
            <a:ext cx="4570413" cy="3427413"/>
          </a:xfrm>
          <a:prstGeom prst="rect">
            <a:avLst/>
          </a:prstGeom>
          <a:noFill/>
          <a:ln w="9525">
            <a:solidFill>
              <a:srgbClr val="000000"/>
            </a:solidFill>
            <a:miter lim="800000"/>
            <a:headEnd/>
            <a:tailEnd/>
          </a:ln>
          <a:effectLst/>
        </p:spPr>
      </p:sp>
      <p:sp>
        <p:nvSpPr>
          <p:cNvPr id="119813" name="Rectangle 5"/>
          <p:cNvSpPr>
            <a:spLocks noGrp="1" noChangeArrowheads="1"/>
          </p:cNvSpPr>
          <p:nvPr>
            <p:ph type="body" sz="quarter" idx="3"/>
          </p:nvPr>
        </p:nvSpPr>
        <p:spPr bwMode="auto">
          <a:xfrm>
            <a:off x="912813" y="4340225"/>
            <a:ext cx="5106987" cy="4192588"/>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119814" name="Rectangle 6"/>
          <p:cNvSpPr>
            <a:spLocks noGrp="1" noChangeArrowheads="1"/>
          </p:cNvSpPr>
          <p:nvPr>
            <p:ph type="ftr" sz="quarter" idx="4"/>
          </p:nvPr>
        </p:nvSpPr>
        <p:spPr bwMode="auto">
          <a:xfrm>
            <a:off x="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l">
              <a:defRPr>
                <a:latin typeface="CaslonOpnface BT" pitchFamily="82" charset="0"/>
              </a:defRPr>
            </a:lvl1pPr>
          </a:lstStyle>
          <a:p>
            <a:endParaRPr lang="en-US"/>
          </a:p>
        </p:txBody>
      </p:sp>
      <p:sp>
        <p:nvSpPr>
          <p:cNvPr id="119815" name="Rectangle 7"/>
          <p:cNvSpPr>
            <a:spLocks noGrp="1" noChangeArrowheads="1"/>
          </p:cNvSpPr>
          <p:nvPr>
            <p:ph type="sldNum" sz="quarter" idx="5"/>
          </p:nvPr>
        </p:nvSpPr>
        <p:spPr bwMode="auto">
          <a:xfrm>
            <a:off x="396240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r">
              <a:defRPr>
                <a:latin typeface="CaslonOpnface BT" pitchFamily="82" charset="0"/>
              </a:defRPr>
            </a:lvl1pPr>
          </a:lstStyle>
          <a:p>
            <a:fld id="{D0093064-40C5-4B5A-A982-5E33302BC2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har char="•"/>
      <a:defRPr sz="1400" kern="1200">
        <a:solidFill>
          <a:schemeClr val="tx1"/>
        </a:solidFill>
        <a:latin typeface="Times New Roman" pitchFamily="18" charset="0"/>
        <a:ea typeface="+mn-ea"/>
        <a:cs typeface="+mn-cs"/>
      </a:defRPr>
    </a:lvl1pPr>
    <a:lvl2pPr marL="342900" indent="114300" algn="l" rtl="0" fontAlgn="base">
      <a:spcBef>
        <a:spcPct val="30000"/>
      </a:spcBef>
      <a:spcAft>
        <a:spcPct val="0"/>
      </a:spcAft>
      <a:buFont typeface="Wingdings" pitchFamily="2" charset="2"/>
      <a:buChar char="Ø"/>
      <a:defRPr sz="1200" kern="1200">
        <a:solidFill>
          <a:schemeClr val="tx1"/>
        </a:solidFill>
        <a:latin typeface="Times New Roman" pitchFamily="18" charset="0"/>
        <a:ea typeface="+mn-ea"/>
        <a:cs typeface="+mn-cs"/>
      </a:defRPr>
    </a:lvl2pPr>
    <a:lvl3pPr marL="749300" indent="165100" algn="l" rtl="0" fontAlgn="base">
      <a:spcBef>
        <a:spcPct val="30000"/>
      </a:spcBef>
      <a:spcAft>
        <a:spcPct val="0"/>
      </a:spcAft>
      <a:buFont typeface="Wingdings" pitchFamily="2" charset="2"/>
      <a:buChar char="ü"/>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0A23E-DDB2-4453-9D29-ACD4E38AB954}" type="slidenum">
              <a:rPr lang="en-US"/>
              <a:pPr/>
              <a:t>1</a:t>
            </a:fld>
            <a:endParaRPr lang="en-US"/>
          </a:p>
        </p:txBody>
      </p:sp>
      <p:sp>
        <p:nvSpPr>
          <p:cNvPr id="321538" name="Rectangle 2"/>
          <p:cNvSpPr>
            <a:spLocks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r>
              <a:rPr lang="en-US" dirty="0" smtClean="0"/>
              <a:t>Hi everyone, </a:t>
            </a:r>
          </a:p>
          <a:p>
            <a:pPr>
              <a:buFontTx/>
              <a:buNone/>
            </a:pPr>
            <a:endParaRPr lang="en-US" dirty="0" smtClean="0"/>
          </a:p>
          <a:p>
            <a:pPr>
              <a:buFontTx/>
              <a:buNone/>
            </a:pPr>
            <a:r>
              <a:rPr lang="en-US" dirty="0" smtClean="0"/>
              <a:t>Michelle is</a:t>
            </a:r>
            <a:r>
              <a:rPr lang="en-US" baseline="0" dirty="0" smtClean="0"/>
              <a:t> sorry she couldn’t make it today, but the sequester has really limited our ability to travel, as I’m sure you are all well aware.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show a</a:t>
            </a:r>
            <a:r>
              <a:rPr lang="en-US" baseline="0" dirty="0" smtClean="0"/>
              <a:t> bit as to how our streamflow forecast can be negatively impacted by dry antecedent soil moisture conditions.</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streamflow response at Lake Powell</a:t>
            </a:r>
            <a:r>
              <a:rPr lang="en-US" baseline="0" dirty="0" smtClean="0"/>
              <a:t> under various soil moisture conditions.  Red indicates the driest conditions over our calibrated record, and blue indicates the wettest conditions over our calibration record.  You can see that the difference in April through July runoff between the driest conditions and the wettest conditions is approximately 3.3 MAF.</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recall</a:t>
            </a:r>
            <a:r>
              <a:rPr lang="en-US" baseline="0" dirty="0" smtClean="0"/>
              <a:t> some plots that Michelle showed at the previous BSTC meeting.  Since then, the plots have evolved quite a bit, and are now available online daily.</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our new daily ESP plots.  Point</a:t>
            </a:r>
            <a:r>
              <a:rPr lang="en-US" baseline="0" dirty="0" smtClean="0"/>
              <a:t> out:</a:t>
            </a:r>
          </a:p>
          <a:p>
            <a:endParaRPr lang="en-US" baseline="0" dirty="0" smtClean="0"/>
          </a:p>
          <a:p>
            <a:r>
              <a:rPr lang="en-US" baseline="0" dirty="0" smtClean="0"/>
              <a:t>Evolution of the ESP run since the beginning of the water year.</a:t>
            </a:r>
          </a:p>
          <a:p>
            <a:endParaRPr lang="en-US" baseline="0" dirty="0" smtClean="0"/>
          </a:p>
          <a:p>
            <a:r>
              <a:rPr lang="en-US" baseline="0" dirty="0" smtClean="0"/>
              <a:t>Comparison with our official water supply forecasts and SWS.</a:t>
            </a:r>
          </a:p>
          <a:p>
            <a:endParaRPr lang="en-US" baseline="0" dirty="0" smtClean="0"/>
          </a:p>
          <a:p>
            <a:r>
              <a:rPr lang="en-US" baseline="0" dirty="0" smtClean="0"/>
              <a:t>Show mean and median thresholds, minimum threshold, and explain why the max isn’t on there because someone ALWAYS asks.</a:t>
            </a:r>
          </a:p>
          <a:p>
            <a:endParaRPr lang="en-US" baseline="0" dirty="0" smtClean="0"/>
          </a:p>
          <a:p>
            <a:r>
              <a:rPr lang="en-US" baseline="0" dirty="0" smtClean="0"/>
              <a:t>Explain what the “ESP residual” is.</a:t>
            </a:r>
          </a:p>
          <a:p>
            <a:endParaRPr lang="en-US" baseline="0" dirty="0" smtClean="0"/>
          </a:p>
          <a:p>
            <a:r>
              <a:rPr lang="en-US" baseline="0" dirty="0" smtClean="0"/>
              <a:t>Highlight information in the text at the bottom of the chart.</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ongoing projects:</a:t>
            </a:r>
          </a:p>
          <a:p>
            <a:endParaRPr lang="en-US" dirty="0" smtClean="0"/>
          </a:p>
          <a:p>
            <a:r>
              <a:rPr lang="en-US" dirty="0" smtClean="0"/>
              <a:t>We’re looking</a:t>
            </a:r>
            <a:r>
              <a:rPr lang="en-US" baseline="0" dirty="0" smtClean="0"/>
              <a:t> into expanding our capabilities with the ESP traces that we currently provide to Reclamation, by looking into lengthening the forecast period and incorporating climate information.</a:t>
            </a:r>
          </a:p>
          <a:p>
            <a:endParaRPr lang="en-US" baseline="0" dirty="0" smtClean="0"/>
          </a:p>
          <a:p>
            <a:r>
              <a:rPr lang="en-US" baseline="0" dirty="0" smtClean="0"/>
              <a:t>We’re working with the University of Colorado on a SWG project to better assess forecasts based on additional information, like the ENSO signal.</a:t>
            </a:r>
          </a:p>
          <a:p>
            <a:endParaRPr lang="en-US" baseline="0" dirty="0" smtClean="0"/>
          </a:p>
          <a:p>
            <a:r>
              <a:rPr lang="en-US" baseline="0" dirty="0" smtClean="0"/>
              <a:t>We’re looking into incorporating remotely-sensed snow information from MODIS</a:t>
            </a:r>
          </a:p>
          <a:p>
            <a:endParaRPr lang="en-US" baseline="0" dirty="0" smtClean="0"/>
          </a:p>
          <a:p>
            <a:r>
              <a:rPr lang="en-US" baseline="0" dirty="0" smtClean="0"/>
              <a:t>We’re also looking into improving our </a:t>
            </a:r>
            <a:r>
              <a:rPr lang="en-US" baseline="0" dirty="0" err="1" smtClean="0"/>
              <a:t>intereveing</a:t>
            </a:r>
            <a:r>
              <a:rPr lang="en-US" baseline="0" dirty="0" smtClean="0"/>
              <a:t> flow forecast product.</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quick overview</a:t>
            </a:r>
            <a:r>
              <a:rPr lang="en-US" baseline="0" dirty="0" smtClean="0"/>
              <a:t> of this presentation.  I’ll let you know the take-away points from this talk, and then go into more detail regarding our current water year hydrologic conditions, our new ESP products that are now available, and other current efforts in our office that you may be interested in.</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there are only two things you take away from this presentation, it’s that we are experiencing,</a:t>
            </a:r>
            <a:r>
              <a:rPr lang="en-US" baseline="0" dirty="0" smtClean="0"/>
              <a:t> and expecting, a dry 2013 water year and low inflow over the Colorado River Basin.  Also, we have new ESP products available that are updated daily and posted to our website.  When you have a moment, check them out and let us know what you think.	</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as we’ve</a:t>
            </a:r>
            <a:r>
              <a:rPr lang="en-US" baseline="0" dirty="0" smtClean="0"/>
              <a:t> probably all noticed, we have not had a particularly wet water year.  October and November were dry almost throughout the entire basin.  Conditions slightly improved in December and the San Juan region had a relatively good January, but overall, </a:t>
            </a:r>
            <a:r>
              <a:rPr lang="en-US" baseline="0" dirty="0" err="1" smtClean="0"/>
              <a:t>precip</a:t>
            </a:r>
            <a:r>
              <a:rPr lang="en-US" baseline="0" dirty="0" smtClean="0"/>
              <a:t> hovered around 65% for much of the basin.</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dry conditions, the first quarter</a:t>
            </a:r>
            <a:r>
              <a:rPr lang="en-US" baseline="0" dirty="0" smtClean="0"/>
              <a:t> of the water year was much warmer than average for the most part.</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experienced a pretty cold January and February,</a:t>
            </a:r>
            <a:r>
              <a:rPr lang="en-US" baseline="0" dirty="0" smtClean="0"/>
              <a:t> but did not have the precipitation that is normally associated with it.  It was particularly odd in the Great Basin region, where SLC received snow in the valley, but higher elevation areas saw little precipitation.  SLC also had freezing rain for only the 9</a:t>
            </a:r>
            <a:r>
              <a:rPr lang="en-US" baseline="30000" dirty="0" smtClean="0"/>
              <a:t>th</a:t>
            </a:r>
            <a:r>
              <a:rPr lang="en-US" baseline="0" dirty="0" smtClean="0"/>
              <a:t> time since 1940.</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snow</a:t>
            </a:r>
            <a:r>
              <a:rPr lang="en-US" baseline="0" dirty="0" smtClean="0"/>
              <a:t> accumulation here.  Point out difference between median and average and how it is available on our website. </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how the unregulated inflow</a:t>
            </a:r>
            <a:r>
              <a:rPr lang="en-US" baseline="0" dirty="0" smtClean="0"/>
              <a:t> forecast has evolved since October and display our new water supply approval tool here.</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contributed to such a low forecast?  Dry precipitation combined with poor antecedent</a:t>
            </a:r>
            <a:r>
              <a:rPr lang="en-US" baseline="0" dirty="0" smtClean="0"/>
              <a:t> soil moisture conditions.  </a:t>
            </a:r>
          </a:p>
          <a:p>
            <a:endParaRPr lang="en-US" baseline="0" dirty="0" smtClean="0"/>
          </a:p>
          <a:p>
            <a:r>
              <a:rPr lang="en-US" baseline="0" dirty="0" smtClean="0"/>
              <a:t>VERIFY with Brenda:  Driest 2-year stretch?</a:t>
            </a:r>
          </a:p>
          <a:p>
            <a:endParaRPr lang="en-US" baseline="0" dirty="0" smtClean="0"/>
          </a:p>
          <a:p>
            <a:r>
              <a:rPr lang="en-US" baseline="0" dirty="0" smtClean="0"/>
              <a:t>Apr-Jul would be driest consecutive 2-years, but not WY, but it’s close.  2002-2003</a:t>
            </a:r>
            <a:endParaRPr lang="en-US" dirty="0"/>
          </a:p>
        </p:txBody>
      </p:sp>
      <p:sp>
        <p:nvSpPr>
          <p:cNvPr id="4" name="Slide Number Placeholder 3"/>
          <p:cNvSpPr>
            <a:spLocks noGrp="1"/>
          </p:cNvSpPr>
          <p:nvPr>
            <p:ph type="sldNum" sz="quarter" idx="10"/>
          </p:nvPr>
        </p:nvSpPr>
        <p:spPr/>
        <p:txBody>
          <a:bodyPr/>
          <a:lstStyle/>
          <a:p>
            <a:fld id="{D0093064-40C5-4B5A-A982-5E33302BC2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52400" y="304800"/>
            <a:ext cx="8839200" cy="533400"/>
          </a:xfrm>
        </p:spPr>
        <p:txBody>
          <a:bodyPr anchor="ctr"/>
          <a:lstStyle>
            <a:lvl1pPr>
              <a:defRPr/>
            </a:lvl1pPr>
          </a:lstStyle>
          <a:p>
            <a:r>
              <a:rPr lang="en-US"/>
              <a:t>Click to edit Master title style</a:t>
            </a:r>
          </a:p>
        </p:txBody>
      </p:sp>
      <p:sp>
        <p:nvSpPr>
          <p:cNvPr id="4106" name="Rectangle 10"/>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1+#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6">
                                            <p:txEl>
                                              <p:pRg st="0" end="0"/>
                                            </p:txEl>
                                          </p:spTgt>
                                        </p:tgtEl>
                                        <p:attrNameLst>
                                          <p:attrName>style.visibility</p:attrName>
                                        </p:attrNameLst>
                                      </p:cBhvr>
                                      <p:to>
                                        <p:strVal val="visible"/>
                                      </p:to>
                                    </p:set>
                                    <p:anim calcmode="lin" valueType="num">
                                      <p:cBhvr additive="base">
                                        <p:cTn id="12"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6" grpId="0" build="p" autoUpdateAnimBg="0" advAuto="0">
        <p:tmplLst>
          <p:tmpl lvl="1">
            <p:tnLst>
              <p:par>
                <p:cTn presetID="2" presetClass="entr" presetSubtype="8" fill="hold" nodeType="afterEffect">
                  <p:stCondLst>
                    <p:cond delay="0"/>
                  </p:stCondLst>
                  <p:childTnLst>
                    <p:set>
                      <p:cBhvr>
                        <p:cTn dur="1" fill="hold">
                          <p:stCondLst>
                            <p:cond delay="0"/>
                          </p:stCondLst>
                        </p:cTn>
                        <p:tgtEl>
                          <p:spTgt spid="4106"/>
                        </p:tgtEl>
                        <p:attrNameLst>
                          <p:attrName>style.visibility</p:attrName>
                        </p:attrNameLst>
                      </p:cBhvr>
                      <p:to>
                        <p:strVal val="visible"/>
                      </p:to>
                    </p:set>
                    <p:anim calcmode="lin" valueType="num">
                      <p:cBhvr additive="base">
                        <p:cTn dur="500" fill="hold"/>
                        <p:tgtEl>
                          <p:spTgt spid="4106"/>
                        </p:tgtEl>
                        <p:attrNameLst>
                          <p:attrName>ppt_x</p:attrName>
                        </p:attrNameLst>
                      </p:cBhvr>
                      <p:tavLst>
                        <p:tav tm="0">
                          <p:val>
                            <p:strVal val="0-#ppt_w/2"/>
                          </p:val>
                        </p:tav>
                        <p:tav tm="100000">
                          <p:val>
                            <p:strVal val="#ppt_x"/>
                          </p:val>
                        </p:tav>
                      </p:tavLst>
                    </p:anim>
                    <p:anim calcmode="lin" valueType="num">
                      <p:cBhvr additive="base">
                        <p:cTn dur="500" fill="hold"/>
                        <p:tgtEl>
                          <p:spTgt spid="410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600200" y="152400"/>
            <a:ext cx="670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2pPr>
      <a:lvl3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3pPr>
      <a:lvl4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4pPr>
      <a:lvl5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5pPr>
      <a:lvl6pPr marL="4572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6pPr>
      <a:lvl7pPr marL="9144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7pPr>
      <a:lvl8pPr marL="13716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8pPr>
      <a:lvl9pPr marL="18288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9pPr>
    </p:titleStyle>
    <p:bodyStyle>
      <a:lvl1pPr algn="l" rtl="0" fontAlgn="base">
        <a:lnSpc>
          <a:spcPct val="85000"/>
        </a:lnSpc>
        <a:spcBef>
          <a:spcPct val="0"/>
        </a:spcBef>
        <a:spcAft>
          <a:spcPct val="40000"/>
        </a:spcAft>
        <a:defRPr sz="2800" b="1" i="1">
          <a:solidFill>
            <a:srgbClr val="FFFFCC"/>
          </a:solidFill>
          <a:effectLst>
            <a:outerShdw blurRad="38100" dist="38100" dir="2700000" algn="tl">
              <a:srgbClr val="000000"/>
            </a:outerShdw>
          </a:effectLst>
          <a:latin typeface="+mn-lt"/>
          <a:ea typeface="+mn-ea"/>
          <a:cs typeface="+mn-cs"/>
        </a:defRPr>
      </a:lvl1pPr>
      <a:lvl2pPr marL="339725" indent="-225425" algn="l" rtl="0" fontAlgn="base">
        <a:lnSpc>
          <a:spcPct val="85000"/>
        </a:lnSpc>
        <a:spcBef>
          <a:spcPct val="0"/>
        </a:spcBef>
        <a:spcAft>
          <a:spcPct val="40000"/>
        </a:spcAft>
        <a:buChar char="•"/>
        <a:defRPr sz="2400" b="1">
          <a:solidFill>
            <a:srgbClr val="FFFFFF"/>
          </a:solidFill>
          <a:effectLst>
            <a:outerShdw blurRad="38100" dist="38100" dir="2700000" algn="tl">
              <a:srgbClr val="000000"/>
            </a:outerShdw>
          </a:effectLst>
          <a:latin typeface="+mn-lt"/>
        </a:defRPr>
      </a:lvl2pPr>
      <a:lvl3pPr marL="692150" indent="-238125" algn="l" rtl="0" fontAlgn="base">
        <a:lnSpc>
          <a:spcPct val="85000"/>
        </a:lnSpc>
        <a:spcBef>
          <a:spcPct val="0"/>
        </a:spcBef>
        <a:spcAft>
          <a:spcPct val="40000"/>
        </a:spcAft>
        <a:buChar char="–"/>
        <a:defRPr sz="2000" i="1">
          <a:solidFill>
            <a:srgbClr val="FFFFFF"/>
          </a:solidFill>
          <a:effectLst>
            <a:outerShdw blurRad="38100" dist="38100" dir="2700000" algn="tl">
              <a:srgbClr val="000000"/>
            </a:outerShdw>
          </a:effectLst>
          <a:latin typeface="+mn-lt"/>
        </a:defRPr>
      </a:lvl3pPr>
      <a:lvl4pPr marL="1030288" indent="-223838" algn="l" rtl="0" fontAlgn="base">
        <a:lnSpc>
          <a:spcPct val="85000"/>
        </a:lnSpc>
        <a:spcBef>
          <a:spcPct val="0"/>
        </a:spcBef>
        <a:spcAft>
          <a:spcPct val="40000"/>
        </a:spcAft>
        <a:buChar char="•"/>
        <a:defRPr b="1">
          <a:solidFill>
            <a:srgbClr val="FFFFFF"/>
          </a:solidFill>
          <a:effectLst>
            <a:outerShdw blurRad="38100" dist="38100" dir="2700000" algn="tl">
              <a:srgbClr val="000000"/>
            </a:outerShdw>
          </a:effectLst>
          <a:latin typeface="+mn-lt"/>
        </a:defRPr>
      </a:lvl4pPr>
      <a:lvl5pPr marL="13700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5pPr>
      <a:lvl6pPr marL="18272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6pPr>
      <a:lvl7pPr marL="22844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7pPr>
      <a:lvl8pPr marL="27416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8pPr>
      <a:lvl9pPr marL="31988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1026"/>
          <p:cNvSpPr>
            <a:spLocks noGrp="1" noChangeArrowheads="1"/>
          </p:cNvSpPr>
          <p:nvPr>
            <p:ph type="ctrTitle"/>
          </p:nvPr>
        </p:nvSpPr>
        <p:spPr>
          <a:xfrm>
            <a:off x="228600" y="2895600"/>
            <a:ext cx="8686800" cy="685800"/>
          </a:xfrm>
        </p:spPr>
        <p:txBody>
          <a:bodyPr/>
          <a:lstStyle/>
          <a:p>
            <a:pPr algn="ctr"/>
            <a:r>
              <a:rPr lang="en-US" sz="3400" i="1" dirty="0" smtClean="0">
                <a:solidFill>
                  <a:srgbClr val="FFCC66"/>
                </a:solidFill>
                <a:latin typeface="Arial" charset="0"/>
              </a:rPr>
              <a:t>Recent Forecasts, Updates, and the Path Ahead</a:t>
            </a:r>
            <a:endParaRPr lang="en-US" sz="3400" i="1" dirty="0">
              <a:solidFill>
                <a:srgbClr val="FFCC66"/>
              </a:solidFill>
              <a:latin typeface="Arial" charset="0"/>
            </a:endParaRPr>
          </a:p>
        </p:txBody>
      </p:sp>
      <p:sp>
        <p:nvSpPr>
          <p:cNvPr id="830467" name="Rectangle 1027"/>
          <p:cNvSpPr>
            <a:spLocks noGrp="1" noChangeArrowheads="1"/>
          </p:cNvSpPr>
          <p:nvPr>
            <p:ph type="subTitle" idx="1"/>
          </p:nvPr>
        </p:nvSpPr>
        <p:spPr>
          <a:xfrm>
            <a:off x="838200" y="4267200"/>
            <a:ext cx="7810500" cy="1295400"/>
          </a:xfrm>
        </p:spPr>
        <p:txBody>
          <a:bodyPr/>
          <a:lstStyle/>
          <a:p>
            <a:pPr algn="ctr"/>
            <a:r>
              <a:rPr lang="en-US" sz="2400" dirty="0" smtClean="0">
                <a:solidFill>
                  <a:srgbClr val="FFFFFF"/>
                </a:solidFill>
              </a:rPr>
              <a:t>W. Paul Miller</a:t>
            </a:r>
            <a:r>
              <a:rPr lang="en-US" sz="2400" dirty="0">
                <a:solidFill>
                  <a:srgbClr val="FFFFFF"/>
                </a:solidFill>
              </a:rPr>
              <a:t/>
            </a:r>
            <a:br>
              <a:rPr lang="en-US" sz="2400" dirty="0">
                <a:solidFill>
                  <a:srgbClr val="FFFFFF"/>
                </a:solidFill>
              </a:rPr>
            </a:br>
            <a:endParaRPr lang="en-US" sz="2400" dirty="0">
              <a:solidFill>
                <a:srgbClr val="FFFFFF"/>
              </a:solidFill>
            </a:endParaRPr>
          </a:p>
          <a:p>
            <a:pPr algn="ctr"/>
            <a:r>
              <a:rPr lang="en-US" sz="2000" b="0" dirty="0" smtClean="0">
                <a:solidFill>
                  <a:srgbClr val="FFFFFF"/>
                </a:solidFill>
              </a:rPr>
              <a:t>Senior Hydrologist</a:t>
            </a:r>
            <a:endParaRPr lang="en-US" sz="2000" b="0" dirty="0">
              <a:solidFill>
                <a:srgbClr val="FFFFFF"/>
              </a:solidFill>
            </a:endParaRPr>
          </a:p>
          <a:p>
            <a:pPr algn="ctr"/>
            <a:r>
              <a:rPr lang="en-US" sz="2000" b="0" dirty="0" smtClean="0">
                <a:solidFill>
                  <a:srgbClr val="FFFFFF"/>
                </a:solidFill>
              </a:rPr>
              <a:t>Colorado Basin River Forecast Center</a:t>
            </a:r>
            <a:r>
              <a:rPr lang="en-US" sz="2000" b="0" dirty="0">
                <a:solidFill>
                  <a:srgbClr val="FFFFFF"/>
                </a:solidFill>
              </a:rPr>
              <a:t/>
            </a:r>
            <a:br>
              <a:rPr lang="en-US" sz="2000" b="0" dirty="0">
                <a:solidFill>
                  <a:srgbClr val="FFFFFF"/>
                </a:solidFill>
              </a:rPr>
            </a:br>
            <a:endParaRPr lang="en-US" sz="2000" b="0" dirty="0">
              <a:solidFill>
                <a:srgbClr val="FFFFFF"/>
              </a:solidFill>
            </a:endParaRPr>
          </a:p>
          <a:p>
            <a:pPr algn="ctr"/>
            <a:r>
              <a:rPr lang="en-US" sz="1800" b="0" dirty="0" smtClean="0">
                <a:solidFill>
                  <a:srgbClr val="FFFFFF"/>
                </a:solidFill>
              </a:rPr>
              <a:t>April 17th, 2013</a:t>
            </a:r>
            <a:endParaRPr lang="en-US" sz="1800" b="0" dirty="0">
              <a:solidFill>
                <a:srgbClr val="FFFFFF"/>
              </a:solidFill>
            </a:endParaRPr>
          </a:p>
        </p:txBody>
      </p:sp>
      <p:sp>
        <p:nvSpPr>
          <p:cNvPr id="830470" name="Rectangle 1030"/>
          <p:cNvSpPr>
            <a:spLocks noChangeArrowheads="1"/>
          </p:cNvSpPr>
          <p:nvPr/>
        </p:nvSpPr>
        <p:spPr bwMode="auto">
          <a:xfrm>
            <a:off x="701020" y="1524000"/>
            <a:ext cx="7585730" cy="1138773"/>
          </a:xfrm>
          <a:prstGeom prst="rect">
            <a:avLst/>
          </a:prstGeom>
          <a:noFill/>
          <a:ln w="9525">
            <a:noFill/>
            <a:miter lim="800000"/>
            <a:headEnd/>
            <a:tailEnd/>
          </a:ln>
          <a:effectLst/>
        </p:spPr>
        <p:txBody>
          <a:bodyPr wrap="none">
            <a:spAutoFit/>
          </a:bodyPr>
          <a:lstStyle/>
          <a:p>
            <a:pPr algn="r"/>
            <a:r>
              <a:rPr lang="en-US" sz="3600" b="1" dirty="0" smtClean="0">
                <a:effectLst>
                  <a:outerShdw blurRad="38100" dist="38100" dir="2700000" algn="tl">
                    <a:srgbClr val="000000"/>
                  </a:outerShdw>
                </a:effectLst>
              </a:rPr>
              <a:t>NOAA’s National Weather Service</a:t>
            </a:r>
          </a:p>
          <a:p>
            <a:pPr algn="r"/>
            <a:r>
              <a:rPr lang="en-US" sz="3200" b="1" dirty="0" smtClean="0">
                <a:effectLst>
                  <a:outerShdw blurRad="38100" dist="38100" dir="2700000" algn="tl">
                    <a:srgbClr val="000000"/>
                  </a:outerShdw>
                </a:effectLst>
              </a:rPr>
              <a:t>Colorado Basin River Forecast Center</a:t>
            </a:r>
            <a:endParaRPr lang="en-US" sz="3200" b="1" dirty="0">
              <a:effectLst>
                <a:outerShdw blurRad="38100" dist="38100" dir="2700000" algn="tl">
                  <a:srgbClr val="000000"/>
                </a:outerShdw>
              </a:effectLst>
            </a:endParaRPr>
          </a:p>
        </p:txBody>
      </p:sp>
      <p:sp>
        <p:nvSpPr>
          <p:cNvPr id="830471" name="Rectangle 1031"/>
          <p:cNvSpPr>
            <a:spLocks noChangeArrowheads="1"/>
          </p:cNvSpPr>
          <p:nvPr/>
        </p:nvSpPr>
        <p:spPr bwMode="auto">
          <a:xfrm>
            <a:off x="685800" y="2667000"/>
            <a:ext cx="8023225" cy="76200"/>
          </a:xfrm>
          <a:prstGeom prst="rect">
            <a:avLst/>
          </a:prstGeom>
          <a:gradFill rotWithShape="0">
            <a:gsLst>
              <a:gs pos="0">
                <a:srgbClr val="FA5858">
                  <a:gamma/>
                  <a:shade val="36471"/>
                  <a:invGamma/>
                </a:srgbClr>
              </a:gs>
              <a:gs pos="50000">
                <a:srgbClr val="FA5858"/>
              </a:gs>
              <a:gs pos="100000">
                <a:srgbClr val="FA5858">
                  <a:gamma/>
                  <a:shade val="36471"/>
                  <a:invGamma/>
                </a:srgbClr>
              </a:gs>
            </a:gsLst>
            <a:lin ang="5400000" scaled="1"/>
          </a:gradFill>
          <a:ln w="9525">
            <a:noFill/>
            <a:miter lim="800000"/>
            <a:headEnd/>
            <a:tailEnd/>
          </a:ln>
          <a:effectLst/>
        </p:spPr>
        <p:txBody>
          <a:bodyPr wrap="none" anchor="ctr"/>
          <a:lstStyle/>
          <a:p>
            <a:endParaRPr lang="en-US"/>
          </a:p>
        </p:txBody>
      </p:sp>
      <p:sp>
        <p:nvSpPr>
          <p:cNvPr id="830472" name="Rectangle 1032"/>
          <p:cNvSpPr>
            <a:spLocks noChangeArrowheads="1"/>
          </p:cNvSpPr>
          <p:nvPr/>
        </p:nvSpPr>
        <p:spPr bwMode="auto">
          <a:xfrm>
            <a:off x="685800" y="3733800"/>
            <a:ext cx="8023225" cy="76200"/>
          </a:xfrm>
          <a:prstGeom prst="rect">
            <a:avLst/>
          </a:prstGeom>
          <a:gradFill rotWithShape="0">
            <a:gsLst>
              <a:gs pos="0">
                <a:srgbClr val="FA5858">
                  <a:gamma/>
                  <a:shade val="36471"/>
                  <a:invGamma/>
                </a:srgbClr>
              </a:gs>
              <a:gs pos="50000">
                <a:srgbClr val="FA5858"/>
              </a:gs>
              <a:gs pos="100000">
                <a:srgbClr val="FA5858">
                  <a:gamma/>
                  <a:shade val="36471"/>
                  <a:invGamma/>
                </a:srgbClr>
              </a:gs>
            </a:gsLst>
            <a:lin ang="5400000" scaled="1"/>
          </a:gradFill>
          <a:ln w="9525">
            <a:noFill/>
            <a:miter lim="800000"/>
            <a:headEnd/>
            <a:tailEnd/>
          </a:ln>
          <a:effectLst/>
        </p:spPr>
        <p:txBody>
          <a:bodyPr wrap="none" anchor="ctr"/>
          <a:lstStyle/>
          <a:p>
            <a:endParaRPr lang="en-US"/>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soil moisture</a:t>
            </a:r>
            <a:endParaRPr lang="en-US" dirty="0"/>
          </a:p>
        </p:txBody>
      </p:sp>
      <p:sp>
        <p:nvSpPr>
          <p:cNvPr id="3" name="Content Placeholder 2"/>
          <p:cNvSpPr>
            <a:spLocks noGrp="1"/>
          </p:cNvSpPr>
          <p:nvPr>
            <p:ph idx="1"/>
          </p:nvPr>
        </p:nvSpPr>
        <p:spPr/>
        <p:txBody>
          <a:bodyPr/>
          <a:lstStyle/>
          <a:p>
            <a:pPr lvl="0">
              <a:defRPr/>
            </a:pPr>
            <a:r>
              <a:rPr lang="en-US" dirty="0" smtClean="0"/>
              <a:t>We recently conducted a sensitivity analysis of our hydrologic model to soil moisture within the CHPS framework</a:t>
            </a:r>
            <a:endParaRPr lang="en-US" dirty="0"/>
          </a:p>
          <a:p>
            <a:pPr lvl="1">
              <a:defRPr/>
            </a:pPr>
            <a:r>
              <a:rPr lang="en-US" dirty="0" smtClean="0"/>
              <a:t>Soil moisture has the potential to significantly impact runoff within the Colorado River Basin</a:t>
            </a:r>
          </a:p>
          <a:p>
            <a:pPr lvl="1">
              <a:defRPr/>
            </a:pPr>
            <a:r>
              <a:rPr lang="en-US" dirty="0" smtClean="0"/>
              <a:t>Poor initial soil moisture states disproportionately impact the peak runoff period (April through May)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DA3_BoxPlotQ.jpeg"/>
          <p:cNvPicPr>
            <a:picLocks noGrp="1" noChangeAspect="1"/>
          </p:cNvPicPr>
          <p:nvPr>
            <p:ph idx="1"/>
          </p:nvPr>
        </p:nvPicPr>
        <p:blipFill>
          <a:blip r:embed="rId3" cstate="print"/>
          <a:stretch>
            <a:fillRect/>
          </a:stretch>
        </p:blipFill>
        <p:spPr>
          <a:xfrm>
            <a:off x="29497" y="685800"/>
            <a:ext cx="9085006" cy="6096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Update</a:t>
            </a:r>
            <a:endParaRPr lang="en-US" dirty="0"/>
          </a:p>
        </p:txBody>
      </p:sp>
      <p:sp>
        <p:nvSpPr>
          <p:cNvPr id="3" name="Content Placeholder 2"/>
          <p:cNvSpPr>
            <a:spLocks noGrp="1"/>
          </p:cNvSpPr>
          <p:nvPr>
            <p:ph idx="1"/>
          </p:nvPr>
        </p:nvSpPr>
        <p:spPr/>
        <p:txBody>
          <a:bodyPr/>
          <a:lstStyle/>
          <a:p>
            <a:pPr lvl="0">
              <a:defRPr/>
            </a:pPr>
            <a:r>
              <a:rPr lang="en-US" dirty="0"/>
              <a:t>We </a:t>
            </a:r>
            <a:r>
              <a:rPr lang="en-US" dirty="0" smtClean="0"/>
              <a:t>now have daily ESP results available on our website</a:t>
            </a:r>
            <a:endParaRPr lang="en-US" dirty="0"/>
          </a:p>
          <a:p>
            <a:pPr lvl="1">
              <a:defRPr/>
            </a:pPr>
            <a:r>
              <a:rPr lang="en-US" dirty="0" smtClean="0"/>
              <a:t>Is meant to show results from our daily ESP run, and general trend in the hydrologic conditions at a particular forecast point</a:t>
            </a:r>
            <a:endParaRPr lang="en-US" dirty="0"/>
          </a:p>
          <a:p>
            <a:pPr lvl="1">
              <a:defRPr/>
            </a:pPr>
            <a:r>
              <a:rPr lang="en-US" dirty="0" smtClean="0"/>
              <a:t>Statistical Water Supply (SWS) and Official CBRFC forecasts are also provided for reference</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Update</a:t>
            </a:r>
            <a:endParaRPr lang="en-US" dirty="0"/>
          </a:p>
        </p:txBody>
      </p:sp>
      <p:pic>
        <p:nvPicPr>
          <p:cNvPr id="1049604" name="Picture 4" descr="http://www.cbrfc.noaa.gov/rmap/wsup/png/espplotpub/GLDA3.2013.empirical.0.1.png"/>
          <p:cNvPicPr>
            <a:picLocks noChangeAspect="1" noChangeArrowheads="1"/>
          </p:cNvPicPr>
          <p:nvPr/>
        </p:nvPicPr>
        <p:blipFill>
          <a:blip r:embed="rId3" cstate="print"/>
          <a:srcRect/>
          <a:stretch>
            <a:fillRect/>
          </a:stretch>
        </p:blipFill>
        <p:spPr bwMode="auto">
          <a:xfrm>
            <a:off x="466725" y="914400"/>
            <a:ext cx="8210550" cy="5715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Ongoing Efforts</a:t>
            </a:r>
            <a:endParaRPr lang="en-US" dirty="0"/>
          </a:p>
        </p:txBody>
      </p:sp>
      <p:sp>
        <p:nvSpPr>
          <p:cNvPr id="3" name="Content Placeholder 2"/>
          <p:cNvSpPr>
            <a:spLocks noGrp="1"/>
          </p:cNvSpPr>
          <p:nvPr>
            <p:ph idx="1"/>
          </p:nvPr>
        </p:nvSpPr>
        <p:spPr/>
        <p:txBody>
          <a:bodyPr/>
          <a:lstStyle/>
          <a:p>
            <a:pPr lvl="0">
              <a:defRPr/>
            </a:pPr>
            <a:r>
              <a:rPr lang="en-US" dirty="0" smtClean="0"/>
              <a:t>Continue providing ESP traces to Reclamation for use in their MTOM</a:t>
            </a:r>
            <a:endParaRPr lang="en-US" dirty="0"/>
          </a:p>
          <a:p>
            <a:pPr lvl="1">
              <a:defRPr/>
            </a:pPr>
            <a:r>
              <a:rPr lang="en-US" dirty="0" smtClean="0"/>
              <a:t>Investigate lengthening the forecast period</a:t>
            </a:r>
            <a:endParaRPr lang="en-US" dirty="0"/>
          </a:p>
          <a:p>
            <a:pPr lvl="1">
              <a:defRPr/>
            </a:pPr>
            <a:r>
              <a:rPr lang="en-US" dirty="0" smtClean="0"/>
              <a:t>Incorporate climate information</a:t>
            </a:r>
          </a:p>
          <a:p>
            <a:pPr>
              <a:defRPr/>
            </a:pPr>
            <a:r>
              <a:rPr lang="en-US" dirty="0" smtClean="0"/>
              <a:t>Development of Stochastic Weather Generator tool in conjunction with the University of Colorado</a:t>
            </a:r>
          </a:p>
          <a:p>
            <a:pPr>
              <a:defRPr/>
            </a:pPr>
            <a:r>
              <a:rPr lang="en-US" dirty="0" smtClean="0"/>
              <a:t>Incorporation of remotely-sensed snow data into our operations</a:t>
            </a:r>
          </a:p>
          <a:p>
            <a:pPr>
              <a:defRPr/>
            </a:pPr>
            <a:r>
              <a:rPr lang="en-US" dirty="0" smtClean="0"/>
              <a:t>Improving intervening flow forecasts in the Lower Colorado River Basin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Bottom Line</a:t>
            </a:r>
          </a:p>
          <a:p>
            <a:endParaRPr lang="en-US" dirty="0"/>
          </a:p>
          <a:p>
            <a:r>
              <a:rPr lang="en-US" dirty="0" smtClean="0"/>
              <a:t>Current Water Year Forecasts and Conditions</a:t>
            </a:r>
          </a:p>
          <a:p>
            <a:endParaRPr lang="en-US" dirty="0"/>
          </a:p>
          <a:p>
            <a:r>
              <a:rPr lang="en-US" dirty="0" smtClean="0"/>
              <a:t>New ESP Products Available</a:t>
            </a:r>
          </a:p>
          <a:p>
            <a:endParaRPr lang="en-US" dirty="0"/>
          </a:p>
          <a:p>
            <a:r>
              <a:rPr lang="en-US" dirty="0" smtClean="0"/>
              <a:t>Current Efforts and Engagements Moving Forward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40000"/>
              </a:spcAft>
              <a:buClrTx/>
              <a:buSzTx/>
              <a:buFontTx/>
              <a:buNone/>
              <a:tabLst/>
              <a:defRPr/>
            </a:pPr>
            <a:r>
              <a:rPr kumimoji="0" lang="en-US" sz="2800" b="1" i="1"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mn-lt"/>
                <a:ea typeface="+mn-ea"/>
                <a:cs typeface="+mn-cs"/>
              </a:rPr>
              <a:t>Precipitation over WY</a:t>
            </a:r>
            <a:r>
              <a:rPr kumimoji="0" lang="en-US" sz="2800" b="1" i="1" u="none" strike="noStrike" kern="0" cap="none" spc="0" normalizeH="0" noProof="0" dirty="0" smtClean="0">
                <a:ln>
                  <a:noFill/>
                </a:ln>
                <a:solidFill>
                  <a:srgbClr val="FFFFCC"/>
                </a:solidFill>
                <a:effectLst>
                  <a:outerShdw blurRad="38100" dist="38100" dir="2700000" algn="tl">
                    <a:srgbClr val="000000"/>
                  </a:outerShdw>
                </a:effectLst>
                <a:uLnTx/>
                <a:uFillTx/>
                <a:latin typeface="+mn-lt"/>
                <a:ea typeface="+mn-ea"/>
                <a:cs typeface="+mn-cs"/>
              </a:rPr>
              <a:t> 2013 has been dry, resulting in low water supply forecasts</a:t>
            </a:r>
            <a:endParaRPr kumimoji="0" lang="en-US" sz="2800" b="1" i="1"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mn-lt"/>
              <a:ea typeface="+mn-ea"/>
              <a:cs typeface="+mn-cs"/>
            </a:endParaRPr>
          </a:p>
          <a:p>
            <a:pPr marL="339725" marR="0" lvl="1" indent="-225425" algn="l" defTabSz="914400" rtl="0" eaLnBrk="1" fontAlgn="base" latinLnBrk="0" hangingPunct="1">
              <a:lnSpc>
                <a:spcPct val="85000"/>
              </a:lnSpc>
              <a:spcBef>
                <a:spcPct val="0"/>
              </a:spcBef>
              <a:spcAft>
                <a:spcPct val="40000"/>
              </a:spcAft>
              <a:buClrTx/>
              <a:buSzTx/>
              <a:buFontTx/>
              <a:buChar char="•"/>
              <a:tabLst/>
              <a:defRPr/>
            </a:pPr>
            <a:r>
              <a:rPr kumimoji="0"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April through July forecast for Lake Powell is 2.7 MAF (38% of average)</a:t>
            </a:r>
          </a:p>
          <a:p>
            <a:pPr marL="339725" marR="0" lvl="1" indent="-225425" algn="l" defTabSz="914400" rtl="0" eaLnBrk="1" fontAlgn="base" latinLnBrk="0" hangingPunct="1">
              <a:lnSpc>
                <a:spcPct val="85000"/>
              </a:lnSpc>
              <a:spcBef>
                <a:spcPct val="0"/>
              </a:spcBef>
              <a:spcAft>
                <a:spcPct val="40000"/>
              </a:spcAft>
              <a:buClrTx/>
              <a:buSzTx/>
              <a:buFontTx/>
              <a:buChar char="•"/>
              <a:tabLst/>
              <a:defRPr/>
            </a:pPr>
            <a:r>
              <a:rPr lang="en-US" sz="2400" b="1" kern="0" dirty="0" smtClean="0">
                <a:effectLst>
                  <a:outerShdw blurRad="38100" dist="38100" dir="2700000" algn="tl">
                    <a:srgbClr val="000000"/>
                  </a:outerShdw>
                </a:effectLst>
                <a:latin typeface="+mn-lt"/>
              </a:rPr>
              <a:t>Dry antecedent soil moisture conditions have contributed to low streamflow forecasts</a:t>
            </a:r>
          </a:p>
          <a:p>
            <a:pPr lvl="0" algn="l">
              <a:lnSpc>
                <a:spcPct val="85000"/>
              </a:lnSpc>
              <a:spcAft>
                <a:spcPct val="40000"/>
              </a:spcAft>
              <a:defRPr/>
            </a:pPr>
            <a:r>
              <a:rPr lang="en-US" sz="2800" b="1" i="1" kern="0" dirty="0" smtClean="0">
                <a:solidFill>
                  <a:srgbClr val="FFFFCC"/>
                </a:solidFill>
                <a:effectLst>
                  <a:outerShdw blurRad="38100" dist="38100" dir="2700000" algn="tl">
                    <a:srgbClr val="000000"/>
                  </a:outerShdw>
                </a:effectLst>
              </a:rPr>
              <a:t>New ESP products are now available from the CBRFC</a:t>
            </a:r>
            <a:endParaRPr lang="en-US" sz="2800" b="1" i="1" kern="0" dirty="0">
              <a:solidFill>
                <a:srgbClr val="FFFFCC"/>
              </a:solidFill>
              <a:effectLst>
                <a:outerShdw blurRad="38100" dist="38100" dir="2700000" algn="tl">
                  <a:srgbClr val="000000"/>
                </a:outerShdw>
              </a:effectLst>
            </a:endParaRPr>
          </a:p>
          <a:p>
            <a:pPr marL="339725" lvl="1" indent="-225425" algn="l">
              <a:lnSpc>
                <a:spcPct val="85000"/>
              </a:lnSpc>
              <a:spcAft>
                <a:spcPct val="40000"/>
              </a:spcAft>
              <a:buFontTx/>
              <a:buChar char="•"/>
              <a:defRPr/>
            </a:pPr>
            <a:r>
              <a:rPr lang="en-US" sz="2400" b="1" kern="0" dirty="0" smtClean="0">
                <a:effectLst>
                  <a:outerShdw blurRad="38100" dist="38100" dir="2700000" algn="tl">
                    <a:srgbClr val="000000"/>
                  </a:outerShdw>
                </a:effectLst>
              </a:rPr>
              <a:t>Daily ESP results are posted daily to our website</a:t>
            </a:r>
          </a:p>
          <a:p>
            <a:pPr marL="339725" lvl="1" indent="-225425" algn="l">
              <a:lnSpc>
                <a:spcPct val="85000"/>
              </a:lnSpc>
              <a:spcAft>
                <a:spcPct val="40000"/>
              </a:spcAft>
              <a:buFontTx/>
              <a:buChar char="•"/>
              <a:defRPr/>
            </a:pPr>
            <a:r>
              <a:rPr lang="en-US" sz="2400" b="1" kern="0" dirty="0" smtClean="0">
                <a:effectLst>
                  <a:outerShdw blurRad="38100" dist="38100" dir="2700000" algn="tl">
                    <a:srgbClr val="000000"/>
                  </a:outerShdw>
                </a:effectLst>
                <a:latin typeface="+mn-lt"/>
              </a:rPr>
              <a:t>Click on “Water Supply” and then “Daily ESP” from our homepage</a:t>
            </a:r>
          </a:p>
          <a:p>
            <a:pPr marL="339725" lvl="1" indent="-225425" algn="l">
              <a:lnSpc>
                <a:spcPct val="85000"/>
              </a:lnSpc>
              <a:spcAft>
                <a:spcPct val="40000"/>
              </a:spcAft>
              <a:buFontTx/>
              <a:buChar char="•"/>
              <a:defRPr/>
            </a:pPr>
            <a:endParaRPr lang="en-US" sz="2400" b="1" kern="0" dirty="0" smtClean="0">
              <a:effectLst>
                <a:outerShdw blurRad="38100" dist="38100" dir="2700000" algn="tl">
                  <a:srgbClr val="000000"/>
                </a:outerShdw>
              </a:effectLst>
              <a:latin typeface="+mn-lt"/>
            </a:endParaRPr>
          </a:p>
          <a:p>
            <a:pPr marL="339725" marR="0" lvl="1" indent="-225425" algn="l" defTabSz="914400" rtl="0" eaLnBrk="1" fontAlgn="base" latinLnBrk="0" hangingPunct="1">
              <a:lnSpc>
                <a:spcPct val="85000"/>
              </a:lnSpc>
              <a:spcBef>
                <a:spcPct val="0"/>
              </a:spcBef>
              <a:spcAft>
                <a:spcPct val="40000"/>
              </a:spcAft>
              <a:buClrTx/>
              <a:buSzTx/>
              <a:tabLst/>
              <a:defRPr/>
            </a:pPr>
            <a:endParaRPr lang="en-US" sz="2400" b="1" kern="0" dirty="0" smtClean="0">
              <a:effectLst>
                <a:outerShdw blurRad="38100" dist="38100" dir="2700000" algn="tl">
                  <a:srgbClr val="000000"/>
                </a:outerShdw>
              </a:effectLst>
              <a:latin typeface="+mn-lt"/>
            </a:endParaRPr>
          </a:p>
        </p:txBody>
      </p:sp>
      <p:sp>
        <p:nvSpPr>
          <p:cNvPr id="2" name="Title 1"/>
          <p:cNvSpPr>
            <a:spLocks noGrp="1"/>
          </p:cNvSpPr>
          <p:nvPr>
            <p:ph type="title"/>
          </p:nvPr>
        </p:nvSpPr>
        <p:spPr/>
        <p:txBody>
          <a:bodyPr/>
          <a:lstStyle/>
          <a:p>
            <a:r>
              <a:rPr lang="en-US" dirty="0" smtClean="0"/>
              <a:t>The Bottom Line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WY Conditions</a:t>
            </a:r>
            <a:endParaRPr lang="en-US" dirty="0"/>
          </a:p>
        </p:txBody>
      </p:sp>
      <p:pic>
        <p:nvPicPr>
          <p:cNvPr id="6" name="Picture 5" descr="cbrfcM201210.png"/>
          <p:cNvPicPr>
            <a:picLocks noChangeAspect="1"/>
          </p:cNvPicPr>
          <p:nvPr/>
        </p:nvPicPr>
        <p:blipFill>
          <a:blip r:embed="rId3" cstate="print"/>
          <a:stretch>
            <a:fillRect/>
          </a:stretch>
        </p:blipFill>
        <p:spPr>
          <a:xfrm>
            <a:off x="76201" y="838199"/>
            <a:ext cx="1577339" cy="1828800"/>
          </a:xfrm>
          <a:prstGeom prst="rect">
            <a:avLst/>
          </a:prstGeom>
        </p:spPr>
      </p:pic>
      <p:pic>
        <p:nvPicPr>
          <p:cNvPr id="7" name="Picture 6" descr="cbrfcM201211.png"/>
          <p:cNvPicPr>
            <a:picLocks noChangeAspect="1"/>
          </p:cNvPicPr>
          <p:nvPr/>
        </p:nvPicPr>
        <p:blipFill>
          <a:blip r:embed="rId4" cstate="print"/>
          <a:stretch>
            <a:fillRect/>
          </a:stretch>
        </p:blipFill>
        <p:spPr>
          <a:xfrm>
            <a:off x="1906753" y="838200"/>
            <a:ext cx="1577340" cy="1828800"/>
          </a:xfrm>
          <a:prstGeom prst="rect">
            <a:avLst/>
          </a:prstGeom>
        </p:spPr>
      </p:pic>
      <p:pic>
        <p:nvPicPr>
          <p:cNvPr id="8" name="Picture 7" descr="cbrfcM201212.png"/>
          <p:cNvPicPr>
            <a:picLocks noChangeAspect="1"/>
          </p:cNvPicPr>
          <p:nvPr/>
        </p:nvPicPr>
        <p:blipFill>
          <a:blip r:embed="rId5" cstate="print"/>
          <a:stretch>
            <a:fillRect/>
          </a:stretch>
        </p:blipFill>
        <p:spPr>
          <a:xfrm>
            <a:off x="76200" y="2743200"/>
            <a:ext cx="1577341" cy="1828800"/>
          </a:xfrm>
          <a:prstGeom prst="rect">
            <a:avLst/>
          </a:prstGeom>
        </p:spPr>
      </p:pic>
      <p:pic>
        <p:nvPicPr>
          <p:cNvPr id="9" name="Picture 8" descr="cbrfcM201301.png"/>
          <p:cNvPicPr>
            <a:picLocks noChangeAspect="1"/>
          </p:cNvPicPr>
          <p:nvPr/>
        </p:nvPicPr>
        <p:blipFill>
          <a:blip r:embed="rId6" cstate="print"/>
          <a:stretch>
            <a:fillRect/>
          </a:stretch>
        </p:blipFill>
        <p:spPr>
          <a:xfrm>
            <a:off x="1927860" y="2743200"/>
            <a:ext cx="1577340" cy="1828800"/>
          </a:xfrm>
          <a:prstGeom prst="rect">
            <a:avLst/>
          </a:prstGeom>
        </p:spPr>
      </p:pic>
      <p:pic>
        <p:nvPicPr>
          <p:cNvPr id="10" name="Picture 9" descr="cbrfcM201302.png"/>
          <p:cNvPicPr>
            <a:picLocks noChangeAspect="1"/>
          </p:cNvPicPr>
          <p:nvPr/>
        </p:nvPicPr>
        <p:blipFill>
          <a:blip r:embed="rId7" cstate="print"/>
          <a:stretch>
            <a:fillRect/>
          </a:stretch>
        </p:blipFill>
        <p:spPr>
          <a:xfrm>
            <a:off x="76200" y="4648200"/>
            <a:ext cx="1577340" cy="1828800"/>
          </a:xfrm>
          <a:prstGeom prst="rect">
            <a:avLst/>
          </a:prstGeom>
        </p:spPr>
      </p:pic>
      <p:pic>
        <p:nvPicPr>
          <p:cNvPr id="11" name="Picture 10" descr="cbrfcM201303.png"/>
          <p:cNvPicPr>
            <a:picLocks noChangeAspect="1"/>
          </p:cNvPicPr>
          <p:nvPr/>
        </p:nvPicPr>
        <p:blipFill>
          <a:blip r:embed="rId8" cstate="print"/>
          <a:stretch>
            <a:fillRect/>
          </a:stretch>
        </p:blipFill>
        <p:spPr>
          <a:xfrm>
            <a:off x="1927859" y="4648200"/>
            <a:ext cx="1577341" cy="1828800"/>
          </a:xfrm>
          <a:prstGeom prst="rect">
            <a:avLst/>
          </a:prstGeom>
        </p:spPr>
      </p:pic>
      <p:pic>
        <p:nvPicPr>
          <p:cNvPr id="12" name="Picture 11" descr="cbrfcS201303.png"/>
          <p:cNvPicPr>
            <a:picLocks noChangeAspect="1"/>
          </p:cNvPicPr>
          <p:nvPr/>
        </p:nvPicPr>
        <p:blipFill>
          <a:blip r:embed="rId9" cstate="print"/>
          <a:stretch>
            <a:fillRect/>
          </a:stretch>
        </p:blipFill>
        <p:spPr>
          <a:xfrm>
            <a:off x="3810000" y="838200"/>
            <a:ext cx="5105400" cy="59193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WY Conditions</a:t>
            </a:r>
            <a:endParaRPr lang="en-US" dirty="0"/>
          </a:p>
        </p:txBody>
      </p:sp>
      <p:pic>
        <p:nvPicPr>
          <p:cNvPr id="13" name="Picture 12" descr="cbrfcM201210temp.png"/>
          <p:cNvPicPr>
            <a:picLocks noChangeAspect="1"/>
          </p:cNvPicPr>
          <p:nvPr/>
        </p:nvPicPr>
        <p:blipFill>
          <a:blip r:embed="rId3" cstate="print"/>
          <a:stretch>
            <a:fillRect/>
          </a:stretch>
        </p:blipFill>
        <p:spPr>
          <a:xfrm>
            <a:off x="1371600" y="975360"/>
            <a:ext cx="2444877" cy="2834640"/>
          </a:xfrm>
          <a:prstGeom prst="rect">
            <a:avLst/>
          </a:prstGeom>
        </p:spPr>
      </p:pic>
      <p:pic>
        <p:nvPicPr>
          <p:cNvPr id="14" name="Picture 13" descr="cbrfcM201210tempn.png"/>
          <p:cNvPicPr>
            <a:picLocks noChangeAspect="1"/>
          </p:cNvPicPr>
          <p:nvPr/>
        </p:nvPicPr>
        <p:blipFill>
          <a:blip r:embed="rId4" cstate="print"/>
          <a:stretch>
            <a:fillRect/>
          </a:stretch>
        </p:blipFill>
        <p:spPr>
          <a:xfrm>
            <a:off x="1371600" y="3878580"/>
            <a:ext cx="2444877" cy="2834640"/>
          </a:xfrm>
          <a:prstGeom prst="rect">
            <a:avLst/>
          </a:prstGeom>
        </p:spPr>
      </p:pic>
      <p:pic>
        <p:nvPicPr>
          <p:cNvPr id="15" name="Picture 14" descr="cbrfcM201211temp.png"/>
          <p:cNvPicPr>
            <a:picLocks noChangeAspect="1"/>
          </p:cNvPicPr>
          <p:nvPr/>
        </p:nvPicPr>
        <p:blipFill>
          <a:blip r:embed="rId5" cstate="print"/>
          <a:stretch>
            <a:fillRect/>
          </a:stretch>
        </p:blipFill>
        <p:spPr>
          <a:xfrm>
            <a:off x="3997262" y="975360"/>
            <a:ext cx="2444877" cy="2834640"/>
          </a:xfrm>
          <a:prstGeom prst="rect">
            <a:avLst/>
          </a:prstGeom>
        </p:spPr>
      </p:pic>
      <p:pic>
        <p:nvPicPr>
          <p:cNvPr id="16" name="Picture 15" descr="cbrfcM201211tempn.png"/>
          <p:cNvPicPr>
            <a:picLocks noChangeAspect="1"/>
          </p:cNvPicPr>
          <p:nvPr/>
        </p:nvPicPr>
        <p:blipFill>
          <a:blip r:embed="rId6" cstate="print"/>
          <a:stretch>
            <a:fillRect/>
          </a:stretch>
        </p:blipFill>
        <p:spPr>
          <a:xfrm>
            <a:off x="3997262" y="3878580"/>
            <a:ext cx="2444877" cy="2834640"/>
          </a:xfrm>
          <a:prstGeom prst="rect">
            <a:avLst/>
          </a:prstGeom>
        </p:spPr>
      </p:pic>
      <p:pic>
        <p:nvPicPr>
          <p:cNvPr id="17" name="Picture 16" descr="cbrfcM201212temp.png"/>
          <p:cNvPicPr>
            <a:picLocks noChangeAspect="1"/>
          </p:cNvPicPr>
          <p:nvPr/>
        </p:nvPicPr>
        <p:blipFill>
          <a:blip r:embed="rId7" cstate="print"/>
          <a:stretch>
            <a:fillRect/>
          </a:stretch>
        </p:blipFill>
        <p:spPr>
          <a:xfrm>
            <a:off x="6622923" y="975360"/>
            <a:ext cx="2444877" cy="2834640"/>
          </a:xfrm>
          <a:prstGeom prst="rect">
            <a:avLst/>
          </a:prstGeom>
        </p:spPr>
      </p:pic>
      <p:pic>
        <p:nvPicPr>
          <p:cNvPr id="18" name="Picture 17" descr="cbrfcM201212tempn.png"/>
          <p:cNvPicPr>
            <a:picLocks noChangeAspect="1"/>
          </p:cNvPicPr>
          <p:nvPr/>
        </p:nvPicPr>
        <p:blipFill>
          <a:blip r:embed="rId8" cstate="print"/>
          <a:stretch>
            <a:fillRect/>
          </a:stretch>
        </p:blipFill>
        <p:spPr>
          <a:xfrm>
            <a:off x="6622923" y="3878580"/>
            <a:ext cx="2444877" cy="2834640"/>
          </a:xfrm>
          <a:prstGeom prst="rect">
            <a:avLst/>
          </a:prstGeom>
        </p:spPr>
      </p:pic>
      <p:sp>
        <p:nvSpPr>
          <p:cNvPr id="19" name="TextBox 18"/>
          <p:cNvSpPr txBox="1"/>
          <p:nvPr/>
        </p:nvSpPr>
        <p:spPr>
          <a:xfrm>
            <a:off x="0" y="2069515"/>
            <a:ext cx="1593294" cy="646331"/>
          </a:xfrm>
          <a:prstGeom prst="rect">
            <a:avLst/>
          </a:prstGeom>
          <a:noFill/>
        </p:spPr>
        <p:txBody>
          <a:bodyPr wrap="square" rtlCol="0">
            <a:spAutoFit/>
          </a:bodyPr>
          <a:lstStyle/>
          <a:p>
            <a:r>
              <a:rPr lang="en-US" sz="1800" dirty="0" smtClean="0"/>
              <a:t>Max Temp Deviation</a:t>
            </a:r>
            <a:endParaRPr lang="en-US" sz="1800" dirty="0"/>
          </a:p>
        </p:txBody>
      </p:sp>
      <p:sp>
        <p:nvSpPr>
          <p:cNvPr id="20" name="TextBox 19"/>
          <p:cNvSpPr txBox="1"/>
          <p:nvPr/>
        </p:nvSpPr>
        <p:spPr>
          <a:xfrm>
            <a:off x="0" y="4972735"/>
            <a:ext cx="1593294" cy="646331"/>
          </a:xfrm>
          <a:prstGeom prst="rect">
            <a:avLst/>
          </a:prstGeom>
          <a:noFill/>
        </p:spPr>
        <p:txBody>
          <a:bodyPr wrap="square" rtlCol="0">
            <a:spAutoFit/>
          </a:bodyPr>
          <a:lstStyle/>
          <a:p>
            <a:r>
              <a:rPr lang="en-US" sz="1800" dirty="0" smtClean="0"/>
              <a:t>Min Temp Deviation</a:t>
            </a:r>
            <a:endParaRPr lang="en-US" sz="1800" dirty="0"/>
          </a:p>
        </p:txBody>
      </p:sp>
      <p:sp>
        <p:nvSpPr>
          <p:cNvPr id="21" name="TextBox 20"/>
          <p:cNvSpPr txBox="1"/>
          <p:nvPr/>
        </p:nvSpPr>
        <p:spPr>
          <a:xfrm>
            <a:off x="1797391" y="685800"/>
            <a:ext cx="1593294" cy="369332"/>
          </a:xfrm>
          <a:prstGeom prst="rect">
            <a:avLst/>
          </a:prstGeom>
          <a:noFill/>
        </p:spPr>
        <p:txBody>
          <a:bodyPr wrap="square" rtlCol="0">
            <a:spAutoFit/>
          </a:bodyPr>
          <a:lstStyle/>
          <a:p>
            <a:r>
              <a:rPr lang="en-US" sz="1800" dirty="0" smtClean="0"/>
              <a:t>OCT</a:t>
            </a:r>
            <a:endParaRPr lang="en-US" sz="1800" dirty="0"/>
          </a:p>
        </p:txBody>
      </p:sp>
      <p:sp>
        <p:nvSpPr>
          <p:cNvPr id="22" name="TextBox 21"/>
          <p:cNvSpPr txBox="1"/>
          <p:nvPr/>
        </p:nvSpPr>
        <p:spPr>
          <a:xfrm>
            <a:off x="4423053" y="685800"/>
            <a:ext cx="1593294" cy="369332"/>
          </a:xfrm>
          <a:prstGeom prst="rect">
            <a:avLst/>
          </a:prstGeom>
          <a:noFill/>
        </p:spPr>
        <p:txBody>
          <a:bodyPr wrap="square" rtlCol="0">
            <a:spAutoFit/>
          </a:bodyPr>
          <a:lstStyle/>
          <a:p>
            <a:r>
              <a:rPr lang="en-US" sz="1800" dirty="0" smtClean="0"/>
              <a:t>NOV</a:t>
            </a:r>
            <a:endParaRPr lang="en-US" sz="1800" dirty="0"/>
          </a:p>
        </p:txBody>
      </p:sp>
      <p:sp>
        <p:nvSpPr>
          <p:cNvPr id="23" name="TextBox 22"/>
          <p:cNvSpPr txBox="1"/>
          <p:nvPr/>
        </p:nvSpPr>
        <p:spPr>
          <a:xfrm>
            <a:off x="7048714" y="685800"/>
            <a:ext cx="1593294" cy="369332"/>
          </a:xfrm>
          <a:prstGeom prst="rect">
            <a:avLst/>
          </a:prstGeom>
          <a:noFill/>
        </p:spPr>
        <p:txBody>
          <a:bodyPr wrap="square" rtlCol="0">
            <a:spAutoFit/>
          </a:bodyPr>
          <a:lstStyle/>
          <a:p>
            <a:r>
              <a:rPr lang="en-US" sz="1800" dirty="0" smtClean="0"/>
              <a:t>DEC</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WY Conditions</a:t>
            </a:r>
            <a:endParaRPr lang="en-US" dirty="0"/>
          </a:p>
        </p:txBody>
      </p:sp>
      <p:sp>
        <p:nvSpPr>
          <p:cNvPr id="19" name="TextBox 18"/>
          <p:cNvSpPr txBox="1"/>
          <p:nvPr/>
        </p:nvSpPr>
        <p:spPr>
          <a:xfrm>
            <a:off x="0" y="2069515"/>
            <a:ext cx="1593294" cy="646331"/>
          </a:xfrm>
          <a:prstGeom prst="rect">
            <a:avLst/>
          </a:prstGeom>
          <a:noFill/>
        </p:spPr>
        <p:txBody>
          <a:bodyPr wrap="square" rtlCol="0">
            <a:spAutoFit/>
          </a:bodyPr>
          <a:lstStyle/>
          <a:p>
            <a:r>
              <a:rPr lang="en-US" sz="1800" dirty="0" smtClean="0"/>
              <a:t>Max Temp Deviation</a:t>
            </a:r>
            <a:endParaRPr lang="en-US" sz="1800" dirty="0"/>
          </a:p>
        </p:txBody>
      </p:sp>
      <p:sp>
        <p:nvSpPr>
          <p:cNvPr id="20" name="TextBox 19"/>
          <p:cNvSpPr txBox="1"/>
          <p:nvPr/>
        </p:nvSpPr>
        <p:spPr>
          <a:xfrm>
            <a:off x="0" y="4972735"/>
            <a:ext cx="1593294" cy="646331"/>
          </a:xfrm>
          <a:prstGeom prst="rect">
            <a:avLst/>
          </a:prstGeom>
          <a:noFill/>
        </p:spPr>
        <p:txBody>
          <a:bodyPr wrap="square" rtlCol="0">
            <a:spAutoFit/>
          </a:bodyPr>
          <a:lstStyle/>
          <a:p>
            <a:r>
              <a:rPr lang="en-US" sz="1800" dirty="0" smtClean="0"/>
              <a:t>Min Temp Deviation</a:t>
            </a:r>
            <a:endParaRPr lang="en-US" sz="1800" dirty="0"/>
          </a:p>
        </p:txBody>
      </p:sp>
      <p:sp>
        <p:nvSpPr>
          <p:cNvPr id="21" name="TextBox 20"/>
          <p:cNvSpPr txBox="1"/>
          <p:nvPr/>
        </p:nvSpPr>
        <p:spPr>
          <a:xfrm>
            <a:off x="1873591" y="685800"/>
            <a:ext cx="1593294" cy="369332"/>
          </a:xfrm>
          <a:prstGeom prst="rect">
            <a:avLst/>
          </a:prstGeom>
          <a:noFill/>
        </p:spPr>
        <p:txBody>
          <a:bodyPr wrap="square" rtlCol="0">
            <a:spAutoFit/>
          </a:bodyPr>
          <a:lstStyle/>
          <a:p>
            <a:r>
              <a:rPr lang="en-US" sz="1800" dirty="0" smtClean="0"/>
              <a:t>JAN</a:t>
            </a:r>
            <a:endParaRPr lang="en-US" sz="1800" dirty="0"/>
          </a:p>
        </p:txBody>
      </p:sp>
      <p:sp>
        <p:nvSpPr>
          <p:cNvPr id="22" name="TextBox 21"/>
          <p:cNvSpPr txBox="1"/>
          <p:nvPr/>
        </p:nvSpPr>
        <p:spPr>
          <a:xfrm>
            <a:off x="4461153" y="685800"/>
            <a:ext cx="1593294" cy="369332"/>
          </a:xfrm>
          <a:prstGeom prst="rect">
            <a:avLst/>
          </a:prstGeom>
          <a:noFill/>
        </p:spPr>
        <p:txBody>
          <a:bodyPr wrap="square" rtlCol="0">
            <a:spAutoFit/>
          </a:bodyPr>
          <a:lstStyle/>
          <a:p>
            <a:r>
              <a:rPr lang="en-US" sz="1800" dirty="0" smtClean="0"/>
              <a:t>FEB</a:t>
            </a:r>
            <a:endParaRPr lang="en-US" sz="1800" dirty="0"/>
          </a:p>
        </p:txBody>
      </p:sp>
      <p:sp>
        <p:nvSpPr>
          <p:cNvPr id="23" name="TextBox 22"/>
          <p:cNvSpPr txBox="1"/>
          <p:nvPr/>
        </p:nvSpPr>
        <p:spPr>
          <a:xfrm>
            <a:off x="7048714" y="685800"/>
            <a:ext cx="1593294" cy="369332"/>
          </a:xfrm>
          <a:prstGeom prst="rect">
            <a:avLst/>
          </a:prstGeom>
          <a:noFill/>
        </p:spPr>
        <p:txBody>
          <a:bodyPr wrap="square" rtlCol="0">
            <a:spAutoFit/>
          </a:bodyPr>
          <a:lstStyle/>
          <a:p>
            <a:r>
              <a:rPr lang="en-US" sz="1800" dirty="0" smtClean="0"/>
              <a:t>MAR</a:t>
            </a:r>
            <a:endParaRPr lang="en-US" sz="1800" dirty="0"/>
          </a:p>
        </p:txBody>
      </p:sp>
      <p:pic>
        <p:nvPicPr>
          <p:cNvPr id="24" name="Picture 23" descr="cbrfcM201301temp.png"/>
          <p:cNvPicPr>
            <a:picLocks noChangeAspect="1"/>
          </p:cNvPicPr>
          <p:nvPr/>
        </p:nvPicPr>
        <p:blipFill>
          <a:blip r:embed="rId3" cstate="print"/>
          <a:stretch>
            <a:fillRect/>
          </a:stretch>
        </p:blipFill>
        <p:spPr>
          <a:xfrm>
            <a:off x="1447800" y="990600"/>
            <a:ext cx="2444877" cy="2834640"/>
          </a:xfrm>
          <a:prstGeom prst="rect">
            <a:avLst/>
          </a:prstGeom>
        </p:spPr>
      </p:pic>
      <p:pic>
        <p:nvPicPr>
          <p:cNvPr id="25" name="Picture 24" descr="cbrfcM201301tempn.png"/>
          <p:cNvPicPr>
            <a:picLocks noChangeAspect="1"/>
          </p:cNvPicPr>
          <p:nvPr/>
        </p:nvPicPr>
        <p:blipFill>
          <a:blip r:embed="rId4" cstate="print"/>
          <a:stretch>
            <a:fillRect/>
          </a:stretch>
        </p:blipFill>
        <p:spPr>
          <a:xfrm>
            <a:off x="1447800" y="3947160"/>
            <a:ext cx="2444877" cy="2834640"/>
          </a:xfrm>
          <a:prstGeom prst="rect">
            <a:avLst/>
          </a:prstGeom>
        </p:spPr>
      </p:pic>
      <p:pic>
        <p:nvPicPr>
          <p:cNvPr id="26" name="Picture 25" descr="cbrfcM201302temp.png"/>
          <p:cNvPicPr>
            <a:picLocks noChangeAspect="1"/>
          </p:cNvPicPr>
          <p:nvPr/>
        </p:nvPicPr>
        <p:blipFill>
          <a:blip r:embed="rId5" cstate="print"/>
          <a:stretch>
            <a:fillRect/>
          </a:stretch>
        </p:blipFill>
        <p:spPr>
          <a:xfrm>
            <a:off x="4035362" y="990600"/>
            <a:ext cx="2444877" cy="2834640"/>
          </a:xfrm>
          <a:prstGeom prst="rect">
            <a:avLst/>
          </a:prstGeom>
        </p:spPr>
      </p:pic>
      <p:pic>
        <p:nvPicPr>
          <p:cNvPr id="27" name="Picture 26" descr="cbrfcM201302tempn.png"/>
          <p:cNvPicPr>
            <a:picLocks noChangeAspect="1"/>
          </p:cNvPicPr>
          <p:nvPr/>
        </p:nvPicPr>
        <p:blipFill>
          <a:blip r:embed="rId6" cstate="print"/>
          <a:stretch>
            <a:fillRect/>
          </a:stretch>
        </p:blipFill>
        <p:spPr>
          <a:xfrm>
            <a:off x="4035362" y="3947160"/>
            <a:ext cx="2444877" cy="2834640"/>
          </a:xfrm>
          <a:prstGeom prst="rect">
            <a:avLst/>
          </a:prstGeom>
        </p:spPr>
      </p:pic>
      <p:pic>
        <p:nvPicPr>
          <p:cNvPr id="28" name="Picture 27" descr="cbrfcM201303temp.png"/>
          <p:cNvPicPr>
            <a:picLocks noChangeAspect="1"/>
          </p:cNvPicPr>
          <p:nvPr/>
        </p:nvPicPr>
        <p:blipFill>
          <a:blip r:embed="rId7" cstate="print"/>
          <a:stretch>
            <a:fillRect/>
          </a:stretch>
        </p:blipFill>
        <p:spPr>
          <a:xfrm>
            <a:off x="6622923" y="990600"/>
            <a:ext cx="2444877" cy="2834640"/>
          </a:xfrm>
          <a:prstGeom prst="rect">
            <a:avLst/>
          </a:prstGeom>
        </p:spPr>
      </p:pic>
      <p:pic>
        <p:nvPicPr>
          <p:cNvPr id="29" name="Picture 28" descr="cbrfcM201303tempn.png"/>
          <p:cNvPicPr>
            <a:picLocks noChangeAspect="1"/>
          </p:cNvPicPr>
          <p:nvPr/>
        </p:nvPicPr>
        <p:blipFill>
          <a:blip r:embed="rId8" cstate="print"/>
          <a:stretch>
            <a:fillRect/>
          </a:stretch>
        </p:blipFill>
        <p:spPr>
          <a:xfrm>
            <a:off x="6622923" y="3947160"/>
            <a:ext cx="2444877" cy="28346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 Snow Conditions</a:t>
            </a:r>
            <a:endParaRPr lang="en-US" dirty="0"/>
          </a:p>
        </p:txBody>
      </p:sp>
      <p:pic>
        <p:nvPicPr>
          <p:cNvPr id="1033218" name="Picture 2" descr="http://www.cbrfc.noaa.gov/station/sweplot/png/khesklntgsbkhheithsrcdswkimtlcbflbbbccddelorrsttwsbrcmw.16-14-median.avg.2013.2012.0.s.0.0.0.0.0.1.0.0.png"/>
          <p:cNvPicPr>
            <a:picLocks noChangeAspect="1" noChangeArrowheads="1"/>
          </p:cNvPicPr>
          <p:nvPr/>
        </p:nvPicPr>
        <p:blipFill>
          <a:blip r:embed="rId3" cstate="print"/>
          <a:srcRect/>
          <a:stretch>
            <a:fillRect/>
          </a:stretch>
        </p:blipFill>
        <p:spPr bwMode="auto">
          <a:xfrm>
            <a:off x="76200" y="762000"/>
            <a:ext cx="2880360" cy="1920240"/>
          </a:xfrm>
          <a:prstGeom prst="rect">
            <a:avLst/>
          </a:prstGeom>
          <a:noFill/>
        </p:spPr>
      </p:pic>
      <p:pic>
        <p:nvPicPr>
          <p:cNvPr id="1033220" name="Picture 4" descr="http://www.cbrfc.noaa.gov/station/sweplot/png/butc2+idrc2+mcpc2+pkcc2+prvc2+prpc2+slmc2+rmpc2+sosc2+mesc2+ovrc2+cpsc2.16-14-median.avg.2013.2012.0.s.0.0.0.0.0.1.0.0.png"/>
          <p:cNvPicPr>
            <a:picLocks noChangeAspect="1" noChangeArrowheads="1"/>
          </p:cNvPicPr>
          <p:nvPr/>
        </p:nvPicPr>
        <p:blipFill>
          <a:blip r:embed="rId4" cstate="print"/>
          <a:srcRect/>
          <a:stretch>
            <a:fillRect/>
          </a:stretch>
        </p:blipFill>
        <p:spPr bwMode="auto">
          <a:xfrm>
            <a:off x="76200" y="2743200"/>
            <a:ext cx="2880360" cy="1920240"/>
          </a:xfrm>
          <a:prstGeom prst="rect">
            <a:avLst/>
          </a:prstGeom>
          <a:noFill/>
        </p:spPr>
      </p:pic>
      <p:pic>
        <p:nvPicPr>
          <p:cNvPr id="1033222" name="Picture 6" descr="http://www.cbrfc.noaa.gov/station/sweplot/png/brtc2+cmbc2+cumc2+lpdc2+mdlc2+minc2+mlsc2+rmpc2+spsc2+usjc2+valc2+wcsc2+cscc2.16-14-median.avg.2013.2012.0.s.0.0.0.0.0.1.0.0.png"/>
          <p:cNvPicPr>
            <a:picLocks noChangeAspect="1" noChangeArrowheads="1"/>
          </p:cNvPicPr>
          <p:nvPr/>
        </p:nvPicPr>
        <p:blipFill>
          <a:blip r:embed="rId5" cstate="print"/>
          <a:srcRect/>
          <a:stretch>
            <a:fillRect/>
          </a:stretch>
        </p:blipFill>
        <p:spPr bwMode="auto">
          <a:xfrm>
            <a:off x="76200" y="4724400"/>
            <a:ext cx="2880360" cy="1920240"/>
          </a:xfrm>
          <a:prstGeom prst="rect">
            <a:avLst/>
          </a:prstGeom>
          <a:noFill/>
        </p:spPr>
      </p:pic>
      <p:pic>
        <p:nvPicPr>
          <p:cNvPr id="1033224" name="Picture 8" descr="http://www.cbrfc.noaa.gov/station/sweplot/png/bgsw4+towc2+ekpw4+scku1+bndu1+mmtu1+stdu1+oldw4+seeu1+fmtc2+btsc2+vlmc2+idpc2+sumc2+rmpc2+mcpc2+wcsc2+brtc2.16-14-median.avg.2013.2012.0.s.0.0.0.0.0.1.0.0.png"/>
          <p:cNvPicPr>
            <a:picLocks noChangeAspect="1" noChangeArrowheads="1"/>
          </p:cNvPicPr>
          <p:nvPr/>
        </p:nvPicPr>
        <p:blipFill>
          <a:blip r:embed="rId6" cstate="print"/>
          <a:srcRect/>
          <a:stretch>
            <a:fillRect/>
          </a:stretch>
        </p:blipFill>
        <p:spPr bwMode="auto">
          <a:xfrm>
            <a:off x="3048000" y="1409700"/>
            <a:ext cx="6057900" cy="4038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Unregulated Forecast</a:t>
            </a:r>
            <a:endParaRPr lang="en-US" dirty="0"/>
          </a:p>
        </p:txBody>
      </p:sp>
      <p:graphicFrame>
        <p:nvGraphicFramePr>
          <p:cNvPr id="11" name="Content Placeholder 10"/>
          <p:cNvGraphicFramePr>
            <a:graphicFrameLocks noGrp="1"/>
          </p:cNvGraphicFramePr>
          <p:nvPr>
            <p:ph sz="half" idx="1"/>
          </p:nvPr>
        </p:nvGraphicFramePr>
        <p:xfrm>
          <a:off x="457200" y="1524000"/>
          <a:ext cx="3962400" cy="4495801"/>
        </p:xfrm>
        <a:graphic>
          <a:graphicData uri="http://schemas.openxmlformats.org/drawingml/2006/table">
            <a:tbl>
              <a:tblPr firstRow="1" bandRow="1">
                <a:tableStyleId>{93296810-A885-4BE3-A3E7-6D5BEEA58F35}</a:tableStyleId>
              </a:tblPr>
              <a:tblGrid>
                <a:gridCol w="990600"/>
                <a:gridCol w="990600"/>
                <a:gridCol w="990600"/>
                <a:gridCol w="990600"/>
              </a:tblGrid>
              <a:tr h="1355193">
                <a:tc gridSpan="4">
                  <a:txBody>
                    <a:bodyPr/>
                    <a:lstStyle/>
                    <a:p>
                      <a:pPr algn="ctr"/>
                      <a:r>
                        <a:rPr lang="en-US" dirty="0" smtClean="0">
                          <a:solidFill>
                            <a:srgbClr val="FFFFFF"/>
                          </a:solidFill>
                        </a:rPr>
                        <a:t>Lake Powell April-July Unregulated</a:t>
                      </a:r>
                      <a:r>
                        <a:rPr lang="en-US" baseline="0" dirty="0" smtClean="0">
                          <a:solidFill>
                            <a:srgbClr val="FFFFFF"/>
                          </a:solidFill>
                        </a:rPr>
                        <a:t> Forecast (MAF) (% of Average)</a:t>
                      </a:r>
                      <a:endParaRPr lang="en-US" dirty="0">
                        <a:solidFill>
                          <a:srgbClr val="FFFFFF"/>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85152">
                <a:tc>
                  <a:txBody>
                    <a:bodyPr/>
                    <a:lstStyle/>
                    <a:p>
                      <a:pPr algn="ctr"/>
                      <a:r>
                        <a:rPr lang="en-US" dirty="0" smtClean="0"/>
                        <a:t>Month</a:t>
                      </a:r>
                      <a:endParaRPr lang="en-US" dirty="0"/>
                    </a:p>
                  </a:txBody>
                  <a:tcPr anchor="ctr"/>
                </a:tc>
                <a:tc>
                  <a:txBody>
                    <a:bodyPr/>
                    <a:lstStyle/>
                    <a:p>
                      <a:pPr algn="ctr"/>
                      <a:r>
                        <a:rPr lang="en-US" dirty="0" smtClean="0"/>
                        <a:t>Max</a:t>
                      </a:r>
                      <a:endParaRPr lang="en-US" dirty="0"/>
                    </a:p>
                  </a:txBody>
                  <a:tcPr anchor="ctr"/>
                </a:tc>
                <a:tc>
                  <a:txBody>
                    <a:bodyPr/>
                    <a:lstStyle/>
                    <a:p>
                      <a:pPr algn="ctr"/>
                      <a:r>
                        <a:rPr lang="en-US" dirty="0" smtClean="0"/>
                        <a:t>Most</a:t>
                      </a:r>
                      <a:endParaRPr lang="en-US" dirty="0"/>
                    </a:p>
                  </a:txBody>
                  <a:tcPr anchor="ctr"/>
                </a:tc>
                <a:tc>
                  <a:txBody>
                    <a:bodyPr/>
                    <a:lstStyle/>
                    <a:p>
                      <a:pPr algn="ctr"/>
                      <a:r>
                        <a:rPr lang="en-US" dirty="0" smtClean="0"/>
                        <a:t>Min</a:t>
                      </a:r>
                      <a:endParaRPr lang="en-US" dirty="0"/>
                    </a:p>
                  </a:txBody>
                  <a:tcPr anchor="ctr"/>
                </a:tc>
              </a:tr>
              <a:tr h="785152">
                <a:tc>
                  <a:txBody>
                    <a:bodyPr/>
                    <a:lstStyle/>
                    <a:p>
                      <a:pPr algn="ctr"/>
                      <a:r>
                        <a:rPr lang="en-US" dirty="0" smtClean="0"/>
                        <a:t>Oct.</a:t>
                      </a:r>
                      <a:endParaRPr lang="en-US" dirty="0"/>
                    </a:p>
                  </a:txBody>
                  <a:tcPr anchor="ctr"/>
                </a:tc>
                <a:tc>
                  <a:txBody>
                    <a:bodyPr/>
                    <a:lstStyle/>
                    <a:p>
                      <a:pPr algn="ctr"/>
                      <a:r>
                        <a:rPr lang="en-US" dirty="0" smtClean="0"/>
                        <a:t>11.2</a:t>
                      </a:r>
                      <a:r>
                        <a:rPr lang="en-US" baseline="0" dirty="0" smtClean="0"/>
                        <a:t> </a:t>
                      </a:r>
                      <a:r>
                        <a:rPr lang="en-US" dirty="0" smtClean="0"/>
                        <a:t>(157%)</a:t>
                      </a:r>
                      <a:endParaRPr lang="en-US" dirty="0"/>
                    </a:p>
                  </a:txBody>
                  <a:tcPr anchor="ctr"/>
                </a:tc>
                <a:tc>
                  <a:txBody>
                    <a:bodyPr/>
                    <a:lstStyle/>
                    <a:p>
                      <a:pPr algn="ctr"/>
                      <a:r>
                        <a:rPr lang="en-US" dirty="0" smtClean="0"/>
                        <a:t>5.2</a:t>
                      </a:r>
                      <a:r>
                        <a:rPr lang="en-US" baseline="0" dirty="0" smtClean="0"/>
                        <a:t> (73%)</a:t>
                      </a:r>
                      <a:endParaRPr lang="en-US" dirty="0"/>
                    </a:p>
                  </a:txBody>
                  <a:tcPr anchor="ctr"/>
                </a:tc>
                <a:tc>
                  <a:txBody>
                    <a:bodyPr/>
                    <a:lstStyle/>
                    <a:p>
                      <a:pPr algn="ctr"/>
                      <a:r>
                        <a:rPr lang="en-US" dirty="0" smtClean="0"/>
                        <a:t>2.8 (39%)</a:t>
                      </a:r>
                      <a:endParaRPr lang="en-US" dirty="0"/>
                    </a:p>
                  </a:txBody>
                  <a:tcPr anchor="ctr"/>
                </a:tc>
              </a:tr>
              <a:tr h="785152">
                <a:tc>
                  <a:txBody>
                    <a:bodyPr/>
                    <a:lstStyle/>
                    <a:p>
                      <a:pPr algn="ctr"/>
                      <a:r>
                        <a:rPr lang="en-US" dirty="0" smtClean="0"/>
                        <a:t>Jan.</a:t>
                      </a:r>
                      <a:endParaRPr lang="en-US" dirty="0"/>
                    </a:p>
                  </a:txBody>
                  <a:tcPr anchor="ctr"/>
                </a:tc>
                <a:tc>
                  <a:txBody>
                    <a:bodyPr/>
                    <a:lstStyle/>
                    <a:p>
                      <a:pPr algn="ctr"/>
                      <a:r>
                        <a:rPr lang="en-US" dirty="0" smtClean="0"/>
                        <a:t>7.7</a:t>
                      </a:r>
                      <a:r>
                        <a:rPr lang="en-US" baseline="0" dirty="0" smtClean="0"/>
                        <a:t> (108%)</a:t>
                      </a:r>
                      <a:endParaRPr lang="en-US" dirty="0"/>
                    </a:p>
                  </a:txBody>
                  <a:tcPr anchor="ctr"/>
                </a:tc>
                <a:tc>
                  <a:txBody>
                    <a:bodyPr/>
                    <a:lstStyle/>
                    <a:p>
                      <a:pPr algn="ctr"/>
                      <a:r>
                        <a:rPr lang="en-US" dirty="0" smtClean="0"/>
                        <a:t>4.4</a:t>
                      </a:r>
                      <a:r>
                        <a:rPr lang="en-US" baseline="0" dirty="0" smtClean="0"/>
                        <a:t> (61%)</a:t>
                      </a:r>
                      <a:endParaRPr lang="en-US" dirty="0"/>
                    </a:p>
                  </a:txBody>
                  <a:tcPr anchor="ctr"/>
                </a:tc>
                <a:tc>
                  <a:txBody>
                    <a:bodyPr/>
                    <a:lstStyle/>
                    <a:p>
                      <a:pPr algn="ctr"/>
                      <a:r>
                        <a:rPr lang="en-US" dirty="0" smtClean="0"/>
                        <a:t>1.8 (25%)</a:t>
                      </a:r>
                      <a:endParaRPr lang="en-US" dirty="0"/>
                    </a:p>
                  </a:txBody>
                  <a:tcPr anchor="ctr"/>
                </a:tc>
              </a:tr>
              <a:tr h="785152">
                <a:tc>
                  <a:txBody>
                    <a:bodyPr/>
                    <a:lstStyle/>
                    <a:p>
                      <a:pPr algn="ctr"/>
                      <a:r>
                        <a:rPr lang="en-US" dirty="0" smtClean="0"/>
                        <a:t>Apr.</a:t>
                      </a:r>
                      <a:endParaRPr lang="en-US" dirty="0"/>
                    </a:p>
                  </a:txBody>
                  <a:tcPr anchor="ctr"/>
                </a:tc>
                <a:tc>
                  <a:txBody>
                    <a:bodyPr/>
                    <a:lstStyle/>
                    <a:p>
                      <a:pPr algn="ctr"/>
                      <a:r>
                        <a:rPr lang="en-US" dirty="0" smtClean="0"/>
                        <a:t>4.65 (65%)</a:t>
                      </a:r>
                      <a:endParaRPr lang="en-US" dirty="0"/>
                    </a:p>
                  </a:txBody>
                  <a:tcPr anchor="ctr"/>
                </a:tc>
                <a:tc>
                  <a:txBody>
                    <a:bodyPr/>
                    <a:lstStyle/>
                    <a:p>
                      <a:pPr algn="ctr"/>
                      <a:r>
                        <a:rPr lang="en-US" dirty="0" smtClean="0"/>
                        <a:t>2.7 (38%)</a:t>
                      </a:r>
                      <a:endParaRPr lang="en-US" dirty="0"/>
                    </a:p>
                  </a:txBody>
                  <a:tcPr anchor="ctr"/>
                </a:tc>
                <a:tc>
                  <a:txBody>
                    <a:bodyPr/>
                    <a:lstStyle/>
                    <a:p>
                      <a:pPr algn="ctr"/>
                      <a:r>
                        <a:rPr lang="en-US" dirty="0" smtClean="0"/>
                        <a:t>1.5 (21%)</a:t>
                      </a:r>
                      <a:endParaRPr lang="en-US" dirty="0"/>
                    </a:p>
                  </a:txBody>
                  <a:tcPr anchor="ctr"/>
                </a:tc>
              </a:tr>
            </a:tbl>
          </a:graphicData>
        </a:graphic>
      </p:graphicFrame>
      <p:pic>
        <p:nvPicPr>
          <p:cNvPr id="12" name="Picture 11" descr="wsupMap_50PerDiff_o2013-04-01.png"/>
          <p:cNvPicPr>
            <a:picLocks noChangeAspect="1"/>
          </p:cNvPicPr>
          <p:nvPr/>
        </p:nvPicPr>
        <p:blipFill>
          <a:blip r:embed="rId3" cstate="print">
            <a:clrChange>
              <a:clrFrom>
                <a:srgbClr val="FFFFFF"/>
              </a:clrFrom>
              <a:clrTo>
                <a:srgbClr val="FFFFFF">
                  <a:alpha val="0"/>
                </a:srgbClr>
              </a:clrTo>
            </a:clrChange>
          </a:blip>
          <a:srcRect l="16710" r="14360"/>
          <a:stretch>
            <a:fillRect/>
          </a:stretch>
        </p:blipFill>
        <p:spPr>
          <a:xfrm>
            <a:off x="4419600" y="895350"/>
            <a:ext cx="4648200" cy="5810250"/>
          </a:xfrm>
          <a:prstGeom prst="rect">
            <a:avLst/>
          </a:prstGeom>
        </p:spPr>
      </p:pic>
      <p:pic>
        <p:nvPicPr>
          <p:cNvPr id="13" name="Picture 12" descr="wsupMap_50PerDiff_o2013-04-01.png"/>
          <p:cNvPicPr>
            <a:picLocks noChangeAspect="1"/>
          </p:cNvPicPr>
          <p:nvPr/>
        </p:nvPicPr>
        <p:blipFill>
          <a:blip r:embed="rId3" cstate="print"/>
          <a:srcRect t="66667" r="89252"/>
          <a:stretch>
            <a:fillRect/>
          </a:stretch>
        </p:blipFill>
        <p:spPr>
          <a:xfrm>
            <a:off x="8229600" y="4495800"/>
            <a:ext cx="855505"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our forecast so low?</a:t>
            </a:r>
            <a:endParaRPr lang="en-US" dirty="0"/>
          </a:p>
        </p:txBody>
      </p:sp>
      <p:sp>
        <p:nvSpPr>
          <p:cNvPr id="7" name="Content Placeholder 2"/>
          <p:cNvSpPr txBox="1">
            <a:spLocks/>
          </p:cNvSpPr>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40000"/>
              </a:spcAft>
              <a:buClrTx/>
              <a:buSzTx/>
              <a:buFontTx/>
              <a:buNone/>
              <a:tabLst/>
              <a:defRPr/>
            </a:pPr>
            <a:r>
              <a:rPr kumimoji="0" lang="en-US" sz="2800" b="1" i="1"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mn-lt"/>
                <a:ea typeface="+mn-ea"/>
                <a:cs typeface="+mn-cs"/>
              </a:rPr>
              <a:t>Poor precipitation conditions</a:t>
            </a:r>
          </a:p>
          <a:p>
            <a:pPr marL="339725" marR="0" lvl="1" indent="-225425" algn="l" defTabSz="914400" rtl="0" eaLnBrk="1" fontAlgn="base" latinLnBrk="0" hangingPunct="1">
              <a:lnSpc>
                <a:spcPct val="85000"/>
              </a:lnSpc>
              <a:spcBef>
                <a:spcPct val="0"/>
              </a:spcBef>
              <a:spcAft>
                <a:spcPct val="40000"/>
              </a:spcAft>
              <a:buClrTx/>
              <a:buSzTx/>
              <a:buFontTx/>
              <a:buChar char="•"/>
              <a:tabLst/>
              <a:defRPr/>
            </a:pPr>
            <a:r>
              <a:rPr kumimoji="0"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With the exception of December,</a:t>
            </a:r>
            <a:r>
              <a:rPr kumimoji="0" lang="en-US" sz="2400" b="1" i="0" u="none" strike="noStrike" kern="0" cap="none" spc="0" normalizeH="0" noProof="0" dirty="0" smtClean="0">
                <a:ln>
                  <a:noFill/>
                </a:ln>
                <a:solidFill>
                  <a:srgbClr val="FFFFFF"/>
                </a:solidFill>
                <a:effectLst>
                  <a:outerShdw blurRad="38100" dist="38100" dir="2700000" algn="tl">
                    <a:srgbClr val="000000"/>
                  </a:outerShdw>
                </a:effectLst>
                <a:uLnTx/>
                <a:uFillTx/>
                <a:latin typeface="+mn-lt"/>
              </a:rPr>
              <a:t> the basin has been dry</a:t>
            </a:r>
          </a:p>
          <a:p>
            <a:pPr marL="339725" marR="0" lvl="1" indent="-225425" algn="l" defTabSz="914400" rtl="0" eaLnBrk="1" fontAlgn="base" latinLnBrk="0" hangingPunct="1">
              <a:lnSpc>
                <a:spcPct val="85000"/>
              </a:lnSpc>
              <a:spcBef>
                <a:spcPct val="0"/>
              </a:spcBef>
              <a:spcAft>
                <a:spcPct val="40000"/>
              </a:spcAft>
              <a:buClrTx/>
              <a:buSzTx/>
              <a:buFontTx/>
              <a:buChar char="•"/>
              <a:tabLst/>
              <a:defRPr/>
            </a:pPr>
            <a:r>
              <a:rPr lang="en-US" sz="2400" b="1" kern="0" dirty="0" smtClean="0">
                <a:effectLst>
                  <a:outerShdw blurRad="38100" dist="38100" dir="2700000" algn="tl">
                    <a:srgbClr val="000000"/>
                  </a:outerShdw>
                </a:effectLst>
                <a:latin typeface="+mn-lt"/>
              </a:rPr>
              <a:t>This may be potentially the driest consecutive 2 years on record</a:t>
            </a:r>
          </a:p>
          <a:p>
            <a:pPr lvl="0" algn="l">
              <a:lnSpc>
                <a:spcPct val="85000"/>
              </a:lnSpc>
              <a:spcAft>
                <a:spcPct val="40000"/>
              </a:spcAft>
              <a:defRPr/>
            </a:pPr>
            <a:r>
              <a:rPr lang="en-US" sz="2800" b="1" i="1" kern="0" dirty="0" smtClean="0">
                <a:solidFill>
                  <a:srgbClr val="FFFFCC"/>
                </a:solidFill>
                <a:effectLst>
                  <a:outerShdw blurRad="38100" dist="38100" dir="2700000" algn="tl">
                    <a:srgbClr val="000000"/>
                  </a:outerShdw>
                </a:effectLst>
              </a:rPr>
              <a:t>Poor antecedent soil moisture conditions</a:t>
            </a:r>
            <a:endParaRPr lang="en-US" sz="2800" b="1" i="1" kern="0" dirty="0">
              <a:solidFill>
                <a:srgbClr val="FFFFCC"/>
              </a:solidFill>
              <a:effectLst>
                <a:outerShdw blurRad="38100" dist="38100" dir="2700000" algn="tl">
                  <a:srgbClr val="000000"/>
                </a:outerShdw>
              </a:effectLst>
            </a:endParaRPr>
          </a:p>
          <a:p>
            <a:pPr marL="339725" lvl="1" indent="-225425" algn="l">
              <a:lnSpc>
                <a:spcPct val="85000"/>
              </a:lnSpc>
              <a:spcAft>
                <a:spcPct val="40000"/>
              </a:spcAft>
              <a:buFontTx/>
              <a:buChar char="•"/>
              <a:defRPr/>
            </a:pPr>
            <a:r>
              <a:rPr lang="en-US" sz="2400" b="1" kern="0" dirty="0" smtClean="0">
                <a:effectLst>
                  <a:outerShdw blurRad="38100" dist="38100" dir="2700000" algn="tl">
                    <a:srgbClr val="000000"/>
                  </a:outerShdw>
                </a:effectLst>
              </a:rPr>
              <a:t>Dry antecedent years have the potential to contribute to significantly reduced flows</a:t>
            </a:r>
            <a:endParaRPr lang="en-US" sz="2400" b="1" kern="0" dirty="0" smtClean="0">
              <a:effectLst>
                <a:outerShdw blurRad="38100" dist="38100" dir="2700000" algn="tl">
                  <a:srgbClr val="000000"/>
                </a:outerShdw>
              </a:effectLst>
              <a:latin typeface="+mn-lt"/>
            </a:endParaRPr>
          </a:p>
          <a:p>
            <a:pPr marL="339725" lvl="1" indent="-225425" algn="l">
              <a:lnSpc>
                <a:spcPct val="85000"/>
              </a:lnSpc>
              <a:spcAft>
                <a:spcPct val="40000"/>
              </a:spcAft>
              <a:buFontTx/>
              <a:buChar char="•"/>
              <a:defRPr/>
            </a:pPr>
            <a:endParaRPr lang="en-US" sz="2400" b="1" kern="0" dirty="0" smtClean="0">
              <a:effectLst>
                <a:outerShdw blurRad="38100" dist="38100" dir="2700000" algn="tl">
                  <a:srgbClr val="000000"/>
                </a:outerShdw>
              </a:effectLst>
              <a:latin typeface="+mn-lt"/>
            </a:endParaRPr>
          </a:p>
          <a:p>
            <a:pPr marL="339725" marR="0" lvl="1" indent="-225425" algn="l" defTabSz="914400" rtl="0" eaLnBrk="1" fontAlgn="base" latinLnBrk="0" hangingPunct="1">
              <a:lnSpc>
                <a:spcPct val="85000"/>
              </a:lnSpc>
              <a:spcBef>
                <a:spcPct val="0"/>
              </a:spcBef>
              <a:spcAft>
                <a:spcPct val="40000"/>
              </a:spcAft>
              <a:buClrTx/>
              <a:buSzTx/>
              <a:tabLst/>
              <a:defRPr/>
            </a:pPr>
            <a:endParaRPr lang="en-US" sz="2400" b="1" kern="0" dirty="0" smtClean="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52746</TotalTime>
  <Words>1089</Words>
  <Application>Microsoft Office PowerPoint</Application>
  <PresentationFormat>On-screen Show (4:3)</PresentationFormat>
  <Paragraphs>130</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Arial</vt:lpstr>
      <vt:lpstr>Wingdings</vt:lpstr>
      <vt:lpstr>CaslonOpnface BT</vt:lpstr>
      <vt:lpstr>ACaslon RegularSC</vt:lpstr>
      <vt:lpstr>noaa</vt:lpstr>
      <vt:lpstr>Recent Forecasts, Updates, and the Path Ahead</vt:lpstr>
      <vt:lpstr>Overview</vt:lpstr>
      <vt:lpstr>The Bottom Line</vt:lpstr>
      <vt:lpstr>Current WY Conditions</vt:lpstr>
      <vt:lpstr>Current WY Conditions</vt:lpstr>
      <vt:lpstr>Current WY Conditions</vt:lpstr>
      <vt:lpstr>WY Snow Conditions</vt:lpstr>
      <vt:lpstr>Current Unregulated Forecast</vt:lpstr>
      <vt:lpstr>Why is our forecast so low?</vt:lpstr>
      <vt:lpstr>A word about soil moisture</vt:lpstr>
      <vt:lpstr>Slide 11</vt:lpstr>
      <vt:lpstr>ESP Update</vt:lpstr>
      <vt:lpstr>ESP Update</vt:lpstr>
      <vt:lpstr>Other Ongoing Efforts</vt:lpstr>
      <vt:lpstr>Questions?</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W. Paul Miller</cp:lastModifiedBy>
  <cp:revision>1336</cp:revision>
  <dcterms:created xsi:type="dcterms:W3CDTF">2001-08-02T19:44:25Z</dcterms:created>
  <dcterms:modified xsi:type="dcterms:W3CDTF">2013-04-16T15:00:23Z</dcterms:modified>
</cp:coreProperties>
</file>