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72" r:id="rId3"/>
    <p:sldId id="274" r:id="rId4"/>
    <p:sldId id="263" r:id="rId5"/>
    <p:sldId id="264" r:id="rId6"/>
    <p:sldId id="265" r:id="rId7"/>
    <p:sldId id="267" r:id="rId8"/>
    <p:sldId id="266" r:id="rId9"/>
    <p:sldId id="269" r:id="rId10"/>
    <p:sldId id="262" r:id="rId11"/>
    <p:sldId id="280" r:id="rId12"/>
    <p:sldId id="281" r:id="rId13"/>
    <p:sldId id="271" r:id="rId14"/>
    <p:sldId id="257" r:id="rId15"/>
    <p:sldId id="258" r:id="rId16"/>
    <p:sldId id="259" r:id="rId17"/>
    <p:sldId id="260" r:id="rId18"/>
    <p:sldId id="261" r:id="rId19"/>
    <p:sldId id="27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37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9EE668-E6CD-4D7C-B196-AFED142B1105}" type="datetimeFigureOut">
              <a:rPr lang="en-US" smtClean="0"/>
              <a:pPr/>
              <a:t>8/19/2013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6A99FD-F85D-4927-BDFC-7670E16727B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D35B2C-3E2D-48FF-A7DB-B363CE8BEFB3}" type="slidenum">
              <a:rPr lang="en-US"/>
              <a:pPr/>
              <a:t>3</a:t>
            </a:fld>
            <a:endParaRPr lang="en-US"/>
          </a:p>
        </p:txBody>
      </p:sp>
      <p:sp>
        <p:nvSpPr>
          <p:cNvPr id="135170" name="Rectangle 2"/>
          <p:cNvSpPr>
            <a:spLocks noRot="1" noChangeArrowheads="1" noTextEdit="1"/>
          </p:cNvSpPr>
          <p:nvPr>
            <p:ph type="sldImg"/>
          </p:nvPr>
        </p:nvSpPr>
        <p:spPr>
          <a:ln/>
        </p:spPr>
      </p:sp>
      <p:sp>
        <p:nvSpPr>
          <p:cNvPr id="135171" name="Rectangle 3"/>
          <p:cNvSpPr>
            <a:spLocks noGrp="1" noChangeArrowheads="1"/>
          </p:cNvSpPr>
          <p:nvPr>
            <p:ph type="body" idx="1"/>
          </p:nvPr>
        </p:nvSpPr>
        <p:spPr>
          <a:xfrm>
            <a:off x="914711" y="4344025"/>
            <a:ext cx="5028579" cy="4114488"/>
          </a:xfrm>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will bring up the Attribute Inclusion</a:t>
            </a:r>
            <a:r>
              <a:rPr lang="en-US" baseline="0" dirty="0" smtClean="0"/>
              <a:t> GUI, where you can select guidance sources for display in the basin table. 100 year Average Recurrence Interval (ARI) guidance has been selected in the graphic shown here.</a:t>
            </a:r>
            <a:endParaRPr lang="en-US" dirty="0"/>
          </a:p>
        </p:txBody>
      </p:sp>
      <p:sp>
        <p:nvSpPr>
          <p:cNvPr id="4" name="Slide Number Placeholder 3"/>
          <p:cNvSpPr>
            <a:spLocks noGrp="1"/>
          </p:cNvSpPr>
          <p:nvPr>
            <p:ph type="sldNum" sz="quarter" idx="10"/>
          </p:nvPr>
        </p:nvSpPr>
        <p:spPr/>
        <p:txBody>
          <a:bodyPr/>
          <a:lstStyle/>
          <a:p>
            <a:fld id="{3DB558FA-BB51-4670-9476-D6FF7C95BC2F}" type="slidenum">
              <a:rPr lang="en-US" smtClean="0"/>
              <a:pPr/>
              <a:t>17</a:t>
            </a:fld>
            <a:endParaRPr lang="en-US"/>
          </a:p>
        </p:txBody>
      </p:sp>
    </p:spTree>
    <p:extLst>
      <p:ext uri="{BB962C8B-B14F-4D97-AF65-F5344CB8AC3E}">
        <p14:creationId xmlns:p14="http://schemas.microsoft.com/office/powerpoint/2010/main" xmlns="" val="130551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7">
              <a:defRPr/>
            </a:pPr>
            <a:r>
              <a:rPr lang="en-US" dirty="0" smtClean="0"/>
              <a:t>This will add the applicable ARI guidance</a:t>
            </a:r>
            <a:r>
              <a:rPr lang="en-US" baseline="0" dirty="0" smtClean="0"/>
              <a:t> into the basin table. Multiple recurrence intervals can be added if desired.  ARI ratio and difference can be displayed in the table just like the RFC Flash Flood Guidance.</a:t>
            </a:r>
            <a:endParaRPr lang="en-US" dirty="0" smtClean="0"/>
          </a:p>
          <a:p>
            <a:endParaRPr lang="en-US" dirty="0"/>
          </a:p>
        </p:txBody>
      </p:sp>
      <p:sp>
        <p:nvSpPr>
          <p:cNvPr id="4" name="Slide Number Placeholder 3"/>
          <p:cNvSpPr>
            <a:spLocks noGrp="1"/>
          </p:cNvSpPr>
          <p:nvPr>
            <p:ph type="sldNum" sz="quarter" idx="10"/>
          </p:nvPr>
        </p:nvSpPr>
        <p:spPr/>
        <p:txBody>
          <a:bodyPr/>
          <a:lstStyle/>
          <a:p>
            <a:fld id="{3DB558FA-BB51-4670-9476-D6FF7C95BC2F}" type="slidenum">
              <a:rPr lang="en-US" smtClean="0"/>
              <a:pPr/>
              <a:t>18</a:t>
            </a:fld>
            <a:endParaRPr lang="en-US"/>
          </a:p>
        </p:txBody>
      </p:sp>
    </p:spTree>
    <p:extLst>
      <p:ext uri="{BB962C8B-B14F-4D97-AF65-F5344CB8AC3E}">
        <p14:creationId xmlns:p14="http://schemas.microsoft.com/office/powerpoint/2010/main" xmlns="" val="998008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8B21E902-AF5B-459C-9ADC-03BC0C76544A}" type="slidenum">
              <a:rPr lang="en-US" smtClean="0">
                <a:latin typeface="Arial" pitchFamily="34" charset="0"/>
                <a:ea typeface="ＭＳ Ｐゴシック" pitchFamily="34" charset="-128"/>
              </a:rPr>
              <a:pPr/>
              <a:t>4</a:t>
            </a:fld>
            <a:endParaRPr lang="en-US" smtClean="0">
              <a:latin typeface="Arial" pitchFamily="34" charset="0"/>
              <a:ea typeface="ＭＳ Ｐゴシック" pitchFamily="34" charset="-128"/>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smtClean="0">
                <a:latin typeface="Arial" pitchFamily="34" charset="0"/>
                <a:ea typeface="ＭＳ Ｐゴシック" pitchFamily="34" charset="-128"/>
              </a:rPr>
              <a:t>The Flash Flood Potential Index or FFPI was originally developed by Greg Smith at the CBRFC to assess relative flash flood potentials of the land surface. All three RFCs utilize geographic information to determine relative flash flood potentials. CBRFC and CNRFC use the FFPI directly in their FFG calculations. NWRFC does not use the FFPI directly, but it leans on its concepts. </a:t>
            </a:r>
          </a:p>
          <a:p>
            <a:pPr eaLnBrk="1" hangingPunct="1"/>
            <a:r>
              <a:rPr lang="en-US" smtClean="0">
                <a:latin typeface="Arial" pitchFamily="34" charset="0"/>
                <a:ea typeface="ＭＳ Ｐゴシック" pitchFamily="34" charset="-128"/>
              </a:rPr>
              <a:t>The FFPI is a novel method for combining geographic information sources including infiltration characteristics due to soil texture, forest cover, slope, and land use data sets using GIS software. The end result is a single value gridded index that represents the potential for flash flooding. The specific steps for creating the FFPI grid will be described in the following slides.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8C832238-AA79-4F6B-BD78-6A3E3DF4E7DA}" type="slidenum">
              <a:rPr lang="en-US" smtClean="0">
                <a:latin typeface="Arial" pitchFamily="34" charset="0"/>
                <a:ea typeface="ＭＳ Ｐゴシック" pitchFamily="34" charset="-128"/>
              </a:rPr>
              <a:pPr/>
              <a:t>5</a:t>
            </a:fld>
            <a:endParaRPr lang="en-US" smtClean="0">
              <a:latin typeface="Arial" pitchFamily="34" charset="0"/>
              <a:ea typeface="ＭＳ Ｐゴシック" pitchFamily="34" charset="-128"/>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smtClean="0">
                <a:latin typeface="Arial" pitchFamily="34" charset="0"/>
                <a:ea typeface="ＭＳ Ｐゴシック" pitchFamily="34" charset="-128"/>
              </a:rPr>
              <a:t>Attributes associated with these datasets, such as the percent slope of an area, the density of the forest, and the percent of clay content within the soil are ranked based on their infiltration capabilities and runoff response potential. A scale of 1-10, defined as the Flash Flood Potential Index, is used where higher values indicate a higher runoff response and lower values are indicative of a lower runoff response. This is repeated for each data layer.   A mean of all the data layers is computed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752242B9-70DF-4B97-BDD4-A5C7FD63C9B3}" type="slidenum">
              <a:rPr lang="en-US" smtClean="0">
                <a:latin typeface="Arial" pitchFamily="34" charset="0"/>
                <a:ea typeface="ＭＳ Ｐゴシック" pitchFamily="34" charset="-128"/>
              </a:rPr>
              <a:pPr/>
              <a:t>6</a:t>
            </a:fld>
            <a:endParaRPr lang="en-US" smtClean="0">
              <a:latin typeface="Arial" pitchFamily="34" charset="0"/>
              <a:ea typeface="ＭＳ Ｐゴシック" pitchFamily="34" charset="-128"/>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914400" y="4343400"/>
            <a:ext cx="5029200" cy="4114800"/>
          </a:xfrm>
          <a:noFill/>
          <a:ln/>
        </p:spPr>
        <p:txBody>
          <a:bodyPr/>
          <a:lstStyle/>
          <a:p>
            <a:pPr eaLnBrk="1" hangingPunct="1"/>
            <a:r>
              <a:rPr lang="en-US" smtClean="0">
                <a:latin typeface="Arial" pitchFamily="34" charset="0"/>
                <a:ea typeface="ＭＳ Ｐゴシック" pitchFamily="34" charset="-128"/>
              </a:rPr>
              <a:t>The resulting FFPI  is shown here for the Colorado Basin RFC domain.  This example also shows the FFPI highlighting the flash flood prone Virgin River in southwest Utah.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2BC07B4C-1004-4489-BC2C-888FA0CC6CE3}" type="slidenum">
              <a:rPr lang="en-US" smtClean="0">
                <a:latin typeface="Arial" pitchFamily="34" charset="0"/>
                <a:ea typeface="ＭＳ Ｐゴシック" pitchFamily="34" charset="-128"/>
              </a:rPr>
              <a:pPr/>
              <a:t>9</a:t>
            </a:fld>
            <a:endParaRPr lang="en-US" smtClean="0">
              <a:latin typeface="Arial" pitchFamily="34" charset="0"/>
              <a:ea typeface="ＭＳ Ｐゴシック" pitchFamily="34" charset="-128"/>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smtClean="0">
                <a:latin typeface="Arial" pitchFamily="34" charset="0"/>
                <a:ea typeface="ＭＳ Ｐゴシック" pitchFamily="34" charset="-128"/>
              </a:rPr>
              <a:t>The CBRFC gridded FFG as displayed on D2D is shown here.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5922BEC8-E565-46D6-B85E-EEA41FC5D051}" type="slidenum">
              <a:rPr lang="en-US" smtClean="0">
                <a:latin typeface="Arial" pitchFamily="34" charset="0"/>
                <a:ea typeface="ＭＳ Ｐゴシック" pitchFamily="34" charset="-128"/>
              </a:rPr>
              <a:pPr/>
              <a:t>10</a:t>
            </a:fld>
            <a:endParaRPr lang="en-US" smtClean="0">
              <a:latin typeface="Arial" pitchFamily="34" charset="0"/>
              <a:ea typeface="ＭＳ Ｐゴシック" pitchFamily="34" charset="-128"/>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smtClean="0">
                <a:latin typeface="Arial" pitchFamily="34" charset="0"/>
                <a:ea typeface="ＭＳ Ｐゴシック" pitchFamily="34" charset="-128"/>
              </a:rPr>
              <a:t>This slide highlights  methods used by the 3 Western Region RFCs. More detailed descriptions will follow on subsequent slides. </a:t>
            </a:r>
          </a:p>
          <a:p>
            <a:pPr eaLnBrk="1" hangingPunct="1"/>
            <a:r>
              <a:rPr lang="en-US" smtClean="0">
                <a:latin typeface="Arial" pitchFamily="34" charset="0"/>
                <a:ea typeface="ＭＳ Ｐゴシック" pitchFamily="34" charset="-128"/>
              </a:rPr>
              <a:t>The Colorado Basin RFC utilizes an existing empirically based method that relates historical event data to precipitation return frequency values. These values are skewed and given greater spatial variability based on the Flash Flood Potential Index (to be discussed shortly).</a:t>
            </a:r>
          </a:p>
          <a:p>
            <a:pPr eaLnBrk="1" hangingPunct="1"/>
            <a:r>
              <a:rPr lang="en-US" smtClean="0">
                <a:latin typeface="Arial" pitchFamily="34" charset="0"/>
                <a:ea typeface="ＭＳ Ｐゴシック" pitchFamily="34" charset="-128"/>
              </a:rPr>
              <a:t>The California-Nevada River Forecast Center also utilizes the Flash Flood Potential Index but it is applied to “rule-of-thumb” flash flood guidance values.</a:t>
            </a:r>
          </a:p>
          <a:p>
            <a:pPr eaLnBrk="1" hangingPunct="1"/>
            <a:r>
              <a:rPr lang="en-US" smtClean="0">
                <a:latin typeface="Arial" pitchFamily="34" charset="0"/>
                <a:ea typeface="ＭＳ Ｐゴシック" pitchFamily="34" charset="-128"/>
              </a:rPr>
              <a:t>The Northwest River Forecast Center performed a geospatial analysis of known flash flood events to create a GIS model for computing FFG.</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precipitation frequency data is in AWIPS in can be accessed  several ways. In D2D basin averaged guidance can be accessed from the SCAN menu in similar fashion to RFC guidance. The selection GUI for 100-year Average Recurrence Interval (ARI) data is shown here.</a:t>
            </a:r>
            <a:endParaRPr lang="en-US" dirty="0"/>
          </a:p>
        </p:txBody>
      </p:sp>
      <p:sp>
        <p:nvSpPr>
          <p:cNvPr id="4" name="Slide Number Placeholder 3"/>
          <p:cNvSpPr>
            <a:spLocks noGrp="1"/>
          </p:cNvSpPr>
          <p:nvPr>
            <p:ph type="sldNum" sz="quarter" idx="10"/>
          </p:nvPr>
        </p:nvSpPr>
        <p:spPr/>
        <p:txBody>
          <a:bodyPr/>
          <a:lstStyle/>
          <a:p>
            <a:fld id="{3DB558FA-BB51-4670-9476-D6FF7C95BC2F}" type="slidenum">
              <a:rPr lang="en-US" smtClean="0"/>
              <a:pPr/>
              <a:t>14</a:t>
            </a:fld>
            <a:endParaRPr lang="en-US"/>
          </a:p>
        </p:txBody>
      </p:sp>
    </p:spTree>
    <p:extLst>
      <p:ext uri="{BB962C8B-B14F-4D97-AF65-F5344CB8AC3E}">
        <p14:creationId xmlns:p14="http://schemas.microsoft.com/office/powerpoint/2010/main" xmlns="" val="1696509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7">
              <a:defRPr/>
            </a:pPr>
            <a:r>
              <a:rPr lang="en-US" dirty="0" smtClean="0"/>
              <a:t>Basin averaged guidance</a:t>
            </a:r>
            <a:r>
              <a:rPr lang="en-US" baseline="0" dirty="0" smtClean="0"/>
              <a:t> will display in the D2D pane a</a:t>
            </a:r>
            <a:r>
              <a:rPr lang="en-US" dirty="0" smtClean="0"/>
              <a:t>fter selecting one of the ARI / event duration combinations. The 1-hour / 100-year ARI guidance is</a:t>
            </a:r>
            <a:r>
              <a:rPr lang="en-US" baseline="0" dirty="0" smtClean="0"/>
              <a:t> shown here. You will notice there is a discontinuity in the data as you cross the Colorado River. This artifact exists in the original data and is the result of the original analysis being done individually by state.</a:t>
            </a:r>
            <a:endParaRPr lang="en-US" dirty="0" smtClean="0"/>
          </a:p>
          <a:p>
            <a:endParaRPr lang="en-US" dirty="0"/>
          </a:p>
        </p:txBody>
      </p:sp>
      <p:sp>
        <p:nvSpPr>
          <p:cNvPr id="4" name="Slide Number Placeholder 3"/>
          <p:cNvSpPr>
            <a:spLocks noGrp="1"/>
          </p:cNvSpPr>
          <p:nvPr>
            <p:ph type="sldNum" sz="quarter" idx="10"/>
          </p:nvPr>
        </p:nvSpPr>
        <p:spPr/>
        <p:txBody>
          <a:bodyPr/>
          <a:lstStyle/>
          <a:p>
            <a:fld id="{3DB558FA-BB51-4670-9476-D6FF7C95BC2F}" type="slidenum">
              <a:rPr lang="en-US" smtClean="0"/>
              <a:pPr/>
              <a:t>15</a:t>
            </a:fld>
            <a:endParaRPr lang="en-US"/>
          </a:p>
        </p:txBody>
      </p:sp>
    </p:spTree>
    <p:extLst>
      <p:ext uri="{BB962C8B-B14F-4D97-AF65-F5344CB8AC3E}">
        <p14:creationId xmlns:p14="http://schemas.microsoft.com/office/powerpoint/2010/main" xmlns="" val="2014878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use ARI data in</a:t>
            </a:r>
            <a:r>
              <a:rPr lang="en-US" baseline="0" dirty="0" smtClean="0"/>
              <a:t> FFMP, we use the D2D SCAN menu to load the desired QPE data source normally. ARI guidance is added by selecting the “arrow” on the upper right side of the FFMP basin table (shown here by the red oval).</a:t>
            </a:r>
            <a:endParaRPr lang="en-US" dirty="0"/>
          </a:p>
        </p:txBody>
      </p:sp>
      <p:sp>
        <p:nvSpPr>
          <p:cNvPr id="4" name="Slide Number Placeholder 3"/>
          <p:cNvSpPr>
            <a:spLocks noGrp="1"/>
          </p:cNvSpPr>
          <p:nvPr>
            <p:ph type="sldNum" sz="quarter" idx="10"/>
          </p:nvPr>
        </p:nvSpPr>
        <p:spPr/>
        <p:txBody>
          <a:bodyPr/>
          <a:lstStyle/>
          <a:p>
            <a:fld id="{3DB558FA-BB51-4670-9476-D6FF7C95BC2F}" type="slidenum">
              <a:rPr lang="en-US" smtClean="0"/>
              <a:pPr/>
              <a:t>16</a:t>
            </a:fld>
            <a:endParaRPr lang="en-US"/>
          </a:p>
        </p:txBody>
      </p:sp>
    </p:spTree>
    <p:extLst>
      <p:ext uri="{BB962C8B-B14F-4D97-AF65-F5344CB8AC3E}">
        <p14:creationId xmlns:p14="http://schemas.microsoft.com/office/powerpoint/2010/main" xmlns="" val="3849314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90B01A-E442-468D-8A24-8496EB97ACB1}" type="datetimeFigureOut">
              <a:rPr lang="en-US" smtClean="0"/>
              <a:pPr/>
              <a:t>8/19/2013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20215-AAC1-4C2F-944B-6F46C41184C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90B01A-E442-468D-8A24-8496EB97ACB1}" type="datetimeFigureOut">
              <a:rPr lang="en-US" smtClean="0"/>
              <a:pPr/>
              <a:t>8/19/2013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20215-AAC1-4C2F-944B-6F46C41184C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90B01A-E442-468D-8A24-8496EB97ACB1}" type="datetimeFigureOut">
              <a:rPr lang="en-US" smtClean="0"/>
              <a:pPr/>
              <a:t>8/19/2013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20215-AAC1-4C2F-944B-6F46C41184C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50838"/>
            <a:ext cx="7772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98500" y="1665288"/>
            <a:ext cx="7772400" cy="4114800"/>
          </a:xfrm>
        </p:spPr>
        <p:txBody>
          <a:bodyPr/>
          <a:lstStyle/>
          <a:p>
            <a:endParaRPr lang="en-US"/>
          </a:p>
        </p:txBody>
      </p:sp>
      <p:sp>
        <p:nvSpPr>
          <p:cNvPr id="4" name="Date Placeholder 3"/>
          <p:cNvSpPr>
            <a:spLocks noGrp="1"/>
          </p:cNvSpPr>
          <p:nvPr>
            <p:ph type="dt" sz="half" idx="10"/>
          </p:nvPr>
        </p:nvSpPr>
        <p:spPr>
          <a:xfrm>
            <a:off x="685800" y="616585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16585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165850"/>
            <a:ext cx="1905000" cy="457200"/>
          </a:xfrm>
        </p:spPr>
        <p:txBody>
          <a:bodyPr/>
          <a:lstStyle>
            <a:lvl1pPr>
              <a:defRPr/>
            </a:lvl1pPr>
          </a:lstStyle>
          <a:p>
            <a:fld id="{1271A7F7-55CD-4C28-A113-FD77887E620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90B01A-E442-468D-8A24-8496EB97ACB1}" type="datetimeFigureOut">
              <a:rPr lang="en-US" smtClean="0"/>
              <a:pPr/>
              <a:t>8/19/2013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20215-AAC1-4C2F-944B-6F46C41184C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90B01A-E442-468D-8A24-8496EB97ACB1}" type="datetimeFigureOut">
              <a:rPr lang="en-US" smtClean="0"/>
              <a:pPr/>
              <a:t>8/19/2013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20215-AAC1-4C2F-944B-6F46C41184C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90B01A-E442-468D-8A24-8496EB97ACB1}" type="datetimeFigureOut">
              <a:rPr lang="en-US" smtClean="0"/>
              <a:pPr/>
              <a:t>8/19/2013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B20215-AAC1-4C2F-944B-6F46C41184C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90B01A-E442-468D-8A24-8496EB97ACB1}" type="datetimeFigureOut">
              <a:rPr lang="en-US" smtClean="0"/>
              <a:pPr/>
              <a:t>8/19/2013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B20215-AAC1-4C2F-944B-6F46C41184C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90B01A-E442-468D-8A24-8496EB97ACB1}" type="datetimeFigureOut">
              <a:rPr lang="en-US" smtClean="0"/>
              <a:pPr/>
              <a:t>8/19/2013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B20215-AAC1-4C2F-944B-6F46C41184C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90B01A-E442-468D-8A24-8496EB97ACB1}" type="datetimeFigureOut">
              <a:rPr lang="en-US" smtClean="0"/>
              <a:pPr/>
              <a:t>8/19/2013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B20215-AAC1-4C2F-944B-6F46C41184C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90B01A-E442-468D-8A24-8496EB97ACB1}" type="datetimeFigureOut">
              <a:rPr lang="en-US" smtClean="0"/>
              <a:pPr/>
              <a:t>8/19/2013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B20215-AAC1-4C2F-944B-6F46C41184C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90B01A-E442-468D-8A24-8496EB97ACB1}" type="datetimeFigureOut">
              <a:rPr lang="en-US" smtClean="0"/>
              <a:pPr/>
              <a:t>8/19/2013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B20215-AAC1-4C2F-944B-6F46C41184C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90B01A-E442-468D-8A24-8496EB97ACB1}" type="datetimeFigureOut">
              <a:rPr lang="en-US" smtClean="0"/>
              <a:pPr/>
              <a:t>8/19/2013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B20215-AAC1-4C2F-944B-6F46C41184C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7.xml"/><Relationship Id="rId7" Type="http://schemas.openxmlformats.org/officeDocument/2006/relationships/oleObject" Target="../embeddings/oleObject1.bin"/><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8.jpeg"/><Relationship Id="rId4" Type="http://schemas.openxmlformats.org/officeDocument/2006/relationships/notesSlide" Target="../notesSlides/notesSlide2.xml"/><Relationship Id="rId9"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228600"/>
            <a:ext cx="8458200" cy="2369880"/>
          </a:xfrm>
          <a:prstGeom prst="rect">
            <a:avLst/>
          </a:prstGeom>
          <a:noFill/>
        </p:spPr>
        <p:txBody>
          <a:bodyPr wrap="square" rtlCol="0">
            <a:spAutoFit/>
          </a:bodyPr>
          <a:lstStyle/>
          <a:p>
            <a:pPr lvl="0" eaLnBrk="0" fontAlgn="base" hangingPunct="0">
              <a:spcBef>
                <a:spcPct val="0"/>
              </a:spcBef>
              <a:spcAft>
                <a:spcPct val="0"/>
              </a:spcAft>
            </a:pPr>
            <a:r>
              <a:rPr lang="en-US" b="1" dirty="0">
                <a:latin typeface="Arial" pitchFamily="34" charset="0"/>
                <a:cs typeface="Arial" pitchFamily="34" charset="0"/>
              </a:rPr>
              <a:t>Flash </a:t>
            </a:r>
            <a:r>
              <a:rPr lang="en-US" b="1" dirty="0" smtClean="0">
                <a:latin typeface="Arial" pitchFamily="34" charset="0"/>
                <a:cs typeface="Arial" pitchFamily="34" charset="0"/>
              </a:rPr>
              <a:t>Flood</a:t>
            </a:r>
          </a:p>
          <a:p>
            <a:pPr lvl="0" eaLnBrk="0" fontAlgn="base" hangingPunct="0">
              <a:spcBef>
                <a:spcPct val="0"/>
              </a:spcBef>
              <a:spcAft>
                <a:spcPct val="0"/>
              </a:spcAft>
            </a:pPr>
            <a:endParaRPr lang="en-US" dirty="0">
              <a:latin typeface="Arial" pitchFamily="34" charset="0"/>
              <a:cs typeface="Arial" pitchFamily="34" charset="0"/>
            </a:endParaRPr>
          </a:p>
          <a:p>
            <a:pPr lvl="1" eaLnBrk="0" fontAlgn="base" hangingPunct="0">
              <a:spcBef>
                <a:spcPct val="0"/>
              </a:spcBef>
              <a:spcAft>
                <a:spcPct val="0"/>
              </a:spcAft>
            </a:pPr>
            <a:r>
              <a:rPr lang="en-US" sz="1600" dirty="0">
                <a:latin typeface="Arial" pitchFamily="34" charset="0"/>
                <a:cs typeface="Arial" pitchFamily="34" charset="0"/>
              </a:rPr>
              <a:t>A rapid and extreme </a:t>
            </a:r>
            <a:r>
              <a:rPr lang="en-US" sz="1600" dirty="0" smtClean="0">
                <a:latin typeface="Arial" pitchFamily="34" charset="0"/>
                <a:cs typeface="Arial" pitchFamily="34" charset="0"/>
              </a:rPr>
              <a:t>flow </a:t>
            </a:r>
            <a:r>
              <a:rPr lang="en-US" sz="1600" dirty="0">
                <a:latin typeface="Arial" pitchFamily="34" charset="0"/>
                <a:cs typeface="Arial" pitchFamily="34" charset="0"/>
              </a:rPr>
              <a:t>of high water into a normally dry area, </a:t>
            </a:r>
            <a:r>
              <a:rPr lang="en-US" sz="1600" dirty="0" smtClean="0">
                <a:latin typeface="Arial" pitchFamily="34" charset="0"/>
                <a:cs typeface="Arial" pitchFamily="34" charset="0"/>
              </a:rPr>
              <a:t>or a rapid water </a:t>
            </a:r>
            <a:endParaRPr lang="en-US" sz="1600" dirty="0">
              <a:latin typeface="Arial" pitchFamily="34" charset="0"/>
              <a:cs typeface="Arial" pitchFamily="34" charset="0"/>
            </a:endParaRPr>
          </a:p>
          <a:p>
            <a:pPr lvl="1" eaLnBrk="0" fontAlgn="base" hangingPunct="0">
              <a:spcBef>
                <a:spcPct val="0"/>
              </a:spcBef>
              <a:spcAft>
                <a:spcPct val="0"/>
              </a:spcAft>
            </a:pPr>
            <a:r>
              <a:rPr lang="en-US" sz="1600" dirty="0" smtClean="0">
                <a:latin typeface="Arial" pitchFamily="34" charset="0"/>
                <a:cs typeface="Arial" pitchFamily="34" charset="0"/>
              </a:rPr>
              <a:t>level </a:t>
            </a:r>
            <a:r>
              <a:rPr lang="en-US" sz="1600" dirty="0">
                <a:latin typeface="Arial" pitchFamily="34" charset="0"/>
                <a:cs typeface="Arial" pitchFamily="34" charset="0"/>
              </a:rPr>
              <a:t>rise in a stream or creek above a predetermined </a:t>
            </a:r>
            <a:r>
              <a:rPr lang="en-US" sz="1600" dirty="0" smtClean="0">
                <a:latin typeface="Arial" pitchFamily="34" charset="0"/>
                <a:cs typeface="Arial" pitchFamily="34" charset="0"/>
              </a:rPr>
              <a:t> flood </a:t>
            </a:r>
            <a:r>
              <a:rPr lang="en-US" sz="1600" dirty="0">
                <a:latin typeface="Arial" pitchFamily="34" charset="0"/>
                <a:cs typeface="Arial" pitchFamily="34" charset="0"/>
              </a:rPr>
              <a:t>level, beginning within six hours of the causative event </a:t>
            </a:r>
            <a:r>
              <a:rPr lang="en-US" sz="1600" dirty="0" smtClean="0">
                <a:latin typeface="Arial" pitchFamily="34" charset="0"/>
                <a:cs typeface="Arial" pitchFamily="34" charset="0"/>
              </a:rPr>
              <a:t> (</a:t>
            </a:r>
            <a:r>
              <a:rPr lang="en-US" sz="1600" dirty="0">
                <a:latin typeface="Arial" pitchFamily="34" charset="0"/>
                <a:cs typeface="Arial" pitchFamily="34" charset="0"/>
              </a:rPr>
              <a:t>e.g., intense rainfall, dam failure, ice jam). </a:t>
            </a:r>
            <a:endParaRPr lang="en-US" sz="1600" dirty="0" smtClean="0">
              <a:latin typeface="Arial" pitchFamily="34" charset="0"/>
              <a:cs typeface="Arial" pitchFamily="34" charset="0"/>
            </a:endParaRPr>
          </a:p>
          <a:p>
            <a:pPr lvl="1" eaLnBrk="0" fontAlgn="base" hangingPunct="0">
              <a:spcBef>
                <a:spcPct val="0"/>
              </a:spcBef>
              <a:spcAft>
                <a:spcPct val="0"/>
              </a:spcAft>
            </a:pPr>
            <a:endParaRPr lang="en-US" sz="1600" dirty="0">
              <a:latin typeface="Arial" pitchFamily="34" charset="0"/>
              <a:cs typeface="Arial" pitchFamily="34" charset="0"/>
            </a:endParaRPr>
          </a:p>
          <a:p>
            <a:pPr lvl="1" eaLnBrk="0" fontAlgn="base" hangingPunct="0">
              <a:spcBef>
                <a:spcPct val="0"/>
              </a:spcBef>
              <a:spcAft>
                <a:spcPct val="0"/>
              </a:spcAft>
            </a:pPr>
            <a:r>
              <a:rPr lang="en-US" sz="1600" dirty="0" smtClean="0">
                <a:latin typeface="Arial" pitchFamily="34" charset="0"/>
                <a:cs typeface="Arial" pitchFamily="34" charset="0"/>
              </a:rPr>
              <a:t>However</a:t>
            </a:r>
            <a:r>
              <a:rPr lang="en-US" sz="1600" dirty="0">
                <a:latin typeface="Arial" pitchFamily="34" charset="0"/>
                <a:cs typeface="Arial" pitchFamily="34" charset="0"/>
              </a:rPr>
              <a:t>, the actual </a:t>
            </a:r>
            <a:r>
              <a:rPr lang="en-US" sz="1600" dirty="0" smtClean="0">
                <a:latin typeface="Arial" pitchFamily="34" charset="0"/>
                <a:cs typeface="Arial" pitchFamily="34" charset="0"/>
              </a:rPr>
              <a:t> time </a:t>
            </a:r>
            <a:r>
              <a:rPr lang="en-US" sz="1600" dirty="0">
                <a:latin typeface="Arial" pitchFamily="34" charset="0"/>
                <a:cs typeface="Arial" pitchFamily="34" charset="0"/>
              </a:rPr>
              <a:t>threshold may vary in different parts of the country. Ongoing </a:t>
            </a:r>
            <a:r>
              <a:rPr lang="en-US" sz="1600" dirty="0" smtClean="0">
                <a:latin typeface="Arial" pitchFamily="34" charset="0"/>
                <a:cs typeface="Arial" pitchFamily="34" charset="0"/>
              </a:rPr>
              <a:t> flooding </a:t>
            </a:r>
            <a:r>
              <a:rPr lang="en-US" sz="1600" dirty="0">
                <a:latin typeface="Arial" pitchFamily="34" charset="0"/>
                <a:cs typeface="Arial" pitchFamily="34" charset="0"/>
              </a:rPr>
              <a:t>can intensify to flash flooding in cases where intense rainfall </a:t>
            </a:r>
            <a:r>
              <a:rPr lang="en-US" sz="1600" dirty="0" smtClean="0">
                <a:latin typeface="Arial" pitchFamily="34" charset="0"/>
                <a:cs typeface="Arial" pitchFamily="34" charset="0"/>
              </a:rPr>
              <a:t> results </a:t>
            </a:r>
            <a:r>
              <a:rPr lang="en-US" sz="1600" dirty="0">
                <a:latin typeface="Arial" pitchFamily="34" charset="0"/>
                <a:cs typeface="Arial" pitchFamily="34" charset="0"/>
              </a:rPr>
              <a:t>in a rapid surge of rising flood waters.</a:t>
            </a:r>
          </a:p>
        </p:txBody>
      </p:sp>
      <p:sp>
        <p:nvSpPr>
          <p:cNvPr id="8" name="TextBox 7"/>
          <p:cNvSpPr txBox="1"/>
          <p:nvPr/>
        </p:nvSpPr>
        <p:spPr>
          <a:xfrm>
            <a:off x="838200" y="2590800"/>
            <a:ext cx="5029200" cy="307777"/>
          </a:xfrm>
          <a:prstGeom prst="rect">
            <a:avLst/>
          </a:prstGeom>
          <a:noFill/>
        </p:spPr>
        <p:txBody>
          <a:bodyPr wrap="square" rtlCol="0">
            <a:spAutoFit/>
          </a:bodyPr>
          <a:lstStyle/>
          <a:p>
            <a:r>
              <a:rPr lang="en-US" sz="1400" i="1" dirty="0" smtClean="0"/>
              <a:t>NWS Manual 10-950, Dec 4, 2012 – Hydrologic Services Program</a:t>
            </a:r>
            <a:endParaRPr lang="en-US" sz="1400" i="1" dirty="0"/>
          </a:p>
        </p:txBody>
      </p:sp>
      <p:pic>
        <p:nvPicPr>
          <p:cNvPr id="9" name="Picture 3" descr="flash4"/>
          <p:cNvPicPr>
            <a:picLocks noChangeAspect="1" noChangeArrowheads="1"/>
          </p:cNvPicPr>
          <p:nvPr/>
        </p:nvPicPr>
        <p:blipFill>
          <a:blip r:embed="rId2" cstate="print"/>
          <a:srcRect/>
          <a:stretch>
            <a:fillRect/>
          </a:stretch>
        </p:blipFill>
        <p:spPr bwMode="auto">
          <a:xfrm>
            <a:off x="397845" y="3581400"/>
            <a:ext cx="4555155" cy="2895600"/>
          </a:xfrm>
          <a:prstGeom prst="rect">
            <a:avLst/>
          </a:prstGeom>
          <a:noFill/>
        </p:spPr>
      </p:pic>
      <p:sp>
        <p:nvSpPr>
          <p:cNvPr id="5" name="TextBox 4"/>
          <p:cNvSpPr txBox="1"/>
          <p:nvPr/>
        </p:nvSpPr>
        <p:spPr>
          <a:xfrm>
            <a:off x="5257800" y="4114800"/>
            <a:ext cx="3505200" cy="2031325"/>
          </a:xfrm>
          <a:prstGeom prst="rect">
            <a:avLst/>
          </a:prstGeom>
          <a:noFill/>
        </p:spPr>
        <p:txBody>
          <a:bodyPr wrap="square" rtlCol="0">
            <a:spAutoFit/>
          </a:bodyPr>
          <a:lstStyle/>
          <a:p>
            <a:r>
              <a:rPr lang="en-US" dirty="0" smtClean="0"/>
              <a:t>What </a:t>
            </a:r>
            <a:r>
              <a:rPr lang="en-US" dirty="0" smtClean="0"/>
              <a:t>support we can &amp; do provide</a:t>
            </a:r>
            <a:endParaRPr lang="en-US" dirty="0" smtClean="0"/>
          </a:p>
          <a:p>
            <a:endParaRPr lang="en-US" dirty="0" smtClean="0"/>
          </a:p>
          <a:p>
            <a:r>
              <a:rPr lang="en-US" dirty="0" smtClean="0"/>
              <a:t>Our </a:t>
            </a:r>
            <a:r>
              <a:rPr lang="en-US" dirty="0" smtClean="0"/>
              <a:t>FFG Method </a:t>
            </a:r>
            <a:r>
              <a:rPr lang="en-US" dirty="0" smtClean="0"/>
              <a:t>/ RFC Methods</a:t>
            </a:r>
          </a:p>
          <a:p>
            <a:endParaRPr lang="en-US" dirty="0" smtClean="0"/>
          </a:p>
          <a:p>
            <a:r>
              <a:rPr lang="en-US" dirty="0" smtClean="0"/>
              <a:t>WFO Tools</a:t>
            </a:r>
            <a:endParaRPr lang="en-US" dirty="0" smtClean="0"/>
          </a:p>
          <a:p>
            <a:endParaRPr lang="en-US" dirty="0" smtClean="0"/>
          </a:p>
          <a:p>
            <a:r>
              <a:rPr lang="en-US" dirty="0" smtClean="0"/>
              <a:t>Future Support (CBRFC &amp; National)</a:t>
            </a:r>
            <a:endParaRPr lang="en-US"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7"/>
          <p:cNvSpPr txBox="1">
            <a:spLocks noChangeArrowheads="1"/>
          </p:cNvSpPr>
          <p:nvPr/>
        </p:nvSpPr>
        <p:spPr bwMode="auto">
          <a:xfrm>
            <a:off x="5486400" y="762000"/>
            <a:ext cx="3429000" cy="366713"/>
          </a:xfrm>
          <a:prstGeom prst="rect">
            <a:avLst/>
          </a:prstGeom>
          <a:noFill/>
          <a:ln w="9525">
            <a:noFill/>
            <a:miter lim="800000"/>
            <a:headEnd/>
            <a:tailEnd/>
          </a:ln>
        </p:spPr>
        <p:txBody>
          <a:bodyPr>
            <a:spAutoFit/>
          </a:bodyPr>
          <a:lstStyle/>
          <a:p>
            <a:pPr>
              <a:spcBef>
                <a:spcPct val="50000"/>
              </a:spcBef>
            </a:pPr>
            <a:endParaRPr lang="en-US"/>
          </a:p>
        </p:txBody>
      </p:sp>
      <p:pic>
        <p:nvPicPr>
          <p:cNvPr id="24579" name="Picture 2" descr="tempRFC"/>
          <p:cNvPicPr>
            <a:picLocks noChangeAspect="1" noChangeArrowheads="1"/>
          </p:cNvPicPr>
          <p:nvPr/>
        </p:nvPicPr>
        <p:blipFill>
          <a:blip r:embed="rId4" cstate="print"/>
          <a:srcRect/>
          <a:stretch>
            <a:fillRect/>
          </a:stretch>
        </p:blipFill>
        <p:spPr bwMode="auto">
          <a:xfrm>
            <a:off x="1866900" y="2057400"/>
            <a:ext cx="4271963" cy="4419600"/>
          </a:xfrm>
          <a:prstGeom prst="rect">
            <a:avLst/>
          </a:prstGeom>
          <a:noFill/>
          <a:ln w="9525">
            <a:noFill/>
            <a:miter lim="800000"/>
            <a:headEnd/>
            <a:tailEnd/>
          </a:ln>
        </p:spPr>
      </p:pic>
      <p:sp>
        <p:nvSpPr>
          <p:cNvPr id="24580" name="Text Box 5"/>
          <p:cNvSpPr txBox="1">
            <a:spLocks noChangeArrowheads="1"/>
          </p:cNvSpPr>
          <p:nvPr/>
        </p:nvSpPr>
        <p:spPr bwMode="auto">
          <a:xfrm>
            <a:off x="4724400" y="4724400"/>
            <a:ext cx="1143000" cy="641350"/>
          </a:xfrm>
          <a:prstGeom prst="rect">
            <a:avLst/>
          </a:prstGeom>
          <a:noFill/>
          <a:ln w="9525">
            <a:noFill/>
            <a:miter lim="800000"/>
            <a:headEnd/>
            <a:tailEnd/>
          </a:ln>
        </p:spPr>
        <p:txBody>
          <a:bodyPr>
            <a:spAutoFit/>
          </a:bodyPr>
          <a:lstStyle/>
          <a:p>
            <a:pPr>
              <a:spcBef>
                <a:spcPct val="50000"/>
              </a:spcBef>
            </a:pPr>
            <a:r>
              <a:rPr lang="en-US"/>
              <a:t>Colorado Basin</a:t>
            </a:r>
          </a:p>
        </p:txBody>
      </p:sp>
      <p:sp>
        <p:nvSpPr>
          <p:cNvPr id="24581" name="Text Box 8"/>
          <p:cNvSpPr txBox="1">
            <a:spLocks noChangeArrowheads="1"/>
          </p:cNvSpPr>
          <p:nvPr/>
        </p:nvSpPr>
        <p:spPr bwMode="auto">
          <a:xfrm>
            <a:off x="6435725" y="2971800"/>
            <a:ext cx="1641475" cy="1384300"/>
          </a:xfrm>
          <a:prstGeom prst="rect">
            <a:avLst/>
          </a:prstGeom>
          <a:noFill/>
          <a:ln w="9525">
            <a:noFill/>
            <a:miter lim="800000"/>
            <a:headEnd/>
            <a:tailEnd/>
          </a:ln>
        </p:spPr>
        <p:txBody>
          <a:bodyPr>
            <a:spAutoFit/>
          </a:bodyPr>
          <a:lstStyle/>
          <a:p>
            <a:pPr>
              <a:spcBef>
                <a:spcPct val="50000"/>
              </a:spcBef>
            </a:pPr>
            <a:r>
              <a:rPr lang="en-US" sz="1200"/>
              <a:t>Rules of thumb – skewed and given spatial variability based on the GIS generated flash flood potential index (FFPI).</a:t>
            </a:r>
          </a:p>
        </p:txBody>
      </p:sp>
      <p:sp>
        <p:nvSpPr>
          <p:cNvPr id="24582" name="Line 12"/>
          <p:cNvSpPr>
            <a:spLocks noChangeShapeType="1"/>
          </p:cNvSpPr>
          <p:nvPr/>
        </p:nvSpPr>
        <p:spPr bwMode="auto">
          <a:xfrm flipH="1">
            <a:off x="5376863" y="3276600"/>
            <a:ext cx="1023937" cy="1401763"/>
          </a:xfrm>
          <a:prstGeom prst="line">
            <a:avLst/>
          </a:prstGeom>
          <a:noFill/>
          <a:ln w="25400">
            <a:solidFill>
              <a:schemeClr val="tx1"/>
            </a:solidFill>
            <a:round/>
            <a:headEnd type="triangle" w="med" len="med"/>
            <a:tailEnd type="triangle" w="med" len="med"/>
          </a:ln>
        </p:spPr>
        <p:txBody>
          <a:bodyPr/>
          <a:lstStyle/>
          <a:p>
            <a:endParaRPr lang="en-US"/>
          </a:p>
        </p:txBody>
      </p:sp>
      <p:sp>
        <p:nvSpPr>
          <p:cNvPr id="24583" name="Text Box 4"/>
          <p:cNvSpPr txBox="1">
            <a:spLocks noChangeArrowheads="1"/>
          </p:cNvSpPr>
          <p:nvPr/>
        </p:nvSpPr>
        <p:spPr bwMode="auto">
          <a:xfrm>
            <a:off x="3208338" y="4572000"/>
            <a:ext cx="1287462" cy="641350"/>
          </a:xfrm>
          <a:prstGeom prst="rect">
            <a:avLst/>
          </a:prstGeom>
          <a:noFill/>
          <a:ln w="9525">
            <a:noFill/>
            <a:miter lim="800000"/>
            <a:headEnd/>
            <a:tailEnd/>
          </a:ln>
        </p:spPr>
        <p:txBody>
          <a:bodyPr>
            <a:spAutoFit/>
          </a:bodyPr>
          <a:lstStyle/>
          <a:p>
            <a:pPr>
              <a:spcBef>
                <a:spcPct val="50000"/>
              </a:spcBef>
            </a:pPr>
            <a:r>
              <a:rPr lang="en-US"/>
              <a:t>California - Nevada</a:t>
            </a:r>
          </a:p>
        </p:txBody>
      </p:sp>
      <p:sp>
        <p:nvSpPr>
          <p:cNvPr id="24584" name="Text Box 9"/>
          <p:cNvSpPr txBox="1">
            <a:spLocks noChangeArrowheads="1"/>
          </p:cNvSpPr>
          <p:nvPr/>
        </p:nvSpPr>
        <p:spPr bwMode="auto">
          <a:xfrm>
            <a:off x="528638" y="5486400"/>
            <a:ext cx="1909762" cy="1279525"/>
          </a:xfrm>
          <a:prstGeom prst="rect">
            <a:avLst/>
          </a:prstGeom>
          <a:noFill/>
          <a:ln w="9525">
            <a:noFill/>
            <a:miter lim="800000"/>
            <a:headEnd/>
            <a:tailEnd/>
          </a:ln>
        </p:spPr>
        <p:txBody>
          <a:bodyPr>
            <a:spAutoFit/>
          </a:bodyPr>
          <a:lstStyle/>
          <a:p>
            <a:pPr>
              <a:spcBef>
                <a:spcPct val="50000"/>
              </a:spcBef>
            </a:pPr>
            <a:r>
              <a:rPr lang="en-US" sz="1200"/>
              <a:t>Rules of thumb – skewed and given spatial variability based on the GIS generated flash flood potential index (FFPI)</a:t>
            </a:r>
          </a:p>
          <a:p>
            <a:pPr>
              <a:spcBef>
                <a:spcPct val="50000"/>
              </a:spcBef>
            </a:pPr>
            <a:endParaRPr lang="en-US" sz="1200"/>
          </a:p>
        </p:txBody>
      </p:sp>
      <p:sp>
        <p:nvSpPr>
          <p:cNvPr id="24585" name="Line 13"/>
          <p:cNvSpPr>
            <a:spLocks noChangeShapeType="1"/>
          </p:cNvSpPr>
          <p:nvPr/>
        </p:nvSpPr>
        <p:spPr bwMode="auto">
          <a:xfrm flipH="1">
            <a:off x="2443163" y="5408613"/>
            <a:ext cx="1244600" cy="611187"/>
          </a:xfrm>
          <a:prstGeom prst="line">
            <a:avLst/>
          </a:prstGeom>
          <a:noFill/>
          <a:ln w="31750">
            <a:solidFill>
              <a:schemeClr val="tx1"/>
            </a:solidFill>
            <a:round/>
            <a:headEnd type="triangle" w="med" len="med"/>
            <a:tailEnd type="triangle" w="med" len="med"/>
          </a:ln>
        </p:spPr>
        <p:txBody>
          <a:bodyPr/>
          <a:lstStyle/>
          <a:p>
            <a:endParaRPr lang="en-US"/>
          </a:p>
        </p:txBody>
      </p:sp>
      <p:sp>
        <p:nvSpPr>
          <p:cNvPr id="24586" name="Text Box 3"/>
          <p:cNvSpPr txBox="1">
            <a:spLocks noChangeArrowheads="1"/>
          </p:cNvSpPr>
          <p:nvPr/>
        </p:nvSpPr>
        <p:spPr bwMode="auto">
          <a:xfrm>
            <a:off x="3281363" y="3276600"/>
            <a:ext cx="1595437" cy="369888"/>
          </a:xfrm>
          <a:prstGeom prst="rect">
            <a:avLst/>
          </a:prstGeom>
          <a:noFill/>
          <a:ln w="9525">
            <a:noFill/>
            <a:miter lim="800000"/>
            <a:headEnd/>
            <a:tailEnd/>
          </a:ln>
        </p:spPr>
        <p:txBody>
          <a:bodyPr>
            <a:spAutoFit/>
          </a:bodyPr>
          <a:lstStyle/>
          <a:p>
            <a:pPr>
              <a:spcBef>
                <a:spcPct val="50000"/>
              </a:spcBef>
            </a:pPr>
            <a:r>
              <a:rPr lang="en-US"/>
              <a:t>Northwest</a:t>
            </a:r>
          </a:p>
        </p:txBody>
      </p:sp>
      <p:sp>
        <p:nvSpPr>
          <p:cNvPr id="24587" name="Text Box 10"/>
          <p:cNvSpPr txBox="1">
            <a:spLocks noChangeArrowheads="1"/>
          </p:cNvSpPr>
          <p:nvPr/>
        </p:nvSpPr>
        <p:spPr bwMode="auto">
          <a:xfrm>
            <a:off x="533400" y="2057400"/>
            <a:ext cx="1465263" cy="1462088"/>
          </a:xfrm>
          <a:prstGeom prst="rect">
            <a:avLst/>
          </a:prstGeom>
          <a:noFill/>
          <a:ln w="9525">
            <a:noFill/>
            <a:miter lim="800000"/>
            <a:headEnd/>
            <a:tailEnd/>
          </a:ln>
        </p:spPr>
        <p:txBody>
          <a:bodyPr>
            <a:spAutoFit/>
          </a:bodyPr>
          <a:lstStyle/>
          <a:p>
            <a:pPr>
              <a:spcBef>
                <a:spcPct val="50000"/>
              </a:spcBef>
            </a:pPr>
            <a:r>
              <a:rPr lang="en-US" sz="1200" dirty="0"/>
              <a:t>Geospatial analysis of known flash flood events used to create a GIS model for computing FFG</a:t>
            </a:r>
          </a:p>
          <a:p>
            <a:pPr>
              <a:spcBef>
                <a:spcPct val="50000"/>
              </a:spcBef>
            </a:pPr>
            <a:endParaRPr lang="en-US" sz="1200" dirty="0"/>
          </a:p>
        </p:txBody>
      </p:sp>
      <p:sp>
        <p:nvSpPr>
          <p:cNvPr id="24588" name="Line 14"/>
          <p:cNvSpPr>
            <a:spLocks noChangeShapeType="1"/>
          </p:cNvSpPr>
          <p:nvPr/>
        </p:nvSpPr>
        <p:spPr bwMode="auto">
          <a:xfrm>
            <a:off x="2090738" y="2819400"/>
            <a:ext cx="1109662" cy="661988"/>
          </a:xfrm>
          <a:prstGeom prst="line">
            <a:avLst/>
          </a:prstGeom>
          <a:noFill/>
          <a:ln w="31750">
            <a:solidFill>
              <a:schemeClr val="tx1"/>
            </a:solidFill>
            <a:round/>
            <a:headEnd type="triangle" w="med" len="med"/>
            <a:tailEnd type="triangle" w="med" len="med"/>
          </a:ln>
        </p:spPr>
        <p:txBody>
          <a:bodyPr/>
          <a:lstStyle/>
          <a:p>
            <a:endParaRPr lang="en-US"/>
          </a:p>
        </p:txBody>
      </p:sp>
      <p:sp>
        <p:nvSpPr>
          <p:cNvPr id="24589" name="Text Box 18"/>
          <p:cNvSpPr txBox="1">
            <a:spLocks noChangeArrowheads="1"/>
          </p:cNvSpPr>
          <p:nvPr/>
        </p:nvSpPr>
        <p:spPr bwMode="auto">
          <a:xfrm>
            <a:off x="457200" y="304800"/>
            <a:ext cx="7239000" cy="369888"/>
          </a:xfrm>
          <a:prstGeom prst="rect">
            <a:avLst/>
          </a:prstGeom>
          <a:noFill/>
          <a:ln w="9525">
            <a:noFill/>
            <a:miter lim="800000"/>
            <a:headEnd/>
            <a:tailEnd/>
          </a:ln>
        </p:spPr>
        <p:txBody>
          <a:bodyPr>
            <a:spAutoFit/>
          </a:bodyPr>
          <a:lstStyle/>
          <a:p>
            <a:pPr>
              <a:spcBef>
                <a:spcPct val="50000"/>
              </a:spcBef>
            </a:pPr>
            <a:r>
              <a:rPr lang="en-US" b="1" dirty="0" smtClean="0"/>
              <a:t>RFC </a:t>
            </a:r>
            <a:r>
              <a:rPr lang="en-US" b="1" dirty="0"/>
              <a:t>gridded FFG Generation Methods:</a:t>
            </a: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762000" y="971550"/>
            <a:ext cx="7645400" cy="5734050"/>
          </a:xfrm>
          <a:prstGeom prst="rect">
            <a:avLst/>
          </a:prstGeom>
          <a:noFill/>
          <a:ln w="9525">
            <a:noFill/>
            <a:miter lim="800000"/>
            <a:headEnd/>
            <a:tailEnd/>
          </a:ln>
          <a:effectLst/>
        </p:spPr>
      </p:pic>
      <p:sp>
        <p:nvSpPr>
          <p:cNvPr id="5" name="Text Box 18"/>
          <p:cNvSpPr txBox="1">
            <a:spLocks noChangeArrowheads="1"/>
          </p:cNvSpPr>
          <p:nvPr/>
        </p:nvSpPr>
        <p:spPr bwMode="auto">
          <a:xfrm>
            <a:off x="457200" y="304800"/>
            <a:ext cx="7239000" cy="369888"/>
          </a:xfrm>
          <a:prstGeom prst="rect">
            <a:avLst/>
          </a:prstGeom>
          <a:noFill/>
          <a:ln w="9525">
            <a:noFill/>
            <a:miter lim="800000"/>
            <a:headEnd/>
            <a:tailEnd/>
          </a:ln>
        </p:spPr>
        <p:txBody>
          <a:bodyPr>
            <a:spAutoFit/>
          </a:bodyPr>
          <a:lstStyle/>
          <a:p>
            <a:pPr>
              <a:spcBef>
                <a:spcPct val="50000"/>
              </a:spcBef>
            </a:pPr>
            <a:r>
              <a:rPr lang="en-US" b="1" dirty="0" smtClean="0"/>
              <a:t>RFC </a:t>
            </a:r>
            <a:r>
              <a:rPr lang="en-US" b="1" dirty="0"/>
              <a:t>gridded FFG Generation Methods: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524000"/>
            <a:ext cx="6324600" cy="4524315"/>
          </a:xfrm>
          <a:prstGeom prst="rect">
            <a:avLst/>
          </a:prstGeom>
          <a:noFill/>
        </p:spPr>
        <p:txBody>
          <a:bodyPr wrap="square" rtlCol="0">
            <a:spAutoFit/>
          </a:bodyPr>
          <a:lstStyle/>
          <a:p>
            <a:r>
              <a:rPr lang="en-US" dirty="0" smtClean="0"/>
              <a:t> </a:t>
            </a:r>
          </a:p>
          <a:p>
            <a:pPr>
              <a:buFont typeface="Arial" pitchFamily="34" charset="0"/>
              <a:buChar char="•"/>
            </a:pPr>
            <a:r>
              <a:rPr lang="en-US" dirty="0" smtClean="0"/>
              <a:t> Pattern Recognition / Atmospheric Triggers</a:t>
            </a:r>
          </a:p>
          <a:p>
            <a:pPr>
              <a:buFont typeface="Arial" pitchFamily="34" charset="0"/>
              <a:buChar char="•"/>
            </a:pPr>
            <a:endParaRPr lang="en-US" dirty="0" smtClean="0"/>
          </a:p>
          <a:p>
            <a:pPr>
              <a:buFont typeface="Arial" pitchFamily="34" charset="0"/>
              <a:buChar char="•"/>
            </a:pPr>
            <a:r>
              <a:rPr lang="en-US" dirty="0" smtClean="0"/>
              <a:t> Local flash flood knowledge (prone areas)</a:t>
            </a:r>
          </a:p>
          <a:p>
            <a:pPr>
              <a:buFont typeface="Arial" pitchFamily="34" charset="0"/>
              <a:buChar char="•"/>
            </a:pPr>
            <a:endParaRPr lang="en-US" dirty="0" smtClean="0"/>
          </a:p>
          <a:p>
            <a:pPr>
              <a:buFont typeface="Arial" pitchFamily="34" charset="0"/>
              <a:buChar char="•"/>
            </a:pPr>
            <a:r>
              <a:rPr lang="en-US" dirty="0" smtClean="0"/>
              <a:t> Flash Flood Monitoring &amp; Prediction (FFMP)</a:t>
            </a:r>
          </a:p>
          <a:p>
            <a:endParaRPr lang="en-US" dirty="0" smtClean="0"/>
          </a:p>
          <a:p>
            <a:pPr>
              <a:buFont typeface="Arial" pitchFamily="34" charset="0"/>
              <a:buChar char="•"/>
            </a:pPr>
            <a:r>
              <a:rPr lang="en-US" dirty="0" smtClean="0"/>
              <a:t> Recent Burn Scares – Rule of thumb thresholds adjusted </a:t>
            </a:r>
          </a:p>
          <a:p>
            <a:r>
              <a:rPr lang="en-US" dirty="0" smtClean="0"/>
              <a:t> </a:t>
            </a:r>
            <a:r>
              <a:rPr lang="en-US" dirty="0" smtClean="0"/>
              <a:t> annually</a:t>
            </a:r>
          </a:p>
          <a:p>
            <a:pPr>
              <a:buFont typeface="Arial" pitchFamily="34" charset="0"/>
              <a:buChar char="•"/>
            </a:pPr>
            <a:endParaRPr lang="en-US" dirty="0" smtClean="0"/>
          </a:p>
          <a:p>
            <a:pPr>
              <a:buFont typeface="Arial" pitchFamily="34" charset="0"/>
              <a:buChar char="•"/>
            </a:pPr>
            <a:r>
              <a:rPr lang="en-US" dirty="0" smtClean="0"/>
              <a:t> Storm Frequency – Rules of thumb adjusted</a:t>
            </a:r>
          </a:p>
          <a:p>
            <a:pPr>
              <a:buFont typeface="Arial" pitchFamily="34" charset="0"/>
              <a:buChar char="•"/>
            </a:pPr>
            <a:endParaRPr lang="en-US" dirty="0" smtClean="0"/>
          </a:p>
          <a:p>
            <a:pPr>
              <a:buFont typeface="Arial" pitchFamily="34" charset="0"/>
              <a:buChar char="•"/>
            </a:pPr>
            <a:r>
              <a:rPr lang="en-US" dirty="0" smtClean="0"/>
              <a:t> Local FFG methods – Return interval information</a:t>
            </a:r>
          </a:p>
          <a:p>
            <a:pPr>
              <a:buFont typeface="Arial" pitchFamily="34" charset="0"/>
              <a:buChar char="•"/>
            </a:pPr>
            <a:endParaRPr lang="en-US" dirty="0" smtClean="0"/>
          </a:p>
          <a:p>
            <a:endParaRPr lang="en-US" dirty="0" smtClean="0"/>
          </a:p>
          <a:p>
            <a:pPr>
              <a:buFont typeface="Arial" pitchFamily="34" charset="0"/>
              <a:buChar char="•"/>
            </a:pPr>
            <a:endParaRPr lang="en-US" dirty="0"/>
          </a:p>
        </p:txBody>
      </p:sp>
      <p:sp>
        <p:nvSpPr>
          <p:cNvPr id="5" name="TextBox 4"/>
          <p:cNvSpPr txBox="1"/>
          <p:nvPr/>
        </p:nvSpPr>
        <p:spPr>
          <a:xfrm>
            <a:off x="457200" y="685800"/>
            <a:ext cx="3048000" cy="369332"/>
          </a:xfrm>
          <a:prstGeom prst="rect">
            <a:avLst/>
          </a:prstGeom>
          <a:noFill/>
        </p:spPr>
        <p:txBody>
          <a:bodyPr wrap="square" rtlCol="0">
            <a:spAutoFit/>
          </a:bodyPr>
          <a:lstStyle/>
          <a:p>
            <a:r>
              <a:rPr lang="en-US" dirty="0" smtClean="0"/>
              <a:t>WFO Tools/Procedures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 80"/>
          <p:cNvGrpSpPr/>
          <p:nvPr/>
        </p:nvGrpSpPr>
        <p:grpSpPr>
          <a:xfrm>
            <a:off x="762000" y="1066800"/>
            <a:ext cx="7543800" cy="4572000"/>
            <a:chOff x="914400" y="457200"/>
            <a:chExt cx="7543800" cy="4572000"/>
          </a:xfrm>
        </p:grpSpPr>
        <p:sp>
          <p:nvSpPr>
            <p:cNvPr id="31748" name="AutoShape 4"/>
            <p:cNvSpPr>
              <a:spLocks noChangeArrowheads="1"/>
            </p:cNvSpPr>
            <p:nvPr/>
          </p:nvSpPr>
          <p:spPr bwMode="auto">
            <a:xfrm>
              <a:off x="914400" y="1905000"/>
              <a:ext cx="1219200" cy="762000"/>
            </a:xfrm>
            <a:prstGeom prst="flowChartProcess">
              <a:avLst/>
            </a:prstGeom>
            <a:solidFill>
              <a:srgbClr val="FFFF00"/>
            </a:solidFill>
            <a:ln w="9525">
              <a:solidFill>
                <a:schemeClr val="tx1"/>
              </a:solidFill>
              <a:miter lim="800000"/>
              <a:headEnd/>
              <a:tailEnd/>
            </a:ln>
            <a:effectLst/>
          </p:spPr>
          <p:txBody>
            <a:bodyPr wrap="none" anchor="ctr"/>
            <a:lstStyle/>
            <a:p>
              <a:pPr algn="ctr"/>
              <a:r>
                <a:rPr lang="en-US" sz="1800" b="1" dirty="0"/>
                <a:t>&lt; 15 KTS</a:t>
              </a:r>
            </a:p>
          </p:txBody>
        </p:sp>
        <p:sp>
          <p:nvSpPr>
            <p:cNvPr id="31752" name="AutoShape 8"/>
            <p:cNvSpPr>
              <a:spLocks noChangeArrowheads="1"/>
            </p:cNvSpPr>
            <p:nvPr/>
          </p:nvSpPr>
          <p:spPr bwMode="auto">
            <a:xfrm>
              <a:off x="914400" y="3048000"/>
              <a:ext cx="1219200" cy="762000"/>
            </a:xfrm>
            <a:prstGeom prst="flowChartProcess">
              <a:avLst/>
            </a:prstGeom>
            <a:solidFill>
              <a:srgbClr val="FFFF00"/>
            </a:solidFill>
            <a:ln w="9525">
              <a:solidFill>
                <a:schemeClr val="tx1"/>
              </a:solidFill>
              <a:miter lim="800000"/>
              <a:headEnd/>
              <a:tailEnd/>
            </a:ln>
            <a:effectLst/>
          </p:spPr>
          <p:txBody>
            <a:bodyPr wrap="none" anchor="ctr"/>
            <a:lstStyle/>
            <a:p>
              <a:pPr algn="ctr"/>
              <a:r>
                <a:rPr lang="en-US" sz="1800" b="1" dirty="0"/>
                <a:t>15&lt;25 KTS</a:t>
              </a:r>
            </a:p>
          </p:txBody>
        </p:sp>
        <p:sp>
          <p:nvSpPr>
            <p:cNvPr id="31753" name="AutoShape 9"/>
            <p:cNvSpPr>
              <a:spLocks noChangeArrowheads="1"/>
            </p:cNvSpPr>
            <p:nvPr/>
          </p:nvSpPr>
          <p:spPr bwMode="auto">
            <a:xfrm>
              <a:off x="914400" y="4191000"/>
              <a:ext cx="1219200" cy="762000"/>
            </a:xfrm>
            <a:prstGeom prst="flowChartProcess">
              <a:avLst/>
            </a:prstGeom>
            <a:solidFill>
              <a:srgbClr val="FFFF00"/>
            </a:solidFill>
            <a:ln w="9525">
              <a:solidFill>
                <a:schemeClr val="tx1"/>
              </a:solidFill>
              <a:miter lim="800000"/>
              <a:headEnd/>
              <a:tailEnd/>
            </a:ln>
            <a:effectLst/>
          </p:spPr>
          <p:txBody>
            <a:bodyPr wrap="none" anchor="ctr"/>
            <a:lstStyle/>
            <a:p>
              <a:pPr algn="ctr"/>
              <a:r>
                <a:rPr lang="en-US" sz="1800" b="1"/>
                <a:t>&lt; =25 KTS</a:t>
              </a:r>
            </a:p>
          </p:txBody>
        </p:sp>
        <p:sp>
          <p:nvSpPr>
            <p:cNvPr id="31754" name="Rectangle 10"/>
            <p:cNvSpPr>
              <a:spLocks noChangeArrowheads="1"/>
            </p:cNvSpPr>
            <p:nvPr/>
          </p:nvSpPr>
          <p:spPr bwMode="auto">
            <a:xfrm>
              <a:off x="2286000" y="1828800"/>
              <a:ext cx="685800" cy="381000"/>
            </a:xfrm>
            <a:prstGeom prst="rect">
              <a:avLst/>
            </a:prstGeom>
            <a:solidFill>
              <a:srgbClr val="FFFF00"/>
            </a:solidFill>
            <a:ln w="9525">
              <a:solidFill>
                <a:schemeClr val="tx1"/>
              </a:solidFill>
              <a:miter lim="800000"/>
              <a:headEnd/>
              <a:tailEnd/>
            </a:ln>
            <a:effectLst/>
          </p:spPr>
          <p:txBody>
            <a:bodyPr wrap="none" anchor="ctr"/>
            <a:lstStyle/>
            <a:p>
              <a:pPr algn="ctr"/>
              <a:r>
                <a:rPr lang="en-US" sz="1600" b="1"/>
                <a:t>NO</a:t>
              </a:r>
            </a:p>
          </p:txBody>
        </p:sp>
        <p:sp>
          <p:nvSpPr>
            <p:cNvPr id="31756" name="Rectangle 12"/>
            <p:cNvSpPr>
              <a:spLocks noChangeArrowheads="1"/>
            </p:cNvSpPr>
            <p:nvPr/>
          </p:nvSpPr>
          <p:spPr bwMode="auto">
            <a:xfrm>
              <a:off x="2286000" y="2362200"/>
              <a:ext cx="685800" cy="381000"/>
            </a:xfrm>
            <a:prstGeom prst="rect">
              <a:avLst/>
            </a:prstGeom>
            <a:solidFill>
              <a:srgbClr val="FFFF00"/>
            </a:solidFill>
            <a:ln w="9525">
              <a:solidFill>
                <a:schemeClr val="tx1"/>
              </a:solidFill>
              <a:miter lim="800000"/>
              <a:headEnd/>
              <a:tailEnd/>
            </a:ln>
            <a:effectLst/>
          </p:spPr>
          <p:txBody>
            <a:bodyPr wrap="none" anchor="ctr"/>
            <a:lstStyle/>
            <a:p>
              <a:pPr algn="ctr"/>
              <a:r>
                <a:rPr lang="en-US" sz="1600" b="1"/>
                <a:t>YES</a:t>
              </a:r>
            </a:p>
          </p:txBody>
        </p:sp>
        <p:sp>
          <p:nvSpPr>
            <p:cNvPr id="31757" name="Rectangle 13"/>
            <p:cNvSpPr>
              <a:spLocks noChangeArrowheads="1"/>
            </p:cNvSpPr>
            <p:nvPr/>
          </p:nvSpPr>
          <p:spPr bwMode="auto">
            <a:xfrm>
              <a:off x="2286000" y="2971800"/>
              <a:ext cx="685800" cy="381000"/>
            </a:xfrm>
            <a:prstGeom prst="rect">
              <a:avLst/>
            </a:prstGeom>
            <a:solidFill>
              <a:srgbClr val="FFFF00"/>
            </a:solidFill>
            <a:ln w="9525">
              <a:solidFill>
                <a:schemeClr val="tx1"/>
              </a:solidFill>
              <a:miter lim="800000"/>
              <a:headEnd/>
              <a:tailEnd/>
            </a:ln>
            <a:effectLst/>
          </p:spPr>
          <p:txBody>
            <a:bodyPr wrap="none" anchor="ctr"/>
            <a:lstStyle/>
            <a:p>
              <a:pPr algn="ctr"/>
              <a:r>
                <a:rPr lang="en-US" sz="1600" b="1"/>
                <a:t>NO</a:t>
              </a:r>
            </a:p>
          </p:txBody>
        </p:sp>
        <p:sp>
          <p:nvSpPr>
            <p:cNvPr id="31758" name="Rectangle 14"/>
            <p:cNvSpPr>
              <a:spLocks noChangeArrowheads="1"/>
            </p:cNvSpPr>
            <p:nvPr/>
          </p:nvSpPr>
          <p:spPr bwMode="auto">
            <a:xfrm>
              <a:off x="2286000" y="3505200"/>
              <a:ext cx="685800" cy="381000"/>
            </a:xfrm>
            <a:prstGeom prst="rect">
              <a:avLst/>
            </a:prstGeom>
            <a:solidFill>
              <a:srgbClr val="FFFF00"/>
            </a:solidFill>
            <a:ln w="9525">
              <a:solidFill>
                <a:schemeClr val="tx1"/>
              </a:solidFill>
              <a:miter lim="800000"/>
              <a:headEnd/>
              <a:tailEnd/>
            </a:ln>
            <a:effectLst/>
          </p:spPr>
          <p:txBody>
            <a:bodyPr wrap="none" anchor="ctr"/>
            <a:lstStyle/>
            <a:p>
              <a:pPr algn="ctr"/>
              <a:r>
                <a:rPr lang="en-US" sz="1600" b="1"/>
                <a:t>YES</a:t>
              </a:r>
            </a:p>
          </p:txBody>
        </p:sp>
        <p:sp>
          <p:nvSpPr>
            <p:cNvPr id="31759" name="Rectangle 15"/>
            <p:cNvSpPr>
              <a:spLocks noChangeArrowheads="1"/>
            </p:cNvSpPr>
            <p:nvPr/>
          </p:nvSpPr>
          <p:spPr bwMode="auto">
            <a:xfrm>
              <a:off x="2286000" y="4114800"/>
              <a:ext cx="685800" cy="381000"/>
            </a:xfrm>
            <a:prstGeom prst="rect">
              <a:avLst/>
            </a:prstGeom>
            <a:solidFill>
              <a:srgbClr val="FFFF00"/>
            </a:solidFill>
            <a:ln w="9525">
              <a:solidFill>
                <a:schemeClr val="tx1"/>
              </a:solidFill>
              <a:miter lim="800000"/>
              <a:headEnd/>
              <a:tailEnd/>
            </a:ln>
            <a:effectLst/>
          </p:spPr>
          <p:txBody>
            <a:bodyPr wrap="none" anchor="ctr"/>
            <a:lstStyle/>
            <a:p>
              <a:pPr algn="ctr"/>
              <a:r>
                <a:rPr lang="en-US" sz="1600" b="1"/>
                <a:t>NO</a:t>
              </a:r>
            </a:p>
          </p:txBody>
        </p:sp>
        <p:sp>
          <p:nvSpPr>
            <p:cNvPr id="31760" name="Rectangle 16"/>
            <p:cNvSpPr>
              <a:spLocks noChangeArrowheads="1"/>
            </p:cNvSpPr>
            <p:nvPr/>
          </p:nvSpPr>
          <p:spPr bwMode="auto">
            <a:xfrm>
              <a:off x="2286000" y="4648200"/>
              <a:ext cx="685800" cy="381000"/>
            </a:xfrm>
            <a:prstGeom prst="rect">
              <a:avLst/>
            </a:prstGeom>
            <a:solidFill>
              <a:srgbClr val="FFFF00"/>
            </a:solidFill>
            <a:ln w="9525">
              <a:solidFill>
                <a:schemeClr val="tx1"/>
              </a:solidFill>
              <a:miter lim="800000"/>
              <a:headEnd/>
              <a:tailEnd/>
            </a:ln>
            <a:effectLst/>
          </p:spPr>
          <p:txBody>
            <a:bodyPr wrap="none" anchor="ctr"/>
            <a:lstStyle/>
            <a:p>
              <a:pPr algn="ctr"/>
              <a:r>
                <a:rPr lang="en-US" sz="1600" b="1"/>
                <a:t>YES</a:t>
              </a:r>
            </a:p>
          </p:txBody>
        </p:sp>
        <p:sp>
          <p:nvSpPr>
            <p:cNvPr id="31761" name="AutoShape 17"/>
            <p:cNvSpPr>
              <a:spLocks noChangeArrowheads="1"/>
            </p:cNvSpPr>
            <p:nvPr/>
          </p:nvSpPr>
          <p:spPr bwMode="auto">
            <a:xfrm>
              <a:off x="3124200" y="1828800"/>
              <a:ext cx="533400" cy="152400"/>
            </a:xfrm>
            <a:prstGeom prst="roundRect">
              <a:avLst>
                <a:gd name="adj" fmla="val 16667"/>
              </a:avLst>
            </a:prstGeom>
            <a:solidFill>
              <a:srgbClr val="FFFF00"/>
            </a:solidFill>
            <a:ln w="9525">
              <a:solidFill>
                <a:schemeClr val="tx1"/>
              </a:solidFill>
              <a:round/>
              <a:headEnd/>
              <a:tailEnd/>
            </a:ln>
            <a:effectLst/>
          </p:spPr>
          <p:txBody>
            <a:bodyPr wrap="none" anchor="ctr"/>
            <a:lstStyle/>
            <a:p>
              <a:pPr algn="ctr"/>
              <a:r>
                <a:rPr lang="en-US" sz="1200" b="1"/>
                <a:t>YES</a:t>
              </a:r>
            </a:p>
          </p:txBody>
        </p:sp>
        <p:sp>
          <p:nvSpPr>
            <p:cNvPr id="31766" name="AutoShape 22"/>
            <p:cNvSpPr>
              <a:spLocks noChangeArrowheads="1"/>
            </p:cNvSpPr>
            <p:nvPr/>
          </p:nvSpPr>
          <p:spPr bwMode="auto">
            <a:xfrm>
              <a:off x="3124200" y="2057400"/>
              <a:ext cx="533400" cy="152400"/>
            </a:xfrm>
            <a:prstGeom prst="roundRect">
              <a:avLst>
                <a:gd name="adj" fmla="val 16667"/>
              </a:avLst>
            </a:prstGeom>
            <a:solidFill>
              <a:srgbClr val="FFFF00"/>
            </a:solidFill>
            <a:ln w="9525">
              <a:solidFill>
                <a:schemeClr val="tx1"/>
              </a:solidFill>
              <a:round/>
              <a:headEnd/>
              <a:tailEnd/>
            </a:ln>
            <a:effectLst/>
          </p:spPr>
          <p:txBody>
            <a:bodyPr wrap="none" anchor="ctr"/>
            <a:lstStyle/>
            <a:p>
              <a:pPr algn="ctr"/>
              <a:r>
                <a:rPr lang="en-US" sz="1200" b="1"/>
                <a:t>NO</a:t>
              </a:r>
            </a:p>
          </p:txBody>
        </p:sp>
        <p:sp>
          <p:nvSpPr>
            <p:cNvPr id="31767" name="AutoShape 23"/>
            <p:cNvSpPr>
              <a:spLocks noChangeArrowheads="1"/>
            </p:cNvSpPr>
            <p:nvPr/>
          </p:nvSpPr>
          <p:spPr bwMode="auto">
            <a:xfrm>
              <a:off x="3124200" y="2362200"/>
              <a:ext cx="533400" cy="152400"/>
            </a:xfrm>
            <a:prstGeom prst="roundRect">
              <a:avLst>
                <a:gd name="adj" fmla="val 16667"/>
              </a:avLst>
            </a:prstGeom>
            <a:solidFill>
              <a:srgbClr val="FFFF00"/>
            </a:solidFill>
            <a:ln w="9525">
              <a:solidFill>
                <a:schemeClr val="tx1"/>
              </a:solidFill>
              <a:round/>
              <a:headEnd/>
              <a:tailEnd/>
            </a:ln>
            <a:effectLst/>
          </p:spPr>
          <p:txBody>
            <a:bodyPr wrap="none" anchor="ctr"/>
            <a:lstStyle/>
            <a:p>
              <a:pPr algn="ctr"/>
              <a:r>
                <a:rPr lang="en-US" sz="1200" b="1"/>
                <a:t>YES</a:t>
              </a:r>
            </a:p>
          </p:txBody>
        </p:sp>
        <p:sp>
          <p:nvSpPr>
            <p:cNvPr id="31768" name="AutoShape 24"/>
            <p:cNvSpPr>
              <a:spLocks noChangeArrowheads="1"/>
            </p:cNvSpPr>
            <p:nvPr/>
          </p:nvSpPr>
          <p:spPr bwMode="auto">
            <a:xfrm>
              <a:off x="3124200" y="2590800"/>
              <a:ext cx="533400" cy="152400"/>
            </a:xfrm>
            <a:prstGeom prst="roundRect">
              <a:avLst>
                <a:gd name="adj" fmla="val 16667"/>
              </a:avLst>
            </a:prstGeom>
            <a:solidFill>
              <a:srgbClr val="FFFF00"/>
            </a:solidFill>
            <a:ln w="9525">
              <a:solidFill>
                <a:schemeClr val="tx1"/>
              </a:solidFill>
              <a:round/>
              <a:headEnd/>
              <a:tailEnd/>
            </a:ln>
            <a:effectLst/>
          </p:spPr>
          <p:txBody>
            <a:bodyPr wrap="none" anchor="ctr"/>
            <a:lstStyle/>
            <a:p>
              <a:pPr algn="ctr"/>
              <a:r>
                <a:rPr lang="en-US" sz="1200" b="1"/>
                <a:t>NO</a:t>
              </a:r>
            </a:p>
          </p:txBody>
        </p:sp>
        <p:sp>
          <p:nvSpPr>
            <p:cNvPr id="31769" name="AutoShape 25"/>
            <p:cNvSpPr>
              <a:spLocks noChangeArrowheads="1"/>
            </p:cNvSpPr>
            <p:nvPr/>
          </p:nvSpPr>
          <p:spPr bwMode="auto">
            <a:xfrm>
              <a:off x="3124200" y="2971800"/>
              <a:ext cx="533400" cy="152400"/>
            </a:xfrm>
            <a:prstGeom prst="roundRect">
              <a:avLst>
                <a:gd name="adj" fmla="val 16667"/>
              </a:avLst>
            </a:prstGeom>
            <a:solidFill>
              <a:srgbClr val="FFFF00"/>
            </a:solidFill>
            <a:ln w="9525">
              <a:solidFill>
                <a:schemeClr val="tx1"/>
              </a:solidFill>
              <a:round/>
              <a:headEnd/>
              <a:tailEnd/>
            </a:ln>
            <a:effectLst/>
          </p:spPr>
          <p:txBody>
            <a:bodyPr wrap="none" anchor="ctr"/>
            <a:lstStyle/>
            <a:p>
              <a:pPr algn="ctr"/>
              <a:r>
                <a:rPr lang="en-US" sz="1200" b="1"/>
                <a:t>YES</a:t>
              </a:r>
            </a:p>
          </p:txBody>
        </p:sp>
        <p:sp>
          <p:nvSpPr>
            <p:cNvPr id="31770" name="AutoShape 26"/>
            <p:cNvSpPr>
              <a:spLocks noChangeArrowheads="1"/>
            </p:cNvSpPr>
            <p:nvPr/>
          </p:nvSpPr>
          <p:spPr bwMode="auto">
            <a:xfrm>
              <a:off x="3124200" y="3200400"/>
              <a:ext cx="533400" cy="152400"/>
            </a:xfrm>
            <a:prstGeom prst="roundRect">
              <a:avLst>
                <a:gd name="adj" fmla="val 16667"/>
              </a:avLst>
            </a:prstGeom>
            <a:solidFill>
              <a:srgbClr val="FFFF00"/>
            </a:solidFill>
            <a:ln w="9525">
              <a:solidFill>
                <a:schemeClr val="tx1"/>
              </a:solidFill>
              <a:round/>
              <a:headEnd/>
              <a:tailEnd/>
            </a:ln>
            <a:effectLst/>
          </p:spPr>
          <p:txBody>
            <a:bodyPr wrap="none" anchor="ctr"/>
            <a:lstStyle/>
            <a:p>
              <a:pPr algn="ctr"/>
              <a:r>
                <a:rPr lang="en-US" sz="1200" b="1"/>
                <a:t>NO</a:t>
              </a:r>
            </a:p>
          </p:txBody>
        </p:sp>
        <p:sp>
          <p:nvSpPr>
            <p:cNvPr id="31771" name="AutoShape 27"/>
            <p:cNvSpPr>
              <a:spLocks noChangeArrowheads="1"/>
            </p:cNvSpPr>
            <p:nvPr/>
          </p:nvSpPr>
          <p:spPr bwMode="auto">
            <a:xfrm>
              <a:off x="3124200" y="3505200"/>
              <a:ext cx="533400" cy="152400"/>
            </a:xfrm>
            <a:prstGeom prst="roundRect">
              <a:avLst>
                <a:gd name="adj" fmla="val 16667"/>
              </a:avLst>
            </a:prstGeom>
            <a:solidFill>
              <a:srgbClr val="FFFF00"/>
            </a:solidFill>
            <a:ln w="9525">
              <a:solidFill>
                <a:schemeClr val="tx1"/>
              </a:solidFill>
              <a:round/>
              <a:headEnd/>
              <a:tailEnd/>
            </a:ln>
            <a:effectLst/>
          </p:spPr>
          <p:txBody>
            <a:bodyPr wrap="none" anchor="ctr"/>
            <a:lstStyle/>
            <a:p>
              <a:pPr algn="ctr"/>
              <a:r>
                <a:rPr lang="en-US" sz="1200" b="1"/>
                <a:t>YES</a:t>
              </a:r>
            </a:p>
          </p:txBody>
        </p:sp>
        <p:sp>
          <p:nvSpPr>
            <p:cNvPr id="31772" name="AutoShape 28"/>
            <p:cNvSpPr>
              <a:spLocks noChangeArrowheads="1"/>
            </p:cNvSpPr>
            <p:nvPr/>
          </p:nvSpPr>
          <p:spPr bwMode="auto">
            <a:xfrm>
              <a:off x="3124200" y="3733800"/>
              <a:ext cx="533400" cy="152400"/>
            </a:xfrm>
            <a:prstGeom prst="roundRect">
              <a:avLst>
                <a:gd name="adj" fmla="val 16667"/>
              </a:avLst>
            </a:prstGeom>
            <a:solidFill>
              <a:srgbClr val="FFFF00"/>
            </a:solidFill>
            <a:ln w="9525">
              <a:solidFill>
                <a:schemeClr val="tx1"/>
              </a:solidFill>
              <a:round/>
              <a:headEnd/>
              <a:tailEnd/>
            </a:ln>
            <a:effectLst/>
          </p:spPr>
          <p:txBody>
            <a:bodyPr wrap="none" anchor="ctr"/>
            <a:lstStyle/>
            <a:p>
              <a:pPr algn="ctr"/>
              <a:r>
                <a:rPr lang="en-US" sz="1200" b="1"/>
                <a:t>NO</a:t>
              </a:r>
            </a:p>
          </p:txBody>
        </p:sp>
        <p:sp>
          <p:nvSpPr>
            <p:cNvPr id="31773" name="AutoShape 29"/>
            <p:cNvSpPr>
              <a:spLocks noChangeArrowheads="1"/>
            </p:cNvSpPr>
            <p:nvPr/>
          </p:nvSpPr>
          <p:spPr bwMode="auto">
            <a:xfrm>
              <a:off x="3124200" y="4114800"/>
              <a:ext cx="533400" cy="152400"/>
            </a:xfrm>
            <a:prstGeom prst="roundRect">
              <a:avLst>
                <a:gd name="adj" fmla="val 16667"/>
              </a:avLst>
            </a:prstGeom>
            <a:solidFill>
              <a:srgbClr val="FFFF00"/>
            </a:solidFill>
            <a:ln w="9525">
              <a:solidFill>
                <a:schemeClr val="tx1"/>
              </a:solidFill>
              <a:round/>
              <a:headEnd/>
              <a:tailEnd/>
            </a:ln>
            <a:effectLst/>
          </p:spPr>
          <p:txBody>
            <a:bodyPr wrap="none" anchor="ctr"/>
            <a:lstStyle/>
            <a:p>
              <a:pPr algn="ctr"/>
              <a:r>
                <a:rPr lang="en-US" sz="1200" b="1"/>
                <a:t>YES</a:t>
              </a:r>
            </a:p>
          </p:txBody>
        </p:sp>
        <p:sp>
          <p:nvSpPr>
            <p:cNvPr id="31774" name="AutoShape 30"/>
            <p:cNvSpPr>
              <a:spLocks noChangeArrowheads="1"/>
            </p:cNvSpPr>
            <p:nvPr/>
          </p:nvSpPr>
          <p:spPr bwMode="auto">
            <a:xfrm>
              <a:off x="3124200" y="4343400"/>
              <a:ext cx="533400" cy="152400"/>
            </a:xfrm>
            <a:prstGeom prst="roundRect">
              <a:avLst>
                <a:gd name="adj" fmla="val 16667"/>
              </a:avLst>
            </a:prstGeom>
            <a:solidFill>
              <a:srgbClr val="FFFF00"/>
            </a:solidFill>
            <a:ln w="9525">
              <a:solidFill>
                <a:schemeClr val="tx1"/>
              </a:solidFill>
              <a:round/>
              <a:headEnd/>
              <a:tailEnd/>
            </a:ln>
            <a:effectLst/>
          </p:spPr>
          <p:txBody>
            <a:bodyPr wrap="none" anchor="ctr"/>
            <a:lstStyle/>
            <a:p>
              <a:pPr algn="ctr"/>
              <a:r>
                <a:rPr lang="en-US" sz="1200" b="1"/>
                <a:t>NO</a:t>
              </a:r>
            </a:p>
          </p:txBody>
        </p:sp>
        <p:sp>
          <p:nvSpPr>
            <p:cNvPr id="31775" name="AutoShape 31"/>
            <p:cNvSpPr>
              <a:spLocks noChangeArrowheads="1"/>
            </p:cNvSpPr>
            <p:nvPr/>
          </p:nvSpPr>
          <p:spPr bwMode="auto">
            <a:xfrm>
              <a:off x="3124200" y="4648200"/>
              <a:ext cx="533400" cy="152400"/>
            </a:xfrm>
            <a:prstGeom prst="roundRect">
              <a:avLst>
                <a:gd name="adj" fmla="val 16667"/>
              </a:avLst>
            </a:prstGeom>
            <a:solidFill>
              <a:srgbClr val="FFFF00"/>
            </a:solidFill>
            <a:ln w="9525">
              <a:solidFill>
                <a:schemeClr val="tx1"/>
              </a:solidFill>
              <a:round/>
              <a:headEnd/>
              <a:tailEnd/>
            </a:ln>
            <a:effectLst/>
          </p:spPr>
          <p:txBody>
            <a:bodyPr wrap="none" anchor="ctr"/>
            <a:lstStyle/>
            <a:p>
              <a:pPr algn="ctr"/>
              <a:r>
                <a:rPr lang="en-US" sz="1200" b="1"/>
                <a:t>YES</a:t>
              </a:r>
            </a:p>
          </p:txBody>
        </p:sp>
        <p:sp>
          <p:nvSpPr>
            <p:cNvPr id="31776" name="AutoShape 32"/>
            <p:cNvSpPr>
              <a:spLocks noChangeArrowheads="1"/>
            </p:cNvSpPr>
            <p:nvPr/>
          </p:nvSpPr>
          <p:spPr bwMode="auto">
            <a:xfrm>
              <a:off x="3124200" y="4876800"/>
              <a:ext cx="533400" cy="152400"/>
            </a:xfrm>
            <a:prstGeom prst="roundRect">
              <a:avLst>
                <a:gd name="adj" fmla="val 16667"/>
              </a:avLst>
            </a:prstGeom>
            <a:solidFill>
              <a:srgbClr val="FFFF00"/>
            </a:solidFill>
            <a:ln w="9525">
              <a:solidFill>
                <a:schemeClr val="tx1"/>
              </a:solidFill>
              <a:round/>
              <a:headEnd/>
              <a:tailEnd/>
            </a:ln>
            <a:effectLst/>
          </p:spPr>
          <p:txBody>
            <a:bodyPr wrap="none" anchor="ctr"/>
            <a:lstStyle/>
            <a:p>
              <a:pPr algn="ctr"/>
              <a:r>
                <a:rPr lang="en-US" sz="1200" b="1"/>
                <a:t>NO</a:t>
              </a:r>
            </a:p>
          </p:txBody>
        </p:sp>
        <p:sp>
          <p:nvSpPr>
            <p:cNvPr id="31778" name="AutoShape 34"/>
            <p:cNvSpPr>
              <a:spLocks noChangeArrowheads="1"/>
            </p:cNvSpPr>
            <p:nvPr/>
          </p:nvSpPr>
          <p:spPr bwMode="auto">
            <a:xfrm>
              <a:off x="3733800" y="1828800"/>
              <a:ext cx="1066800" cy="152400"/>
            </a:xfrm>
            <a:prstGeom prst="roundRect">
              <a:avLst>
                <a:gd name="adj" fmla="val 16667"/>
              </a:avLst>
            </a:prstGeom>
            <a:solidFill>
              <a:srgbClr val="FFFFFF"/>
            </a:solidFill>
            <a:ln w="9525">
              <a:solidFill>
                <a:schemeClr val="tx1"/>
              </a:solidFill>
              <a:round/>
              <a:headEnd/>
              <a:tailEnd/>
            </a:ln>
            <a:effectLst/>
          </p:spPr>
          <p:txBody>
            <a:bodyPr wrap="none" anchor="ctr"/>
            <a:lstStyle/>
            <a:p>
              <a:pPr algn="ctr"/>
              <a:r>
                <a:rPr lang="en-US" sz="1200" b="1" dirty="0"/>
                <a:t>Very High</a:t>
              </a:r>
            </a:p>
          </p:txBody>
        </p:sp>
        <p:sp>
          <p:nvSpPr>
            <p:cNvPr id="31782" name="AutoShape 38"/>
            <p:cNvSpPr>
              <a:spLocks noChangeArrowheads="1"/>
            </p:cNvSpPr>
            <p:nvPr/>
          </p:nvSpPr>
          <p:spPr bwMode="auto">
            <a:xfrm>
              <a:off x="4953000" y="1828800"/>
              <a:ext cx="1066800" cy="152400"/>
            </a:xfrm>
            <a:prstGeom prst="roundRect">
              <a:avLst>
                <a:gd name="adj" fmla="val 16667"/>
              </a:avLst>
            </a:prstGeom>
            <a:solidFill>
              <a:srgbClr val="FFFFFF"/>
            </a:solidFill>
            <a:ln w="9525">
              <a:solidFill>
                <a:schemeClr val="tx1"/>
              </a:solidFill>
              <a:round/>
              <a:headEnd/>
              <a:tailEnd/>
            </a:ln>
            <a:effectLst/>
          </p:spPr>
          <p:txBody>
            <a:bodyPr wrap="none" anchor="ctr"/>
            <a:lstStyle/>
            <a:p>
              <a:pPr algn="ctr"/>
              <a:r>
                <a:rPr lang="en-US" sz="1200" b="1"/>
                <a:t>High</a:t>
              </a:r>
            </a:p>
          </p:txBody>
        </p:sp>
        <p:sp>
          <p:nvSpPr>
            <p:cNvPr id="31783" name="AutoShape 39"/>
            <p:cNvSpPr>
              <a:spLocks noChangeArrowheads="1"/>
            </p:cNvSpPr>
            <p:nvPr/>
          </p:nvSpPr>
          <p:spPr bwMode="auto">
            <a:xfrm>
              <a:off x="6172200" y="1828800"/>
              <a:ext cx="1066800" cy="152400"/>
            </a:xfrm>
            <a:prstGeom prst="roundRect">
              <a:avLst>
                <a:gd name="adj" fmla="val 16667"/>
              </a:avLst>
            </a:prstGeom>
            <a:solidFill>
              <a:srgbClr val="FFFFFF"/>
            </a:solidFill>
            <a:ln w="9525">
              <a:solidFill>
                <a:schemeClr val="tx1"/>
              </a:solidFill>
              <a:round/>
              <a:headEnd/>
              <a:tailEnd/>
            </a:ln>
            <a:effectLst/>
          </p:spPr>
          <p:txBody>
            <a:bodyPr wrap="none" anchor="ctr"/>
            <a:lstStyle/>
            <a:p>
              <a:pPr algn="ctr"/>
              <a:r>
                <a:rPr lang="en-US" sz="1200" b="1"/>
                <a:t>Mod-High</a:t>
              </a:r>
            </a:p>
          </p:txBody>
        </p:sp>
        <p:sp>
          <p:nvSpPr>
            <p:cNvPr id="31784" name="AutoShape 40"/>
            <p:cNvSpPr>
              <a:spLocks noChangeArrowheads="1"/>
            </p:cNvSpPr>
            <p:nvPr/>
          </p:nvSpPr>
          <p:spPr bwMode="auto">
            <a:xfrm>
              <a:off x="7391400" y="1828800"/>
              <a:ext cx="1066800" cy="152400"/>
            </a:xfrm>
            <a:prstGeom prst="roundRect">
              <a:avLst>
                <a:gd name="adj" fmla="val 16667"/>
              </a:avLst>
            </a:prstGeom>
            <a:solidFill>
              <a:srgbClr val="FFFFFF"/>
            </a:solidFill>
            <a:ln w="9525">
              <a:solidFill>
                <a:schemeClr val="tx1"/>
              </a:solidFill>
              <a:round/>
              <a:headEnd/>
              <a:tailEnd/>
            </a:ln>
            <a:effectLst/>
          </p:spPr>
          <p:txBody>
            <a:bodyPr wrap="none" anchor="ctr"/>
            <a:lstStyle/>
            <a:p>
              <a:pPr algn="ctr"/>
              <a:r>
                <a:rPr lang="en-US" sz="1200" b="1"/>
                <a:t>Low</a:t>
              </a:r>
            </a:p>
          </p:txBody>
        </p:sp>
        <p:sp>
          <p:nvSpPr>
            <p:cNvPr id="31785" name="AutoShape 41"/>
            <p:cNvSpPr>
              <a:spLocks noChangeArrowheads="1"/>
            </p:cNvSpPr>
            <p:nvPr/>
          </p:nvSpPr>
          <p:spPr bwMode="auto">
            <a:xfrm>
              <a:off x="3733800" y="2057400"/>
              <a:ext cx="1066800" cy="152400"/>
            </a:xfrm>
            <a:prstGeom prst="roundRect">
              <a:avLst>
                <a:gd name="adj" fmla="val 16667"/>
              </a:avLst>
            </a:prstGeom>
            <a:solidFill>
              <a:srgbClr val="FFFFFF"/>
            </a:solidFill>
            <a:ln w="9525">
              <a:solidFill>
                <a:schemeClr val="tx1"/>
              </a:solidFill>
              <a:round/>
              <a:headEnd/>
              <a:tailEnd/>
            </a:ln>
            <a:effectLst/>
          </p:spPr>
          <p:txBody>
            <a:bodyPr wrap="none" anchor="ctr"/>
            <a:lstStyle/>
            <a:p>
              <a:pPr algn="ctr"/>
              <a:r>
                <a:rPr lang="en-US" sz="1200" b="1"/>
                <a:t>High</a:t>
              </a:r>
            </a:p>
          </p:txBody>
        </p:sp>
        <p:sp>
          <p:nvSpPr>
            <p:cNvPr id="31786" name="AutoShape 42"/>
            <p:cNvSpPr>
              <a:spLocks noChangeArrowheads="1"/>
            </p:cNvSpPr>
            <p:nvPr/>
          </p:nvSpPr>
          <p:spPr bwMode="auto">
            <a:xfrm>
              <a:off x="4953000" y="2057400"/>
              <a:ext cx="1066800" cy="152400"/>
            </a:xfrm>
            <a:prstGeom prst="roundRect">
              <a:avLst>
                <a:gd name="adj" fmla="val 16667"/>
              </a:avLst>
            </a:prstGeom>
            <a:solidFill>
              <a:srgbClr val="FFFFFF"/>
            </a:solidFill>
            <a:ln w="9525">
              <a:solidFill>
                <a:schemeClr val="tx1"/>
              </a:solidFill>
              <a:round/>
              <a:headEnd/>
              <a:tailEnd/>
            </a:ln>
            <a:effectLst/>
          </p:spPr>
          <p:txBody>
            <a:bodyPr wrap="none" anchor="ctr"/>
            <a:lstStyle/>
            <a:p>
              <a:pPr algn="ctr"/>
              <a:r>
                <a:rPr lang="en-US" sz="1200" b="1"/>
                <a:t>Mod-High</a:t>
              </a:r>
            </a:p>
          </p:txBody>
        </p:sp>
        <p:sp>
          <p:nvSpPr>
            <p:cNvPr id="31787" name="AutoShape 43"/>
            <p:cNvSpPr>
              <a:spLocks noChangeArrowheads="1"/>
            </p:cNvSpPr>
            <p:nvPr/>
          </p:nvSpPr>
          <p:spPr bwMode="auto">
            <a:xfrm>
              <a:off x="6172200" y="2057400"/>
              <a:ext cx="1066800" cy="152400"/>
            </a:xfrm>
            <a:prstGeom prst="roundRect">
              <a:avLst>
                <a:gd name="adj" fmla="val 16667"/>
              </a:avLst>
            </a:prstGeom>
            <a:solidFill>
              <a:srgbClr val="FFFFFF"/>
            </a:solidFill>
            <a:ln w="9525">
              <a:solidFill>
                <a:schemeClr val="tx1"/>
              </a:solidFill>
              <a:round/>
              <a:headEnd/>
              <a:tailEnd/>
            </a:ln>
            <a:effectLst/>
          </p:spPr>
          <p:txBody>
            <a:bodyPr wrap="none" anchor="ctr"/>
            <a:lstStyle/>
            <a:p>
              <a:pPr algn="ctr"/>
              <a:r>
                <a:rPr lang="en-US" sz="1200" b="1"/>
                <a:t>Moderate</a:t>
              </a:r>
            </a:p>
          </p:txBody>
        </p:sp>
        <p:sp>
          <p:nvSpPr>
            <p:cNvPr id="31788" name="AutoShape 44"/>
            <p:cNvSpPr>
              <a:spLocks noChangeArrowheads="1"/>
            </p:cNvSpPr>
            <p:nvPr/>
          </p:nvSpPr>
          <p:spPr bwMode="auto">
            <a:xfrm>
              <a:off x="7391400" y="2057400"/>
              <a:ext cx="1066800" cy="152400"/>
            </a:xfrm>
            <a:prstGeom prst="roundRect">
              <a:avLst>
                <a:gd name="adj" fmla="val 16667"/>
              </a:avLst>
            </a:prstGeom>
            <a:solidFill>
              <a:srgbClr val="FFFFFF"/>
            </a:solidFill>
            <a:ln w="9525">
              <a:solidFill>
                <a:schemeClr val="tx1"/>
              </a:solidFill>
              <a:round/>
              <a:headEnd/>
              <a:tailEnd/>
            </a:ln>
            <a:effectLst/>
          </p:spPr>
          <p:txBody>
            <a:bodyPr wrap="none" anchor="ctr"/>
            <a:lstStyle/>
            <a:p>
              <a:pPr algn="ctr"/>
              <a:r>
                <a:rPr lang="en-US" sz="1200" b="1"/>
                <a:t>Low</a:t>
              </a:r>
            </a:p>
          </p:txBody>
        </p:sp>
        <p:sp>
          <p:nvSpPr>
            <p:cNvPr id="31789" name="AutoShape 45"/>
            <p:cNvSpPr>
              <a:spLocks noChangeArrowheads="1"/>
            </p:cNvSpPr>
            <p:nvPr/>
          </p:nvSpPr>
          <p:spPr bwMode="auto">
            <a:xfrm>
              <a:off x="3733800" y="2362200"/>
              <a:ext cx="1066800" cy="152400"/>
            </a:xfrm>
            <a:prstGeom prst="roundRect">
              <a:avLst>
                <a:gd name="adj" fmla="val 16667"/>
              </a:avLst>
            </a:prstGeom>
            <a:solidFill>
              <a:srgbClr val="FFFFFF"/>
            </a:solidFill>
            <a:ln w="9525">
              <a:solidFill>
                <a:schemeClr val="tx1"/>
              </a:solidFill>
              <a:round/>
              <a:headEnd/>
              <a:tailEnd/>
            </a:ln>
            <a:effectLst/>
          </p:spPr>
          <p:txBody>
            <a:bodyPr wrap="none" anchor="ctr"/>
            <a:lstStyle/>
            <a:p>
              <a:pPr algn="ctr"/>
              <a:r>
                <a:rPr lang="en-US" sz="1200" b="1" dirty="0"/>
                <a:t>Mod-High</a:t>
              </a:r>
            </a:p>
          </p:txBody>
        </p:sp>
        <p:sp>
          <p:nvSpPr>
            <p:cNvPr id="31790" name="AutoShape 46"/>
            <p:cNvSpPr>
              <a:spLocks noChangeArrowheads="1"/>
            </p:cNvSpPr>
            <p:nvPr/>
          </p:nvSpPr>
          <p:spPr bwMode="auto">
            <a:xfrm>
              <a:off x="3733800" y="2590800"/>
              <a:ext cx="1066800" cy="152400"/>
            </a:xfrm>
            <a:prstGeom prst="roundRect">
              <a:avLst>
                <a:gd name="adj" fmla="val 16667"/>
              </a:avLst>
            </a:prstGeom>
            <a:solidFill>
              <a:srgbClr val="FFFFFF"/>
            </a:solidFill>
            <a:ln w="9525">
              <a:solidFill>
                <a:schemeClr val="tx1"/>
              </a:solidFill>
              <a:round/>
              <a:headEnd/>
              <a:tailEnd/>
            </a:ln>
            <a:effectLst/>
          </p:spPr>
          <p:txBody>
            <a:bodyPr wrap="none" anchor="ctr"/>
            <a:lstStyle/>
            <a:p>
              <a:pPr algn="ctr"/>
              <a:r>
                <a:rPr lang="en-US" sz="1200" b="1"/>
                <a:t>Low-Mod</a:t>
              </a:r>
            </a:p>
          </p:txBody>
        </p:sp>
        <p:sp>
          <p:nvSpPr>
            <p:cNvPr id="31791" name="AutoShape 47"/>
            <p:cNvSpPr>
              <a:spLocks noChangeArrowheads="1"/>
            </p:cNvSpPr>
            <p:nvPr/>
          </p:nvSpPr>
          <p:spPr bwMode="auto">
            <a:xfrm>
              <a:off x="4953000" y="2362200"/>
              <a:ext cx="1066800" cy="152400"/>
            </a:xfrm>
            <a:prstGeom prst="roundRect">
              <a:avLst>
                <a:gd name="adj" fmla="val 16667"/>
              </a:avLst>
            </a:prstGeom>
            <a:solidFill>
              <a:srgbClr val="FFFFFF"/>
            </a:solidFill>
            <a:ln w="9525">
              <a:solidFill>
                <a:schemeClr val="tx1"/>
              </a:solidFill>
              <a:round/>
              <a:headEnd/>
              <a:tailEnd/>
            </a:ln>
            <a:effectLst/>
          </p:spPr>
          <p:txBody>
            <a:bodyPr wrap="none" anchor="ctr"/>
            <a:lstStyle/>
            <a:p>
              <a:pPr algn="ctr"/>
              <a:r>
                <a:rPr lang="en-US" sz="1200" b="1"/>
                <a:t>Low-Mod</a:t>
              </a:r>
            </a:p>
          </p:txBody>
        </p:sp>
        <p:sp>
          <p:nvSpPr>
            <p:cNvPr id="31792" name="AutoShape 48"/>
            <p:cNvSpPr>
              <a:spLocks noChangeArrowheads="1"/>
            </p:cNvSpPr>
            <p:nvPr/>
          </p:nvSpPr>
          <p:spPr bwMode="auto">
            <a:xfrm>
              <a:off x="4953000" y="2590800"/>
              <a:ext cx="1066800" cy="152400"/>
            </a:xfrm>
            <a:prstGeom prst="roundRect">
              <a:avLst>
                <a:gd name="adj" fmla="val 16667"/>
              </a:avLst>
            </a:prstGeom>
            <a:solidFill>
              <a:srgbClr val="FFFFFF"/>
            </a:solidFill>
            <a:ln w="9525">
              <a:solidFill>
                <a:schemeClr val="tx1"/>
              </a:solidFill>
              <a:round/>
              <a:headEnd/>
              <a:tailEnd/>
            </a:ln>
            <a:effectLst/>
          </p:spPr>
          <p:txBody>
            <a:bodyPr wrap="none" anchor="ctr"/>
            <a:lstStyle/>
            <a:p>
              <a:pPr algn="ctr"/>
              <a:r>
                <a:rPr lang="en-US" sz="1200" b="1"/>
                <a:t>Low</a:t>
              </a:r>
            </a:p>
          </p:txBody>
        </p:sp>
        <p:sp>
          <p:nvSpPr>
            <p:cNvPr id="31793" name="AutoShape 49"/>
            <p:cNvSpPr>
              <a:spLocks noChangeArrowheads="1"/>
            </p:cNvSpPr>
            <p:nvPr/>
          </p:nvSpPr>
          <p:spPr bwMode="auto">
            <a:xfrm>
              <a:off x="6172200" y="2362200"/>
              <a:ext cx="1066800" cy="152400"/>
            </a:xfrm>
            <a:prstGeom prst="roundRect">
              <a:avLst>
                <a:gd name="adj" fmla="val 16667"/>
              </a:avLst>
            </a:prstGeom>
            <a:solidFill>
              <a:srgbClr val="FFFFFF"/>
            </a:solidFill>
            <a:ln w="9525">
              <a:solidFill>
                <a:schemeClr val="tx1"/>
              </a:solidFill>
              <a:round/>
              <a:headEnd/>
              <a:tailEnd/>
            </a:ln>
            <a:effectLst/>
          </p:spPr>
          <p:txBody>
            <a:bodyPr wrap="none" anchor="ctr"/>
            <a:lstStyle/>
            <a:p>
              <a:pPr algn="ctr"/>
              <a:r>
                <a:rPr lang="en-US" sz="1200" b="1"/>
                <a:t>Moderate</a:t>
              </a:r>
            </a:p>
          </p:txBody>
        </p:sp>
        <p:sp>
          <p:nvSpPr>
            <p:cNvPr id="31794" name="AutoShape 50"/>
            <p:cNvSpPr>
              <a:spLocks noChangeArrowheads="1"/>
            </p:cNvSpPr>
            <p:nvPr/>
          </p:nvSpPr>
          <p:spPr bwMode="auto">
            <a:xfrm>
              <a:off x="6172200" y="2590800"/>
              <a:ext cx="1066800" cy="152400"/>
            </a:xfrm>
            <a:prstGeom prst="roundRect">
              <a:avLst>
                <a:gd name="adj" fmla="val 16667"/>
              </a:avLst>
            </a:prstGeom>
            <a:solidFill>
              <a:srgbClr val="FFFFFF"/>
            </a:solidFill>
            <a:ln w="9525">
              <a:solidFill>
                <a:schemeClr val="tx1"/>
              </a:solidFill>
              <a:round/>
              <a:headEnd/>
              <a:tailEnd/>
            </a:ln>
            <a:effectLst/>
          </p:spPr>
          <p:txBody>
            <a:bodyPr wrap="none" anchor="ctr"/>
            <a:lstStyle/>
            <a:p>
              <a:pPr algn="ctr"/>
              <a:r>
                <a:rPr lang="en-US" sz="1200" b="1"/>
                <a:t>Low</a:t>
              </a:r>
            </a:p>
          </p:txBody>
        </p:sp>
        <p:sp>
          <p:nvSpPr>
            <p:cNvPr id="31795" name="AutoShape 51"/>
            <p:cNvSpPr>
              <a:spLocks noChangeArrowheads="1"/>
            </p:cNvSpPr>
            <p:nvPr/>
          </p:nvSpPr>
          <p:spPr bwMode="auto">
            <a:xfrm>
              <a:off x="7391400" y="2362200"/>
              <a:ext cx="1066800" cy="152400"/>
            </a:xfrm>
            <a:prstGeom prst="roundRect">
              <a:avLst>
                <a:gd name="adj" fmla="val 16667"/>
              </a:avLst>
            </a:prstGeom>
            <a:solidFill>
              <a:srgbClr val="FFFFFF"/>
            </a:solidFill>
            <a:ln w="9525">
              <a:solidFill>
                <a:schemeClr val="tx1"/>
              </a:solidFill>
              <a:round/>
              <a:headEnd/>
              <a:tailEnd/>
            </a:ln>
            <a:effectLst/>
          </p:spPr>
          <p:txBody>
            <a:bodyPr wrap="none" anchor="ctr"/>
            <a:lstStyle/>
            <a:p>
              <a:pPr algn="ctr"/>
              <a:r>
                <a:rPr lang="en-US" sz="1200" b="1"/>
                <a:t>Low</a:t>
              </a:r>
            </a:p>
          </p:txBody>
        </p:sp>
        <p:sp>
          <p:nvSpPr>
            <p:cNvPr id="31796" name="AutoShape 52"/>
            <p:cNvSpPr>
              <a:spLocks noChangeArrowheads="1"/>
            </p:cNvSpPr>
            <p:nvPr/>
          </p:nvSpPr>
          <p:spPr bwMode="auto">
            <a:xfrm>
              <a:off x="7391400" y="2590800"/>
              <a:ext cx="1066800" cy="152400"/>
            </a:xfrm>
            <a:prstGeom prst="roundRect">
              <a:avLst>
                <a:gd name="adj" fmla="val 16667"/>
              </a:avLst>
            </a:prstGeom>
            <a:solidFill>
              <a:srgbClr val="FFFFFF"/>
            </a:solidFill>
            <a:ln w="9525">
              <a:solidFill>
                <a:schemeClr val="tx1"/>
              </a:solidFill>
              <a:round/>
              <a:headEnd/>
              <a:tailEnd/>
            </a:ln>
            <a:effectLst/>
          </p:spPr>
          <p:txBody>
            <a:bodyPr wrap="none" anchor="ctr"/>
            <a:lstStyle/>
            <a:p>
              <a:pPr algn="ctr"/>
              <a:r>
                <a:rPr lang="en-US" sz="1200" b="1"/>
                <a:t>Low</a:t>
              </a:r>
            </a:p>
          </p:txBody>
        </p:sp>
        <p:sp>
          <p:nvSpPr>
            <p:cNvPr id="31797" name="AutoShape 53"/>
            <p:cNvSpPr>
              <a:spLocks noChangeArrowheads="1"/>
            </p:cNvSpPr>
            <p:nvPr/>
          </p:nvSpPr>
          <p:spPr bwMode="auto">
            <a:xfrm>
              <a:off x="3733800" y="2971800"/>
              <a:ext cx="1066800" cy="152400"/>
            </a:xfrm>
            <a:prstGeom prst="roundRect">
              <a:avLst>
                <a:gd name="adj" fmla="val 16667"/>
              </a:avLst>
            </a:prstGeom>
            <a:solidFill>
              <a:srgbClr val="FFFFFF"/>
            </a:solidFill>
            <a:ln w="9525">
              <a:solidFill>
                <a:schemeClr val="tx1"/>
              </a:solidFill>
              <a:round/>
              <a:headEnd/>
              <a:tailEnd/>
            </a:ln>
            <a:effectLst/>
          </p:spPr>
          <p:txBody>
            <a:bodyPr wrap="none" anchor="ctr"/>
            <a:lstStyle/>
            <a:p>
              <a:pPr algn="ctr"/>
              <a:r>
                <a:rPr lang="en-US" sz="1200" b="1"/>
                <a:t>High</a:t>
              </a:r>
            </a:p>
          </p:txBody>
        </p:sp>
        <p:sp>
          <p:nvSpPr>
            <p:cNvPr id="31798" name="AutoShape 54"/>
            <p:cNvSpPr>
              <a:spLocks noChangeArrowheads="1"/>
            </p:cNvSpPr>
            <p:nvPr/>
          </p:nvSpPr>
          <p:spPr bwMode="auto">
            <a:xfrm>
              <a:off x="3733800" y="3200400"/>
              <a:ext cx="1066800" cy="152400"/>
            </a:xfrm>
            <a:prstGeom prst="roundRect">
              <a:avLst>
                <a:gd name="adj" fmla="val 16667"/>
              </a:avLst>
            </a:prstGeom>
            <a:solidFill>
              <a:srgbClr val="FFFFFF"/>
            </a:solidFill>
            <a:ln w="9525">
              <a:solidFill>
                <a:schemeClr val="tx1"/>
              </a:solidFill>
              <a:round/>
              <a:headEnd/>
              <a:tailEnd/>
            </a:ln>
            <a:effectLst/>
          </p:spPr>
          <p:txBody>
            <a:bodyPr wrap="none" anchor="ctr"/>
            <a:lstStyle/>
            <a:p>
              <a:pPr algn="ctr"/>
              <a:r>
                <a:rPr lang="en-US" sz="1200" b="1"/>
                <a:t>Mod-High</a:t>
              </a:r>
            </a:p>
          </p:txBody>
        </p:sp>
        <p:sp>
          <p:nvSpPr>
            <p:cNvPr id="31799" name="AutoShape 55"/>
            <p:cNvSpPr>
              <a:spLocks noChangeArrowheads="1"/>
            </p:cNvSpPr>
            <p:nvPr/>
          </p:nvSpPr>
          <p:spPr bwMode="auto">
            <a:xfrm>
              <a:off x="3733800" y="3505200"/>
              <a:ext cx="1066800" cy="152400"/>
            </a:xfrm>
            <a:prstGeom prst="roundRect">
              <a:avLst>
                <a:gd name="adj" fmla="val 16667"/>
              </a:avLst>
            </a:prstGeom>
            <a:solidFill>
              <a:srgbClr val="FFFFFF"/>
            </a:solidFill>
            <a:ln w="9525">
              <a:solidFill>
                <a:schemeClr val="tx1"/>
              </a:solidFill>
              <a:round/>
              <a:headEnd/>
              <a:tailEnd/>
            </a:ln>
            <a:effectLst/>
          </p:spPr>
          <p:txBody>
            <a:bodyPr wrap="none" anchor="ctr"/>
            <a:lstStyle/>
            <a:p>
              <a:pPr algn="ctr"/>
              <a:r>
                <a:rPr lang="en-US" sz="1200" b="1"/>
                <a:t>Mod-High</a:t>
              </a:r>
            </a:p>
          </p:txBody>
        </p:sp>
        <p:sp>
          <p:nvSpPr>
            <p:cNvPr id="31800" name="AutoShape 56"/>
            <p:cNvSpPr>
              <a:spLocks noChangeArrowheads="1"/>
            </p:cNvSpPr>
            <p:nvPr/>
          </p:nvSpPr>
          <p:spPr bwMode="auto">
            <a:xfrm>
              <a:off x="3733800" y="3733800"/>
              <a:ext cx="1066800" cy="152400"/>
            </a:xfrm>
            <a:prstGeom prst="roundRect">
              <a:avLst>
                <a:gd name="adj" fmla="val 16667"/>
              </a:avLst>
            </a:prstGeom>
            <a:solidFill>
              <a:srgbClr val="FFFFFF"/>
            </a:solidFill>
            <a:ln w="9525">
              <a:solidFill>
                <a:schemeClr val="tx1"/>
              </a:solidFill>
              <a:round/>
              <a:headEnd/>
              <a:tailEnd/>
            </a:ln>
            <a:effectLst/>
          </p:spPr>
          <p:txBody>
            <a:bodyPr wrap="none" anchor="ctr"/>
            <a:lstStyle/>
            <a:p>
              <a:pPr algn="ctr"/>
              <a:r>
                <a:rPr lang="en-US" sz="1200" b="1"/>
                <a:t>Low-Mod</a:t>
              </a:r>
            </a:p>
          </p:txBody>
        </p:sp>
        <p:sp>
          <p:nvSpPr>
            <p:cNvPr id="31801" name="AutoShape 57"/>
            <p:cNvSpPr>
              <a:spLocks noChangeArrowheads="1"/>
            </p:cNvSpPr>
            <p:nvPr/>
          </p:nvSpPr>
          <p:spPr bwMode="auto">
            <a:xfrm>
              <a:off x="3733800" y="4114800"/>
              <a:ext cx="1066800" cy="152400"/>
            </a:xfrm>
            <a:prstGeom prst="roundRect">
              <a:avLst>
                <a:gd name="adj" fmla="val 16667"/>
              </a:avLst>
            </a:prstGeom>
            <a:solidFill>
              <a:srgbClr val="FFFFFF"/>
            </a:solidFill>
            <a:ln w="9525">
              <a:solidFill>
                <a:schemeClr val="tx1"/>
              </a:solidFill>
              <a:round/>
              <a:headEnd/>
              <a:tailEnd/>
            </a:ln>
            <a:effectLst/>
          </p:spPr>
          <p:txBody>
            <a:bodyPr wrap="none" anchor="ctr"/>
            <a:lstStyle/>
            <a:p>
              <a:pPr algn="ctr"/>
              <a:r>
                <a:rPr lang="en-US" sz="1200" b="1"/>
                <a:t>Mod-High</a:t>
              </a:r>
            </a:p>
          </p:txBody>
        </p:sp>
        <p:sp>
          <p:nvSpPr>
            <p:cNvPr id="31802" name="AutoShape 58"/>
            <p:cNvSpPr>
              <a:spLocks noChangeArrowheads="1"/>
            </p:cNvSpPr>
            <p:nvPr/>
          </p:nvSpPr>
          <p:spPr bwMode="auto">
            <a:xfrm>
              <a:off x="3733800" y="4343400"/>
              <a:ext cx="1066800" cy="152400"/>
            </a:xfrm>
            <a:prstGeom prst="roundRect">
              <a:avLst>
                <a:gd name="adj" fmla="val 16667"/>
              </a:avLst>
            </a:prstGeom>
            <a:solidFill>
              <a:srgbClr val="FFFFFF"/>
            </a:solidFill>
            <a:ln w="9525">
              <a:solidFill>
                <a:schemeClr val="tx1"/>
              </a:solidFill>
              <a:round/>
              <a:headEnd/>
              <a:tailEnd/>
            </a:ln>
            <a:effectLst/>
          </p:spPr>
          <p:txBody>
            <a:bodyPr wrap="none" anchor="ctr"/>
            <a:lstStyle/>
            <a:p>
              <a:pPr algn="ctr"/>
              <a:r>
                <a:rPr lang="en-US" sz="1200" b="1"/>
                <a:t>Moderate</a:t>
              </a:r>
            </a:p>
          </p:txBody>
        </p:sp>
        <p:sp>
          <p:nvSpPr>
            <p:cNvPr id="31803" name="AutoShape 59"/>
            <p:cNvSpPr>
              <a:spLocks noChangeArrowheads="1"/>
            </p:cNvSpPr>
            <p:nvPr/>
          </p:nvSpPr>
          <p:spPr bwMode="auto">
            <a:xfrm>
              <a:off x="3733800" y="4648200"/>
              <a:ext cx="1066800" cy="152400"/>
            </a:xfrm>
            <a:prstGeom prst="roundRect">
              <a:avLst>
                <a:gd name="adj" fmla="val 16667"/>
              </a:avLst>
            </a:prstGeom>
            <a:solidFill>
              <a:srgbClr val="FFFFFF"/>
            </a:solidFill>
            <a:ln w="9525">
              <a:solidFill>
                <a:schemeClr val="tx1"/>
              </a:solidFill>
              <a:round/>
              <a:headEnd/>
              <a:tailEnd/>
            </a:ln>
            <a:effectLst/>
          </p:spPr>
          <p:txBody>
            <a:bodyPr wrap="none" anchor="ctr"/>
            <a:lstStyle/>
            <a:p>
              <a:pPr algn="ctr"/>
              <a:r>
                <a:rPr lang="en-US" sz="1200" b="1"/>
                <a:t>Low-Mod</a:t>
              </a:r>
            </a:p>
          </p:txBody>
        </p:sp>
        <p:sp>
          <p:nvSpPr>
            <p:cNvPr id="31804" name="AutoShape 60"/>
            <p:cNvSpPr>
              <a:spLocks noChangeArrowheads="1"/>
            </p:cNvSpPr>
            <p:nvPr/>
          </p:nvSpPr>
          <p:spPr bwMode="auto">
            <a:xfrm>
              <a:off x="3733800" y="4876800"/>
              <a:ext cx="1066800" cy="152400"/>
            </a:xfrm>
            <a:prstGeom prst="roundRect">
              <a:avLst>
                <a:gd name="adj" fmla="val 16667"/>
              </a:avLst>
            </a:prstGeom>
            <a:solidFill>
              <a:srgbClr val="FFFFFF"/>
            </a:solidFill>
            <a:ln w="9525">
              <a:solidFill>
                <a:schemeClr val="tx1"/>
              </a:solidFill>
              <a:round/>
              <a:headEnd/>
              <a:tailEnd/>
            </a:ln>
            <a:effectLst/>
          </p:spPr>
          <p:txBody>
            <a:bodyPr wrap="none" anchor="ctr"/>
            <a:lstStyle/>
            <a:p>
              <a:pPr algn="ctr"/>
              <a:r>
                <a:rPr lang="en-US" sz="1200" b="1"/>
                <a:t>Low</a:t>
              </a:r>
            </a:p>
          </p:txBody>
        </p:sp>
        <p:sp>
          <p:nvSpPr>
            <p:cNvPr id="31805" name="AutoShape 61"/>
            <p:cNvSpPr>
              <a:spLocks noChangeArrowheads="1"/>
            </p:cNvSpPr>
            <p:nvPr/>
          </p:nvSpPr>
          <p:spPr bwMode="auto">
            <a:xfrm>
              <a:off x="4953000" y="2971800"/>
              <a:ext cx="1066800" cy="152400"/>
            </a:xfrm>
            <a:prstGeom prst="roundRect">
              <a:avLst>
                <a:gd name="adj" fmla="val 16667"/>
              </a:avLst>
            </a:prstGeom>
            <a:solidFill>
              <a:srgbClr val="FFFFFF"/>
            </a:solidFill>
            <a:ln w="9525">
              <a:solidFill>
                <a:schemeClr val="tx1"/>
              </a:solidFill>
              <a:round/>
              <a:headEnd/>
              <a:tailEnd/>
            </a:ln>
            <a:effectLst/>
          </p:spPr>
          <p:txBody>
            <a:bodyPr wrap="none" anchor="ctr"/>
            <a:lstStyle/>
            <a:p>
              <a:pPr algn="ctr"/>
              <a:r>
                <a:rPr lang="en-US" sz="1200" b="1"/>
                <a:t>Mod-High</a:t>
              </a:r>
            </a:p>
          </p:txBody>
        </p:sp>
        <p:sp>
          <p:nvSpPr>
            <p:cNvPr id="31806" name="AutoShape 62"/>
            <p:cNvSpPr>
              <a:spLocks noChangeArrowheads="1"/>
            </p:cNvSpPr>
            <p:nvPr/>
          </p:nvSpPr>
          <p:spPr bwMode="auto">
            <a:xfrm>
              <a:off x="4953000" y="3200400"/>
              <a:ext cx="1066800" cy="152400"/>
            </a:xfrm>
            <a:prstGeom prst="roundRect">
              <a:avLst>
                <a:gd name="adj" fmla="val 16667"/>
              </a:avLst>
            </a:prstGeom>
            <a:solidFill>
              <a:srgbClr val="FFFFFF"/>
            </a:solidFill>
            <a:ln w="9525">
              <a:solidFill>
                <a:schemeClr val="tx1"/>
              </a:solidFill>
              <a:round/>
              <a:headEnd/>
              <a:tailEnd/>
            </a:ln>
            <a:effectLst/>
          </p:spPr>
          <p:txBody>
            <a:bodyPr wrap="none" anchor="ctr"/>
            <a:lstStyle/>
            <a:p>
              <a:pPr algn="ctr"/>
              <a:r>
                <a:rPr lang="en-US" sz="1200" b="1"/>
                <a:t>Moderate</a:t>
              </a:r>
            </a:p>
          </p:txBody>
        </p:sp>
        <p:sp>
          <p:nvSpPr>
            <p:cNvPr id="31807" name="AutoShape 63"/>
            <p:cNvSpPr>
              <a:spLocks noChangeArrowheads="1"/>
            </p:cNvSpPr>
            <p:nvPr/>
          </p:nvSpPr>
          <p:spPr bwMode="auto">
            <a:xfrm>
              <a:off x="6172200" y="2971800"/>
              <a:ext cx="1066800" cy="152400"/>
            </a:xfrm>
            <a:prstGeom prst="roundRect">
              <a:avLst>
                <a:gd name="adj" fmla="val 16667"/>
              </a:avLst>
            </a:prstGeom>
            <a:solidFill>
              <a:srgbClr val="FFFFFF"/>
            </a:solidFill>
            <a:ln w="9525">
              <a:solidFill>
                <a:schemeClr val="tx1"/>
              </a:solidFill>
              <a:round/>
              <a:headEnd/>
              <a:tailEnd/>
            </a:ln>
            <a:effectLst/>
          </p:spPr>
          <p:txBody>
            <a:bodyPr wrap="none" anchor="ctr"/>
            <a:lstStyle/>
            <a:p>
              <a:pPr algn="ctr"/>
              <a:r>
                <a:rPr lang="en-US" sz="1200" b="1"/>
                <a:t>Moderate</a:t>
              </a:r>
            </a:p>
          </p:txBody>
        </p:sp>
        <p:sp>
          <p:nvSpPr>
            <p:cNvPr id="31808" name="AutoShape 64"/>
            <p:cNvSpPr>
              <a:spLocks noChangeArrowheads="1"/>
            </p:cNvSpPr>
            <p:nvPr/>
          </p:nvSpPr>
          <p:spPr bwMode="auto">
            <a:xfrm>
              <a:off x="6172200" y="3200400"/>
              <a:ext cx="1066800" cy="152400"/>
            </a:xfrm>
            <a:prstGeom prst="roundRect">
              <a:avLst>
                <a:gd name="adj" fmla="val 16667"/>
              </a:avLst>
            </a:prstGeom>
            <a:solidFill>
              <a:srgbClr val="FFFFFF"/>
            </a:solidFill>
            <a:ln w="9525">
              <a:solidFill>
                <a:schemeClr val="tx1"/>
              </a:solidFill>
              <a:round/>
              <a:headEnd/>
              <a:tailEnd/>
            </a:ln>
            <a:effectLst/>
          </p:spPr>
          <p:txBody>
            <a:bodyPr wrap="none" anchor="ctr"/>
            <a:lstStyle/>
            <a:p>
              <a:pPr algn="ctr"/>
              <a:r>
                <a:rPr lang="en-US" sz="1200" b="1"/>
                <a:t>Low-Mod</a:t>
              </a:r>
            </a:p>
          </p:txBody>
        </p:sp>
        <p:sp>
          <p:nvSpPr>
            <p:cNvPr id="31809" name="AutoShape 65"/>
            <p:cNvSpPr>
              <a:spLocks noChangeArrowheads="1"/>
            </p:cNvSpPr>
            <p:nvPr/>
          </p:nvSpPr>
          <p:spPr bwMode="auto">
            <a:xfrm>
              <a:off x="7391400" y="2971800"/>
              <a:ext cx="1066800" cy="152400"/>
            </a:xfrm>
            <a:prstGeom prst="roundRect">
              <a:avLst>
                <a:gd name="adj" fmla="val 16667"/>
              </a:avLst>
            </a:prstGeom>
            <a:solidFill>
              <a:srgbClr val="FFFFFF"/>
            </a:solidFill>
            <a:ln w="9525">
              <a:solidFill>
                <a:schemeClr val="tx1"/>
              </a:solidFill>
              <a:round/>
              <a:headEnd/>
              <a:tailEnd/>
            </a:ln>
            <a:effectLst/>
          </p:spPr>
          <p:txBody>
            <a:bodyPr wrap="none" anchor="ctr"/>
            <a:lstStyle/>
            <a:p>
              <a:pPr algn="ctr"/>
              <a:r>
                <a:rPr lang="en-US" sz="1200" b="1"/>
                <a:t>Low</a:t>
              </a:r>
            </a:p>
          </p:txBody>
        </p:sp>
        <p:sp>
          <p:nvSpPr>
            <p:cNvPr id="31810" name="AutoShape 66"/>
            <p:cNvSpPr>
              <a:spLocks noChangeArrowheads="1"/>
            </p:cNvSpPr>
            <p:nvPr/>
          </p:nvSpPr>
          <p:spPr bwMode="auto">
            <a:xfrm>
              <a:off x="7391400" y="3200400"/>
              <a:ext cx="1066800" cy="152400"/>
            </a:xfrm>
            <a:prstGeom prst="roundRect">
              <a:avLst>
                <a:gd name="adj" fmla="val 16667"/>
              </a:avLst>
            </a:prstGeom>
            <a:solidFill>
              <a:srgbClr val="FFFFFF"/>
            </a:solidFill>
            <a:ln w="9525">
              <a:solidFill>
                <a:schemeClr val="tx1"/>
              </a:solidFill>
              <a:round/>
              <a:headEnd/>
              <a:tailEnd/>
            </a:ln>
            <a:effectLst/>
          </p:spPr>
          <p:txBody>
            <a:bodyPr wrap="none" anchor="ctr"/>
            <a:lstStyle/>
            <a:p>
              <a:pPr algn="ctr"/>
              <a:r>
                <a:rPr lang="en-US" sz="1200" b="1"/>
                <a:t>Low</a:t>
              </a:r>
            </a:p>
          </p:txBody>
        </p:sp>
        <p:sp>
          <p:nvSpPr>
            <p:cNvPr id="31811" name="AutoShape 67"/>
            <p:cNvSpPr>
              <a:spLocks noChangeArrowheads="1"/>
            </p:cNvSpPr>
            <p:nvPr/>
          </p:nvSpPr>
          <p:spPr bwMode="auto">
            <a:xfrm>
              <a:off x="4953000" y="3505200"/>
              <a:ext cx="1066800" cy="152400"/>
            </a:xfrm>
            <a:prstGeom prst="roundRect">
              <a:avLst>
                <a:gd name="adj" fmla="val 16667"/>
              </a:avLst>
            </a:prstGeom>
            <a:solidFill>
              <a:srgbClr val="FFFFFF"/>
            </a:solidFill>
            <a:ln w="9525">
              <a:solidFill>
                <a:schemeClr val="tx1"/>
              </a:solidFill>
              <a:round/>
              <a:headEnd/>
              <a:tailEnd/>
            </a:ln>
            <a:effectLst/>
          </p:spPr>
          <p:txBody>
            <a:bodyPr wrap="none" anchor="ctr"/>
            <a:lstStyle/>
            <a:p>
              <a:pPr algn="ctr"/>
              <a:r>
                <a:rPr lang="en-US" sz="1200" b="1"/>
                <a:t>Low-Mod</a:t>
              </a:r>
            </a:p>
          </p:txBody>
        </p:sp>
        <p:sp>
          <p:nvSpPr>
            <p:cNvPr id="31812" name="AutoShape 68"/>
            <p:cNvSpPr>
              <a:spLocks noChangeArrowheads="1"/>
            </p:cNvSpPr>
            <p:nvPr/>
          </p:nvSpPr>
          <p:spPr bwMode="auto">
            <a:xfrm>
              <a:off x="6172200" y="3505200"/>
              <a:ext cx="1066800" cy="152400"/>
            </a:xfrm>
            <a:prstGeom prst="roundRect">
              <a:avLst>
                <a:gd name="adj" fmla="val 16667"/>
              </a:avLst>
            </a:prstGeom>
            <a:solidFill>
              <a:srgbClr val="FFFFFF"/>
            </a:solidFill>
            <a:ln w="9525">
              <a:solidFill>
                <a:schemeClr val="tx1"/>
              </a:solidFill>
              <a:round/>
              <a:headEnd/>
              <a:tailEnd/>
            </a:ln>
            <a:effectLst/>
          </p:spPr>
          <p:txBody>
            <a:bodyPr wrap="none" anchor="ctr"/>
            <a:lstStyle/>
            <a:p>
              <a:pPr algn="ctr"/>
              <a:r>
                <a:rPr lang="en-US" sz="1200" b="1"/>
                <a:t>Low</a:t>
              </a:r>
            </a:p>
          </p:txBody>
        </p:sp>
        <p:sp>
          <p:nvSpPr>
            <p:cNvPr id="31813" name="AutoShape 69"/>
            <p:cNvSpPr>
              <a:spLocks noChangeArrowheads="1"/>
            </p:cNvSpPr>
            <p:nvPr/>
          </p:nvSpPr>
          <p:spPr bwMode="auto">
            <a:xfrm>
              <a:off x="7391400" y="3505200"/>
              <a:ext cx="1066800" cy="152400"/>
            </a:xfrm>
            <a:prstGeom prst="roundRect">
              <a:avLst>
                <a:gd name="adj" fmla="val 16667"/>
              </a:avLst>
            </a:prstGeom>
            <a:solidFill>
              <a:srgbClr val="FFFFFF"/>
            </a:solidFill>
            <a:ln w="9525">
              <a:solidFill>
                <a:schemeClr val="tx1"/>
              </a:solidFill>
              <a:round/>
              <a:headEnd/>
              <a:tailEnd/>
            </a:ln>
            <a:effectLst/>
          </p:spPr>
          <p:txBody>
            <a:bodyPr wrap="none" anchor="ctr"/>
            <a:lstStyle/>
            <a:p>
              <a:pPr algn="ctr"/>
              <a:r>
                <a:rPr lang="en-US" sz="1200" b="1"/>
                <a:t>Low</a:t>
              </a:r>
            </a:p>
          </p:txBody>
        </p:sp>
        <p:sp>
          <p:nvSpPr>
            <p:cNvPr id="31814" name="AutoShape 70"/>
            <p:cNvSpPr>
              <a:spLocks noChangeArrowheads="1"/>
            </p:cNvSpPr>
            <p:nvPr/>
          </p:nvSpPr>
          <p:spPr bwMode="auto">
            <a:xfrm>
              <a:off x="4953000" y="3733800"/>
              <a:ext cx="1066800" cy="152400"/>
            </a:xfrm>
            <a:prstGeom prst="roundRect">
              <a:avLst>
                <a:gd name="adj" fmla="val 16667"/>
              </a:avLst>
            </a:prstGeom>
            <a:solidFill>
              <a:srgbClr val="FFFFFF"/>
            </a:solidFill>
            <a:ln w="9525">
              <a:solidFill>
                <a:schemeClr val="tx1"/>
              </a:solidFill>
              <a:round/>
              <a:headEnd/>
              <a:tailEnd/>
            </a:ln>
            <a:effectLst/>
          </p:spPr>
          <p:txBody>
            <a:bodyPr wrap="none" anchor="ctr"/>
            <a:lstStyle/>
            <a:p>
              <a:pPr algn="ctr"/>
              <a:r>
                <a:rPr lang="en-US" sz="1200" b="1"/>
                <a:t>Low</a:t>
              </a:r>
            </a:p>
          </p:txBody>
        </p:sp>
        <p:sp>
          <p:nvSpPr>
            <p:cNvPr id="31815" name="AutoShape 71"/>
            <p:cNvSpPr>
              <a:spLocks noChangeArrowheads="1"/>
            </p:cNvSpPr>
            <p:nvPr/>
          </p:nvSpPr>
          <p:spPr bwMode="auto">
            <a:xfrm>
              <a:off x="6172200" y="3733800"/>
              <a:ext cx="1066800" cy="152400"/>
            </a:xfrm>
            <a:prstGeom prst="roundRect">
              <a:avLst>
                <a:gd name="adj" fmla="val 16667"/>
              </a:avLst>
            </a:prstGeom>
            <a:solidFill>
              <a:srgbClr val="FFFFFF"/>
            </a:solidFill>
            <a:ln w="9525">
              <a:solidFill>
                <a:schemeClr val="tx1"/>
              </a:solidFill>
              <a:round/>
              <a:headEnd/>
              <a:tailEnd/>
            </a:ln>
            <a:effectLst/>
          </p:spPr>
          <p:txBody>
            <a:bodyPr wrap="none" anchor="ctr"/>
            <a:lstStyle/>
            <a:p>
              <a:pPr algn="ctr"/>
              <a:r>
                <a:rPr lang="en-US" sz="1200" b="1"/>
                <a:t>Low</a:t>
              </a:r>
            </a:p>
          </p:txBody>
        </p:sp>
        <p:sp>
          <p:nvSpPr>
            <p:cNvPr id="31816" name="AutoShape 72"/>
            <p:cNvSpPr>
              <a:spLocks noChangeArrowheads="1"/>
            </p:cNvSpPr>
            <p:nvPr/>
          </p:nvSpPr>
          <p:spPr bwMode="auto">
            <a:xfrm>
              <a:off x="7391400" y="3733800"/>
              <a:ext cx="1066800" cy="152400"/>
            </a:xfrm>
            <a:prstGeom prst="roundRect">
              <a:avLst>
                <a:gd name="adj" fmla="val 16667"/>
              </a:avLst>
            </a:prstGeom>
            <a:solidFill>
              <a:srgbClr val="FFFFFF"/>
            </a:solidFill>
            <a:ln w="9525">
              <a:solidFill>
                <a:schemeClr val="tx1"/>
              </a:solidFill>
              <a:round/>
              <a:headEnd/>
              <a:tailEnd/>
            </a:ln>
            <a:effectLst/>
          </p:spPr>
          <p:txBody>
            <a:bodyPr wrap="none" anchor="ctr"/>
            <a:lstStyle/>
            <a:p>
              <a:pPr algn="ctr"/>
              <a:r>
                <a:rPr lang="en-US" sz="1200" b="1"/>
                <a:t>Low</a:t>
              </a:r>
            </a:p>
          </p:txBody>
        </p:sp>
        <p:sp>
          <p:nvSpPr>
            <p:cNvPr id="31817" name="AutoShape 73"/>
            <p:cNvSpPr>
              <a:spLocks noChangeArrowheads="1"/>
            </p:cNvSpPr>
            <p:nvPr/>
          </p:nvSpPr>
          <p:spPr bwMode="auto">
            <a:xfrm>
              <a:off x="4953000" y="4114800"/>
              <a:ext cx="1066800" cy="152400"/>
            </a:xfrm>
            <a:prstGeom prst="roundRect">
              <a:avLst>
                <a:gd name="adj" fmla="val 16667"/>
              </a:avLst>
            </a:prstGeom>
            <a:solidFill>
              <a:srgbClr val="FFFFFF"/>
            </a:solidFill>
            <a:ln w="9525">
              <a:solidFill>
                <a:schemeClr val="tx1"/>
              </a:solidFill>
              <a:round/>
              <a:headEnd/>
              <a:tailEnd/>
            </a:ln>
            <a:effectLst/>
          </p:spPr>
          <p:txBody>
            <a:bodyPr wrap="none" anchor="ctr"/>
            <a:lstStyle/>
            <a:p>
              <a:pPr algn="ctr"/>
              <a:r>
                <a:rPr lang="en-US" sz="1200" b="1"/>
                <a:t>Moderate</a:t>
              </a:r>
            </a:p>
          </p:txBody>
        </p:sp>
        <p:sp>
          <p:nvSpPr>
            <p:cNvPr id="31818" name="AutoShape 74"/>
            <p:cNvSpPr>
              <a:spLocks noChangeArrowheads="1"/>
            </p:cNvSpPr>
            <p:nvPr/>
          </p:nvSpPr>
          <p:spPr bwMode="auto">
            <a:xfrm>
              <a:off x="6172200" y="4114800"/>
              <a:ext cx="1066800" cy="152400"/>
            </a:xfrm>
            <a:prstGeom prst="roundRect">
              <a:avLst>
                <a:gd name="adj" fmla="val 16667"/>
              </a:avLst>
            </a:prstGeom>
            <a:solidFill>
              <a:srgbClr val="FFFFFF"/>
            </a:solidFill>
            <a:ln w="9525">
              <a:solidFill>
                <a:schemeClr val="tx1"/>
              </a:solidFill>
              <a:round/>
              <a:headEnd/>
              <a:tailEnd/>
            </a:ln>
            <a:effectLst/>
          </p:spPr>
          <p:txBody>
            <a:bodyPr wrap="none" anchor="ctr"/>
            <a:lstStyle/>
            <a:p>
              <a:pPr algn="ctr"/>
              <a:r>
                <a:rPr lang="en-US" sz="1200" b="1"/>
                <a:t>Low-Mod</a:t>
              </a:r>
            </a:p>
          </p:txBody>
        </p:sp>
        <p:sp>
          <p:nvSpPr>
            <p:cNvPr id="31819" name="AutoShape 75"/>
            <p:cNvSpPr>
              <a:spLocks noChangeArrowheads="1"/>
            </p:cNvSpPr>
            <p:nvPr/>
          </p:nvSpPr>
          <p:spPr bwMode="auto">
            <a:xfrm>
              <a:off x="7391400" y="4114800"/>
              <a:ext cx="1066800" cy="152400"/>
            </a:xfrm>
            <a:prstGeom prst="roundRect">
              <a:avLst>
                <a:gd name="adj" fmla="val 16667"/>
              </a:avLst>
            </a:prstGeom>
            <a:solidFill>
              <a:srgbClr val="FFFFFF"/>
            </a:solidFill>
            <a:ln w="9525">
              <a:solidFill>
                <a:schemeClr val="tx1"/>
              </a:solidFill>
              <a:round/>
              <a:headEnd/>
              <a:tailEnd/>
            </a:ln>
            <a:effectLst/>
          </p:spPr>
          <p:txBody>
            <a:bodyPr wrap="none" anchor="ctr"/>
            <a:lstStyle/>
            <a:p>
              <a:pPr algn="ctr"/>
              <a:r>
                <a:rPr lang="en-US" sz="1200" b="1"/>
                <a:t>Low</a:t>
              </a:r>
            </a:p>
          </p:txBody>
        </p:sp>
        <p:sp>
          <p:nvSpPr>
            <p:cNvPr id="31820" name="AutoShape 76"/>
            <p:cNvSpPr>
              <a:spLocks noChangeArrowheads="1"/>
            </p:cNvSpPr>
            <p:nvPr/>
          </p:nvSpPr>
          <p:spPr bwMode="auto">
            <a:xfrm>
              <a:off x="4953000" y="4343400"/>
              <a:ext cx="1066800" cy="152400"/>
            </a:xfrm>
            <a:prstGeom prst="roundRect">
              <a:avLst>
                <a:gd name="adj" fmla="val 16667"/>
              </a:avLst>
            </a:prstGeom>
            <a:solidFill>
              <a:srgbClr val="FFFFFF"/>
            </a:solidFill>
            <a:ln w="9525">
              <a:solidFill>
                <a:schemeClr val="tx1"/>
              </a:solidFill>
              <a:round/>
              <a:headEnd/>
              <a:tailEnd/>
            </a:ln>
            <a:effectLst/>
          </p:spPr>
          <p:txBody>
            <a:bodyPr wrap="none" anchor="ctr"/>
            <a:lstStyle/>
            <a:p>
              <a:pPr algn="ctr"/>
              <a:r>
                <a:rPr lang="en-US" sz="1200" b="1"/>
                <a:t>Low-Mod</a:t>
              </a:r>
            </a:p>
          </p:txBody>
        </p:sp>
        <p:sp>
          <p:nvSpPr>
            <p:cNvPr id="31821" name="AutoShape 77"/>
            <p:cNvSpPr>
              <a:spLocks noChangeArrowheads="1"/>
            </p:cNvSpPr>
            <p:nvPr/>
          </p:nvSpPr>
          <p:spPr bwMode="auto">
            <a:xfrm>
              <a:off x="6172200" y="4343400"/>
              <a:ext cx="1066800" cy="152400"/>
            </a:xfrm>
            <a:prstGeom prst="roundRect">
              <a:avLst>
                <a:gd name="adj" fmla="val 16667"/>
              </a:avLst>
            </a:prstGeom>
            <a:solidFill>
              <a:srgbClr val="FFFFFF"/>
            </a:solidFill>
            <a:ln w="9525">
              <a:solidFill>
                <a:schemeClr val="tx1"/>
              </a:solidFill>
              <a:round/>
              <a:headEnd/>
              <a:tailEnd/>
            </a:ln>
            <a:effectLst/>
          </p:spPr>
          <p:txBody>
            <a:bodyPr wrap="none" anchor="ctr"/>
            <a:lstStyle/>
            <a:p>
              <a:pPr algn="ctr"/>
              <a:r>
                <a:rPr lang="en-US" sz="1200" b="1"/>
                <a:t>Low</a:t>
              </a:r>
            </a:p>
          </p:txBody>
        </p:sp>
        <p:sp>
          <p:nvSpPr>
            <p:cNvPr id="31822" name="AutoShape 78"/>
            <p:cNvSpPr>
              <a:spLocks noChangeArrowheads="1"/>
            </p:cNvSpPr>
            <p:nvPr/>
          </p:nvSpPr>
          <p:spPr bwMode="auto">
            <a:xfrm>
              <a:off x="7391400" y="4343400"/>
              <a:ext cx="1066800" cy="152400"/>
            </a:xfrm>
            <a:prstGeom prst="roundRect">
              <a:avLst>
                <a:gd name="adj" fmla="val 16667"/>
              </a:avLst>
            </a:prstGeom>
            <a:solidFill>
              <a:srgbClr val="FFFFFF"/>
            </a:solidFill>
            <a:ln w="9525">
              <a:solidFill>
                <a:schemeClr val="tx1"/>
              </a:solidFill>
              <a:round/>
              <a:headEnd/>
              <a:tailEnd/>
            </a:ln>
            <a:effectLst/>
          </p:spPr>
          <p:txBody>
            <a:bodyPr wrap="none" anchor="ctr"/>
            <a:lstStyle/>
            <a:p>
              <a:pPr algn="ctr"/>
              <a:r>
                <a:rPr lang="en-US" sz="1200" b="1"/>
                <a:t>Low</a:t>
              </a:r>
            </a:p>
          </p:txBody>
        </p:sp>
        <p:sp>
          <p:nvSpPr>
            <p:cNvPr id="31823" name="AutoShape 79"/>
            <p:cNvSpPr>
              <a:spLocks noChangeArrowheads="1"/>
            </p:cNvSpPr>
            <p:nvPr/>
          </p:nvSpPr>
          <p:spPr bwMode="auto">
            <a:xfrm>
              <a:off x="4953000" y="4648200"/>
              <a:ext cx="1066800" cy="152400"/>
            </a:xfrm>
            <a:prstGeom prst="roundRect">
              <a:avLst>
                <a:gd name="adj" fmla="val 16667"/>
              </a:avLst>
            </a:prstGeom>
            <a:solidFill>
              <a:srgbClr val="FFFFFF"/>
            </a:solidFill>
            <a:ln w="9525">
              <a:solidFill>
                <a:schemeClr val="tx1"/>
              </a:solidFill>
              <a:round/>
              <a:headEnd/>
              <a:tailEnd/>
            </a:ln>
            <a:effectLst/>
          </p:spPr>
          <p:txBody>
            <a:bodyPr wrap="none" anchor="ctr"/>
            <a:lstStyle/>
            <a:p>
              <a:pPr algn="ctr"/>
              <a:r>
                <a:rPr lang="en-US" sz="1200" b="1"/>
                <a:t>Low</a:t>
              </a:r>
            </a:p>
          </p:txBody>
        </p:sp>
        <p:sp>
          <p:nvSpPr>
            <p:cNvPr id="31824" name="AutoShape 80"/>
            <p:cNvSpPr>
              <a:spLocks noChangeArrowheads="1"/>
            </p:cNvSpPr>
            <p:nvPr/>
          </p:nvSpPr>
          <p:spPr bwMode="auto">
            <a:xfrm>
              <a:off x="6172200" y="4648200"/>
              <a:ext cx="1066800" cy="152400"/>
            </a:xfrm>
            <a:prstGeom prst="roundRect">
              <a:avLst>
                <a:gd name="adj" fmla="val 16667"/>
              </a:avLst>
            </a:prstGeom>
            <a:solidFill>
              <a:srgbClr val="FFFFFF"/>
            </a:solidFill>
            <a:ln w="9525">
              <a:solidFill>
                <a:schemeClr val="tx1"/>
              </a:solidFill>
              <a:round/>
              <a:headEnd/>
              <a:tailEnd/>
            </a:ln>
            <a:effectLst/>
          </p:spPr>
          <p:txBody>
            <a:bodyPr wrap="none" anchor="ctr"/>
            <a:lstStyle/>
            <a:p>
              <a:pPr algn="ctr"/>
              <a:r>
                <a:rPr lang="en-US" sz="1200" b="1"/>
                <a:t>Low</a:t>
              </a:r>
            </a:p>
          </p:txBody>
        </p:sp>
        <p:sp>
          <p:nvSpPr>
            <p:cNvPr id="31825" name="AutoShape 81"/>
            <p:cNvSpPr>
              <a:spLocks noChangeArrowheads="1"/>
            </p:cNvSpPr>
            <p:nvPr/>
          </p:nvSpPr>
          <p:spPr bwMode="auto">
            <a:xfrm>
              <a:off x="7391400" y="4648200"/>
              <a:ext cx="1066800" cy="152400"/>
            </a:xfrm>
            <a:prstGeom prst="roundRect">
              <a:avLst>
                <a:gd name="adj" fmla="val 16667"/>
              </a:avLst>
            </a:prstGeom>
            <a:solidFill>
              <a:srgbClr val="FFFFFF"/>
            </a:solidFill>
            <a:ln w="9525">
              <a:solidFill>
                <a:schemeClr val="tx1"/>
              </a:solidFill>
              <a:round/>
              <a:headEnd/>
              <a:tailEnd/>
            </a:ln>
            <a:effectLst/>
          </p:spPr>
          <p:txBody>
            <a:bodyPr wrap="none" anchor="ctr"/>
            <a:lstStyle/>
            <a:p>
              <a:pPr algn="ctr"/>
              <a:r>
                <a:rPr lang="en-US" sz="1200" b="1"/>
                <a:t>Low</a:t>
              </a:r>
            </a:p>
          </p:txBody>
        </p:sp>
        <p:sp>
          <p:nvSpPr>
            <p:cNvPr id="31826" name="AutoShape 82"/>
            <p:cNvSpPr>
              <a:spLocks noChangeArrowheads="1"/>
            </p:cNvSpPr>
            <p:nvPr/>
          </p:nvSpPr>
          <p:spPr bwMode="auto">
            <a:xfrm>
              <a:off x="4953000" y="4876800"/>
              <a:ext cx="1066800" cy="152400"/>
            </a:xfrm>
            <a:prstGeom prst="roundRect">
              <a:avLst>
                <a:gd name="adj" fmla="val 16667"/>
              </a:avLst>
            </a:prstGeom>
            <a:solidFill>
              <a:srgbClr val="FFFFFF"/>
            </a:solidFill>
            <a:ln w="9525">
              <a:solidFill>
                <a:schemeClr val="tx1"/>
              </a:solidFill>
              <a:round/>
              <a:headEnd/>
              <a:tailEnd/>
            </a:ln>
            <a:effectLst/>
          </p:spPr>
          <p:txBody>
            <a:bodyPr wrap="none" anchor="ctr"/>
            <a:lstStyle/>
            <a:p>
              <a:pPr algn="ctr"/>
              <a:r>
                <a:rPr lang="en-US" sz="1200" b="1"/>
                <a:t>Low</a:t>
              </a:r>
            </a:p>
          </p:txBody>
        </p:sp>
        <p:sp>
          <p:nvSpPr>
            <p:cNvPr id="31827" name="AutoShape 83"/>
            <p:cNvSpPr>
              <a:spLocks noChangeArrowheads="1"/>
            </p:cNvSpPr>
            <p:nvPr/>
          </p:nvSpPr>
          <p:spPr bwMode="auto">
            <a:xfrm>
              <a:off x="6172200" y="4876800"/>
              <a:ext cx="1066800" cy="152400"/>
            </a:xfrm>
            <a:prstGeom prst="roundRect">
              <a:avLst>
                <a:gd name="adj" fmla="val 16667"/>
              </a:avLst>
            </a:prstGeom>
            <a:solidFill>
              <a:srgbClr val="FFFFFF"/>
            </a:solidFill>
            <a:ln w="9525">
              <a:solidFill>
                <a:schemeClr val="tx1"/>
              </a:solidFill>
              <a:round/>
              <a:headEnd/>
              <a:tailEnd/>
            </a:ln>
            <a:effectLst/>
          </p:spPr>
          <p:txBody>
            <a:bodyPr wrap="none" anchor="ctr"/>
            <a:lstStyle/>
            <a:p>
              <a:pPr algn="ctr"/>
              <a:r>
                <a:rPr lang="en-US" sz="1200" b="1"/>
                <a:t>Low</a:t>
              </a:r>
            </a:p>
          </p:txBody>
        </p:sp>
        <p:sp>
          <p:nvSpPr>
            <p:cNvPr id="31828" name="AutoShape 84"/>
            <p:cNvSpPr>
              <a:spLocks noChangeArrowheads="1"/>
            </p:cNvSpPr>
            <p:nvPr/>
          </p:nvSpPr>
          <p:spPr bwMode="auto">
            <a:xfrm>
              <a:off x="7391400" y="4876800"/>
              <a:ext cx="1066800" cy="152400"/>
            </a:xfrm>
            <a:prstGeom prst="roundRect">
              <a:avLst>
                <a:gd name="adj" fmla="val 16667"/>
              </a:avLst>
            </a:prstGeom>
            <a:solidFill>
              <a:srgbClr val="FFFFFF"/>
            </a:solidFill>
            <a:ln w="9525">
              <a:solidFill>
                <a:schemeClr val="tx1"/>
              </a:solidFill>
              <a:round/>
              <a:headEnd/>
              <a:tailEnd/>
            </a:ln>
            <a:effectLst/>
          </p:spPr>
          <p:txBody>
            <a:bodyPr wrap="none" anchor="ctr"/>
            <a:lstStyle/>
            <a:p>
              <a:pPr algn="ctr"/>
              <a:r>
                <a:rPr lang="en-US" sz="1200" b="1"/>
                <a:t>Low</a:t>
              </a:r>
            </a:p>
          </p:txBody>
        </p:sp>
        <p:sp>
          <p:nvSpPr>
            <p:cNvPr id="31829" name="AutoShape 85"/>
            <p:cNvSpPr>
              <a:spLocks noChangeArrowheads="1"/>
            </p:cNvSpPr>
            <p:nvPr/>
          </p:nvSpPr>
          <p:spPr bwMode="auto">
            <a:xfrm>
              <a:off x="3733800" y="1447800"/>
              <a:ext cx="1066800" cy="152400"/>
            </a:xfrm>
            <a:prstGeom prst="roundRect">
              <a:avLst>
                <a:gd name="adj" fmla="val 16667"/>
              </a:avLst>
            </a:prstGeom>
            <a:solidFill>
              <a:srgbClr val="FFFF00"/>
            </a:solidFill>
            <a:ln w="9525">
              <a:solidFill>
                <a:schemeClr val="tx1"/>
              </a:solidFill>
              <a:round/>
              <a:headEnd/>
              <a:tailEnd/>
            </a:ln>
            <a:effectLst/>
          </p:spPr>
          <p:txBody>
            <a:bodyPr wrap="none" anchor="ctr"/>
            <a:lstStyle/>
            <a:p>
              <a:pPr algn="ctr"/>
              <a:r>
                <a:rPr lang="en-US" sz="1200" b="1"/>
                <a:t>&gt; 1.00</a:t>
              </a:r>
            </a:p>
          </p:txBody>
        </p:sp>
        <p:sp>
          <p:nvSpPr>
            <p:cNvPr id="31830" name="AutoShape 86"/>
            <p:cNvSpPr>
              <a:spLocks noChangeArrowheads="1"/>
            </p:cNvSpPr>
            <p:nvPr/>
          </p:nvSpPr>
          <p:spPr bwMode="auto">
            <a:xfrm>
              <a:off x="4953000" y="1447800"/>
              <a:ext cx="1066800" cy="152400"/>
            </a:xfrm>
            <a:prstGeom prst="roundRect">
              <a:avLst>
                <a:gd name="adj" fmla="val 16667"/>
              </a:avLst>
            </a:prstGeom>
            <a:solidFill>
              <a:srgbClr val="FFFF00"/>
            </a:solidFill>
            <a:ln w="9525">
              <a:solidFill>
                <a:schemeClr val="tx1"/>
              </a:solidFill>
              <a:round/>
              <a:headEnd/>
              <a:tailEnd/>
            </a:ln>
            <a:effectLst/>
          </p:spPr>
          <p:txBody>
            <a:bodyPr wrap="none" anchor="ctr"/>
            <a:lstStyle/>
            <a:p>
              <a:pPr algn="ctr"/>
              <a:r>
                <a:rPr lang="en-US" sz="1200" b="1"/>
                <a:t>&gt;.90-1.00</a:t>
              </a:r>
            </a:p>
          </p:txBody>
        </p:sp>
        <p:sp>
          <p:nvSpPr>
            <p:cNvPr id="31831" name="AutoShape 87"/>
            <p:cNvSpPr>
              <a:spLocks noChangeArrowheads="1"/>
            </p:cNvSpPr>
            <p:nvPr/>
          </p:nvSpPr>
          <p:spPr bwMode="auto">
            <a:xfrm>
              <a:off x="6172200" y="1447800"/>
              <a:ext cx="1066800" cy="152400"/>
            </a:xfrm>
            <a:prstGeom prst="roundRect">
              <a:avLst>
                <a:gd name="adj" fmla="val 16667"/>
              </a:avLst>
            </a:prstGeom>
            <a:solidFill>
              <a:srgbClr val="FFFF00"/>
            </a:solidFill>
            <a:ln w="9525">
              <a:solidFill>
                <a:schemeClr val="tx1"/>
              </a:solidFill>
              <a:round/>
              <a:headEnd/>
              <a:tailEnd/>
            </a:ln>
            <a:effectLst/>
          </p:spPr>
          <p:txBody>
            <a:bodyPr wrap="none" anchor="ctr"/>
            <a:lstStyle/>
            <a:p>
              <a:pPr algn="ctr"/>
              <a:r>
                <a:rPr lang="en-US" sz="1200" b="1"/>
                <a:t>.50-.80</a:t>
              </a:r>
            </a:p>
          </p:txBody>
        </p:sp>
        <p:sp>
          <p:nvSpPr>
            <p:cNvPr id="31832" name="AutoShape 88"/>
            <p:cNvSpPr>
              <a:spLocks noChangeArrowheads="1"/>
            </p:cNvSpPr>
            <p:nvPr/>
          </p:nvSpPr>
          <p:spPr bwMode="auto">
            <a:xfrm>
              <a:off x="7391400" y="1447800"/>
              <a:ext cx="1066800" cy="152400"/>
            </a:xfrm>
            <a:prstGeom prst="roundRect">
              <a:avLst>
                <a:gd name="adj" fmla="val 16667"/>
              </a:avLst>
            </a:prstGeom>
            <a:solidFill>
              <a:srgbClr val="FFFF00"/>
            </a:solidFill>
            <a:ln w="9525">
              <a:solidFill>
                <a:schemeClr val="tx1"/>
              </a:solidFill>
              <a:round/>
              <a:headEnd/>
              <a:tailEnd/>
            </a:ln>
            <a:effectLst/>
          </p:spPr>
          <p:txBody>
            <a:bodyPr wrap="none" anchor="ctr"/>
            <a:lstStyle/>
            <a:p>
              <a:pPr algn="ctr"/>
              <a:r>
                <a:rPr lang="en-US" sz="1200" b="1"/>
                <a:t>&lt;.50</a:t>
              </a:r>
            </a:p>
          </p:txBody>
        </p:sp>
        <p:sp>
          <p:nvSpPr>
            <p:cNvPr id="31833" name="Text Box 89"/>
            <p:cNvSpPr txBox="1">
              <a:spLocks noChangeArrowheads="1"/>
            </p:cNvSpPr>
            <p:nvPr/>
          </p:nvSpPr>
          <p:spPr bwMode="auto">
            <a:xfrm>
              <a:off x="3352800" y="457200"/>
              <a:ext cx="4267200" cy="396875"/>
            </a:xfrm>
            <a:prstGeom prst="rect">
              <a:avLst/>
            </a:prstGeom>
            <a:noFill/>
            <a:ln w="9525">
              <a:noFill/>
              <a:miter lim="800000"/>
              <a:headEnd/>
              <a:tailEnd/>
            </a:ln>
            <a:effectLst/>
          </p:spPr>
          <p:txBody>
            <a:bodyPr>
              <a:spAutoFit/>
            </a:bodyPr>
            <a:lstStyle/>
            <a:p>
              <a:pPr>
                <a:spcBef>
                  <a:spcPct val="50000"/>
                </a:spcBef>
              </a:pPr>
              <a:r>
                <a:rPr lang="en-US" sz="2000" b="1" u="sng" dirty="0"/>
                <a:t>Guidelines For Flash Flood Index</a:t>
              </a:r>
            </a:p>
          </p:txBody>
        </p:sp>
        <p:sp>
          <p:nvSpPr>
            <p:cNvPr id="31834" name="AutoShape 90"/>
            <p:cNvSpPr>
              <a:spLocks noChangeArrowheads="1"/>
            </p:cNvSpPr>
            <p:nvPr/>
          </p:nvSpPr>
          <p:spPr bwMode="auto">
            <a:xfrm>
              <a:off x="3733800" y="1066800"/>
              <a:ext cx="4724400" cy="228600"/>
            </a:xfrm>
            <a:prstGeom prst="roundRect">
              <a:avLst>
                <a:gd name="adj" fmla="val 16667"/>
              </a:avLst>
            </a:prstGeom>
            <a:solidFill>
              <a:srgbClr val="FFCC99"/>
            </a:solidFill>
            <a:ln w="9525">
              <a:solidFill>
                <a:schemeClr val="tx1"/>
              </a:solidFill>
              <a:round/>
              <a:headEnd/>
              <a:tailEnd/>
            </a:ln>
            <a:effectLst/>
          </p:spPr>
          <p:txBody>
            <a:bodyPr wrap="none" anchor="ctr"/>
            <a:lstStyle/>
            <a:p>
              <a:pPr algn="ctr"/>
              <a:r>
                <a:rPr lang="en-US" sz="1200" b="1" dirty="0"/>
                <a:t>PRECIPITABLE WATER</a:t>
              </a:r>
            </a:p>
          </p:txBody>
        </p:sp>
        <p:sp>
          <p:nvSpPr>
            <p:cNvPr id="31835" name="AutoShape 91"/>
            <p:cNvSpPr>
              <a:spLocks noChangeArrowheads="1"/>
            </p:cNvSpPr>
            <p:nvPr/>
          </p:nvSpPr>
          <p:spPr bwMode="auto">
            <a:xfrm>
              <a:off x="3048000" y="1066800"/>
              <a:ext cx="609600" cy="228600"/>
            </a:xfrm>
            <a:prstGeom prst="roundRect">
              <a:avLst>
                <a:gd name="adj" fmla="val 16667"/>
              </a:avLst>
            </a:prstGeom>
            <a:solidFill>
              <a:srgbClr val="FFCC99"/>
            </a:solidFill>
            <a:ln w="9525">
              <a:solidFill>
                <a:schemeClr val="tx1"/>
              </a:solidFill>
              <a:round/>
              <a:headEnd/>
              <a:tailEnd/>
            </a:ln>
            <a:effectLst/>
          </p:spPr>
          <p:txBody>
            <a:bodyPr wrap="none" anchor="ctr"/>
            <a:lstStyle/>
            <a:p>
              <a:pPr algn="ctr"/>
              <a:r>
                <a:rPr lang="en-US" sz="1000" b="1" dirty="0"/>
                <a:t>TRIGGER</a:t>
              </a:r>
            </a:p>
          </p:txBody>
        </p:sp>
        <p:sp>
          <p:nvSpPr>
            <p:cNvPr id="31836" name="AutoShape 92"/>
            <p:cNvSpPr>
              <a:spLocks noChangeArrowheads="1"/>
            </p:cNvSpPr>
            <p:nvPr/>
          </p:nvSpPr>
          <p:spPr bwMode="auto">
            <a:xfrm>
              <a:off x="2286000" y="1066800"/>
              <a:ext cx="609600" cy="228600"/>
            </a:xfrm>
            <a:prstGeom prst="roundRect">
              <a:avLst>
                <a:gd name="adj" fmla="val 16667"/>
              </a:avLst>
            </a:prstGeom>
            <a:solidFill>
              <a:srgbClr val="FFCC99"/>
            </a:solidFill>
            <a:ln w="9525">
              <a:solidFill>
                <a:schemeClr val="tx1"/>
              </a:solidFill>
              <a:round/>
              <a:headEnd/>
              <a:tailEnd/>
            </a:ln>
            <a:effectLst/>
          </p:spPr>
          <p:txBody>
            <a:bodyPr wrap="none" anchor="ctr"/>
            <a:lstStyle/>
            <a:p>
              <a:pPr algn="ctr"/>
              <a:r>
                <a:rPr lang="en-US" sz="1000" b="1" dirty="0"/>
                <a:t>CAP</a:t>
              </a:r>
            </a:p>
          </p:txBody>
        </p:sp>
        <p:sp>
          <p:nvSpPr>
            <p:cNvPr id="31837" name="AutoShape 93"/>
            <p:cNvSpPr>
              <a:spLocks noChangeArrowheads="1"/>
            </p:cNvSpPr>
            <p:nvPr/>
          </p:nvSpPr>
          <p:spPr bwMode="auto">
            <a:xfrm>
              <a:off x="990600" y="1066800"/>
              <a:ext cx="1066800" cy="457200"/>
            </a:xfrm>
            <a:prstGeom prst="roundRect">
              <a:avLst>
                <a:gd name="adj" fmla="val 16667"/>
              </a:avLst>
            </a:prstGeom>
            <a:solidFill>
              <a:srgbClr val="FFCC99"/>
            </a:solidFill>
            <a:ln w="9525">
              <a:solidFill>
                <a:schemeClr val="tx1"/>
              </a:solidFill>
              <a:round/>
              <a:headEnd/>
              <a:tailEnd/>
            </a:ln>
            <a:effectLst/>
          </p:spPr>
          <p:txBody>
            <a:bodyPr wrap="none" anchor="ctr"/>
            <a:lstStyle/>
            <a:p>
              <a:pPr algn="ctr"/>
              <a:r>
                <a:rPr lang="en-US" sz="1000" b="1" dirty="0"/>
                <a:t>500 MB</a:t>
              </a:r>
            </a:p>
            <a:p>
              <a:pPr algn="ctr"/>
              <a:r>
                <a:rPr lang="en-US" sz="1000" b="1" dirty="0"/>
                <a:t>WIND SPEED</a:t>
              </a:r>
            </a:p>
          </p:txBody>
        </p:sp>
      </p:grpSp>
      <p:sp>
        <p:nvSpPr>
          <p:cNvPr id="83" name="TextBox 82"/>
          <p:cNvSpPr txBox="1"/>
          <p:nvPr/>
        </p:nvSpPr>
        <p:spPr>
          <a:xfrm>
            <a:off x="381000" y="304800"/>
            <a:ext cx="2514600" cy="369332"/>
          </a:xfrm>
          <a:prstGeom prst="rect">
            <a:avLst/>
          </a:prstGeom>
          <a:noFill/>
        </p:spPr>
        <p:txBody>
          <a:bodyPr wrap="square" rtlCol="0">
            <a:spAutoFit/>
          </a:bodyPr>
          <a:lstStyle/>
          <a:p>
            <a:r>
              <a:rPr lang="en-US" dirty="0" smtClean="0"/>
              <a:t>WFO Tools: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hydro\Events\Anthem_31Jul12\Images\ARI_D2D_Display.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24507" y="1566381"/>
            <a:ext cx="5894986" cy="471598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itle 3"/>
          <p:cNvSpPr>
            <a:spLocks noGrp="1"/>
          </p:cNvSpPr>
          <p:nvPr>
            <p:ph type="title"/>
          </p:nvPr>
        </p:nvSpPr>
        <p:spPr>
          <a:solidFill>
            <a:srgbClr val="0000FF"/>
          </a:solidFill>
        </p:spPr>
        <p:txBody>
          <a:bodyPr/>
          <a:lstStyle/>
          <a:p>
            <a:r>
              <a:rPr lang="en-US" b="1" dirty="0" smtClean="0">
                <a:solidFill>
                  <a:srgbClr val="FFFF00"/>
                </a:solidFill>
              </a:rPr>
              <a:t>Displaying ARI Guidance in D2D</a:t>
            </a:r>
            <a:endParaRPr lang="en-US" b="1" dirty="0">
              <a:solidFill>
                <a:srgbClr val="FFFF00"/>
              </a:solidFill>
            </a:endParaRPr>
          </a:p>
        </p:txBody>
      </p:sp>
      <p:pic>
        <p:nvPicPr>
          <p:cNvPr id="1027" name="Picture 3" descr="P:\hydro\Events\Anthem_31Jul12\Images\D2D_100ARI_Display.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13904" y="3429000"/>
            <a:ext cx="2605589" cy="1447800"/>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Date Placeholder 14"/>
          <p:cNvSpPr>
            <a:spLocks noGrp="1"/>
          </p:cNvSpPr>
          <p:nvPr>
            <p:ph type="dt" sz="half" idx="10"/>
          </p:nvPr>
        </p:nvSpPr>
        <p:spPr>
          <a:xfrm>
            <a:off x="457200" y="6356350"/>
            <a:ext cx="2133600" cy="365125"/>
          </a:xfrm>
        </p:spPr>
        <p:txBody>
          <a:bodyPr/>
          <a:lstStyle/>
          <a:p>
            <a:r>
              <a:rPr lang="en-US" dirty="0" smtClean="0">
                <a:solidFill>
                  <a:srgbClr val="474747"/>
                </a:solidFill>
              </a:rPr>
              <a:t>May 15th, 2013</a:t>
            </a:r>
            <a:endParaRPr lang="en-US" dirty="0">
              <a:solidFill>
                <a:srgbClr val="474747"/>
              </a:solidFill>
            </a:endParaRPr>
          </a:p>
        </p:txBody>
      </p:sp>
      <p:sp>
        <p:nvSpPr>
          <p:cNvPr id="15" name="Footer Placeholder 15"/>
          <p:cNvSpPr>
            <a:spLocks noGrp="1"/>
          </p:cNvSpPr>
          <p:nvPr>
            <p:ph type="ftr" sz="quarter" idx="11"/>
          </p:nvPr>
        </p:nvSpPr>
        <p:spPr>
          <a:xfrm>
            <a:off x="3124200" y="6356350"/>
            <a:ext cx="2895600" cy="365125"/>
          </a:xfrm>
        </p:spPr>
        <p:txBody>
          <a:bodyPr/>
          <a:lstStyle/>
          <a:p>
            <a:r>
              <a:rPr lang="en-US" dirty="0" smtClean="0">
                <a:solidFill>
                  <a:srgbClr val="474747"/>
                </a:solidFill>
              </a:rPr>
              <a:t>WR Hydro Program Managers Call</a:t>
            </a:r>
            <a:endParaRPr lang="en-US" dirty="0">
              <a:solidFill>
                <a:srgbClr val="474747"/>
              </a:solidFill>
            </a:endParaRPr>
          </a:p>
        </p:txBody>
      </p:sp>
      <p:sp>
        <p:nvSpPr>
          <p:cNvPr id="16" name="Slide Number Placeholder 16"/>
          <p:cNvSpPr>
            <a:spLocks noGrp="1"/>
          </p:cNvSpPr>
          <p:nvPr>
            <p:ph type="sldNum" sz="quarter" idx="12"/>
          </p:nvPr>
        </p:nvSpPr>
        <p:spPr>
          <a:xfrm>
            <a:off x="6553200" y="6356350"/>
            <a:ext cx="2133600" cy="365125"/>
          </a:xfrm>
        </p:spPr>
        <p:txBody>
          <a:bodyPr/>
          <a:lstStyle/>
          <a:p>
            <a:fld id="{B046B41D-A130-419D-BE30-0C7DA46BD62B}" type="slidenum">
              <a:rPr lang="en-US" smtClean="0">
                <a:solidFill>
                  <a:srgbClr val="474747"/>
                </a:solidFill>
              </a:rPr>
              <a:pPr/>
              <a:t>14</a:t>
            </a:fld>
            <a:endParaRPr lang="en-US" dirty="0">
              <a:solidFill>
                <a:srgbClr val="474747"/>
              </a:solidFill>
            </a:endParaRPr>
          </a:p>
        </p:txBody>
      </p:sp>
    </p:spTree>
    <p:extLst>
      <p:ext uri="{BB962C8B-B14F-4D97-AF65-F5344CB8AC3E}">
        <p14:creationId xmlns:p14="http://schemas.microsoft.com/office/powerpoint/2010/main" xmlns="" val="186485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dissolve">
                                      <p:cBhvr>
                                        <p:cTn id="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00FF"/>
          </a:solidFill>
        </p:spPr>
        <p:txBody>
          <a:bodyPr/>
          <a:lstStyle/>
          <a:p>
            <a:r>
              <a:rPr lang="en-US" b="1" dirty="0" smtClean="0">
                <a:solidFill>
                  <a:srgbClr val="FFFF00"/>
                </a:solidFill>
              </a:rPr>
              <a:t>1-Hour / 100 Year Guidance</a:t>
            </a:r>
            <a:endParaRPr lang="en-US" b="1" dirty="0">
              <a:solidFill>
                <a:srgbClr val="FFFF00"/>
              </a:solidFill>
            </a:endParaRPr>
          </a:p>
        </p:txBody>
      </p:sp>
      <p:pic>
        <p:nvPicPr>
          <p:cNvPr id="2050" name="Picture 2" descr="P:\hydro\Events\Anthem_31Jul12\Images\100ARI_1HR_Guidanc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52551" y="1461574"/>
            <a:ext cx="6438899" cy="4899599"/>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Date Placeholder 14"/>
          <p:cNvSpPr>
            <a:spLocks noGrp="1"/>
          </p:cNvSpPr>
          <p:nvPr>
            <p:ph type="dt" sz="half" idx="10"/>
          </p:nvPr>
        </p:nvSpPr>
        <p:spPr>
          <a:xfrm>
            <a:off x="457200" y="6356350"/>
            <a:ext cx="2133600" cy="365125"/>
          </a:xfrm>
        </p:spPr>
        <p:txBody>
          <a:bodyPr/>
          <a:lstStyle/>
          <a:p>
            <a:r>
              <a:rPr lang="en-US" dirty="0" smtClean="0">
                <a:solidFill>
                  <a:srgbClr val="474747"/>
                </a:solidFill>
              </a:rPr>
              <a:t>May 15th, 2013</a:t>
            </a:r>
            <a:endParaRPr lang="en-US" dirty="0">
              <a:solidFill>
                <a:srgbClr val="474747"/>
              </a:solidFill>
            </a:endParaRPr>
          </a:p>
        </p:txBody>
      </p:sp>
      <p:sp>
        <p:nvSpPr>
          <p:cNvPr id="14" name="Footer Placeholder 15"/>
          <p:cNvSpPr>
            <a:spLocks noGrp="1"/>
          </p:cNvSpPr>
          <p:nvPr>
            <p:ph type="ftr" sz="quarter" idx="11"/>
          </p:nvPr>
        </p:nvSpPr>
        <p:spPr>
          <a:xfrm>
            <a:off x="3124200" y="6356350"/>
            <a:ext cx="2895600" cy="365125"/>
          </a:xfrm>
        </p:spPr>
        <p:txBody>
          <a:bodyPr/>
          <a:lstStyle/>
          <a:p>
            <a:r>
              <a:rPr lang="en-US" dirty="0" smtClean="0">
                <a:solidFill>
                  <a:srgbClr val="474747"/>
                </a:solidFill>
              </a:rPr>
              <a:t>WR Hydro Program Managers Call</a:t>
            </a:r>
            <a:endParaRPr lang="en-US" dirty="0">
              <a:solidFill>
                <a:srgbClr val="474747"/>
              </a:solidFill>
            </a:endParaRPr>
          </a:p>
        </p:txBody>
      </p:sp>
      <p:sp>
        <p:nvSpPr>
          <p:cNvPr id="15" name="Slide Number Placeholder 16"/>
          <p:cNvSpPr>
            <a:spLocks noGrp="1"/>
          </p:cNvSpPr>
          <p:nvPr>
            <p:ph type="sldNum" sz="quarter" idx="12"/>
          </p:nvPr>
        </p:nvSpPr>
        <p:spPr>
          <a:xfrm>
            <a:off x="6553200" y="6356350"/>
            <a:ext cx="2133600" cy="365125"/>
          </a:xfrm>
        </p:spPr>
        <p:txBody>
          <a:bodyPr/>
          <a:lstStyle/>
          <a:p>
            <a:fld id="{B046B41D-A130-419D-BE30-0C7DA46BD62B}" type="slidenum">
              <a:rPr lang="en-US" smtClean="0">
                <a:solidFill>
                  <a:srgbClr val="474747"/>
                </a:solidFill>
              </a:rPr>
              <a:pPr/>
              <a:t>15</a:t>
            </a:fld>
            <a:endParaRPr lang="en-US" dirty="0">
              <a:solidFill>
                <a:srgbClr val="474747"/>
              </a:solidFill>
            </a:endParaRPr>
          </a:p>
        </p:txBody>
      </p:sp>
    </p:spTree>
    <p:extLst>
      <p:ext uri="{BB962C8B-B14F-4D97-AF65-F5344CB8AC3E}">
        <p14:creationId xmlns:p14="http://schemas.microsoft.com/office/powerpoint/2010/main" xmlns="" val="12761300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00FF"/>
          </a:solidFill>
        </p:spPr>
        <p:txBody>
          <a:bodyPr>
            <a:normAutofit/>
          </a:bodyPr>
          <a:lstStyle/>
          <a:p>
            <a:r>
              <a:rPr lang="en-US" b="1" dirty="0" smtClean="0">
                <a:solidFill>
                  <a:srgbClr val="FFFF00"/>
                </a:solidFill>
              </a:rPr>
              <a:t>Displaying ARI in FFMP Basin Table</a:t>
            </a:r>
            <a:endParaRPr lang="en-US" b="1" dirty="0">
              <a:solidFill>
                <a:srgbClr val="FFFF00"/>
              </a:solidFill>
            </a:endParaRPr>
          </a:p>
        </p:txBody>
      </p:sp>
      <p:pic>
        <p:nvPicPr>
          <p:cNvPr id="3074" name="Picture 2" descr="P:\hydro\Events\Anthem_31Jul12\Images\Anthem_BasinTable_Old.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01752" y="1600200"/>
            <a:ext cx="6140495" cy="47244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Oval 3"/>
          <p:cNvSpPr/>
          <p:nvPr/>
        </p:nvSpPr>
        <p:spPr>
          <a:xfrm>
            <a:off x="7140675" y="3292448"/>
            <a:ext cx="523391" cy="36423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ate Placeholder 14"/>
          <p:cNvSpPr>
            <a:spLocks noGrp="1"/>
          </p:cNvSpPr>
          <p:nvPr>
            <p:ph type="dt" sz="half" idx="10"/>
          </p:nvPr>
        </p:nvSpPr>
        <p:spPr>
          <a:xfrm>
            <a:off x="457200" y="6356350"/>
            <a:ext cx="2133600" cy="365125"/>
          </a:xfrm>
        </p:spPr>
        <p:txBody>
          <a:bodyPr/>
          <a:lstStyle/>
          <a:p>
            <a:r>
              <a:rPr lang="en-US" dirty="0" smtClean="0">
                <a:solidFill>
                  <a:srgbClr val="474747"/>
                </a:solidFill>
              </a:rPr>
              <a:t>May 15th, 2013</a:t>
            </a:r>
            <a:endParaRPr lang="en-US" dirty="0">
              <a:solidFill>
                <a:srgbClr val="474747"/>
              </a:solidFill>
            </a:endParaRPr>
          </a:p>
        </p:txBody>
      </p:sp>
      <p:sp>
        <p:nvSpPr>
          <p:cNvPr id="16" name="Footer Placeholder 15"/>
          <p:cNvSpPr>
            <a:spLocks noGrp="1"/>
          </p:cNvSpPr>
          <p:nvPr>
            <p:ph type="ftr" sz="quarter" idx="11"/>
          </p:nvPr>
        </p:nvSpPr>
        <p:spPr>
          <a:xfrm>
            <a:off x="3124200" y="6356350"/>
            <a:ext cx="2895600" cy="365125"/>
          </a:xfrm>
        </p:spPr>
        <p:txBody>
          <a:bodyPr/>
          <a:lstStyle/>
          <a:p>
            <a:r>
              <a:rPr lang="en-US" dirty="0" smtClean="0">
                <a:solidFill>
                  <a:srgbClr val="474747"/>
                </a:solidFill>
              </a:rPr>
              <a:t>WR Hydro Program Managers Call</a:t>
            </a:r>
            <a:endParaRPr lang="en-US" dirty="0">
              <a:solidFill>
                <a:srgbClr val="474747"/>
              </a:solidFill>
            </a:endParaRPr>
          </a:p>
        </p:txBody>
      </p:sp>
      <p:sp>
        <p:nvSpPr>
          <p:cNvPr id="17" name="Slide Number Placeholder 16"/>
          <p:cNvSpPr>
            <a:spLocks noGrp="1"/>
          </p:cNvSpPr>
          <p:nvPr>
            <p:ph type="sldNum" sz="quarter" idx="12"/>
          </p:nvPr>
        </p:nvSpPr>
        <p:spPr>
          <a:xfrm>
            <a:off x="6553200" y="6356350"/>
            <a:ext cx="2133600" cy="365125"/>
          </a:xfrm>
        </p:spPr>
        <p:txBody>
          <a:bodyPr/>
          <a:lstStyle/>
          <a:p>
            <a:fld id="{B046B41D-A130-419D-BE30-0C7DA46BD62B}" type="slidenum">
              <a:rPr lang="en-US" smtClean="0">
                <a:solidFill>
                  <a:srgbClr val="474747"/>
                </a:solidFill>
              </a:rPr>
              <a:pPr/>
              <a:t>16</a:t>
            </a:fld>
            <a:endParaRPr lang="en-US" dirty="0">
              <a:solidFill>
                <a:srgbClr val="474747"/>
              </a:solidFill>
            </a:endParaRPr>
          </a:p>
        </p:txBody>
      </p:sp>
    </p:spTree>
    <p:extLst>
      <p:ext uri="{BB962C8B-B14F-4D97-AF65-F5344CB8AC3E}">
        <p14:creationId xmlns:p14="http://schemas.microsoft.com/office/powerpoint/2010/main" xmlns="" val="244630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Selecting Attributes to Display</a:t>
            </a:r>
            <a:endParaRPr lang="en-US" b="1" dirty="0"/>
          </a:p>
        </p:txBody>
      </p:sp>
      <p:grpSp>
        <p:nvGrpSpPr>
          <p:cNvPr id="3" name="Group 2"/>
          <p:cNvGrpSpPr/>
          <p:nvPr/>
        </p:nvGrpSpPr>
        <p:grpSpPr>
          <a:xfrm>
            <a:off x="3712369" y="1981200"/>
            <a:ext cx="1719263" cy="4098925"/>
            <a:chOff x="3712369" y="1981200"/>
            <a:chExt cx="1719263" cy="4098925"/>
          </a:xfrm>
        </p:grpSpPr>
        <p:pic>
          <p:nvPicPr>
            <p:cNvPr id="4098" name="Picture 2" descr="P:\hydro\Events\Anthem_31Jul12\Images\Anthem_Attribute_Includ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12369" y="1981200"/>
              <a:ext cx="1719263" cy="409892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Oval 3"/>
            <p:cNvSpPr/>
            <p:nvPr/>
          </p:nvSpPr>
          <p:spPr>
            <a:xfrm>
              <a:off x="3996370" y="5127434"/>
              <a:ext cx="990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Date Placeholder 14"/>
          <p:cNvSpPr>
            <a:spLocks noGrp="1"/>
          </p:cNvSpPr>
          <p:nvPr>
            <p:ph type="dt" sz="half" idx="10"/>
          </p:nvPr>
        </p:nvSpPr>
        <p:spPr>
          <a:xfrm>
            <a:off x="457200" y="6356350"/>
            <a:ext cx="2133600" cy="365125"/>
          </a:xfrm>
        </p:spPr>
        <p:txBody>
          <a:bodyPr/>
          <a:lstStyle/>
          <a:p>
            <a:r>
              <a:rPr lang="en-US" dirty="0" smtClean="0">
                <a:solidFill>
                  <a:srgbClr val="474747"/>
                </a:solidFill>
              </a:rPr>
              <a:t>May 15th, 2013</a:t>
            </a:r>
            <a:endParaRPr lang="en-US" dirty="0">
              <a:solidFill>
                <a:srgbClr val="474747"/>
              </a:solidFill>
            </a:endParaRPr>
          </a:p>
        </p:txBody>
      </p:sp>
      <p:sp>
        <p:nvSpPr>
          <p:cNvPr id="15" name="Footer Placeholder 15"/>
          <p:cNvSpPr>
            <a:spLocks noGrp="1"/>
          </p:cNvSpPr>
          <p:nvPr>
            <p:ph type="ftr" sz="quarter" idx="11"/>
          </p:nvPr>
        </p:nvSpPr>
        <p:spPr>
          <a:xfrm>
            <a:off x="3124200" y="6356350"/>
            <a:ext cx="2895600" cy="365125"/>
          </a:xfrm>
        </p:spPr>
        <p:txBody>
          <a:bodyPr/>
          <a:lstStyle/>
          <a:p>
            <a:r>
              <a:rPr lang="en-US" dirty="0" smtClean="0">
                <a:solidFill>
                  <a:srgbClr val="474747"/>
                </a:solidFill>
              </a:rPr>
              <a:t>WR Hydro Program Managers Call</a:t>
            </a:r>
            <a:endParaRPr lang="en-US" dirty="0">
              <a:solidFill>
                <a:srgbClr val="474747"/>
              </a:solidFill>
            </a:endParaRPr>
          </a:p>
        </p:txBody>
      </p:sp>
      <p:sp>
        <p:nvSpPr>
          <p:cNvPr id="16" name="Slide Number Placeholder 16"/>
          <p:cNvSpPr>
            <a:spLocks noGrp="1"/>
          </p:cNvSpPr>
          <p:nvPr>
            <p:ph type="sldNum" sz="quarter" idx="12"/>
          </p:nvPr>
        </p:nvSpPr>
        <p:spPr>
          <a:xfrm>
            <a:off x="6553200" y="6356350"/>
            <a:ext cx="2133600" cy="365125"/>
          </a:xfrm>
        </p:spPr>
        <p:txBody>
          <a:bodyPr/>
          <a:lstStyle/>
          <a:p>
            <a:fld id="{B046B41D-A130-419D-BE30-0C7DA46BD62B}" type="slidenum">
              <a:rPr lang="en-US" smtClean="0">
                <a:solidFill>
                  <a:srgbClr val="474747"/>
                </a:solidFill>
              </a:rPr>
              <a:pPr/>
              <a:t>17</a:t>
            </a:fld>
            <a:endParaRPr lang="en-US" dirty="0">
              <a:solidFill>
                <a:srgbClr val="474747"/>
              </a:solidFill>
            </a:endParaRPr>
          </a:p>
        </p:txBody>
      </p:sp>
    </p:spTree>
    <p:extLst>
      <p:ext uri="{BB962C8B-B14F-4D97-AF65-F5344CB8AC3E}">
        <p14:creationId xmlns:p14="http://schemas.microsoft.com/office/powerpoint/2010/main" xmlns="" val="28885677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100 Year Guidance in FFMP Table</a:t>
            </a:r>
            <a:endParaRPr lang="en-US" b="1" dirty="0"/>
          </a:p>
        </p:txBody>
      </p:sp>
      <p:pic>
        <p:nvPicPr>
          <p:cNvPr id="5122" name="Picture 2" descr="P:\hydro\Events\Anthem_31Jul12\Images\Anthem_BasinTable_ARI10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2263" y="1556132"/>
            <a:ext cx="8499475" cy="478980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6096000" y="2987964"/>
            <a:ext cx="2590800" cy="3124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14"/>
          <p:cNvSpPr>
            <a:spLocks noGrp="1"/>
          </p:cNvSpPr>
          <p:nvPr>
            <p:ph type="dt" sz="half" idx="10"/>
          </p:nvPr>
        </p:nvSpPr>
        <p:spPr>
          <a:xfrm>
            <a:off x="457200" y="6356350"/>
            <a:ext cx="2133600" cy="365125"/>
          </a:xfrm>
        </p:spPr>
        <p:txBody>
          <a:bodyPr/>
          <a:lstStyle/>
          <a:p>
            <a:r>
              <a:rPr lang="en-US" dirty="0" smtClean="0">
                <a:solidFill>
                  <a:srgbClr val="474747"/>
                </a:solidFill>
              </a:rPr>
              <a:t>May 15th, 2013</a:t>
            </a:r>
            <a:endParaRPr lang="en-US" dirty="0">
              <a:solidFill>
                <a:srgbClr val="474747"/>
              </a:solidFill>
            </a:endParaRPr>
          </a:p>
        </p:txBody>
      </p:sp>
      <p:sp>
        <p:nvSpPr>
          <p:cNvPr id="15" name="Footer Placeholder 15"/>
          <p:cNvSpPr>
            <a:spLocks noGrp="1"/>
          </p:cNvSpPr>
          <p:nvPr>
            <p:ph type="ftr" sz="quarter" idx="11"/>
          </p:nvPr>
        </p:nvSpPr>
        <p:spPr>
          <a:xfrm>
            <a:off x="3124200" y="6356350"/>
            <a:ext cx="2895600" cy="365125"/>
          </a:xfrm>
        </p:spPr>
        <p:txBody>
          <a:bodyPr/>
          <a:lstStyle/>
          <a:p>
            <a:r>
              <a:rPr lang="en-US" dirty="0" smtClean="0">
                <a:solidFill>
                  <a:srgbClr val="474747"/>
                </a:solidFill>
              </a:rPr>
              <a:t>WR Hydro Program Managers Call</a:t>
            </a:r>
            <a:endParaRPr lang="en-US" dirty="0">
              <a:solidFill>
                <a:srgbClr val="474747"/>
              </a:solidFill>
            </a:endParaRPr>
          </a:p>
        </p:txBody>
      </p:sp>
      <p:sp>
        <p:nvSpPr>
          <p:cNvPr id="16" name="Slide Number Placeholder 16"/>
          <p:cNvSpPr>
            <a:spLocks noGrp="1"/>
          </p:cNvSpPr>
          <p:nvPr>
            <p:ph type="sldNum" sz="quarter" idx="12"/>
          </p:nvPr>
        </p:nvSpPr>
        <p:spPr>
          <a:xfrm>
            <a:off x="6553200" y="6356350"/>
            <a:ext cx="2133600" cy="365125"/>
          </a:xfrm>
        </p:spPr>
        <p:txBody>
          <a:bodyPr/>
          <a:lstStyle/>
          <a:p>
            <a:fld id="{B046B41D-A130-419D-BE30-0C7DA46BD62B}" type="slidenum">
              <a:rPr lang="en-US" smtClean="0">
                <a:solidFill>
                  <a:srgbClr val="474747"/>
                </a:solidFill>
              </a:rPr>
              <a:pPr/>
              <a:t>18</a:t>
            </a:fld>
            <a:endParaRPr lang="en-US" dirty="0">
              <a:solidFill>
                <a:srgbClr val="474747"/>
              </a:solidFill>
            </a:endParaRPr>
          </a:p>
        </p:txBody>
      </p:sp>
    </p:spTree>
    <p:extLst>
      <p:ext uri="{BB962C8B-B14F-4D97-AF65-F5344CB8AC3E}">
        <p14:creationId xmlns:p14="http://schemas.microsoft.com/office/powerpoint/2010/main" xmlns="" val="40521737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81000"/>
            <a:ext cx="3048000" cy="369332"/>
          </a:xfrm>
          <a:prstGeom prst="rect">
            <a:avLst/>
          </a:prstGeom>
          <a:noFill/>
        </p:spPr>
        <p:txBody>
          <a:bodyPr wrap="square" rtlCol="0">
            <a:spAutoFit/>
          </a:bodyPr>
          <a:lstStyle/>
          <a:p>
            <a:r>
              <a:rPr lang="en-US" dirty="0" smtClean="0"/>
              <a:t>FUTURE:</a:t>
            </a:r>
          </a:p>
        </p:txBody>
      </p:sp>
      <p:sp>
        <p:nvSpPr>
          <p:cNvPr id="3" name="TextBox 2"/>
          <p:cNvSpPr txBox="1"/>
          <p:nvPr/>
        </p:nvSpPr>
        <p:spPr>
          <a:xfrm>
            <a:off x="609600" y="914400"/>
            <a:ext cx="8077200" cy="3693319"/>
          </a:xfrm>
          <a:prstGeom prst="rect">
            <a:avLst/>
          </a:prstGeom>
          <a:noFill/>
        </p:spPr>
        <p:txBody>
          <a:bodyPr wrap="square" rtlCol="0">
            <a:spAutoFit/>
          </a:bodyPr>
          <a:lstStyle/>
          <a:p>
            <a:r>
              <a:rPr lang="en-US" dirty="0" smtClean="0"/>
              <a:t>CBRFC:</a:t>
            </a:r>
          </a:p>
          <a:p>
            <a:endParaRPr lang="en-US" dirty="0" smtClean="0"/>
          </a:p>
          <a:p>
            <a:r>
              <a:rPr lang="en-US" dirty="0" smtClean="0"/>
              <a:t>	Provide Radar Coverage limitation information</a:t>
            </a:r>
          </a:p>
          <a:p>
            <a:endParaRPr lang="en-US" dirty="0" smtClean="0"/>
          </a:p>
          <a:p>
            <a:r>
              <a:rPr lang="en-US" dirty="0" smtClean="0"/>
              <a:t>	Provide Radar Bias Information</a:t>
            </a:r>
          </a:p>
          <a:p>
            <a:endParaRPr lang="en-US" dirty="0" smtClean="0"/>
          </a:p>
          <a:p>
            <a:r>
              <a:rPr lang="en-US" dirty="0" smtClean="0"/>
              <a:t>	Additional GIS-Based Basin Information (impervious areas)</a:t>
            </a:r>
          </a:p>
          <a:p>
            <a:endParaRPr lang="en-US" dirty="0" smtClean="0"/>
          </a:p>
          <a:p>
            <a:r>
              <a:rPr lang="en-US" dirty="0" smtClean="0"/>
              <a:t>	Facilitate flow of procedures &amp; methods between WFO’s</a:t>
            </a:r>
          </a:p>
          <a:p>
            <a:endParaRPr lang="en-US" dirty="0" smtClean="0"/>
          </a:p>
          <a:p>
            <a:r>
              <a:rPr lang="en-US" dirty="0" smtClean="0"/>
              <a:t>	Possibly Re-visit FFPI analysis (improved methodology, datasets)</a:t>
            </a:r>
          </a:p>
          <a:p>
            <a:endParaRPr lang="en-US" dirty="0" smtClean="0"/>
          </a:p>
          <a:p>
            <a:r>
              <a:rPr lang="en-US" dirty="0" smtClean="0"/>
              <a:t>	</a:t>
            </a:r>
          </a:p>
        </p:txBody>
      </p:sp>
      <p:sp>
        <p:nvSpPr>
          <p:cNvPr id="4" name="TextBox 3"/>
          <p:cNvSpPr txBox="1"/>
          <p:nvPr/>
        </p:nvSpPr>
        <p:spPr>
          <a:xfrm>
            <a:off x="609600" y="4431268"/>
            <a:ext cx="7848600" cy="2031325"/>
          </a:xfrm>
          <a:prstGeom prst="rect">
            <a:avLst/>
          </a:prstGeom>
          <a:noFill/>
        </p:spPr>
        <p:txBody>
          <a:bodyPr wrap="square" rtlCol="0">
            <a:spAutoFit/>
          </a:bodyPr>
          <a:lstStyle/>
          <a:p>
            <a:r>
              <a:rPr lang="en-US" dirty="0" smtClean="0"/>
              <a:t>NATIONAL:</a:t>
            </a:r>
          </a:p>
          <a:p>
            <a:endParaRPr lang="en-US" dirty="0" smtClean="0"/>
          </a:p>
          <a:p>
            <a:r>
              <a:rPr lang="en-US" dirty="0" smtClean="0"/>
              <a:t>	Improved precipitation and precipitation rate products (near-term)</a:t>
            </a:r>
          </a:p>
          <a:p>
            <a:endParaRPr lang="en-US" dirty="0" smtClean="0"/>
          </a:p>
          <a:p>
            <a:r>
              <a:rPr lang="en-US" dirty="0" smtClean="0"/>
              <a:t>	National high resolution distributed modeling </a:t>
            </a:r>
            <a:r>
              <a:rPr lang="en-US" dirty="0" err="1" smtClean="0"/>
              <a:t>patflorm</a:t>
            </a:r>
            <a:r>
              <a:rPr lang="en-US" dirty="0" smtClean="0"/>
              <a:t> (long term)</a:t>
            </a:r>
          </a:p>
          <a:p>
            <a:endParaRPr lang="en-US" dirty="0" smtClean="0"/>
          </a:p>
          <a:p>
            <a:r>
              <a:rPr lang="en-US" dirty="0" smtClean="0"/>
              <a:t>	Develop a national consistent FFG approach (long-term)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r>
              <a:rPr lang="en-US" dirty="0" smtClean="0"/>
              <a:t>CBRFC Flash Flood Support</a:t>
            </a:r>
            <a:endParaRPr lang="en-US" dirty="0"/>
          </a:p>
        </p:txBody>
      </p:sp>
      <p:sp>
        <p:nvSpPr>
          <p:cNvPr id="4" name="TextBox 3"/>
          <p:cNvSpPr txBox="1"/>
          <p:nvPr/>
        </p:nvSpPr>
        <p:spPr>
          <a:xfrm>
            <a:off x="304800" y="1523286"/>
            <a:ext cx="8610600" cy="5078313"/>
          </a:xfrm>
          <a:prstGeom prst="rect">
            <a:avLst/>
          </a:prstGeom>
          <a:noFill/>
        </p:spPr>
        <p:txBody>
          <a:bodyPr wrap="square" rtlCol="0">
            <a:spAutoFit/>
          </a:bodyPr>
          <a:lstStyle/>
          <a:p>
            <a:r>
              <a:rPr lang="en-US" dirty="0" smtClean="0"/>
              <a:t>Gridded Flash </a:t>
            </a:r>
            <a:r>
              <a:rPr lang="en-US" dirty="0" smtClean="0"/>
              <a:t>Food Guidance (feeds WFO FFMP program</a:t>
            </a:r>
            <a:r>
              <a:rPr lang="en-US" dirty="0" smtClean="0"/>
              <a:t>)</a:t>
            </a:r>
          </a:p>
          <a:p>
            <a:endParaRPr lang="en-US" dirty="0" smtClean="0"/>
          </a:p>
          <a:p>
            <a:r>
              <a:rPr lang="en-US" dirty="0" smtClean="0"/>
              <a:t>	1, 3, 6 hour precipitation threshold</a:t>
            </a:r>
          </a:p>
          <a:p>
            <a:r>
              <a:rPr lang="en-US" dirty="0" smtClean="0"/>
              <a:t>	</a:t>
            </a:r>
            <a:endParaRPr lang="en-US" dirty="0" smtClean="0"/>
          </a:p>
          <a:p>
            <a:r>
              <a:rPr lang="en-US" dirty="0" smtClean="0"/>
              <a:t>	</a:t>
            </a:r>
            <a:r>
              <a:rPr lang="en-US" dirty="0" smtClean="0"/>
              <a:t>Static Value, Empirical Rule of Thumb, Varies based on terrain characteristics</a:t>
            </a:r>
            <a:endParaRPr lang="en-US" dirty="0" smtClean="0"/>
          </a:p>
          <a:p>
            <a:endParaRPr lang="en-US" dirty="0" smtClean="0"/>
          </a:p>
          <a:p>
            <a:endParaRPr lang="en-US" dirty="0" smtClean="0"/>
          </a:p>
          <a:p>
            <a:r>
              <a:rPr lang="en-US" dirty="0" smtClean="0"/>
              <a:t>RFC  Short-Term Forecasts</a:t>
            </a:r>
            <a:r>
              <a:rPr lang="en-US" dirty="0" smtClean="0"/>
              <a:t>: Limited modeling capabilities </a:t>
            </a:r>
            <a:r>
              <a:rPr lang="en-US" dirty="0" smtClean="0"/>
              <a:t>for rain driven flash floods</a:t>
            </a:r>
            <a:endParaRPr lang="en-US" dirty="0" smtClean="0"/>
          </a:p>
          <a:p>
            <a:r>
              <a:rPr lang="en-US" dirty="0" smtClean="0"/>
              <a:t>	</a:t>
            </a:r>
          </a:p>
          <a:p>
            <a:r>
              <a:rPr lang="en-US" dirty="0" smtClean="0"/>
              <a:t>	Routing of observed rises downstream</a:t>
            </a:r>
          </a:p>
          <a:p>
            <a:endParaRPr lang="en-US" dirty="0" smtClean="0"/>
          </a:p>
          <a:p>
            <a:r>
              <a:rPr lang="en-US" dirty="0" smtClean="0"/>
              <a:t>	Organized Convection (well defined disturbance)</a:t>
            </a:r>
          </a:p>
          <a:p>
            <a:endParaRPr lang="en-US" dirty="0" smtClean="0"/>
          </a:p>
          <a:p>
            <a:r>
              <a:rPr lang="en-US" dirty="0" smtClean="0"/>
              <a:t>	Evolve from convective to longer duration </a:t>
            </a:r>
            <a:r>
              <a:rPr lang="en-US" dirty="0" err="1" smtClean="0"/>
              <a:t>stratiform</a:t>
            </a:r>
            <a:r>
              <a:rPr lang="en-US" dirty="0" smtClean="0"/>
              <a:t> rainfall </a:t>
            </a:r>
            <a:r>
              <a:rPr lang="en-US" dirty="0" smtClean="0"/>
              <a:t> situation</a:t>
            </a:r>
            <a:endParaRPr lang="en-US" dirty="0" smtClean="0"/>
          </a:p>
          <a:p>
            <a:endParaRPr lang="en-US" dirty="0" smtClean="0"/>
          </a:p>
          <a:p>
            <a:r>
              <a:rPr lang="en-US" dirty="0" smtClean="0"/>
              <a:t>	</a:t>
            </a:r>
          </a:p>
          <a:p>
            <a:endParaRPr lang="en-US" dirty="0" smtClean="0"/>
          </a:p>
          <a:p>
            <a:r>
              <a:rPr lang="en-US" dirty="0" smtClean="0"/>
              <a:t>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7" name="Picture 3" descr="cbrfc_ffg"/>
          <p:cNvPicPr>
            <a:picLocks noChangeAspect="1" noChangeArrowheads="1"/>
          </p:cNvPicPr>
          <p:nvPr/>
        </p:nvPicPr>
        <p:blipFill>
          <a:blip r:embed="rId3" cstate="print"/>
          <a:srcRect/>
          <a:stretch>
            <a:fillRect/>
          </a:stretch>
        </p:blipFill>
        <p:spPr bwMode="auto">
          <a:xfrm>
            <a:off x="1600200" y="1447800"/>
            <a:ext cx="4989513" cy="3425825"/>
          </a:xfrm>
          <a:prstGeom prst="rect">
            <a:avLst/>
          </a:prstGeom>
          <a:noFill/>
        </p:spPr>
      </p:pic>
      <p:sp>
        <p:nvSpPr>
          <p:cNvPr id="134148" name="Text Box 4"/>
          <p:cNvSpPr txBox="1">
            <a:spLocks noChangeArrowheads="1"/>
          </p:cNvSpPr>
          <p:nvPr/>
        </p:nvSpPr>
        <p:spPr bwMode="auto">
          <a:xfrm>
            <a:off x="6426200" y="5105400"/>
            <a:ext cx="2565400" cy="304800"/>
          </a:xfrm>
          <a:prstGeom prst="rect">
            <a:avLst/>
          </a:prstGeom>
          <a:noFill/>
          <a:ln w="9525">
            <a:noFill/>
            <a:miter lim="800000"/>
            <a:headEnd/>
            <a:tailEnd/>
          </a:ln>
          <a:effectLst/>
        </p:spPr>
        <p:txBody>
          <a:bodyPr>
            <a:spAutoFit/>
          </a:bodyPr>
          <a:lstStyle/>
          <a:p>
            <a:pPr>
              <a:spcBef>
                <a:spcPct val="50000"/>
              </a:spcBef>
            </a:pPr>
            <a:r>
              <a:rPr lang="en-US" sz="1400">
                <a:latin typeface="Times New Roman" pitchFamily="18" charset="0"/>
              </a:rPr>
              <a:t>FFMP Flash Flood Basins</a:t>
            </a:r>
          </a:p>
        </p:txBody>
      </p:sp>
      <p:sp>
        <p:nvSpPr>
          <p:cNvPr id="134149" name="Text Box 5"/>
          <p:cNvSpPr txBox="1">
            <a:spLocks noChangeArrowheads="1"/>
          </p:cNvSpPr>
          <p:nvPr/>
        </p:nvSpPr>
        <p:spPr bwMode="auto">
          <a:xfrm>
            <a:off x="3048000" y="5105400"/>
            <a:ext cx="2565400" cy="304800"/>
          </a:xfrm>
          <a:prstGeom prst="rect">
            <a:avLst/>
          </a:prstGeom>
          <a:noFill/>
          <a:ln w="9525">
            <a:noFill/>
            <a:miter lim="800000"/>
            <a:headEnd/>
            <a:tailEnd/>
          </a:ln>
          <a:effectLst/>
        </p:spPr>
        <p:txBody>
          <a:bodyPr>
            <a:spAutoFit/>
          </a:bodyPr>
          <a:lstStyle/>
          <a:p>
            <a:pPr>
              <a:spcBef>
                <a:spcPct val="50000"/>
              </a:spcBef>
            </a:pPr>
            <a:r>
              <a:rPr lang="en-US" sz="1400">
                <a:latin typeface="Times New Roman" pitchFamily="18" charset="0"/>
              </a:rPr>
              <a:t>Pre-defined Climate Zones</a:t>
            </a:r>
          </a:p>
        </p:txBody>
      </p:sp>
      <p:sp>
        <p:nvSpPr>
          <p:cNvPr id="134150" name="Text Box 6"/>
          <p:cNvSpPr txBox="1">
            <a:spLocks noChangeArrowheads="1"/>
          </p:cNvSpPr>
          <p:nvPr/>
        </p:nvSpPr>
        <p:spPr bwMode="auto">
          <a:xfrm>
            <a:off x="6330950" y="5334000"/>
            <a:ext cx="2508250" cy="304800"/>
          </a:xfrm>
          <a:prstGeom prst="rect">
            <a:avLst/>
          </a:prstGeom>
          <a:noFill/>
          <a:ln w="9525">
            <a:noFill/>
            <a:miter lim="800000"/>
            <a:headEnd/>
            <a:tailEnd/>
          </a:ln>
          <a:effectLst/>
        </p:spPr>
        <p:txBody>
          <a:bodyPr>
            <a:spAutoFit/>
          </a:bodyPr>
          <a:lstStyle/>
          <a:p>
            <a:pPr>
              <a:spcBef>
                <a:spcPct val="50000"/>
              </a:spcBef>
            </a:pPr>
            <a:r>
              <a:rPr lang="en-US" sz="1400">
                <a:latin typeface="Times New Roman" pitchFamily="18" charset="0"/>
              </a:rPr>
              <a:t>Areas range from 15-130 KM</a:t>
            </a:r>
            <a:r>
              <a:rPr lang="en-US" sz="1400" baseline="30000">
                <a:latin typeface="Times New Roman" pitchFamily="18" charset="0"/>
              </a:rPr>
              <a:t>2</a:t>
            </a:r>
            <a:endParaRPr lang="en-US" sz="1400">
              <a:latin typeface="Times New Roman" pitchFamily="18" charset="0"/>
            </a:endParaRPr>
          </a:p>
        </p:txBody>
      </p:sp>
      <p:sp>
        <p:nvSpPr>
          <p:cNvPr id="134151" name="Text Box 7"/>
          <p:cNvSpPr txBox="1">
            <a:spLocks noChangeArrowheads="1"/>
          </p:cNvSpPr>
          <p:nvPr/>
        </p:nvSpPr>
        <p:spPr bwMode="auto">
          <a:xfrm>
            <a:off x="3048000" y="5334000"/>
            <a:ext cx="3124200" cy="304800"/>
          </a:xfrm>
          <a:prstGeom prst="rect">
            <a:avLst/>
          </a:prstGeom>
          <a:noFill/>
          <a:ln w="9525">
            <a:noFill/>
            <a:miter lim="800000"/>
            <a:headEnd/>
            <a:tailEnd/>
          </a:ln>
          <a:effectLst/>
        </p:spPr>
        <p:txBody>
          <a:bodyPr>
            <a:spAutoFit/>
          </a:bodyPr>
          <a:lstStyle/>
          <a:p>
            <a:pPr>
              <a:spcBef>
                <a:spcPct val="50000"/>
              </a:spcBef>
            </a:pPr>
            <a:r>
              <a:rPr lang="en-US" sz="1400">
                <a:latin typeface="Times New Roman" pitchFamily="18" charset="0"/>
              </a:rPr>
              <a:t>Largest exceeds 13,000 KM</a:t>
            </a:r>
            <a:r>
              <a:rPr lang="en-US" sz="1400" baseline="30000">
                <a:latin typeface="Times New Roman" pitchFamily="18" charset="0"/>
              </a:rPr>
              <a:t>2</a:t>
            </a:r>
            <a:endParaRPr lang="en-US" sz="1400">
              <a:latin typeface="Times New Roman" pitchFamily="18" charset="0"/>
            </a:endParaRPr>
          </a:p>
        </p:txBody>
      </p:sp>
      <p:pic>
        <p:nvPicPr>
          <p:cNvPr id="134152" name="Picture 8" descr="kicx2"/>
          <p:cNvPicPr>
            <a:picLocks noChangeAspect="1" noChangeArrowheads="1"/>
          </p:cNvPicPr>
          <p:nvPr/>
        </p:nvPicPr>
        <p:blipFill>
          <a:blip r:embed="rId4" cstate="print"/>
          <a:srcRect/>
          <a:stretch>
            <a:fillRect/>
          </a:stretch>
        </p:blipFill>
        <p:spPr bwMode="auto">
          <a:xfrm>
            <a:off x="5791200" y="1828800"/>
            <a:ext cx="3048000" cy="2401888"/>
          </a:xfrm>
          <a:prstGeom prst="rect">
            <a:avLst/>
          </a:prstGeom>
          <a:noFill/>
        </p:spPr>
      </p:pic>
      <p:sp>
        <p:nvSpPr>
          <p:cNvPr id="134153" name="Oval 9"/>
          <p:cNvSpPr>
            <a:spLocks noChangeArrowheads="1"/>
          </p:cNvSpPr>
          <p:nvPr/>
        </p:nvSpPr>
        <p:spPr bwMode="auto">
          <a:xfrm>
            <a:off x="2819400" y="2819400"/>
            <a:ext cx="1143000" cy="762000"/>
          </a:xfrm>
          <a:prstGeom prst="ellipse">
            <a:avLst/>
          </a:prstGeom>
          <a:noFill/>
          <a:ln w="22225">
            <a:solidFill>
              <a:schemeClr val="tx1"/>
            </a:solidFill>
            <a:round/>
            <a:headEnd/>
            <a:tailEnd/>
          </a:ln>
          <a:effectLst/>
        </p:spPr>
        <p:txBody>
          <a:bodyPr wrap="none" anchor="ctr"/>
          <a:lstStyle/>
          <a:p>
            <a:endParaRPr lang="en-US"/>
          </a:p>
        </p:txBody>
      </p:sp>
      <p:sp>
        <p:nvSpPr>
          <p:cNvPr id="134154" name="Line 10"/>
          <p:cNvSpPr>
            <a:spLocks noChangeShapeType="1"/>
          </p:cNvSpPr>
          <p:nvPr/>
        </p:nvSpPr>
        <p:spPr bwMode="auto">
          <a:xfrm>
            <a:off x="4038600" y="3200400"/>
            <a:ext cx="1714500" cy="0"/>
          </a:xfrm>
          <a:prstGeom prst="line">
            <a:avLst/>
          </a:prstGeom>
          <a:noFill/>
          <a:ln w="28575">
            <a:solidFill>
              <a:srgbClr val="003366"/>
            </a:solidFill>
            <a:round/>
            <a:headEnd type="triangle" w="med" len="med"/>
            <a:tailEnd type="triangle" w="med" len="med"/>
          </a:ln>
          <a:effectLst/>
        </p:spPr>
        <p:txBody>
          <a:bodyPr wrap="none" anchor="ctr"/>
          <a:lstStyle/>
          <a:p>
            <a:endParaRPr lang="en-US"/>
          </a:p>
        </p:txBody>
      </p:sp>
      <p:sp>
        <p:nvSpPr>
          <p:cNvPr id="134155" name="Text Box 11"/>
          <p:cNvSpPr txBox="1">
            <a:spLocks noChangeArrowheads="1"/>
          </p:cNvSpPr>
          <p:nvPr/>
        </p:nvSpPr>
        <p:spPr bwMode="auto">
          <a:xfrm>
            <a:off x="2667000" y="914400"/>
            <a:ext cx="5397500" cy="336550"/>
          </a:xfrm>
          <a:prstGeom prst="rect">
            <a:avLst/>
          </a:prstGeom>
          <a:noFill/>
          <a:ln w="9525">
            <a:noFill/>
            <a:miter lim="800000"/>
            <a:headEnd/>
            <a:tailEnd/>
          </a:ln>
          <a:effectLst/>
        </p:spPr>
        <p:txBody>
          <a:bodyPr>
            <a:spAutoFit/>
          </a:bodyPr>
          <a:lstStyle/>
          <a:p>
            <a:pPr>
              <a:spcBef>
                <a:spcPct val="50000"/>
              </a:spcBef>
            </a:pPr>
            <a:r>
              <a:rPr lang="en-US" sz="1600" dirty="0">
                <a:solidFill>
                  <a:srgbClr val="CC3300"/>
                </a:solidFill>
                <a:latin typeface="Times New Roman" pitchFamily="18" charset="0"/>
              </a:rPr>
              <a:t>Implication: All basins have the same hydrologic response</a:t>
            </a:r>
            <a:endParaRPr lang="en-US" sz="2400" dirty="0">
              <a:latin typeface="Times New Roman" pitchFamily="18" charset="0"/>
            </a:endParaRPr>
          </a:p>
        </p:txBody>
      </p:sp>
      <p:sp>
        <p:nvSpPr>
          <p:cNvPr id="134160" name="Text Box 16"/>
          <p:cNvSpPr txBox="1">
            <a:spLocks noChangeArrowheads="1"/>
          </p:cNvSpPr>
          <p:nvPr/>
        </p:nvSpPr>
        <p:spPr bwMode="auto">
          <a:xfrm>
            <a:off x="228600" y="228600"/>
            <a:ext cx="8610600" cy="369332"/>
          </a:xfrm>
          <a:prstGeom prst="rect">
            <a:avLst/>
          </a:prstGeom>
          <a:noFill/>
          <a:ln w="9525">
            <a:noFill/>
            <a:miter lim="800000"/>
            <a:headEnd/>
            <a:tailEnd/>
          </a:ln>
          <a:effectLst/>
        </p:spPr>
        <p:txBody>
          <a:bodyPr wrap="square">
            <a:spAutoFit/>
          </a:bodyPr>
          <a:lstStyle/>
          <a:p>
            <a:pPr>
              <a:spcBef>
                <a:spcPct val="50000"/>
              </a:spcBef>
            </a:pPr>
            <a:r>
              <a:rPr lang="en-US" b="1" dirty="0">
                <a:latin typeface="Times New Roman" pitchFamily="18" charset="0"/>
              </a:rPr>
              <a:t>Flash Flood Guidance: </a:t>
            </a:r>
            <a:r>
              <a:rPr lang="en-US" sz="1600" b="1" dirty="0" smtClean="0">
                <a:latin typeface="Times New Roman" pitchFamily="18" charset="0"/>
              </a:rPr>
              <a:t>Legacy Local </a:t>
            </a:r>
            <a:r>
              <a:rPr lang="en-US" sz="1600" b="1" dirty="0">
                <a:latin typeface="Times New Roman" pitchFamily="18" charset="0"/>
              </a:rPr>
              <a:t>and ‘Rule-of-Thumb” procedures lack spatial resolution</a:t>
            </a:r>
            <a:endParaRPr lang="en-US" sz="1600" dirty="0">
              <a:latin typeface="Times New Roman" pitchFamily="18" charset="0"/>
            </a:endParaRPr>
          </a:p>
        </p:txBody>
      </p:sp>
      <p:sp>
        <p:nvSpPr>
          <p:cNvPr id="134161" name="Text Box 17"/>
          <p:cNvSpPr txBox="1">
            <a:spLocks noChangeArrowheads="1"/>
          </p:cNvSpPr>
          <p:nvPr/>
        </p:nvSpPr>
        <p:spPr bwMode="auto">
          <a:xfrm>
            <a:off x="2819400" y="4876800"/>
            <a:ext cx="2895600" cy="304800"/>
          </a:xfrm>
          <a:prstGeom prst="rect">
            <a:avLst/>
          </a:prstGeom>
          <a:noFill/>
          <a:ln w="9525">
            <a:noFill/>
            <a:miter lim="800000"/>
            <a:headEnd/>
            <a:tailEnd/>
          </a:ln>
          <a:effectLst/>
        </p:spPr>
        <p:txBody>
          <a:bodyPr>
            <a:spAutoFit/>
          </a:bodyPr>
          <a:lstStyle/>
          <a:p>
            <a:pPr>
              <a:spcBef>
                <a:spcPct val="50000"/>
              </a:spcBef>
            </a:pPr>
            <a:r>
              <a:rPr lang="en-US" sz="1400">
                <a:latin typeface="Times New Roman" pitchFamily="18" charset="0"/>
              </a:rPr>
              <a:t>Flash Flood Precipitation Thresholds</a:t>
            </a:r>
          </a:p>
        </p:txBody>
      </p:sp>
      <p:sp>
        <p:nvSpPr>
          <p:cNvPr id="134162" name="Text Box 18"/>
          <p:cNvSpPr txBox="1">
            <a:spLocks noChangeArrowheads="1"/>
          </p:cNvSpPr>
          <p:nvPr/>
        </p:nvSpPr>
        <p:spPr bwMode="auto">
          <a:xfrm>
            <a:off x="6553200" y="4876800"/>
            <a:ext cx="2057400" cy="304800"/>
          </a:xfrm>
          <a:prstGeom prst="rect">
            <a:avLst/>
          </a:prstGeom>
          <a:noFill/>
          <a:ln w="9525">
            <a:noFill/>
            <a:miter lim="800000"/>
            <a:headEnd/>
            <a:tailEnd/>
          </a:ln>
          <a:effectLst/>
        </p:spPr>
        <p:txBody>
          <a:bodyPr>
            <a:spAutoFit/>
          </a:bodyPr>
          <a:lstStyle/>
          <a:p>
            <a:pPr>
              <a:spcBef>
                <a:spcPct val="50000"/>
              </a:spcBef>
            </a:pPr>
            <a:r>
              <a:rPr lang="en-US" sz="1400">
                <a:latin typeface="Times New Roman" pitchFamily="18" charset="0"/>
              </a:rPr>
              <a:t>Observed Precipitation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 descr="capreef_zoom"/>
          <p:cNvPicPr>
            <a:picLocks noChangeAspect="1" noChangeArrowheads="1"/>
          </p:cNvPicPr>
          <p:nvPr/>
        </p:nvPicPr>
        <p:blipFill>
          <a:blip r:embed="rId5" cstate="print"/>
          <a:srcRect/>
          <a:stretch>
            <a:fillRect/>
          </a:stretch>
        </p:blipFill>
        <p:spPr bwMode="auto">
          <a:xfrm>
            <a:off x="2952750" y="2030413"/>
            <a:ext cx="2438400" cy="2197100"/>
          </a:xfrm>
          <a:prstGeom prst="rect">
            <a:avLst/>
          </a:prstGeom>
          <a:noFill/>
          <a:ln w="9525">
            <a:noFill/>
            <a:miter lim="800000"/>
            <a:headEnd/>
            <a:tailEnd/>
          </a:ln>
        </p:spPr>
      </p:pic>
      <p:grpSp>
        <p:nvGrpSpPr>
          <p:cNvPr id="2" name="Group 26"/>
          <p:cNvGrpSpPr>
            <a:grpSpLocks/>
          </p:cNvGrpSpPr>
          <p:nvPr/>
        </p:nvGrpSpPr>
        <p:grpSpPr bwMode="auto">
          <a:xfrm>
            <a:off x="403225" y="1951038"/>
            <a:ext cx="3263900" cy="1474787"/>
            <a:chOff x="254" y="1229"/>
            <a:chExt cx="2056" cy="929"/>
          </a:xfrm>
        </p:grpSpPr>
        <p:grpSp>
          <p:nvGrpSpPr>
            <p:cNvPr id="3" name="Group 24"/>
            <p:cNvGrpSpPr>
              <a:grpSpLocks/>
            </p:cNvGrpSpPr>
            <p:nvPr/>
          </p:nvGrpSpPr>
          <p:grpSpPr bwMode="auto">
            <a:xfrm>
              <a:off x="254" y="1229"/>
              <a:ext cx="2056" cy="738"/>
              <a:chOff x="254" y="1229"/>
              <a:chExt cx="2056" cy="738"/>
            </a:xfrm>
          </p:grpSpPr>
          <p:sp>
            <p:nvSpPr>
              <p:cNvPr id="1049" name="Line 4"/>
              <p:cNvSpPr>
                <a:spLocks noChangeShapeType="1"/>
              </p:cNvSpPr>
              <p:nvPr/>
            </p:nvSpPr>
            <p:spPr bwMode="auto">
              <a:xfrm>
                <a:off x="1434" y="1680"/>
                <a:ext cx="876" cy="198"/>
              </a:xfrm>
              <a:prstGeom prst="line">
                <a:avLst/>
              </a:prstGeom>
              <a:noFill/>
              <a:ln w="9525">
                <a:solidFill>
                  <a:schemeClr val="tx1"/>
                </a:solidFill>
                <a:round/>
                <a:headEnd/>
                <a:tailEnd type="stealth" w="lg" len="lg"/>
              </a:ln>
            </p:spPr>
            <p:txBody>
              <a:bodyPr/>
              <a:lstStyle/>
              <a:p>
                <a:endParaRPr lang="en-US"/>
              </a:p>
            </p:txBody>
          </p:sp>
          <p:pic>
            <p:nvPicPr>
              <p:cNvPr id="1050" name="Picture 5" descr="bentonite"/>
              <p:cNvPicPr>
                <a:picLocks noChangeAspect="1" noChangeArrowheads="1"/>
              </p:cNvPicPr>
              <p:nvPr/>
            </p:nvPicPr>
            <p:blipFill>
              <a:blip r:embed="rId6" cstate="print"/>
              <a:srcRect/>
              <a:stretch>
                <a:fillRect/>
              </a:stretch>
            </p:blipFill>
            <p:spPr bwMode="auto">
              <a:xfrm>
                <a:off x="254" y="1229"/>
                <a:ext cx="1098" cy="738"/>
              </a:xfrm>
              <a:prstGeom prst="rect">
                <a:avLst/>
              </a:prstGeom>
              <a:noFill/>
              <a:ln w="9525">
                <a:solidFill>
                  <a:schemeClr val="tx1"/>
                </a:solidFill>
                <a:miter lim="800000"/>
                <a:headEnd/>
                <a:tailEnd/>
              </a:ln>
            </p:spPr>
          </p:pic>
        </p:grpSp>
        <p:sp>
          <p:nvSpPr>
            <p:cNvPr id="1048" name="Text Box 6"/>
            <p:cNvSpPr txBox="1">
              <a:spLocks noChangeArrowheads="1"/>
            </p:cNvSpPr>
            <p:nvPr/>
          </p:nvSpPr>
          <p:spPr bwMode="auto">
            <a:xfrm>
              <a:off x="482" y="1985"/>
              <a:ext cx="793" cy="173"/>
            </a:xfrm>
            <a:prstGeom prst="rect">
              <a:avLst/>
            </a:prstGeom>
            <a:noFill/>
            <a:ln w="9525">
              <a:noFill/>
              <a:miter lim="800000"/>
              <a:headEnd/>
              <a:tailEnd/>
            </a:ln>
          </p:spPr>
          <p:txBody>
            <a:bodyPr>
              <a:spAutoFit/>
            </a:bodyPr>
            <a:lstStyle/>
            <a:p>
              <a:pPr>
                <a:spcBef>
                  <a:spcPct val="50000"/>
                </a:spcBef>
              </a:pPr>
              <a:r>
                <a:rPr lang="en-US" sz="1200" b="1"/>
                <a:t>Soil type</a:t>
              </a:r>
            </a:p>
          </p:txBody>
        </p:sp>
      </p:grpSp>
      <p:sp>
        <p:nvSpPr>
          <p:cNvPr id="1029" name="Text Box 14"/>
          <p:cNvSpPr txBox="1">
            <a:spLocks noChangeArrowheads="1"/>
          </p:cNvSpPr>
          <p:nvPr/>
        </p:nvSpPr>
        <p:spPr bwMode="auto">
          <a:xfrm>
            <a:off x="381000" y="609600"/>
            <a:ext cx="5181600" cy="730250"/>
          </a:xfrm>
          <a:prstGeom prst="rect">
            <a:avLst/>
          </a:prstGeom>
          <a:noFill/>
          <a:ln w="9525">
            <a:noFill/>
            <a:miter lim="800000"/>
            <a:headEnd/>
            <a:tailEnd/>
          </a:ln>
        </p:spPr>
        <p:txBody>
          <a:bodyPr>
            <a:spAutoFit/>
          </a:bodyPr>
          <a:lstStyle/>
          <a:p>
            <a:pPr>
              <a:spcBef>
                <a:spcPct val="50000"/>
              </a:spcBef>
            </a:pPr>
            <a:r>
              <a:rPr lang="en-US" sz="1400"/>
              <a:t>The Flash Flood Potential Index uses information such as land-use, forest density, slope, and soil type to characterize an areas potential response to heavy rainfall</a:t>
            </a:r>
          </a:p>
        </p:txBody>
      </p:sp>
      <p:grpSp>
        <p:nvGrpSpPr>
          <p:cNvPr id="4" name="Group 27"/>
          <p:cNvGrpSpPr>
            <a:grpSpLocks/>
          </p:cNvGrpSpPr>
          <p:nvPr/>
        </p:nvGrpSpPr>
        <p:grpSpPr bwMode="auto">
          <a:xfrm>
            <a:off x="4773613" y="2487613"/>
            <a:ext cx="4064000" cy="1457325"/>
            <a:chOff x="3007" y="1567"/>
            <a:chExt cx="2560" cy="918"/>
          </a:xfrm>
        </p:grpSpPr>
        <p:sp>
          <p:nvSpPr>
            <p:cNvPr id="1045" name="Text Box 7"/>
            <p:cNvSpPr txBox="1">
              <a:spLocks noChangeArrowheads="1"/>
            </p:cNvSpPr>
            <p:nvPr/>
          </p:nvSpPr>
          <p:spPr bwMode="auto">
            <a:xfrm>
              <a:off x="3911" y="2273"/>
              <a:ext cx="1656" cy="212"/>
            </a:xfrm>
            <a:prstGeom prst="rect">
              <a:avLst/>
            </a:prstGeom>
            <a:noFill/>
            <a:ln w="9525">
              <a:noFill/>
              <a:miter lim="800000"/>
              <a:headEnd/>
              <a:tailEnd/>
            </a:ln>
          </p:spPr>
          <p:txBody>
            <a:bodyPr>
              <a:spAutoFit/>
            </a:bodyPr>
            <a:lstStyle/>
            <a:p>
              <a:pPr>
                <a:spcBef>
                  <a:spcPct val="50000"/>
                </a:spcBef>
              </a:pPr>
              <a:r>
                <a:rPr lang="en-US" sz="1200" b="1"/>
                <a:t>Vegetation type and density</a:t>
              </a:r>
              <a:r>
                <a:rPr lang="en-US" sz="1600"/>
                <a:t> </a:t>
              </a:r>
            </a:p>
          </p:txBody>
        </p:sp>
        <p:sp>
          <p:nvSpPr>
            <p:cNvPr id="1046" name="Line 8"/>
            <p:cNvSpPr>
              <a:spLocks noChangeShapeType="1"/>
            </p:cNvSpPr>
            <p:nvPr/>
          </p:nvSpPr>
          <p:spPr bwMode="auto">
            <a:xfrm flipH="1">
              <a:off x="3007" y="1957"/>
              <a:ext cx="1019" cy="128"/>
            </a:xfrm>
            <a:prstGeom prst="line">
              <a:avLst/>
            </a:prstGeom>
            <a:noFill/>
            <a:ln w="9525">
              <a:solidFill>
                <a:schemeClr val="tx1"/>
              </a:solidFill>
              <a:round/>
              <a:headEnd/>
              <a:tailEnd type="stealth" w="lg" len="lg"/>
            </a:ln>
          </p:spPr>
          <p:txBody>
            <a:bodyPr/>
            <a:lstStyle/>
            <a:p>
              <a:endParaRPr lang="en-US"/>
            </a:p>
          </p:txBody>
        </p:sp>
        <p:graphicFrame>
          <p:nvGraphicFramePr>
            <p:cNvPr id="1026" name="Object 2"/>
            <p:cNvGraphicFramePr>
              <a:graphicFrameLocks noChangeAspect="1"/>
            </p:cNvGraphicFramePr>
            <p:nvPr/>
          </p:nvGraphicFramePr>
          <p:xfrm>
            <a:off x="4089" y="1567"/>
            <a:ext cx="1017" cy="646"/>
          </p:xfrm>
          <a:graphic>
            <a:graphicData uri="http://schemas.openxmlformats.org/presentationml/2006/ole">
              <p:oleObj spid="_x0000_s1026" name="Photo Editor Photo" r:id="rId7" imgW="7535327" imgH="5668166" progId="">
                <p:embed/>
              </p:oleObj>
            </a:graphicData>
          </a:graphic>
        </p:graphicFrame>
      </p:grpSp>
      <p:sp>
        <p:nvSpPr>
          <p:cNvPr id="1031" name="Text Box 12"/>
          <p:cNvSpPr txBox="1">
            <a:spLocks noChangeArrowheads="1"/>
          </p:cNvSpPr>
          <p:nvPr/>
        </p:nvSpPr>
        <p:spPr bwMode="auto">
          <a:xfrm>
            <a:off x="1825625" y="5919788"/>
            <a:ext cx="984250" cy="274637"/>
          </a:xfrm>
          <a:prstGeom prst="rect">
            <a:avLst/>
          </a:prstGeom>
          <a:noFill/>
          <a:ln w="9525">
            <a:noFill/>
            <a:miter lim="800000"/>
            <a:headEnd/>
            <a:tailEnd/>
          </a:ln>
        </p:spPr>
        <p:txBody>
          <a:bodyPr>
            <a:spAutoFit/>
          </a:bodyPr>
          <a:lstStyle/>
          <a:p>
            <a:pPr>
              <a:spcBef>
                <a:spcPct val="50000"/>
              </a:spcBef>
            </a:pPr>
            <a:r>
              <a:rPr lang="en-US" sz="1200" b="1"/>
              <a:t>Slopes</a:t>
            </a:r>
          </a:p>
        </p:txBody>
      </p:sp>
      <p:sp>
        <p:nvSpPr>
          <p:cNvPr id="1032" name="Line 13"/>
          <p:cNvSpPr>
            <a:spLocks noChangeShapeType="1"/>
          </p:cNvSpPr>
          <p:nvPr/>
        </p:nvSpPr>
        <p:spPr bwMode="auto">
          <a:xfrm flipV="1">
            <a:off x="2363788" y="3276600"/>
            <a:ext cx="1217612" cy="933450"/>
          </a:xfrm>
          <a:prstGeom prst="line">
            <a:avLst/>
          </a:prstGeom>
          <a:noFill/>
          <a:ln w="9525">
            <a:solidFill>
              <a:schemeClr val="tx1"/>
            </a:solidFill>
            <a:round/>
            <a:headEnd/>
            <a:tailEnd type="stealth" w="lg" len="lg"/>
          </a:ln>
        </p:spPr>
        <p:txBody>
          <a:bodyPr/>
          <a:lstStyle/>
          <a:p>
            <a:endParaRPr lang="en-US"/>
          </a:p>
        </p:txBody>
      </p:sp>
      <p:pic>
        <p:nvPicPr>
          <p:cNvPr id="1033" name="Picture 16" descr="zion_flood2"/>
          <p:cNvPicPr>
            <a:picLocks noChangeAspect="1" noChangeArrowheads="1"/>
          </p:cNvPicPr>
          <p:nvPr/>
        </p:nvPicPr>
        <p:blipFill>
          <a:blip r:embed="rId8" cstate="print"/>
          <a:srcRect/>
          <a:stretch>
            <a:fillRect/>
          </a:stretch>
        </p:blipFill>
        <p:spPr bwMode="auto">
          <a:xfrm>
            <a:off x="1600200" y="4316413"/>
            <a:ext cx="1166813" cy="1541462"/>
          </a:xfrm>
          <a:prstGeom prst="rect">
            <a:avLst/>
          </a:prstGeom>
          <a:noFill/>
          <a:ln w="9525">
            <a:noFill/>
            <a:miter lim="800000"/>
            <a:headEnd/>
            <a:tailEnd/>
          </a:ln>
        </p:spPr>
      </p:pic>
      <p:grpSp>
        <p:nvGrpSpPr>
          <p:cNvPr id="5" name="Group 18"/>
          <p:cNvGrpSpPr>
            <a:grpSpLocks/>
          </p:cNvGrpSpPr>
          <p:nvPr/>
        </p:nvGrpSpPr>
        <p:grpSpPr bwMode="auto">
          <a:xfrm>
            <a:off x="3979863" y="2817813"/>
            <a:ext cx="368300" cy="519112"/>
            <a:chOff x="2507" y="1775"/>
            <a:chExt cx="268" cy="339"/>
          </a:xfrm>
        </p:grpSpPr>
        <p:sp>
          <p:nvSpPr>
            <p:cNvPr id="1043" name="Rectangle 19"/>
            <p:cNvSpPr>
              <a:spLocks noChangeArrowheads="1"/>
            </p:cNvSpPr>
            <p:nvPr/>
          </p:nvSpPr>
          <p:spPr bwMode="auto">
            <a:xfrm>
              <a:off x="2507" y="1775"/>
              <a:ext cx="201" cy="339"/>
            </a:xfrm>
            <a:prstGeom prst="rect">
              <a:avLst/>
            </a:prstGeom>
            <a:noFill/>
            <a:ln w="9525">
              <a:noFill/>
              <a:miter lim="800000"/>
              <a:headEnd/>
              <a:tailEnd/>
            </a:ln>
          </p:spPr>
          <p:txBody>
            <a:bodyPr>
              <a:spAutoFit/>
            </a:bodyPr>
            <a:lstStyle/>
            <a:p>
              <a:r>
                <a:rPr lang="en-US" sz="2800"/>
                <a:t>?</a:t>
              </a:r>
            </a:p>
          </p:txBody>
        </p:sp>
        <p:sp>
          <p:nvSpPr>
            <p:cNvPr id="1044" name="Oval 20"/>
            <p:cNvSpPr>
              <a:spLocks noChangeArrowheads="1"/>
            </p:cNvSpPr>
            <p:nvPr/>
          </p:nvSpPr>
          <p:spPr bwMode="auto">
            <a:xfrm>
              <a:off x="2533" y="1785"/>
              <a:ext cx="242" cy="305"/>
            </a:xfrm>
            <a:prstGeom prst="ellipse">
              <a:avLst/>
            </a:prstGeom>
            <a:noFill/>
            <a:ln w="28575">
              <a:solidFill>
                <a:schemeClr val="tx1"/>
              </a:solidFill>
              <a:prstDash val="sysDot"/>
              <a:round/>
              <a:headEnd/>
              <a:tailEnd/>
            </a:ln>
          </p:spPr>
          <p:txBody>
            <a:bodyPr wrap="none" anchor="ctr"/>
            <a:lstStyle/>
            <a:p>
              <a:endParaRPr lang="en-US"/>
            </a:p>
          </p:txBody>
        </p:sp>
      </p:grpSp>
      <p:pic>
        <p:nvPicPr>
          <p:cNvPr id="1035" name="Picture 21" descr="kicx2"/>
          <p:cNvPicPr>
            <a:picLocks noChangeAspect="1" noChangeArrowheads="1"/>
          </p:cNvPicPr>
          <p:nvPr/>
        </p:nvPicPr>
        <p:blipFill>
          <a:blip r:embed="rId9" cstate="print"/>
          <a:srcRect/>
          <a:stretch>
            <a:fillRect/>
          </a:stretch>
        </p:blipFill>
        <p:spPr bwMode="auto">
          <a:xfrm>
            <a:off x="5343525" y="4137025"/>
            <a:ext cx="3257550" cy="2566988"/>
          </a:xfrm>
          <a:prstGeom prst="rect">
            <a:avLst/>
          </a:prstGeom>
          <a:noFill/>
          <a:ln w="9525">
            <a:noFill/>
            <a:miter lim="800000"/>
            <a:headEnd/>
            <a:tailEnd/>
          </a:ln>
        </p:spPr>
      </p:pic>
      <p:grpSp>
        <p:nvGrpSpPr>
          <p:cNvPr id="6" name="Group 28"/>
          <p:cNvGrpSpPr>
            <a:grpSpLocks/>
          </p:cNvGrpSpPr>
          <p:nvPr/>
        </p:nvGrpSpPr>
        <p:grpSpPr bwMode="auto">
          <a:xfrm>
            <a:off x="4683125" y="747713"/>
            <a:ext cx="3267075" cy="2305050"/>
            <a:chOff x="2950" y="471"/>
            <a:chExt cx="2058" cy="1452"/>
          </a:xfrm>
        </p:grpSpPr>
        <p:sp>
          <p:nvSpPr>
            <p:cNvPr id="1040" name="Line 3"/>
            <p:cNvSpPr>
              <a:spLocks noChangeShapeType="1"/>
            </p:cNvSpPr>
            <p:nvPr/>
          </p:nvSpPr>
          <p:spPr bwMode="auto">
            <a:xfrm flipH="1">
              <a:off x="2950" y="899"/>
              <a:ext cx="967" cy="1024"/>
            </a:xfrm>
            <a:prstGeom prst="line">
              <a:avLst/>
            </a:prstGeom>
            <a:noFill/>
            <a:ln w="9525">
              <a:solidFill>
                <a:schemeClr val="tx1"/>
              </a:solidFill>
              <a:round/>
              <a:headEnd/>
              <a:tailEnd type="stealth" w="lg" len="lg"/>
            </a:ln>
          </p:spPr>
          <p:txBody>
            <a:bodyPr/>
            <a:lstStyle/>
            <a:p>
              <a:endParaRPr lang="en-US"/>
            </a:p>
          </p:txBody>
        </p:sp>
        <p:sp>
          <p:nvSpPr>
            <p:cNvPr id="1041" name="Text Box 9"/>
            <p:cNvSpPr txBox="1">
              <a:spLocks noChangeArrowheads="1"/>
            </p:cNvSpPr>
            <p:nvPr/>
          </p:nvSpPr>
          <p:spPr bwMode="auto">
            <a:xfrm>
              <a:off x="4122" y="1115"/>
              <a:ext cx="826" cy="173"/>
            </a:xfrm>
            <a:prstGeom prst="rect">
              <a:avLst/>
            </a:prstGeom>
            <a:noFill/>
            <a:ln w="9525">
              <a:noFill/>
              <a:miter lim="800000"/>
              <a:headEnd/>
              <a:tailEnd/>
            </a:ln>
          </p:spPr>
          <p:txBody>
            <a:bodyPr>
              <a:spAutoFit/>
            </a:bodyPr>
            <a:lstStyle/>
            <a:p>
              <a:pPr>
                <a:spcBef>
                  <a:spcPct val="50000"/>
                </a:spcBef>
              </a:pPr>
              <a:r>
                <a:rPr lang="en-US" sz="1200" b="1"/>
                <a:t>Land Use </a:t>
              </a:r>
            </a:p>
          </p:txBody>
        </p:sp>
        <p:pic>
          <p:nvPicPr>
            <p:cNvPr id="1042" name="Picture 22" descr="seattle_street_runoff"/>
            <p:cNvPicPr>
              <a:picLocks noChangeAspect="1" noChangeArrowheads="1"/>
            </p:cNvPicPr>
            <p:nvPr/>
          </p:nvPicPr>
          <p:blipFill>
            <a:blip r:embed="rId10" cstate="print"/>
            <a:srcRect/>
            <a:stretch>
              <a:fillRect/>
            </a:stretch>
          </p:blipFill>
          <p:spPr bwMode="auto">
            <a:xfrm>
              <a:off x="3980" y="471"/>
              <a:ext cx="1028" cy="619"/>
            </a:xfrm>
            <a:prstGeom prst="rect">
              <a:avLst/>
            </a:prstGeom>
            <a:noFill/>
            <a:ln w="9525">
              <a:solidFill>
                <a:schemeClr val="tx1"/>
              </a:solidFill>
              <a:miter lim="800000"/>
              <a:headEnd/>
              <a:tailEnd/>
            </a:ln>
          </p:spPr>
        </p:pic>
      </p:grpSp>
      <p:sp>
        <p:nvSpPr>
          <p:cNvPr id="1037" name="Line 23"/>
          <p:cNvSpPr>
            <a:spLocks noChangeShapeType="1"/>
          </p:cNvSpPr>
          <p:nvPr/>
        </p:nvSpPr>
        <p:spPr bwMode="auto">
          <a:xfrm>
            <a:off x="4810125" y="3495675"/>
            <a:ext cx="2924175" cy="1504950"/>
          </a:xfrm>
          <a:prstGeom prst="line">
            <a:avLst/>
          </a:prstGeom>
          <a:noFill/>
          <a:ln w="41275">
            <a:solidFill>
              <a:schemeClr val="accent1"/>
            </a:solidFill>
            <a:round/>
            <a:headEnd type="triangle" w="med" len="med"/>
            <a:tailEnd type="triangle" w="med" len="med"/>
          </a:ln>
        </p:spPr>
        <p:txBody>
          <a:bodyPr/>
          <a:lstStyle/>
          <a:p>
            <a:endParaRPr lang="en-US"/>
          </a:p>
        </p:txBody>
      </p:sp>
      <p:sp>
        <p:nvSpPr>
          <p:cNvPr id="1038" name="TextBox 25"/>
          <p:cNvSpPr txBox="1">
            <a:spLocks noChangeArrowheads="1"/>
          </p:cNvSpPr>
          <p:nvPr/>
        </p:nvSpPr>
        <p:spPr bwMode="auto">
          <a:xfrm>
            <a:off x="3733800" y="5410200"/>
            <a:ext cx="1600200" cy="461963"/>
          </a:xfrm>
          <a:prstGeom prst="rect">
            <a:avLst/>
          </a:prstGeom>
          <a:noFill/>
          <a:ln w="9525">
            <a:noFill/>
            <a:miter lim="800000"/>
            <a:headEnd/>
            <a:tailEnd/>
          </a:ln>
        </p:spPr>
        <p:txBody>
          <a:bodyPr>
            <a:spAutoFit/>
          </a:bodyPr>
          <a:lstStyle/>
          <a:p>
            <a:r>
              <a:rPr lang="en-US" sz="1200"/>
              <a:t>Cedar City, UT</a:t>
            </a:r>
          </a:p>
          <a:p>
            <a:r>
              <a:rPr lang="en-US" sz="1200"/>
              <a:t>FFMP Radar Basins</a:t>
            </a:r>
          </a:p>
        </p:txBody>
      </p:sp>
      <p:sp>
        <p:nvSpPr>
          <p:cNvPr id="1039" name="Line 13"/>
          <p:cNvSpPr>
            <a:spLocks noChangeShapeType="1"/>
          </p:cNvSpPr>
          <p:nvPr/>
        </p:nvSpPr>
        <p:spPr bwMode="auto">
          <a:xfrm flipV="1">
            <a:off x="4040188" y="5867400"/>
            <a:ext cx="1446212" cy="0"/>
          </a:xfrm>
          <a:prstGeom prst="line">
            <a:avLst/>
          </a:prstGeom>
          <a:noFill/>
          <a:ln w="9525">
            <a:solidFill>
              <a:schemeClr val="tx1"/>
            </a:solidFill>
            <a:round/>
            <a:headEnd/>
            <a:tailEnd type="stealth" w="lg" len="lg"/>
          </a:ln>
        </p:spPr>
        <p:txBody>
          <a:bodyPr/>
          <a:lstStyle/>
          <a:p>
            <a:endParaRPr 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Bottom)">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lide(fromBottom)">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2546350" y="1443038"/>
            <a:ext cx="381000" cy="366712"/>
          </a:xfrm>
          <a:prstGeom prst="rect">
            <a:avLst/>
          </a:prstGeom>
          <a:noFill/>
          <a:ln w="9525">
            <a:noFill/>
            <a:miter lim="800000"/>
            <a:headEnd/>
            <a:tailEnd/>
          </a:ln>
        </p:spPr>
        <p:txBody>
          <a:bodyPr>
            <a:spAutoFit/>
          </a:bodyPr>
          <a:lstStyle/>
          <a:p>
            <a:pPr>
              <a:spcBef>
                <a:spcPct val="50000"/>
              </a:spcBef>
            </a:pPr>
            <a:r>
              <a:rPr lang="en-US"/>
              <a:t>3</a:t>
            </a:r>
          </a:p>
        </p:txBody>
      </p:sp>
      <p:sp>
        <p:nvSpPr>
          <p:cNvPr id="25603" name="Text Box 3"/>
          <p:cNvSpPr txBox="1">
            <a:spLocks noChangeArrowheads="1"/>
          </p:cNvSpPr>
          <p:nvPr/>
        </p:nvSpPr>
        <p:spPr bwMode="auto">
          <a:xfrm>
            <a:off x="1206500" y="1885950"/>
            <a:ext cx="381000" cy="366713"/>
          </a:xfrm>
          <a:prstGeom prst="rect">
            <a:avLst/>
          </a:prstGeom>
          <a:noFill/>
          <a:ln w="9525">
            <a:noFill/>
            <a:miter lim="800000"/>
            <a:headEnd/>
            <a:tailEnd/>
          </a:ln>
        </p:spPr>
        <p:txBody>
          <a:bodyPr>
            <a:spAutoFit/>
          </a:bodyPr>
          <a:lstStyle/>
          <a:p>
            <a:pPr>
              <a:spcBef>
                <a:spcPct val="50000"/>
              </a:spcBef>
            </a:pPr>
            <a:r>
              <a:rPr lang="en-US"/>
              <a:t>7</a:t>
            </a:r>
          </a:p>
        </p:txBody>
      </p:sp>
      <p:sp>
        <p:nvSpPr>
          <p:cNvPr id="25604" name="Text Box 4"/>
          <p:cNvSpPr txBox="1">
            <a:spLocks noChangeArrowheads="1"/>
          </p:cNvSpPr>
          <p:nvPr/>
        </p:nvSpPr>
        <p:spPr bwMode="auto">
          <a:xfrm>
            <a:off x="2540000" y="2457450"/>
            <a:ext cx="381000" cy="366713"/>
          </a:xfrm>
          <a:prstGeom prst="rect">
            <a:avLst/>
          </a:prstGeom>
          <a:noFill/>
          <a:ln w="9525">
            <a:noFill/>
            <a:miter lim="800000"/>
            <a:headEnd/>
            <a:tailEnd/>
          </a:ln>
        </p:spPr>
        <p:txBody>
          <a:bodyPr>
            <a:spAutoFit/>
          </a:bodyPr>
          <a:lstStyle/>
          <a:p>
            <a:pPr>
              <a:spcBef>
                <a:spcPct val="50000"/>
              </a:spcBef>
            </a:pPr>
            <a:r>
              <a:rPr lang="en-US"/>
              <a:t>8</a:t>
            </a:r>
          </a:p>
        </p:txBody>
      </p:sp>
      <p:sp>
        <p:nvSpPr>
          <p:cNvPr id="25605" name="Text Box 5"/>
          <p:cNvSpPr txBox="1">
            <a:spLocks noChangeArrowheads="1"/>
          </p:cNvSpPr>
          <p:nvPr/>
        </p:nvSpPr>
        <p:spPr bwMode="auto">
          <a:xfrm>
            <a:off x="1200150" y="2943225"/>
            <a:ext cx="381000" cy="366713"/>
          </a:xfrm>
          <a:prstGeom prst="rect">
            <a:avLst/>
          </a:prstGeom>
          <a:noFill/>
          <a:ln w="9525">
            <a:noFill/>
            <a:miter lim="800000"/>
            <a:headEnd/>
            <a:tailEnd/>
          </a:ln>
        </p:spPr>
        <p:txBody>
          <a:bodyPr>
            <a:spAutoFit/>
          </a:bodyPr>
          <a:lstStyle/>
          <a:p>
            <a:pPr>
              <a:spcBef>
                <a:spcPct val="50000"/>
              </a:spcBef>
            </a:pPr>
            <a:r>
              <a:rPr lang="en-US"/>
              <a:t>8</a:t>
            </a:r>
          </a:p>
        </p:txBody>
      </p:sp>
      <p:sp>
        <p:nvSpPr>
          <p:cNvPr id="25606" name="Text Box 6"/>
          <p:cNvSpPr txBox="1">
            <a:spLocks noChangeArrowheads="1"/>
          </p:cNvSpPr>
          <p:nvPr/>
        </p:nvSpPr>
        <p:spPr bwMode="auto">
          <a:xfrm>
            <a:off x="1746250" y="2463800"/>
            <a:ext cx="381000" cy="366713"/>
          </a:xfrm>
          <a:prstGeom prst="rect">
            <a:avLst/>
          </a:prstGeom>
          <a:noFill/>
          <a:ln w="9525">
            <a:noFill/>
            <a:miter lim="800000"/>
            <a:headEnd/>
            <a:tailEnd/>
          </a:ln>
        </p:spPr>
        <p:txBody>
          <a:bodyPr>
            <a:spAutoFit/>
          </a:bodyPr>
          <a:lstStyle/>
          <a:p>
            <a:pPr>
              <a:spcBef>
                <a:spcPct val="50000"/>
              </a:spcBef>
            </a:pPr>
            <a:r>
              <a:rPr lang="en-US"/>
              <a:t>3</a:t>
            </a:r>
          </a:p>
        </p:txBody>
      </p:sp>
      <p:sp>
        <p:nvSpPr>
          <p:cNvPr id="25607" name="Text Box 7"/>
          <p:cNvSpPr txBox="1">
            <a:spLocks noChangeArrowheads="1"/>
          </p:cNvSpPr>
          <p:nvPr/>
        </p:nvSpPr>
        <p:spPr bwMode="auto">
          <a:xfrm>
            <a:off x="1746250" y="1443038"/>
            <a:ext cx="381000" cy="366712"/>
          </a:xfrm>
          <a:prstGeom prst="rect">
            <a:avLst/>
          </a:prstGeom>
          <a:noFill/>
          <a:ln w="9525">
            <a:noFill/>
            <a:miter lim="800000"/>
            <a:headEnd/>
            <a:tailEnd/>
          </a:ln>
        </p:spPr>
        <p:txBody>
          <a:bodyPr>
            <a:spAutoFit/>
          </a:bodyPr>
          <a:lstStyle/>
          <a:p>
            <a:pPr>
              <a:spcBef>
                <a:spcPct val="50000"/>
              </a:spcBef>
            </a:pPr>
            <a:r>
              <a:rPr lang="en-US"/>
              <a:t>7</a:t>
            </a:r>
          </a:p>
        </p:txBody>
      </p:sp>
      <p:sp>
        <p:nvSpPr>
          <p:cNvPr id="25608" name="Text Box 8"/>
          <p:cNvSpPr txBox="1">
            <a:spLocks noChangeArrowheads="1"/>
          </p:cNvSpPr>
          <p:nvPr/>
        </p:nvSpPr>
        <p:spPr bwMode="auto">
          <a:xfrm>
            <a:off x="1206500" y="3986213"/>
            <a:ext cx="381000" cy="366712"/>
          </a:xfrm>
          <a:prstGeom prst="rect">
            <a:avLst/>
          </a:prstGeom>
          <a:noFill/>
          <a:ln w="9525">
            <a:noFill/>
            <a:miter lim="800000"/>
            <a:headEnd/>
            <a:tailEnd/>
          </a:ln>
        </p:spPr>
        <p:txBody>
          <a:bodyPr>
            <a:spAutoFit/>
          </a:bodyPr>
          <a:lstStyle/>
          <a:p>
            <a:pPr>
              <a:spcBef>
                <a:spcPct val="50000"/>
              </a:spcBef>
            </a:pPr>
            <a:r>
              <a:rPr lang="en-US"/>
              <a:t>8</a:t>
            </a:r>
          </a:p>
        </p:txBody>
      </p:sp>
      <p:sp>
        <p:nvSpPr>
          <p:cNvPr id="25609" name="Text Box 9"/>
          <p:cNvSpPr txBox="1">
            <a:spLocks noChangeArrowheads="1"/>
          </p:cNvSpPr>
          <p:nvPr/>
        </p:nvSpPr>
        <p:spPr bwMode="auto">
          <a:xfrm>
            <a:off x="2546350" y="3467100"/>
            <a:ext cx="381000" cy="366713"/>
          </a:xfrm>
          <a:prstGeom prst="rect">
            <a:avLst/>
          </a:prstGeom>
          <a:noFill/>
          <a:ln w="9525">
            <a:noFill/>
            <a:miter lim="800000"/>
            <a:headEnd/>
            <a:tailEnd/>
          </a:ln>
        </p:spPr>
        <p:txBody>
          <a:bodyPr>
            <a:spAutoFit/>
          </a:bodyPr>
          <a:lstStyle/>
          <a:p>
            <a:pPr>
              <a:spcBef>
                <a:spcPct val="50000"/>
              </a:spcBef>
            </a:pPr>
            <a:r>
              <a:rPr lang="en-US"/>
              <a:t>4</a:t>
            </a:r>
          </a:p>
        </p:txBody>
      </p:sp>
      <p:sp>
        <p:nvSpPr>
          <p:cNvPr id="25610" name="Text Box 10"/>
          <p:cNvSpPr txBox="1">
            <a:spLocks noChangeArrowheads="1"/>
          </p:cNvSpPr>
          <p:nvPr/>
        </p:nvSpPr>
        <p:spPr bwMode="auto">
          <a:xfrm>
            <a:off x="1752600" y="3457575"/>
            <a:ext cx="381000" cy="366713"/>
          </a:xfrm>
          <a:prstGeom prst="rect">
            <a:avLst/>
          </a:prstGeom>
          <a:noFill/>
          <a:ln w="9525">
            <a:noFill/>
            <a:miter lim="800000"/>
            <a:headEnd/>
            <a:tailEnd/>
          </a:ln>
        </p:spPr>
        <p:txBody>
          <a:bodyPr>
            <a:spAutoFit/>
          </a:bodyPr>
          <a:lstStyle/>
          <a:p>
            <a:pPr>
              <a:spcBef>
                <a:spcPct val="50000"/>
              </a:spcBef>
            </a:pPr>
            <a:r>
              <a:rPr lang="en-US"/>
              <a:t>6</a:t>
            </a:r>
          </a:p>
        </p:txBody>
      </p:sp>
      <p:sp>
        <p:nvSpPr>
          <p:cNvPr id="25611" name="Text Box 11"/>
          <p:cNvSpPr txBox="1">
            <a:spLocks noChangeArrowheads="1"/>
          </p:cNvSpPr>
          <p:nvPr/>
        </p:nvSpPr>
        <p:spPr bwMode="auto">
          <a:xfrm>
            <a:off x="1206500" y="5000625"/>
            <a:ext cx="381000" cy="366713"/>
          </a:xfrm>
          <a:prstGeom prst="rect">
            <a:avLst/>
          </a:prstGeom>
          <a:noFill/>
          <a:ln w="9525">
            <a:noFill/>
            <a:miter lim="800000"/>
            <a:headEnd/>
            <a:tailEnd/>
          </a:ln>
        </p:spPr>
        <p:txBody>
          <a:bodyPr>
            <a:spAutoFit/>
          </a:bodyPr>
          <a:lstStyle/>
          <a:p>
            <a:pPr>
              <a:spcBef>
                <a:spcPct val="50000"/>
              </a:spcBef>
            </a:pPr>
            <a:r>
              <a:rPr lang="en-US"/>
              <a:t>9</a:t>
            </a:r>
          </a:p>
        </p:txBody>
      </p:sp>
      <p:sp>
        <p:nvSpPr>
          <p:cNvPr id="25612" name="Text Box 12"/>
          <p:cNvSpPr txBox="1">
            <a:spLocks noChangeArrowheads="1"/>
          </p:cNvSpPr>
          <p:nvPr/>
        </p:nvSpPr>
        <p:spPr bwMode="auto">
          <a:xfrm>
            <a:off x="2540000" y="4491038"/>
            <a:ext cx="381000" cy="366712"/>
          </a:xfrm>
          <a:prstGeom prst="rect">
            <a:avLst/>
          </a:prstGeom>
          <a:noFill/>
          <a:ln w="9525">
            <a:noFill/>
            <a:miter lim="800000"/>
            <a:headEnd/>
            <a:tailEnd/>
          </a:ln>
        </p:spPr>
        <p:txBody>
          <a:bodyPr>
            <a:spAutoFit/>
          </a:bodyPr>
          <a:lstStyle/>
          <a:p>
            <a:pPr>
              <a:spcBef>
                <a:spcPct val="50000"/>
              </a:spcBef>
            </a:pPr>
            <a:r>
              <a:rPr lang="en-US"/>
              <a:t>6</a:t>
            </a:r>
          </a:p>
        </p:txBody>
      </p:sp>
      <p:sp>
        <p:nvSpPr>
          <p:cNvPr id="25613" name="Text Box 13"/>
          <p:cNvSpPr txBox="1">
            <a:spLocks noChangeArrowheads="1"/>
          </p:cNvSpPr>
          <p:nvPr/>
        </p:nvSpPr>
        <p:spPr bwMode="auto">
          <a:xfrm>
            <a:off x="1739900" y="4476750"/>
            <a:ext cx="381000" cy="366713"/>
          </a:xfrm>
          <a:prstGeom prst="rect">
            <a:avLst/>
          </a:prstGeom>
          <a:noFill/>
          <a:ln w="9525">
            <a:noFill/>
            <a:miter lim="800000"/>
            <a:headEnd/>
            <a:tailEnd/>
          </a:ln>
        </p:spPr>
        <p:txBody>
          <a:bodyPr>
            <a:spAutoFit/>
          </a:bodyPr>
          <a:lstStyle/>
          <a:p>
            <a:pPr>
              <a:spcBef>
                <a:spcPct val="50000"/>
              </a:spcBef>
            </a:pPr>
            <a:r>
              <a:rPr lang="en-US"/>
              <a:t>9</a:t>
            </a:r>
          </a:p>
        </p:txBody>
      </p:sp>
      <p:sp>
        <p:nvSpPr>
          <p:cNvPr id="25614" name="Text Box 14"/>
          <p:cNvSpPr txBox="1">
            <a:spLocks noChangeArrowheads="1"/>
          </p:cNvSpPr>
          <p:nvPr/>
        </p:nvSpPr>
        <p:spPr bwMode="auto">
          <a:xfrm>
            <a:off x="3854450" y="1590675"/>
            <a:ext cx="1447800" cy="366713"/>
          </a:xfrm>
          <a:prstGeom prst="rect">
            <a:avLst/>
          </a:prstGeom>
          <a:noFill/>
          <a:ln w="9525">
            <a:noFill/>
            <a:miter lim="800000"/>
            <a:headEnd/>
            <a:tailEnd/>
          </a:ln>
        </p:spPr>
        <p:txBody>
          <a:bodyPr>
            <a:spAutoFit/>
          </a:bodyPr>
          <a:lstStyle/>
          <a:p>
            <a:pPr>
              <a:spcBef>
                <a:spcPct val="50000"/>
              </a:spcBef>
            </a:pPr>
            <a:r>
              <a:rPr lang="en-US"/>
              <a:t>Slope</a:t>
            </a:r>
          </a:p>
        </p:txBody>
      </p:sp>
      <p:sp>
        <p:nvSpPr>
          <p:cNvPr id="25615" name="Text Box 15"/>
          <p:cNvSpPr txBox="1">
            <a:spLocks noChangeArrowheads="1"/>
          </p:cNvSpPr>
          <p:nvPr/>
        </p:nvSpPr>
        <p:spPr bwMode="auto">
          <a:xfrm>
            <a:off x="3902075" y="2619375"/>
            <a:ext cx="1781175" cy="366713"/>
          </a:xfrm>
          <a:prstGeom prst="rect">
            <a:avLst/>
          </a:prstGeom>
          <a:noFill/>
          <a:ln w="9525">
            <a:noFill/>
            <a:miter lim="800000"/>
            <a:headEnd/>
            <a:tailEnd/>
          </a:ln>
        </p:spPr>
        <p:txBody>
          <a:bodyPr>
            <a:spAutoFit/>
          </a:bodyPr>
          <a:lstStyle/>
          <a:p>
            <a:pPr>
              <a:spcBef>
                <a:spcPct val="50000"/>
              </a:spcBef>
            </a:pPr>
            <a:r>
              <a:rPr lang="en-US"/>
              <a:t>Forest Density</a:t>
            </a:r>
          </a:p>
        </p:txBody>
      </p:sp>
      <p:sp>
        <p:nvSpPr>
          <p:cNvPr id="25616" name="Text Box 16"/>
          <p:cNvSpPr txBox="1">
            <a:spLocks noChangeArrowheads="1"/>
          </p:cNvSpPr>
          <p:nvPr/>
        </p:nvSpPr>
        <p:spPr bwMode="auto">
          <a:xfrm>
            <a:off x="3911600" y="3657600"/>
            <a:ext cx="1343025" cy="366713"/>
          </a:xfrm>
          <a:prstGeom prst="rect">
            <a:avLst/>
          </a:prstGeom>
          <a:noFill/>
          <a:ln w="9525">
            <a:noFill/>
            <a:miter lim="800000"/>
            <a:headEnd/>
            <a:tailEnd/>
          </a:ln>
        </p:spPr>
        <p:txBody>
          <a:bodyPr>
            <a:spAutoFit/>
          </a:bodyPr>
          <a:lstStyle/>
          <a:p>
            <a:pPr>
              <a:spcBef>
                <a:spcPct val="50000"/>
              </a:spcBef>
            </a:pPr>
            <a:r>
              <a:rPr lang="en-US"/>
              <a:t>Land Use</a:t>
            </a:r>
          </a:p>
        </p:txBody>
      </p:sp>
      <p:sp>
        <p:nvSpPr>
          <p:cNvPr id="25617" name="Text Box 17"/>
          <p:cNvSpPr txBox="1">
            <a:spLocks noChangeArrowheads="1"/>
          </p:cNvSpPr>
          <p:nvPr/>
        </p:nvSpPr>
        <p:spPr bwMode="auto">
          <a:xfrm>
            <a:off x="3860800" y="4668838"/>
            <a:ext cx="1447800" cy="366712"/>
          </a:xfrm>
          <a:prstGeom prst="rect">
            <a:avLst/>
          </a:prstGeom>
          <a:noFill/>
          <a:ln w="9525">
            <a:noFill/>
            <a:miter lim="800000"/>
            <a:headEnd/>
            <a:tailEnd/>
          </a:ln>
        </p:spPr>
        <p:txBody>
          <a:bodyPr>
            <a:spAutoFit/>
          </a:bodyPr>
          <a:lstStyle/>
          <a:p>
            <a:pPr>
              <a:spcBef>
                <a:spcPct val="50000"/>
              </a:spcBef>
            </a:pPr>
            <a:r>
              <a:rPr lang="en-US"/>
              <a:t>Soil</a:t>
            </a:r>
          </a:p>
        </p:txBody>
      </p:sp>
      <p:sp>
        <p:nvSpPr>
          <p:cNvPr id="25618" name="Text Box 18"/>
          <p:cNvSpPr txBox="1">
            <a:spLocks noChangeArrowheads="1"/>
          </p:cNvSpPr>
          <p:nvPr/>
        </p:nvSpPr>
        <p:spPr bwMode="auto">
          <a:xfrm>
            <a:off x="3848100" y="5786438"/>
            <a:ext cx="2162175" cy="641350"/>
          </a:xfrm>
          <a:prstGeom prst="rect">
            <a:avLst/>
          </a:prstGeom>
          <a:noFill/>
          <a:ln w="9525">
            <a:noFill/>
            <a:miter lim="800000"/>
            <a:headEnd/>
            <a:tailEnd/>
          </a:ln>
        </p:spPr>
        <p:txBody>
          <a:bodyPr>
            <a:spAutoFit/>
          </a:bodyPr>
          <a:lstStyle/>
          <a:p>
            <a:pPr>
              <a:spcBef>
                <a:spcPct val="50000"/>
              </a:spcBef>
            </a:pPr>
            <a:r>
              <a:rPr lang="en-US" b="1"/>
              <a:t>Flash Flood Potential Index</a:t>
            </a:r>
          </a:p>
        </p:txBody>
      </p:sp>
      <p:grpSp>
        <p:nvGrpSpPr>
          <p:cNvPr id="2" name="Group 19"/>
          <p:cNvGrpSpPr>
            <a:grpSpLocks/>
          </p:cNvGrpSpPr>
          <p:nvPr/>
        </p:nvGrpSpPr>
        <p:grpSpPr bwMode="auto">
          <a:xfrm>
            <a:off x="6129338" y="2046288"/>
            <a:ext cx="2600325" cy="449262"/>
            <a:chOff x="1049" y="3125"/>
            <a:chExt cx="4220" cy="283"/>
          </a:xfrm>
        </p:grpSpPr>
        <p:sp>
          <p:nvSpPr>
            <p:cNvPr id="25655" name="Line 20"/>
            <p:cNvSpPr>
              <a:spLocks noChangeShapeType="1"/>
            </p:cNvSpPr>
            <p:nvPr/>
          </p:nvSpPr>
          <p:spPr bwMode="auto">
            <a:xfrm>
              <a:off x="1152" y="3408"/>
              <a:ext cx="3648" cy="0"/>
            </a:xfrm>
            <a:prstGeom prst="line">
              <a:avLst/>
            </a:prstGeom>
            <a:noFill/>
            <a:ln w="28575">
              <a:solidFill>
                <a:schemeClr val="tx1"/>
              </a:solidFill>
              <a:round/>
              <a:headEnd/>
              <a:tailEnd/>
            </a:ln>
          </p:spPr>
          <p:txBody>
            <a:bodyPr/>
            <a:lstStyle/>
            <a:p>
              <a:endParaRPr lang="en-US"/>
            </a:p>
          </p:txBody>
        </p:sp>
        <p:sp>
          <p:nvSpPr>
            <p:cNvPr id="25656" name="Text Box 21"/>
            <p:cNvSpPr txBox="1">
              <a:spLocks noChangeArrowheads="1"/>
            </p:cNvSpPr>
            <p:nvPr/>
          </p:nvSpPr>
          <p:spPr bwMode="auto">
            <a:xfrm>
              <a:off x="1049" y="3125"/>
              <a:ext cx="505" cy="231"/>
            </a:xfrm>
            <a:prstGeom prst="rect">
              <a:avLst/>
            </a:prstGeom>
            <a:noFill/>
            <a:ln w="9525">
              <a:noFill/>
              <a:miter lim="800000"/>
              <a:headEnd/>
              <a:tailEnd/>
            </a:ln>
          </p:spPr>
          <p:txBody>
            <a:bodyPr wrap="none">
              <a:spAutoFit/>
            </a:bodyPr>
            <a:lstStyle/>
            <a:p>
              <a:r>
                <a:rPr lang="en-US">
                  <a:solidFill>
                    <a:srgbClr val="0000FF"/>
                  </a:solidFill>
                </a:rPr>
                <a:t>1</a:t>
              </a:r>
            </a:p>
          </p:txBody>
        </p:sp>
        <p:sp>
          <p:nvSpPr>
            <p:cNvPr id="25657" name="Text Box 22"/>
            <p:cNvSpPr txBox="1">
              <a:spLocks noChangeArrowheads="1"/>
            </p:cNvSpPr>
            <p:nvPr/>
          </p:nvSpPr>
          <p:spPr bwMode="auto">
            <a:xfrm>
              <a:off x="4558" y="3125"/>
              <a:ext cx="711" cy="231"/>
            </a:xfrm>
            <a:prstGeom prst="rect">
              <a:avLst/>
            </a:prstGeom>
            <a:noFill/>
            <a:ln w="9525">
              <a:noFill/>
              <a:miter lim="800000"/>
              <a:headEnd/>
              <a:tailEnd/>
            </a:ln>
          </p:spPr>
          <p:txBody>
            <a:bodyPr wrap="none">
              <a:spAutoFit/>
            </a:bodyPr>
            <a:lstStyle/>
            <a:p>
              <a:r>
                <a:rPr lang="en-US" b="1">
                  <a:solidFill>
                    <a:srgbClr val="FF0000"/>
                  </a:solidFill>
                </a:rPr>
                <a:t>10</a:t>
              </a:r>
            </a:p>
          </p:txBody>
        </p:sp>
      </p:grpSp>
      <p:sp>
        <p:nvSpPr>
          <p:cNvPr id="25620" name="AutoShape 23"/>
          <p:cNvSpPr>
            <a:spLocks noChangeArrowheads="1"/>
          </p:cNvSpPr>
          <p:nvPr/>
        </p:nvSpPr>
        <p:spPr bwMode="auto">
          <a:xfrm>
            <a:off x="6596063" y="2247900"/>
            <a:ext cx="1558925" cy="152400"/>
          </a:xfrm>
          <a:prstGeom prst="rightArrow">
            <a:avLst>
              <a:gd name="adj1" fmla="val 50000"/>
              <a:gd name="adj2" fmla="val 255729"/>
            </a:avLst>
          </a:prstGeom>
          <a:gradFill rotWithShape="1">
            <a:gsLst>
              <a:gs pos="0">
                <a:schemeClr val="bg1"/>
              </a:gs>
              <a:gs pos="100000">
                <a:srgbClr val="FF0000"/>
              </a:gs>
            </a:gsLst>
            <a:lin ang="0" scaled="1"/>
          </a:gradFill>
          <a:ln w="9525">
            <a:solidFill>
              <a:schemeClr val="tx1"/>
            </a:solidFill>
            <a:miter lim="800000"/>
            <a:headEnd/>
            <a:tailEnd/>
          </a:ln>
        </p:spPr>
        <p:txBody>
          <a:bodyPr wrap="none" anchor="ctr"/>
          <a:lstStyle/>
          <a:p>
            <a:endParaRPr lang="en-US"/>
          </a:p>
        </p:txBody>
      </p:sp>
      <p:sp>
        <p:nvSpPr>
          <p:cNvPr id="25621" name="Text Box 24"/>
          <p:cNvSpPr txBox="1">
            <a:spLocks noChangeArrowheads="1"/>
          </p:cNvSpPr>
          <p:nvPr/>
        </p:nvSpPr>
        <p:spPr bwMode="auto">
          <a:xfrm>
            <a:off x="6502400" y="1600200"/>
            <a:ext cx="1739900" cy="517525"/>
          </a:xfrm>
          <a:prstGeom prst="rect">
            <a:avLst/>
          </a:prstGeom>
          <a:noFill/>
          <a:ln w="9525">
            <a:noFill/>
            <a:miter lim="800000"/>
            <a:headEnd/>
            <a:tailEnd/>
          </a:ln>
        </p:spPr>
        <p:txBody>
          <a:bodyPr>
            <a:spAutoFit/>
          </a:bodyPr>
          <a:lstStyle/>
          <a:p>
            <a:pPr algn="ctr">
              <a:spcBef>
                <a:spcPct val="50000"/>
              </a:spcBef>
            </a:pPr>
            <a:r>
              <a:rPr lang="en-US" sz="1400" b="1"/>
              <a:t>Greater response and potential</a:t>
            </a:r>
          </a:p>
        </p:txBody>
      </p:sp>
      <p:sp>
        <p:nvSpPr>
          <p:cNvPr id="25622" name="Text Box 25"/>
          <p:cNvSpPr txBox="1">
            <a:spLocks noChangeArrowheads="1"/>
          </p:cNvSpPr>
          <p:nvPr/>
        </p:nvSpPr>
        <p:spPr bwMode="auto">
          <a:xfrm>
            <a:off x="6505575" y="2771775"/>
            <a:ext cx="1816100" cy="517525"/>
          </a:xfrm>
          <a:prstGeom prst="rect">
            <a:avLst/>
          </a:prstGeom>
          <a:noFill/>
          <a:ln w="9525">
            <a:noFill/>
            <a:miter lim="800000"/>
            <a:headEnd/>
            <a:tailEnd/>
          </a:ln>
        </p:spPr>
        <p:txBody>
          <a:bodyPr>
            <a:spAutoFit/>
          </a:bodyPr>
          <a:lstStyle/>
          <a:p>
            <a:pPr algn="ctr">
              <a:spcBef>
                <a:spcPct val="50000"/>
              </a:spcBef>
            </a:pPr>
            <a:r>
              <a:rPr lang="en-US" sz="1400" b="1"/>
              <a:t>Lesser response and potential</a:t>
            </a:r>
          </a:p>
        </p:txBody>
      </p:sp>
      <p:sp>
        <p:nvSpPr>
          <p:cNvPr id="25623" name="AutoShape 26"/>
          <p:cNvSpPr>
            <a:spLocks noChangeArrowheads="1"/>
          </p:cNvSpPr>
          <p:nvPr/>
        </p:nvSpPr>
        <p:spPr bwMode="auto">
          <a:xfrm>
            <a:off x="6492875" y="2590800"/>
            <a:ext cx="1595438" cy="152400"/>
          </a:xfrm>
          <a:prstGeom prst="leftArrow">
            <a:avLst>
              <a:gd name="adj1" fmla="val 50000"/>
              <a:gd name="adj2" fmla="val 261719"/>
            </a:avLst>
          </a:prstGeom>
          <a:gradFill rotWithShape="1">
            <a:gsLst>
              <a:gs pos="0">
                <a:srgbClr val="0000FF"/>
              </a:gs>
              <a:gs pos="100000">
                <a:schemeClr val="bg1"/>
              </a:gs>
            </a:gsLst>
            <a:lin ang="0" scaled="1"/>
          </a:gradFill>
          <a:ln w="9525">
            <a:solidFill>
              <a:schemeClr val="tx1"/>
            </a:solidFill>
            <a:miter lim="800000"/>
            <a:headEnd/>
            <a:tailEnd/>
          </a:ln>
        </p:spPr>
        <p:txBody>
          <a:bodyPr wrap="none" anchor="ctr"/>
          <a:lstStyle/>
          <a:p>
            <a:endParaRPr lang="en-US"/>
          </a:p>
        </p:txBody>
      </p:sp>
      <p:sp>
        <p:nvSpPr>
          <p:cNvPr id="25624" name="AutoShape 27"/>
          <p:cNvSpPr>
            <a:spLocks noChangeAspect="1" noChangeArrowheads="1"/>
          </p:cNvSpPr>
          <p:nvPr/>
        </p:nvSpPr>
        <p:spPr bwMode="auto">
          <a:xfrm>
            <a:off x="2062163" y="1414463"/>
            <a:ext cx="1354137" cy="439737"/>
          </a:xfrm>
          <a:prstGeom prst="parallelogram">
            <a:avLst>
              <a:gd name="adj" fmla="val 118045"/>
            </a:avLst>
          </a:prstGeom>
          <a:noFill/>
          <a:ln w="28575">
            <a:solidFill>
              <a:srgbClr val="CC3399"/>
            </a:solidFill>
            <a:miter lim="800000"/>
            <a:headEnd/>
            <a:tailEnd/>
          </a:ln>
        </p:spPr>
        <p:txBody>
          <a:bodyPr wrap="none" anchor="ctr"/>
          <a:lstStyle/>
          <a:p>
            <a:endParaRPr lang="en-US"/>
          </a:p>
        </p:txBody>
      </p:sp>
      <p:sp>
        <p:nvSpPr>
          <p:cNvPr id="25625" name="AutoShape 28"/>
          <p:cNvSpPr>
            <a:spLocks noChangeAspect="1" noChangeArrowheads="1"/>
          </p:cNvSpPr>
          <p:nvPr/>
        </p:nvSpPr>
        <p:spPr bwMode="auto">
          <a:xfrm>
            <a:off x="1227138" y="1414463"/>
            <a:ext cx="1354137" cy="439737"/>
          </a:xfrm>
          <a:prstGeom prst="parallelogram">
            <a:avLst>
              <a:gd name="adj" fmla="val 118045"/>
            </a:avLst>
          </a:prstGeom>
          <a:noFill/>
          <a:ln w="28575">
            <a:solidFill>
              <a:srgbClr val="CC3399"/>
            </a:solidFill>
            <a:miter lim="800000"/>
            <a:headEnd/>
            <a:tailEnd/>
          </a:ln>
        </p:spPr>
        <p:txBody>
          <a:bodyPr wrap="none" anchor="ctr"/>
          <a:lstStyle/>
          <a:p>
            <a:endParaRPr lang="en-US"/>
          </a:p>
        </p:txBody>
      </p:sp>
      <p:sp>
        <p:nvSpPr>
          <p:cNvPr id="25626" name="AutoShape 29"/>
          <p:cNvSpPr>
            <a:spLocks noChangeAspect="1" noChangeArrowheads="1"/>
          </p:cNvSpPr>
          <p:nvPr/>
        </p:nvSpPr>
        <p:spPr bwMode="auto">
          <a:xfrm>
            <a:off x="1541463" y="1855788"/>
            <a:ext cx="1354137" cy="439737"/>
          </a:xfrm>
          <a:prstGeom prst="parallelogram">
            <a:avLst>
              <a:gd name="adj" fmla="val 118045"/>
            </a:avLst>
          </a:prstGeom>
          <a:solidFill>
            <a:schemeClr val="bg2"/>
          </a:solidFill>
          <a:ln w="28575">
            <a:solidFill>
              <a:srgbClr val="CC3399"/>
            </a:solidFill>
            <a:miter lim="800000"/>
            <a:headEnd/>
            <a:tailEnd/>
          </a:ln>
        </p:spPr>
        <p:txBody>
          <a:bodyPr wrap="none" anchor="ctr"/>
          <a:lstStyle/>
          <a:p>
            <a:endParaRPr lang="en-US"/>
          </a:p>
        </p:txBody>
      </p:sp>
      <p:sp>
        <p:nvSpPr>
          <p:cNvPr id="25627" name="AutoShape 30"/>
          <p:cNvSpPr>
            <a:spLocks noChangeAspect="1" noChangeArrowheads="1"/>
          </p:cNvSpPr>
          <p:nvPr/>
        </p:nvSpPr>
        <p:spPr bwMode="auto">
          <a:xfrm>
            <a:off x="706438" y="1855788"/>
            <a:ext cx="1354137" cy="439737"/>
          </a:xfrm>
          <a:prstGeom prst="parallelogram">
            <a:avLst>
              <a:gd name="adj" fmla="val 118045"/>
            </a:avLst>
          </a:prstGeom>
          <a:noFill/>
          <a:ln w="28575">
            <a:solidFill>
              <a:srgbClr val="CC3399"/>
            </a:solidFill>
            <a:miter lim="800000"/>
            <a:headEnd/>
            <a:tailEnd/>
          </a:ln>
        </p:spPr>
        <p:txBody>
          <a:bodyPr wrap="none" anchor="ctr"/>
          <a:lstStyle/>
          <a:p>
            <a:endParaRPr lang="en-US"/>
          </a:p>
        </p:txBody>
      </p:sp>
      <p:sp>
        <p:nvSpPr>
          <p:cNvPr id="25628" name="AutoShape 31"/>
          <p:cNvSpPr>
            <a:spLocks noChangeAspect="1" noChangeArrowheads="1"/>
          </p:cNvSpPr>
          <p:nvPr/>
        </p:nvSpPr>
        <p:spPr bwMode="auto">
          <a:xfrm>
            <a:off x="2043113" y="2449513"/>
            <a:ext cx="1354137" cy="439737"/>
          </a:xfrm>
          <a:prstGeom prst="parallelogram">
            <a:avLst>
              <a:gd name="adj" fmla="val 118045"/>
            </a:avLst>
          </a:prstGeom>
          <a:noFill/>
          <a:ln w="28575">
            <a:solidFill>
              <a:srgbClr val="008000"/>
            </a:solidFill>
            <a:miter lim="800000"/>
            <a:headEnd/>
            <a:tailEnd/>
          </a:ln>
        </p:spPr>
        <p:txBody>
          <a:bodyPr wrap="none" anchor="ctr"/>
          <a:lstStyle/>
          <a:p>
            <a:endParaRPr lang="en-US"/>
          </a:p>
        </p:txBody>
      </p:sp>
      <p:sp>
        <p:nvSpPr>
          <p:cNvPr id="25629" name="AutoShape 32"/>
          <p:cNvSpPr>
            <a:spLocks noChangeAspect="1" noChangeArrowheads="1"/>
          </p:cNvSpPr>
          <p:nvPr/>
        </p:nvSpPr>
        <p:spPr bwMode="auto">
          <a:xfrm>
            <a:off x="1208088" y="2449513"/>
            <a:ext cx="1354137" cy="439737"/>
          </a:xfrm>
          <a:prstGeom prst="parallelogram">
            <a:avLst>
              <a:gd name="adj" fmla="val 118045"/>
            </a:avLst>
          </a:prstGeom>
          <a:noFill/>
          <a:ln w="28575">
            <a:solidFill>
              <a:srgbClr val="008000"/>
            </a:solidFill>
            <a:miter lim="800000"/>
            <a:headEnd/>
            <a:tailEnd/>
          </a:ln>
        </p:spPr>
        <p:txBody>
          <a:bodyPr wrap="none" anchor="ctr"/>
          <a:lstStyle/>
          <a:p>
            <a:endParaRPr lang="en-US"/>
          </a:p>
        </p:txBody>
      </p:sp>
      <p:sp>
        <p:nvSpPr>
          <p:cNvPr id="25630" name="AutoShape 33"/>
          <p:cNvSpPr>
            <a:spLocks noChangeAspect="1" noChangeArrowheads="1"/>
          </p:cNvSpPr>
          <p:nvPr/>
        </p:nvSpPr>
        <p:spPr bwMode="auto">
          <a:xfrm>
            <a:off x="1522413" y="2890838"/>
            <a:ext cx="1354137" cy="439737"/>
          </a:xfrm>
          <a:prstGeom prst="parallelogram">
            <a:avLst>
              <a:gd name="adj" fmla="val 118045"/>
            </a:avLst>
          </a:prstGeom>
          <a:solidFill>
            <a:schemeClr val="bg2"/>
          </a:solidFill>
          <a:ln w="28575">
            <a:solidFill>
              <a:srgbClr val="008000"/>
            </a:solidFill>
            <a:miter lim="800000"/>
            <a:headEnd/>
            <a:tailEnd/>
          </a:ln>
        </p:spPr>
        <p:txBody>
          <a:bodyPr wrap="none" anchor="ctr"/>
          <a:lstStyle/>
          <a:p>
            <a:endParaRPr lang="en-US"/>
          </a:p>
        </p:txBody>
      </p:sp>
      <p:sp>
        <p:nvSpPr>
          <p:cNvPr id="25631" name="AutoShape 34"/>
          <p:cNvSpPr>
            <a:spLocks noChangeAspect="1" noChangeArrowheads="1"/>
          </p:cNvSpPr>
          <p:nvPr/>
        </p:nvSpPr>
        <p:spPr bwMode="auto">
          <a:xfrm>
            <a:off x="687388" y="2890838"/>
            <a:ext cx="1354137" cy="439737"/>
          </a:xfrm>
          <a:prstGeom prst="parallelogram">
            <a:avLst>
              <a:gd name="adj" fmla="val 118045"/>
            </a:avLst>
          </a:prstGeom>
          <a:noFill/>
          <a:ln w="28575">
            <a:solidFill>
              <a:srgbClr val="008000"/>
            </a:solidFill>
            <a:miter lim="800000"/>
            <a:headEnd/>
            <a:tailEnd/>
          </a:ln>
        </p:spPr>
        <p:txBody>
          <a:bodyPr wrap="none" anchor="ctr"/>
          <a:lstStyle/>
          <a:p>
            <a:endParaRPr lang="en-US"/>
          </a:p>
        </p:txBody>
      </p:sp>
      <p:sp>
        <p:nvSpPr>
          <p:cNvPr id="25632" name="AutoShape 35"/>
          <p:cNvSpPr>
            <a:spLocks noChangeAspect="1" noChangeArrowheads="1"/>
          </p:cNvSpPr>
          <p:nvPr/>
        </p:nvSpPr>
        <p:spPr bwMode="auto">
          <a:xfrm>
            <a:off x="2055813" y="3471863"/>
            <a:ext cx="1354137" cy="439737"/>
          </a:xfrm>
          <a:prstGeom prst="parallelogram">
            <a:avLst>
              <a:gd name="adj" fmla="val 118045"/>
            </a:avLst>
          </a:prstGeom>
          <a:noFill/>
          <a:ln w="28575">
            <a:solidFill>
              <a:srgbClr val="4D4D4D"/>
            </a:solidFill>
            <a:miter lim="800000"/>
            <a:headEnd/>
            <a:tailEnd/>
          </a:ln>
        </p:spPr>
        <p:txBody>
          <a:bodyPr wrap="none" anchor="ctr"/>
          <a:lstStyle/>
          <a:p>
            <a:endParaRPr lang="en-US"/>
          </a:p>
        </p:txBody>
      </p:sp>
      <p:sp>
        <p:nvSpPr>
          <p:cNvPr id="25633" name="AutoShape 36"/>
          <p:cNvSpPr>
            <a:spLocks noChangeAspect="1" noChangeArrowheads="1"/>
          </p:cNvSpPr>
          <p:nvPr/>
        </p:nvSpPr>
        <p:spPr bwMode="auto">
          <a:xfrm>
            <a:off x="1220788" y="3471863"/>
            <a:ext cx="1354137" cy="439737"/>
          </a:xfrm>
          <a:prstGeom prst="parallelogram">
            <a:avLst>
              <a:gd name="adj" fmla="val 118045"/>
            </a:avLst>
          </a:prstGeom>
          <a:noFill/>
          <a:ln w="28575">
            <a:solidFill>
              <a:srgbClr val="4D4D4D"/>
            </a:solidFill>
            <a:miter lim="800000"/>
            <a:headEnd/>
            <a:tailEnd/>
          </a:ln>
        </p:spPr>
        <p:txBody>
          <a:bodyPr wrap="none" anchor="ctr"/>
          <a:lstStyle/>
          <a:p>
            <a:endParaRPr lang="en-US"/>
          </a:p>
        </p:txBody>
      </p:sp>
      <p:sp>
        <p:nvSpPr>
          <p:cNvPr id="25634" name="AutoShape 37"/>
          <p:cNvSpPr>
            <a:spLocks noChangeAspect="1" noChangeArrowheads="1"/>
          </p:cNvSpPr>
          <p:nvPr/>
        </p:nvSpPr>
        <p:spPr bwMode="auto">
          <a:xfrm>
            <a:off x="1524000" y="3886200"/>
            <a:ext cx="1354138" cy="439738"/>
          </a:xfrm>
          <a:prstGeom prst="parallelogram">
            <a:avLst>
              <a:gd name="adj" fmla="val 118044"/>
            </a:avLst>
          </a:prstGeom>
          <a:solidFill>
            <a:schemeClr val="bg2"/>
          </a:solidFill>
          <a:ln w="28575">
            <a:solidFill>
              <a:srgbClr val="4D4D4D"/>
            </a:solidFill>
            <a:miter lim="800000"/>
            <a:headEnd/>
            <a:tailEnd/>
          </a:ln>
        </p:spPr>
        <p:txBody>
          <a:bodyPr wrap="none" anchor="ctr"/>
          <a:lstStyle/>
          <a:p>
            <a:endParaRPr lang="en-US"/>
          </a:p>
        </p:txBody>
      </p:sp>
      <p:sp>
        <p:nvSpPr>
          <p:cNvPr id="25635" name="AutoShape 38"/>
          <p:cNvSpPr>
            <a:spLocks noChangeAspect="1" noChangeArrowheads="1"/>
          </p:cNvSpPr>
          <p:nvPr/>
        </p:nvSpPr>
        <p:spPr bwMode="auto">
          <a:xfrm>
            <a:off x="700088" y="3913188"/>
            <a:ext cx="1354137" cy="439737"/>
          </a:xfrm>
          <a:prstGeom prst="parallelogram">
            <a:avLst>
              <a:gd name="adj" fmla="val 118045"/>
            </a:avLst>
          </a:prstGeom>
          <a:noFill/>
          <a:ln w="28575">
            <a:solidFill>
              <a:srgbClr val="4D4D4D"/>
            </a:solidFill>
            <a:miter lim="800000"/>
            <a:headEnd/>
            <a:tailEnd/>
          </a:ln>
        </p:spPr>
        <p:txBody>
          <a:bodyPr wrap="none" anchor="ctr"/>
          <a:lstStyle/>
          <a:p>
            <a:endParaRPr lang="en-US"/>
          </a:p>
        </p:txBody>
      </p:sp>
      <p:sp>
        <p:nvSpPr>
          <p:cNvPr id="25636" name="AutoShape 39"/>
          <p:cNvSpPr>
            <a:spLocks noChangeAspect="1" noChangeArrowheads="1"/>
          </p:cNvSpPr>
          <p:nvPr/>
        </p:nvSpPr>
        <p:spPr bwMode="auto">
          <a:xfrm>
            <a:off x="2036763" y="4494213"/>
            <a:ext cx="1354137" cy="439737"/>
          </a:xfrm>
          <a:prstGeom prst="parallelogram">
            <a:avLst>
              <a:gd name="adj" fmla="val 118045"/>
            </a:avLst>
          </a:prstGeom>
          <a:noFill/>
          <a:ln w="28575">
            <a:solidFill>
              <a:srgbClr val="996600"/>
            </a:solidFill>
            <a:miter lim="800000"/>
            <a:headEnd/>
            <a:tailEnd/>
          </a:ln>
        </p:spPr>
        <p:txBody>
          <a:bodyPr wrap="none" anchor="ctr"/>
          <a:lstStyle/>
          <a:p>
            <a:endParaRPr lang="en-US"/>
          </a:p>
        </p:txBody>
      </p:sp>
      <p:sp>
        <p:nvSpPr>
          <p:cNvPr id="25637" name="AutoShape 40"/>
          <p:cNvSpPr>
            <a:spLocks noChangeAspect="1" noChangeArrowheads="1"/>
          </p:cNvSpPr>
          <p:nvPr/>
        </p:nvSpPr>
        <p:spPr bwMode="auto">
          <a:xfrm>
            <a:off x="1201738" y="4494213"/>
            <a:ext cx="1354137" cy="439737"/>
          </a:xfrm>
          <a:prstGeom prst="parallelogram">
            <a:avLst>
              <a:gd name="adj" fmla="val 118045"/>
            </a:avLst>
          </a:prstGeom>
          <a:noFill/>
          <a:ln w="28575">
            <a:solidFill>
              <a:srgbClr val="996600"/>
            </a:solidFill>
            <a:miter lim="800000"/>
            <a:headEnd/>
            <a:tailEnd/>
          </a:ln>
        </p:spPr>
        <p:txBody>
          <a:bodyPr wrap="none" anchor="ctr"/>
          <a:lstStyle/>
          <a:p>
            <a:endParaRPr lang="en-US"/>
          </a:p>
        </p:txBody>
      </p:sp>
      <p:sp>
        <p:nvSpPr>
          <p:cNvPr id="25638" name="AutoShape 41"/>
          <p:cNvSpPr>
            <a:spLocks noChangeAspect="1" noChangeArrowheads="1"/>
          </p:cNvSpPr>
          <p:nvPr/>
        </p:nvSpPr>
        <p:spPr bwMode="auto">
          <a:xfrm>
            <a:off x="1516063" y="4935538"/>
            <a:ext cx="1354137" cy="439737"/>
          </a:xfrm>
          <a:prstGeom prst="parallelogram">
            <a:avLst>
              <a:gd name="adj" fmla="val 118045"/>
            </a:avLst>
          </a:prstGeom>
          <a:solidFill>
            <a:schemeClr val="bg2"/>
          </a:solidFill>
          <a:ln w="28575">
            <a:solidFill>
              <a:srgbClr val="996600"/>
            </a:solidFill>
            <a:miter lim="800000"/>
            <a:headEnd/>
            <a:tailEnd/>
          </a:ln>
        </p:spPr>
        <p:txBody>
          <a:bodyPr wrap="none" anchor="ctr"/>
          <a:lstStyle/>
          <a:p>
            <a:endParaRPr lang="en-US"/>
          </a:p>
        </p:txBody>
      </p:sp>
      <p:sp>
        <p:nvSpPr>
          <p:cNvPr id="25639" name="AutoShape 42"/>
          <p:cNvSpPr>
            <a:spLocks noChangeAspect="1" noChangeArrowheads="1"/>
          </p:cNvSpPr>
          <p:nvPr/>
        </p:nvSpPr>
        <p:spPr bwMode="auto">
          <a:xfrm>
            <a:off x="681038" y="4935538"/>
            <a:ext cx="1354137" cy="439737"/>
          </a:xfrm>
          <a:prstGeom prst="parallelogram">
            <a:avLst>
              <a:gd name="adj" fmla="val 118045"/>
            </a:avLst>
          </a:prstGeom>
          <a:noFill/>
          <a:ln w="28575">
            <a:solidFill>
              <a:srgbClr val="996600"/>
            </a:solidFill>
            <a:miter lim="800000"/>
            <a:headEnd/>
            <a:tailEnd/>
          </a:ln>
        </p:spPr>
        <p:txBody>
          <a:bodyPr wrap="none" anchor="ctr"/>
          <a:lstStyle/>
          <a:p>
            <a:endParaRPr lang="en-US"/>
          </a:p>
        </p:txBody>
      </p:sp>
      <p:sp>
        <p:nvSpPr>
          <p:cNvPr id="16427" name="AutoShape 43"/>
          <p:cNvSpPr>
            <a:spLocks noChangeAspect="1" noChangeArrowheads="1"/>
          </p:cNvSpPr>
          <p:nvPr/>
        </p:nvSpPr>
        <p:spPr bwMode="auto">
          <a:xfrm>
            <a:off x="2027238" y="5751513"/>
            <a:ext cx="1354137" cy="439737"/>
          </a:xfrm>
          <a:prstGeom prst="parallelogram">
            <a:avLst>
              <a:gd name="adj" fmla="val 118045"/>
            </a:avLst>
          </a:prstGeom>
          <a:noFill/>
          <a:ln w="28575">
            <a:solidFill>
              <a:srgbClr val="FF0000"/>
            </a:solidFill>
            <a:miter lim="800000"/>
            <a:headEnd/>
            <a:tailEnd/>
          </a:ln>
          <a:effectLst>
            <a:outerShdw blurRad="63500" dist="38099" dir="2700000" algn="ctr" rotWithShape="0">
              <a:srgbClr val="000000">
                <a:alpha val="50000"/>
              </a:srgbClr>
            </a:outerShdw>
          </a:effectLst>
        </p:spPr>
        <p:txBody>
          <a:bodyPr wrap="none" anchor="ctr"/>
          <a:lstStyle/>
          <a:p>
            <a:pPr>
              <a:defRPr/>
            </a:pPr>
            <a:endParaRPr lang="en-US">
              <a:latin typeface="Arial" charset="0"/>
              <a:ea typeface="ＭＳ Ｐゴシック" pitchFamily="-65" charset="-128"/>
            </a:endParaRPr>
          </a:p>
        </p:txBody>
      </p:sp>
      <p:sp>
        <p:nvSpPr>
          <p:cNvPr id="16428" name="AutoShape 44"/>
          <p:cNvSpPr>
            <a:spLocks noChangeAspect="1" noChangeArrowheads="1"/>
          </p:cNvSpPr>
          <p:nvPr/>
        </p:nvSpPr>
        <p:spPr bwMode="auto">
          <a:xfrm>
            <a:off x="1192213" y="5751513"/>
            <a:ext cx="1354137" cy="439737"/>
          </a:xfrm>
          <a:prstGeom prst="parallelogram">
            <a:avLst>
              <a:gd name="adj" fmla="val 118045"/>
            </a:avLst>
          </a:prstGeom>
          <a:noFill/>
          <a:ln w="28575">
            <a:solidFill>
              <a:srgbClr val="FF0000"/>
            </a:solidFill>
            <a:miter lim="800000"/>
            <a:headEnd/>
            <a:tailEnd/>
          </a:ln>
          <a:effectLst>
            <a:outerShdw blurRad="63500" dist="38099" dir="2700000" algn="ctr" rotWithShape="0">
              <a:srgbClr val="000000">
                <a:alpha val="50000"/>
              </a:srgbClr>
            </a:outerShdw>
          </a:effectLst>
        </p:spPr>
        <p:txBody>
          <a:bodyPr wrap="none" anchor="ctr"/>
          <a:lstStyle/>
          <a:p>
            <a:pPr>
              <a:defRPr/>
            </a:pPr>
            <a:endParaRPr lang="en-US">
              <a:latin typeface="Arial" charset="0"/>
              <a:ea typeface="ＭＳ Ｐゴシック" pitchFamily="-65" charset="-128"/>
            </a:endParaRPr>
          </a:p>
        </p:txBody>
      </p:sp>
      <p:sp>
        <p:nvSpPr>
          <p:cNvPr id="16429" name="AutoShape 45"/>
          <p:cNvSpPr>
            <a:spLocks noChangeAspect="1" noChangeArrowheads="1"/>
          </p:cNvSpPr>
          <p:nvPr/>
        </p:nvSpPr>
        <p:spPr bwMode="auto">
          <a:xfrm>
            <a:off x="1506538" y="6192838"/>
            <a:ext cx="1354137" cy="439737"/>
          </a:xfrm>
          <a:prstGeom prst="parallelogram">
            <a:avLst>
              <a:gd name="adj" fmla="val 118045"/>
            </a:avLst>
          </a:prstGeom>
          <a:solidFill>
            <a:schemeClr val="bg2"/>
          </a:solidFill>
          <a:ln w="28575">
            <a:solidFill>
              <a:srgbClr val="FF0000"/>
            </a:solidFill>
            <a:miter lim="800000"/>
            <a:headEnd/>
            <a:tailEnd/>
          </a:ln>
          <a:effectLst>
            <a:outerShdw blurRad="63500" dist="38099" dir="2700000" algn="ctr" rotWithShape="0">
              <a:srgbClr val="000000">
                <a:alpha val="50000"/>
              </a:srgbClr>
            </a:outerShdw>
          </a:effectLst>
        </p:spPr>
        <p:txBody>
          <a:bodyPr wrap="none" anchor="ctr"/>
          <a:lstStyle/>
          <a:p>
            <a:pPr>
              <a:defRPr/>
            </a:pPr>
            <a:endParaRPr lang="en-US">
              <a:latin typeface="Arial" charset="0"/>
              <a:ea typeface="ＭＳ Ｐゴシック" pitchFamily="-65" charset="-128"/>
            </a:endParaRPr>
          </a:p>
        </p:txBody>
      </p:sp>
      <p:sp>
        <p:nvSpPr>
          <p:cNvPr id="16430" name="AutoShape 46"/>
          <p:cNvSpPr>
            <a:spLocks noChangeAspect="1" noChangeArrowheads="1"/>
          </p:cNvSpPr>
          <p:nvPr/>
        </p:nvSpPr>
        <p:spPr bwMode="auto">
          <a:xfrm>
            <a:off x="671513" y="6192838"/>
            <a:ext cx="1354137" cy="439737"/>
          </a:xfrm>
          <a:prstGeom prst="parallelogram">
            <a:avLst>
              <a:gd name="adj" fmla="val 118045"/>
            </a:avLst>
          </a:prstGeom>
          <a:noFill/>
          <a:ln w="28575">
            <a:solidFill>
              <a:srgbClr val="FF0000"/>
            </a:solidFill>
            <a:miter lim="800000"/>
            <a:headEnd/>
            <a:tailEnd/>
          </a:ln>
          <a:effectLst>
            <a:outerShdw blurRad="63500" dist="38099" dir="2700000" algn="ctr" rotWithShape="0">
              <a:srgbClr val="000000">
                <a:alpha val="50000"/>
              </a:srgbClr>
            </a:outerShdw>
          </a:effectLst>
        </p:spPr>
        <p:txBody>
          <a:bodyPr wrap="none" anchor="ctr"/>
          <a:lstStyle/>
          <a:p>
            <a:pPr>
              <a:defRPr/>
            </a:pPr>
            <a:endParaRPr lang="en-US">
              <a:latin typeface="Arial" charset="0"/>
              <a:ea typeface="ＭＳ Ｐゴシック" pitchFamily="-65" charset="-128"/>
            </a:endParaRPr>
          </a:p>
        </p:txBody>
      </p:sp>
      <p:sp>
        <p:nvSpPr>
          <p:cNvPr id="25644" name="Text Box 47"/>
          <p:cNvSpPr txBox="1">
            <a:spLocks noChangeArrowheads="1"/>
          </p:cNvSpPr>
          <p:nvPr/>
        </p:nvSpPr>
        <p:spPr bwMode="auto">
          <a:xfrm>
            <a:off x="304800" y="304800"/>
            <a:ext cx="3730625" cy="931863"/>
          </a:xfrm>
          <a:prstGeom prst="rect">
            <a:avLst/>
          </a:prstGeom>
          <a:noFill/>
          <a:ln w="9525">
            <a:noFill/>
            <a:miter lim="800000"/>
            <a:headEnd/>
            <a:tailEnd/>
          </a:ln>
        </p:spPr>
        <p:txBody>
          <a:bodyPr>
            <a:spAutoFit/>
          </a:bodyPr>
          <a:lstStyle/>
          <a:p>
            <a:pPr>
              <a:spcBef>
                <a:spcPct val="50000"/>
              </a:spcBef>
            </a:pPr>
            <a:r>
              <a:rPr lang="en-US" sz="2800"/>
              <a:t>FFPI Method</a:t>
            </a:r>
          </a:p>
          <a:p>
            <a:pPr>
              <a:spcBef>
                <a:spcPct val="50000"/>
              </a:spcBef>
            </a:pPr>
            <a:r>
              <a:rPr lang="en-US"/>
              <a:t>Creating a single FFPI layer</a:t>
            </a:r>
          </a:p>
        </p:txBody>
      </p:sp>
      <p:sp>
        <p:nvSpPr>
          <p:cNvPr id="25645" name="Text Box 48"/>
          <p:cNvSpPr txBox="1">
            <a:spLocks noChangeArrowheads="1"/>
          </p:cNvSpPr>
          <p:nvPr/>
        </p:nvSpPr>
        <p:spPr bwMode="auto">
          <a:xfrm>
            <a:off x="6124575" y="1038225"/>
            <a:ext cx="2444750" cy="366713"/>
          </a:xfrm>
          <a:prstGeom prst="rect">
            <a:avLst/>
          </a:prstGeom>
          <a:noFill/>
          <a:ln w="9525">
            <a:noFill/>
            <a:miter lim="800000"/>
            <a:headEnd/>
            <a:tailEnd/>
          </a:ln>
        </p:spPr>
        <p:txBody>
          <a:bodyPr>
            <a:spAutoFit/>
          </a:bodyPr>
          <a:lstStyle/>
          <a:p>
            <a:pPr>
              <a:spcBef>
                <a:spcPct val="50000"/>
              </a:spcBef>
            </a:pPr>
            <a:r>
              <a:rPr lang="en-US"/>
              <a:t>Hydrologic response</a:t>
            </a:r>
          </a:p>
        </p:txBody>
      </p:sp>
      <p:pic>
        <p:nvPicPr>
          <p:cNvPr id="25646" name="Picture 49" descr="field_runoff"/>
          <p:cNvPicPr>
            <a:picLocks noChangeAspect="1" noChangeArrowheads="1"/>
          </p:cNvPicPr>
          <p:nvPr/>
        </p:nvPicPr>
        <p:blipFill>
          <a:blip r:embed="rId4" cstate="print"/>
          <a:srcRect/>
          <a:stretch>
            <a:fillRect/>
          </a:stretch>
        </p:blipFill>
        <p:spPr bwMode="auto">
          <a:xfrm>
            <a:off x="6046788" y="4548188"/>
            <a:ext cx="2840037" cy="2109787"/>
          </a:xfrm>
          <a:prstGeom prst="rect">
            <a:avLst/>
          </a:prstGeom>
          <a:noFill/>
          <a:ln w="9525">
            <a:solidFill>
              <a:schemeClr val="tx1"/>
            </a:solidFill>
            <a:miter lim="800000"/>
            <a:headEnd/>
            <a:tailEnd/>
          </a:ln>
        </p:spPr>
      </p:pic>
      <p:sp>
        <p:nvSpPr>
          <p:cNvPr id="25647" name="Line 50"/>
          <p:cNvSpPr>
            <a:spLocks noChangeShapeType="1"/>
          </p:cNvSpPr>
          <p:nvPr/>
        </p:nvSpPr>
        <p:spPr bwMode="auto">
          <a:xfrm>
            <a:off x="2200275" y="5391150"/>
            <a:ext cx="0" cy="1042988"/>
          </a:xfrm>
          <a:prstGeom prst="line">
            <a:avLst/>
          </a:prstGeom>
          <a:noFill/>
          <a:ln w="19050">
            <a:solidFill>
              <a:srgbClr val="0000FF"/>
            </a:solidFill>
            <a:round/>
            <a:headEnd/>
            <a:tailEnd type="stealth" w="lg" len="lg"/>
          </a:ln>
        </p:spPr>
        <p:txBody>
          <a:bodyPr/>
          <a:lstStyle/>
          <a:p>
            <a:endParaRPr lang="en-US"/>
          </a:p>
        </p:txBody>
      </p:sp>
      <p:sp>
        <p:nvSpPr>
          <p:cNvPr id="25648" name="Line 51"/>
          <p:cNvSpPr>
            <a:spLocks noChangeShapeType="1"/>
          </p:cNvSpPr>
          <p:nvPr/>
        </p:nvSpPr>
        <p:spPr bwMode="auto">
          <a:xfrm>
            <a:off x="2200275" y="2308225"/>
            <a:ext cx="0" cy="800100"/>
          </a:xfrm>
          <a:prstGeom prst="line">
            <a:avLst/>
          </a:prstGeom>
          <a:noFill/>
          <a:ln w="19050">
            <a:solidFill>
              <a:srgbClr val="0000FF"/>
            </a:solidFill>
            <a:round/>
            <a:headEnd/>
            <a:tailEnd/>
          </a:ln>
        </p:spPr>
        <p:txBody>
          <a:bodyPr/>
          <a:lstStyle/>
          <a:p>
            <a:endParaRPr lang="en-US"/>
          </a:p>
        </p:txBody>
      </p:sp>
      <p:sp>
        <p:nvSpPr>
          <p:cNvPr id="25649" name="Line 52"/>
          <p:cNvSpPr>
            <a:spLocks noChangeShapeType="1"/>
          </p:cNvSpPr>
          <p:nvPr/>
        </p:nvSpPr>
        <p:spPr bwMode="auto">
          <a:xfrm>
            <a:off x="2200275" y="3346450"/>
            <a:ext cx="0" cy="800100"/>
          </a:xfrm>
          <a:prstGeom prst="line">
            <a:avLst/>
          </a:prstGeom>
          <a:noFill/>
          <a:ln w="19050">
            <a:solidFill>
              <a:srgbClr val="0000FF"/>
            </a:solidFill>
            <a:round/>
            <a:headEnd/>
            <a:tailEnd/>
          </a:ln>
        </p:spPr>
        <p:txBody>
          <a:bodyPr/>
          <a:lstStyle/>
          <a:p>
            <a:endParaRPr lang="en-US"/>
          </a:p>
        </p:txBody>
      </p:sp>
      <p:sp>
        <p:nvSpPr>
          <p:cNvPr id="25650" name="Line 53"/>
          <p:cNvSpPr>
            <a:spLocks noChangeShapeType="1"/>
          </p:cNvSpPr>
          <p:nvPr/>
        </p:nvSpPr>
        <p:spPr bwMode="auto">
          <a:xfrm>
            <a:off x="2200275" y="4362450"/>
            <a:ext cx="0" cy="819150"/>
          </a:xfrm>
          <a:prstGeom prst="line">
            <a:avLst/>
          </a:prstGeom>
          <a:noFill/>
          <a:ln w="19050">
            <a:solidFill>
              <a:srgbClr val="0000FF"/>
            </a:solidFill>
            <a:round/>
            <a:headEnd/>
            <a:tailEnd/>
          </a:ln>
        </p:spPr>
        <p:txBody>
          <a:bodyPr/>
          <a:lstStyle/>
          <a:p>
            <a:endParaRPr lang="en-US"/>
          </a:p>
        </p:txBody>
      </p:sp>
      <p:sp>
        <p:nvSpPr>
          <p:cNvPr id="25651" name="Rectangle 54"/>
          <p:cNvSpPr>
            <a:spLocks noChangeArrowheads="1"/>
          </p:cNvSpPr>
          <p:nvPr/>
        </p:nvSpPr>
        <p:spPr bwMode="auto">
          <a:xfrm>
            <a:off x="5816600" y="1460500"/>
            <a:ext cx="3060700" cy="1968500"/>
          </a:xfrm>
          <a:prstGeom prst="rect">
            <a:avLst/>
          </a:prstGeom>
          <a:noFill/>
          <a:ln w="9525">
            <a:solidFill>
              <a:schemeClr val="tx1"/>
            </a:solidFill>
            <a:miter lim="800000"/>
            <a:headEnd/>
            <a:tailEnd/>
          </a:ln>
        </p:spPr>
        <p:txBody>
          <a:bodyPr wrap="none" anchor="ctr"/>
          <a:lstStyle/>
          <a:p>
            <a:endParaRPr lang="en-US"/>
          </a:p>
        </p:txBody>
      </p:sp>
      <p:sp>
        <p:nvSpPr>
          <p:cNvPr id="25652" name="Text Box 9"/>
          <p:cNvSpPr txBox="1">
            <a:spLocks noChangeArrowheads="1"/>
          </p:cNvSpPr>
          <p:nvPr/>
        </p:nvSpPr>
        <p:spPr bwMode="auto">
          <a:xfrm>
            <a:off x="2590800" y="5805488"/>
            <a:ext cx="381000" cy="366712"/>
          </a:xfrm>
          <a:prstGeom prst="rect">
            <a:avLst/>
          </a:prstGeom>
          <a:noFill/>
          <a:ln w="9525">
            <a:noFill/>
            <a:miter lim="800000"/>
            <a:headEnd/>
            <a:tailEnd/>
          </a:ln>
        </p:spPr>
        <p:txBody>
          <a:bodyPr>
            <a:spAutoFit/>
          </a:bodyPr>
          <a:lstStyle/>
          <a:p>
            <a:pPr>
              <a:spcBef>
                <a:spcPct val="50000"/>
              </a:spcBef>
            </a:pPr>
            <a:r>
              <a:rPr lang="en-US"/>
              <a:t>5</a:t>
            </a:r>
          </a:p>
        </p:txBody>
      </p:sp>
      <p:sp>
        <p:nvSpPr>
          <p:cNvPr id="25653" name="Text Box 9"/>
          <p:cNvSpPr txBox="1">
            <a:spLocks noChangeArrowheads="1"/>
          </p:cNvSpPr>
          <p:nvPr/>
        </p:nvSpPr>
        <p:spPr bwMode="auto">
          <a:xfrm>
            <a:off x="1676400" y="5791200"/>
            <a:ext cx="381000" cy="366713"/>
          </a:xfrm>
          <a:prstGeom prst="rect">
            <a:avLst/>
          </a:prstGeom>
          <a:noFill/>
          <a:ln w="9525">
            <a:noFill/>
            <a:miter lim="800000"/>
            <a:headEnd/>
            <a:tailEnd/>
          </a:ln>
        </p:spPr>
        <p:txBody>
          <a:bodyPr>
            <a:spAutoFit/>
          </a:bodyPr>
          <a:lstStyle/>
          <a:p>
            <a:pPr>
              <a:spcBef>
                <a:spcPct val="50000"/>
              </a:spcBef>
            </a:pPr>
            <a:r>
              <a:rPr lang="en-US"/>
              <a:t>6</a:t>
            </a:r>
          </a:p>
        </p:txBody>
      </p:sp>
      <p:sp>
        <p:nvSpPr>
          <p:cNvPr id="25654" name="Text Box 5"/>
          <p:cNvSpPr txBox="1">
            <a:spLocks noChangeArrowheads="1"/>
          </p:cNvSpPr>
          <p:nvPr/>
        </p:nvSpPr>
        <p:spPr bwMode="auto">
          <a:xfrm>
            <a:off x="1219200" y="6248400"/>
            <a:ext cx="381000" cy="366713"/>
          </a:xfrm>
          <a:prstGeom prst="rect">
            <a:avLst/>
          </a:prstGeom>
          <a:noFill/>
          <a:ln w="9525">
            <a:noFill/>
            <a:miter lim="800000"/>
            <a:headEnd/>
            <a:tailEnd/>
          </a:ln>
        </p:spPr>
        <p:txBody>
          <a:bodyPr>
            <a:spAutoFit/>
          </a:bodyPr>
          <a:lstStyle/>
          <a:p>
            <a:pPr>
              <a:spcBef>
                <a:spcPct val="50000"/>
              </a:spcBef>
            </a:pPr>
            <a:r>
              <a:rPr lang="en-US"/>
              <a:t>8</a:t>
            </a:r>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4" cstate="print"/>
          <a:srcRect/>
          <a:stretch>
            <a:fillRect/>
          </a:stretch>
        </p:blipFill>
        <p:spPr bwMode="auto">
          <a:xfrm>
            <a:off x="228600" y="1066800"/>
            <a:ext cx="2670175" cy="3581400"/>
          </a:xfrm>
          <a:prstGeom prst="rect">
            <a:avLst/>
          </a:prstGeom>
          <a:noFill/>
          <a:ln w="9525">
            <a:noFill/>
            <a:miter lim="800000"/>
            <a:headEnd/>
            <a:tailEnd/>
          </a:ln>
        </p:spPr>
      </p:pic>
      <p:pic>
        <p:nvPicPr>
          <p:cNvPr id="26627" name="Picture 3" descr="ff_guid1b"/>
          <p:cNvPicPr>
            <a:picLocks noChangeAspect="1" noChangeArrowheads="1"/>
          </p:cNvPicPr>
          <p:nvPr/>
        </p:nvPicPr>
        <p:blipFill>
          <a:blip r:embed="rId5" cstate="print"/>
          <a:srcRect/>
          <a:stretch>
            <a:fillRect/>
          </a:stretch>
        </p:blipFill>
        <p:spPr bwMode="auto">
          <a:xfrm>
            <a:off x="5624513" y="1079500"/>
            <a:ext cx="3367087" cy="2655888"/>
          </a:xfrm>
          <a:prstGeom prst="rect">
            <a:avLst/>
          </a:prstGeom>
          <a:noFill/>
          <a:ln w="9525">
            <a:solidFill>
              <a:schemeClr val="tx1"/>
            </a:solidFill>
            <a:miter lim="800000"/>
            <a:headEnd/>
            <a:tailEnd/>
          </a:ln>
        </p:spPr>
      </p:pic>
      <p:pic>
        <p:nvPicPr>
          <p:cNvPr id="26628" name="Picture 4"/>
          <p:cNvPicPr>
            <a:picLocks noChangeAspect="1" noChangeArrowheads="1"/>
          </p:cNvPicPr>
          <p:nvPr/>
        </p:nvPicPr>
        <p:blipFill>
          <a:blip r:embed="rId6" cstate="print"/>
          <a:srcRect/>
          <a:stretch>
            <a:fillRect/>
          </a:stretch>
        </p:blipFill>
        <p:spPr bwMode="auto">
          <a:xfrm>
            <a:off x="1016000" y="3933825"/>
            <a:ext cx="3870325" cy="2759075"/>
          </a:xfrm>
          <a:prstGeom prst="rect">
            <a:avLst/>
          </a:prstGeom>
          <a:noFill/>
          <a:ln w="9525">
            <a:solidFill>
              <a:schemeClr val="tx1"/>
            </a:solidFill>
            <a:miter lim="800000"/>
            <a:headEnd/>
            <a:tailEnd/>
          </a:ln>
        </p:spPr>
      </p:pic>
      <p:sp>
        <p:nvSpPr>
          <p:cNvPr id="26629" name="Line 5"/>
          <p:cNvSpPr>
            <a:spLocks noChangeShapeType="1"/>
          </p:cNvSpPr>
          <p:nvPr/>
        </p:nvSpPr>
        <p:spPr bwMode="auto">
          <a:xfrm>
            <a:off x="990600" y="2819400"/>
            <a:ext cx="2019300" cy="3276600"/>
          </a:xfrm>
          <a:prstGeom prst="line">
            <a:avLst/>
          </a:prstGeom>
          <a:noFill/>
          <a:ln w="38100">
            <a:solidFill>
              <a:srgbClr val="FFFF00"/>
            </a:solidFill>
            <a:round/>
            <a:headEnd/>
            <a:tailEnd type="stealth" w="lg" len="lg"/>
          </a:ln>
        </p:spPr>
        <p:txBody>
          <a:bodyPr/>
          <a:lstStyle/>
          <a:p>
            <a:endParaRPr lang="en-US"/>
          </a:p>
        </p:txBody>
      </p:sp>
      <p:sp>
        <p:nvSpPr>
          <p:cNvPr id="26630" name="Line 6"/>
          <p:cNvSpPr>
            <a:spLocks noChangeShapeType="1"/>
          </p:cNvSpPr>
          <p:nvPr/>
        </p:nvSpPr>
        <p:spPr bwMode="auto">
          <a:xfrm flipV="1">
            <a:off x="3187700" y="3251200"/>
            <a:ext cx="4813300" cy="2768600"/>
          </a:xfrm>
          <a:prstGeom prst="line">
            <a:avLst/>
          </a:prstGeom>
          <a:noFill/>
          <a:ln w="38100">
            <a:solidFill>
              <a:srgbClr val="FFFF00"/>
            </a:solidFill>
            <a:round/>
            <a:headEnd/>
            <a:tailEnd type="stealth" w="lg" len="lg"/>
          </a:ln>
        </p:spPr>
        <p:txBody>
          <a:bodyPr/>
          <a:lstStyle/>
          <a:p>
            <a:endParaRPr lang="en-US"/>
          </a:p>
        </p:txBody>
      </p:sp>
      <p:sp>
        <p:nvSpPr>
          <p:cNvPr id="26631" name="Text Box 7"/>
          <p:cNvSpPr txBox="1">
            <a:spLocks noChangeArrowheads="1"/>
          </p:cNvSpPr>
          <p:nvPr/>
        </p:nvSpPr>
        <p:spPr bwMode="auto">
          <a:xfrm>
            <a:off x="254000" y="241300"/>
            <a:ext cx="5727700" cy="519113"/>
          </a:xfrm>
          <a:prstGeom prst="rect">
            <a:avLst/>
          </a:prstGeom>
          <a:noFill/>
          <a:ln w="9525">
            <a:noFill/>
            <a:miter lim="800000"/>
            <a:headEnd/>
            <a:tailEnd/>
          </a:ln>
        </p:spPr>
        <p:txBody>
          <a:bodyPr>
            <a:spAutoFit/>
          </a:bodyPr>
          <a:lstStyle/>
          <a:p>
            <a:pPr>
              <a:spcBef>
                <a:spcPct val="50000"/>
              </a:spcBef>
            </a:pPr>
            <a:r>
              <a:rPr lang="en-US" sz="2800"/>
              <a:t>FFPI in a Gridded Format</a:t>
            </a:r>
          </a:p>
        </p:txBody>
      </p:sp>
      <p:sp>
        <p:nvSpPr>
          <p:cNvPr id="26632" name="Text Box 8"/>
          <p:cNvSpPr txBox="1">
            <a:spLocks noChangeArrowheads="1"/>
          </p:cNvSpPr>
          <p:nvPr/>
        </p:nvSpPr>
        <p:spPr bwMode="auto">
          <a:xfrm>
            <a:off x="3416300" y="1257300"/>
            <a:ext cx="1905000" cy="1054100"/>
          </a:xfrm>
          <a:prstGeom prst="rect">
            <a:avLst/>
          </a:prstGeom>
          <a:noFill/>
          <a:ln w="9525">
            <a:noFill/>
            <a:miter lim="800000"/>
            <a:headEnd/>
            <a:tailEnd/>
          </a:ln>
        </p:spPr>
        <p:txBody>
          <a:bodyPr>
            <a:spAutoFit/>
          </a:bodyPr>
          <a:lstStyle/>
          <a:p>
            <a:pPr algn="ctr">
              <a:spcBef>
                <a:spcPct val="50000"/>
              </a:spcBef>
            </a:pPr>
            <a:r>
              <a:rPr lang="en-US"/>
              <a:t>East Fork of the Virgin River</a:t>
            </a:r>
          </a:p>
          <a:p>
            <a:pPr algn="ctr">
              <a:spcBef>
                <a:spcPct val="50000"/>
              </a:spcBef>
            </a:pPr>
            <a:r>
              <a:rPr lang="en-US"/>
              <a:t>Southwest Utah</a:t>
            </a:r>
          </a:p>
        </p:txBody>
      </p:sp>
      <p:sp>
        <p:nvSpPr>
          <p:cNvPr id="26633" name="Oval 9"/>
          <p:cNvSpPr>
            <a:spLocks noChangeArrowheads="1"/>
          </p:cNvSpPr>
          <p:nvPr/>
        </p:nvSpPr>
        <p:spPr bwMode="auto">
          <a:xfrm>
            <a:off x="647700" y="2590800"/>
            <a:ext cx="673100" cy="444500"/>
          </a:xfrm>
          <a:prstGeom prst="ellipse">
            <a:avLst/>
          </a:prstGeom>
          <a:noFill/>
          <a:ln w="38100">
            <a:solidFill>
              <a:schemeClr val="tx1"/>
            </a:solidFill>
            <a:round/>
            <a:headEnd/>
            <a:tailEnd/>
          </a:ln>
        </p:spPr>
        <p:txBody>
          <a:bodyPr wrap="none" anchor="ctr"/>
          <a:lstStyle/>
          <a:p>
            <a:endParaRPr lang="en-US"/>
          </a:p>
        </p:txBody>
      </p:sp>
      <p:sp>
        <p:nvSpPr>
          <p:cNvPr id="26634" name="Oval 10"/>
          <p:cNvSpPr>
            <a:spLocks noChangeArrowheads="1"/>
          </p:cNvSpPr>
          <p:nvPr/>
        </p:nvSpPr>
        <p:spPr bwMode="auto">
          <a:xfrm>
            <a:off x="2590800" y="5562600"/>
            <a:ext cx="1371600" cy="787400"/>
          </a:xfrm>
          <a:prstGeom prst="ellipse">
            <a:avLst/>
          </a:prstGeom>
          <a:noFill/>
          <a:ln w="38100">
            <a:solidFill>
              <a:schemeClr val="tx1"/>
            </a:solidFill>
            <a:round/>
            <a:headEnd/>
            <a:tailEnd/>
          </a:ln>
        </p:spPr>
        <p:txBody>
          <a:bodyPr wrap="none" anchor="ctr"/>
          <a:lstStyle/>
          <a:p>
            <a:endParaRPr lang="en-US"/>
          </a:p>
        </p:txBody>
      </p:sp>
      <p:grpSp>
        <p:nvGrpSpPr>
          <p:cNvPr id="2" name="Group 11"/>
          <p:cNvGrpSpPr>
            <a:grpSpLocks/>
          </p:cNvGrpSpPr>
          <p:nvPr/>
        </p:nvGrpSpPr>
        <p:grpSpPr bwMode="auto">
          <a:xfrm>
            <a:off x="6515100" y="4770438"/>
            <a:ext cx="2057400" cy="1685925"/>
            <a:chOff x="4216" y="2629"/>
            <a:chExt cx="1296" cy="1062"/>
          </a:xfrm>
        </p:grpSpPr>
        <p:pic>
          <p:nvPicPr>
            <p:cNvPr id="26639" name="Picture 12" descr="legevents"/>
            <p:cNvPicPr>
              <a:picLocks noChangeAspect="1" noChangeArrowheads="1"/>
            </p:cNvPicPr>
            <p:nvPr/>
          </p:nvPicPr>
          <p:blipFill>
            <a:blip r:embed="rId7" cstate="print"/>
            <a:srcRect/>
            <a:stretch>
              <a:fillRect/>
            </a:stretch>
          </p:blipFill>
          <p:spPr bwMode="auto">
            <a:xfrm>
              <a:off x="4216" y="2629"/>
              <a:ext cx="248" cy="1062"/>
            </a:xfrm>
            <a:prstGeom prst="rect">
              <a:avLst/>
            </a:prstGeom>
            <a:noFill/>
            <a:ln w="9525">
              <a:noFill/>
              <a:miter lim="800000"/>
              <a:headEnd/>
              <a:tailEnd/>
            </a:ln>
          </p:spPr>
        </p:pic>
        <p:sp>
          <p:nvSpPr>
            <p:cNvPr id="26640" name="Text Box 13"/>
            <p:cNvSpPr txBox="1">
              <a:spLocks noChangeArrowheads="1"/>
            </p:cNvSpPr>
            <p:nvPr/>
          </p:nvSpPr>
          <p:spPr bwMode="auto">
            <a:xfrm>
              <a:off x="4448" y="2672"/>
              <a:ext cx="1064" cy="173"/>
            </a:xfrm>
            <a:prstGeom prst="rect">
              <a:avLst/>
            </a:prstGeom>
            <a:noFill/>
            <a:ln w="9525">
              <a:noFill/>
              <a:miter lim="800000"/>
              <a:headEnd/>
              <a:tailEnd/>
            </a:ln>
          </p:spPr>
          <p:txBody>
            <a:bodyPr>
              <a:spAutoFit/>
            </a:bodyPr>
            <a:lstStyle/>
            <a:p>
              <a:pPr>
                <a:spcBef>
                  <a:spcPct val="50000"/>
                </a:spcBef>
              </a:pPr>
              <a:r>
                <a:rPr lang="en-US" sz="1200">
                  <a:latin typeface="Times New Roman" pitchFamily="18" charset="0"/>
                </a:rPr>
                <a:t>Decreasing Potential</a:t>
              </a:r>
              <a:endParaRPr lang="en-US" sz="1400">
                <a:latin typeface="Times New Roman" pitchFamily="18" charset="0"/>
              </a:endParaRPr>
            </a:p>
          </p:txBody>
        </p:sp>
        <p:sp>
          <p:nvSpPr>
            <p:cNvPr id="26641" name="Text Box 14"/>
            <p:cNvSpPr txBox="1">
              <a:spLocks noChangeArrowheads="1"/>
            </p:cNvSpPr>
            <p:nvPr/>
          </p:nvSpPr>
          <p:spPr bwMode="auto">
            <a:xfrm>
              <a:off x="4440" y="3480"/>
              <a:ext cx="1064" cy="173"/>
            </a:xfrm>
            <a:prstGeom prst="rect">
              <a:avLst/>
            </a:prstGeom>
            <a:noFill/>
            <a:ln w="9525">
              <a:noFill/>
              <a:miter lim="800000"/>
              <a:headEnd/>
              <a:tailEnd/>
            </a:ln>
          </p:spPr>
          <p:txBody>
            <a:bodyPr>
              <a:spAutoFit/>
            </a:bodyPr>
            <a:lstStyle/>
            <a:p>
              <a:pPr>
                <a:spcBef>
                  <a:spcPct val="50000"/>
                </a:spcBef>
              </a:pPr>
              <a:r>
                <a:rPr lang="en-US" sz="1200">
                  <a:latin typeface="Times New Roman" pitchFamily="18" charset="0"/>
                </a:rPr>
                <a:t>Increasing Potential</a:t>
              </a:r>
              <a:endParaRPr lang="en-US" sz="1400">
                <a:latin typeface="Times New Roman" pitchFamily="18" charset="0"/>
              </a:endParaRPr>
            </a:p>
          </p:txBody>
        </p:sp>
        <p:sp>
          <p:nvSpPr>
            <p:cNvPr id="26642" name="Line 15"/>
            <p:cNvSpPr>
              <a:spLocks noChangeShapeType="1"/>
            </p:cNvSpPr>
            <p:nvPr/>
          </p:nvSpPr>
          <p:spPr bwMode="auto">
            <a:xfrm>
              <a:off x="4856" y="2912"/>
              <a:ext cx="0" cy="512"/>
            </a:xfrm>
            <a:prstGeom prst="line">
              <a:avLst/>
            </a:prstGeom>
            <a:noFill/>
            <a:ln w="28575">
              <a:solidFill>
                <a:schemeClr val="tx1"/>
              </a:solidFill>
              <a:round/>
              <a:headEnd type="triangle" w="med" len="med"/>
              <a:tailEnd type="triangle" w="med" len="med"/>
            </a:ln>
          </p:spPr>
          <p:txBody>
            <a:bodyPr wrap="none" anchor="ctr"/>
            <a:lstStyle/>
            <a:p>
              <a:endParaRPr lang="en-US"/>
            </a:p>
          </p:txBody>
        </p:sp>
      </p:grpSp>
      <p:sp>
        <p:nvSpPr>
          <p:cNvPr id="26636" name="Text Box 16"/>
          <p:cNvSpPr txBox="1">
            <a:spLocks noChangeArrowheads="1"/>
          </p:cNvSpPr>
          <p:nvPr/>
        </p:nvSpPr>
        <p:spPr bwMode="auto">
          <a:xfrm>
            <a:off x="6045200" y="4495800"/>
            <a:ext cx="546100" cy="274638"/>
          </a:xfrm>
          <a:prstGeom prst="rect">
            <a:avLst/>
          </a:prstGeom>
          <a:noFill/>
          <a:ln w="9525">
            <a:noFill/>
            <a:miter lim="800000"/>
            <a:headEnd/>
            <a:tailEnd/>
          </a:ln>
        </p:spPr>
        <p:txBody>
          <a:bodyPr>
            <a:spAutoFit/>
          </a:bodyPr>
          <a:lstStyle/>
          <a:p>
            <a:pPr>
              <a:spcBef>
                <a:spcPct val="50000"/>
              </a:spcBef>
            </a:pPr>
            <a:r>
              <a:rPr lang="en-US" sz="1200">
                <a:latin typeface="Times New Roman" pitchFamily="18" charset="0"/>
              </a:rPr>
              <a:t>FFPI</a:t>
            </a:r>
          </a:p>
        </p:txBody>
      </p:sp>
      <p:sp>
        <p:nvSpPr>
          <p:cNvPr id="26637" name="Text Box 17"/>
          <p:cNvSpPr txBox="1">
            <a:spLocks noChangeArrowheads="1"/>
          </p:cNvSpPr>
          <p:nvPr/>
        </p:nvSpPr>
        <p:spPr bwMode="auto">
          <a:xfrm>
            <a:off x="6172200" y="4711700"/>
            <a:ext cx="266700" cy="274638"/>
          </a:xfrm>
          <a:prstGeom prst="rect">
            <a:avLst/>
          </a:prstGeom>
          <a:noFill/>
          <a:ln w="9525">
            <a:noFill/>
            <a:miter lim="800000"/>
            <a:headEnd/>
            <a:tailEnd/>
          </a:ln>
        </p:spPr>
        <p:txBody>
          <a:bodyPr>
            <a:spAutoFit/>
          </a:bodyPr>
          <a:lstStyle/>
          <a:p>
            <a:pPr>
              <a:spcBef>
                <a:spcPct val="50000"/>
              </a:spcBef>
            </a:pPr>
            <a:r>
              <a:rPr lang="en-US" sz="1200">
                <a:latin typeface="Times New Roman" pitchFamily="18" charset="0"/>
              </a:rPr>
              <a:t>1</a:t>
            </a:r>
          </a:p>
        </p:txBody>
      </p:sp>
      <p:sp>
        <p:nvSpPr>
          <p:cNvPr id="26638" name="Text Box 18"/>
          <p:cNvSpPr txBox="1">
            <a:spLocks noChangeArrowheads="1"/>
          </p:cNvSpPr>
          <p:nvPr/>
        </p:nvSpPr>
        <p:spPr bwMode="auto">
          <a:xfrm>
            <a:off x="6108700" y="6159500"/>
            <a:ext cx="355600" cy="274638"/>
          </a:xfrm>
          <a:prstGeom prst="rect">
            <a:avLst/>
          </a:prstGeom>
          <a:noFill/>
          <a:ln w="9525">
            <a:noFill/>
            <a:miter lim="800000"/>
            <a:headEnd/>
            <a:tailEnd/>
          </a:ln>
        </p:spPr>
        <p:txBody>
          <a:bodyPr>
            <a:spAutoFit/>
          </a:bodyPr>
          <a:lstStyle/>
          <a:p>
            <a:pPr>
              <a:spcBef>
                <a:spcPct val="50000"/>
              </a:spcBef>
            </a:pPr>
            <a:r>
              <a:rPr lang="en-US" sz="1200">
                <a:latin typeface="Times New Roman" pitchFamily="18" charset="0"/>
              </a:rPr>
              <a:t>10</a:t>
            </a:r>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Line 2"/>
          <p:cNvSpPr>
            <a:spLocks noChangeShapeType="1"/>
          </p:cNvSpPr>
          <p:nvPr/>
        </p:nvSpPr>
        <p:spPr bwMode="auto">
          <a:xfrm>
            <a:off x="4876800" y="3276600"/>
            <a:ext cx="914400" cy="0"/>
          </a:xfrm>
          <a:prstGeom prst="line">
            <a:avLst/>
          </a:prstGeom>
          <a:noFill/>
          <a:ln w="19050">
            <a:solidFill>
              <a:schemeClr val="tx1"/>
            </a:solidFill>
            <a:round/>
            <a:headEnd/>
            <a:tailEnd type="triangle" w="med" len="med"/>
          </a:ln>
        </p:spPr>
        <p:txBody>
          <a:bodyPr/>
          <a:lstStyle/>
          <a:p>
            <a:endParaRPr lang="en-US"/>
          </a:p>
        </p:txBody>
      </p:sp>
      <p:sp>
        <p:nvSpPr>
          <p:cNvPr id="28675" name="Rectangle 3"/>
          <p:cNvSpPr>
            <a:spLocks noChangeArrowheads="1"/>
          </p:cNvSpPr>
          <p:nvPr/>
        </p:nvSpPr>
        <p:spPr bwMode="auto">
          <a:xfrm>
            <a:off x="4027488" y="2514600"/>
            <a:ext cx="1066800" cy="1524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8676" name="Rectangle 4"/>
          <p:cNvSpPr>
            <a:spLocks noGrp="1" noChangeArrowheads="1"/>
          </p:cNvSpPr>
          <p:nvPr>
            <p:ph type="title"/>
          </p:nvPr>
        </p:nvSpPr>
        <p:spPr/>
        <p:txBody>
          <a:bodyPr/>
          <a:lstStyle/>
          <a:p>
            <a:r>
              <a:rPr lang="en-US" sz="2400" smtClean="0">
                <a:ea typeface="ＭＳ Ｐゴシック" pitchFamily="34" charset="-128"/>
              </a:rPr>
              <a:t>FFG Grid Modified by FFPI</a:t>
            </a:r>
            <a:r>
              <a:rPr lang="en-US" smtClean="0">
                <a:ea typeface="ＭＳ Ｐゴシック" pitchFamily="34" charset="-128"/>
              </a:rPr>
              <a:t> </a:t>
            </a:r>
          </a:p>
        </p:txBody>
      </p:sp>
      <p:sp>
        <p:nvSpPr>
          <p:cNvPr id="28677" name="Rectangle 5"/>
          <p:cNvSpPr>
            <a:spLocks noChangeArrowheads="1"/>
          </p:cNvSpPr>
          <p:nvPr/>
        </p:nvSpPr>
        <p:spPr bwMode="auto">
          <a:xfrm>
            <a:off x="5810250" y="1992313"/>
            <a:ext cx="3048000" cy="2286000"/>
          </a:xfrm>
          <a:prstGeom prst="rect">
            <a:avLst/>
          </a:prstGeom>
          <a:noFill/>
          <a:ln w="9525">
            <a:solidFill>
              <a:schemeClr val="tx1"/>
            </a:solidFill>
            <a:miter lim="800000"/>
            <a:headEnd/>
            <a:tailEnd/>
          </a:ln>
        </p:spPr>
        <p:txBody>
          <a:bodyPr wrap="none" anchor="ctr"/>
          <a:lstStyle/>
          <a:p>
            <a:endParaRPr lang="en-US"/>
          </a:p>
        </p:txBody>
      </p:sp>
      <p:sp>
        <p:nvSpPr>
          <p:cNvPr id="28678" name="Freeform 6"/>
          <p:cNvSpPr>
            <a:spLocks/>
          </p:cNvSpPr>
          <p:nvPr/>
        </p:nvSpPr>
        <p:spPr bwMode="auto">
          <a:xfrm>
            <a:off x="5810250" y="2220913"/>
            <a:ext cx="2760663" cy="2032000"/>
          </a:xfrm>
          <a:custGeom>
            <a:avLst/>
            <a:gdLst>
              <a:gd name="T0" fmla="*/ 0 w 1174"/>
              <a:gd name="T1" fmla="*/ 0 h 853"/>
              <a:gd name="T2" fmla="*/ 2147483647 w 1174"/>
              <a:gd name="T3" fmla="*/ 249690638 h 853"/>
              <a:gd name="T4" fmla="*/ 2147483647 w 1174"/>
              <a:gd name="T5" fmla="*/ 374535995 h 853"/>
              <a:gd name="T6" fmla="*/ 2147483647 w 1174"/>
              <a:gd name="T7" fmla="*/ 493706924 h 853"/>
              <a:gd name="T8" fmla="*/ 2147483647 w 1174"/>
              <a:gd name="T9" fmla="*/ 578826975 h 853"/>
              <a:gd name="T10" fmla="*/ 2147483647 w 1174"/>
              <a:gd name="T11" fmla="*/ 618552206 h 853"/>
              <a:gd name="T12" fmla="*/ 2147483647 w 1174"/>
              <a:gd name="T13" fmla="*/ 868242919 h 853"/>
              <a:gd name="T14" fmla="*/ 2147483647 w 1174"/>
              <a:gd name="T15" fmla="*/ 1117933483 h 853"/>
              <a:gd name="T16" fmla="*/ 2147483647 w 1174"/>
              <a:gd name="T17" fmla="*/ 1407347194 h 853"/>
              <a:gd name="T18" fmla="*/ 2147483647 w 1174"/>
              <a:gd name="T19" fmla="*/ 2147483647 h 853"/>
              <a:gd name="T20" fmla="*/ 2147483647 w 1174"/>
              <a:gd name="T21" fmla="*/ 2147483647 h 853"/>
              <a:gd name="T22" fmla="*/ 2147483647 w 1174"/>
              <a:gd name="T23" fmla="*/ 2147483647 h 853"/>
              <a:gd name="T24" fmla="*/ 2147483647 w 1174"/>
              <a:gd name="T25" fmla="*/ 2147483647 h 853"/>
              <a:gd name="T26" fmla="*/ 2147483647 w 1174"/>
              <a:gd name="T27" fmla="*/ 2147483647 h 853"/>
              <a:gd name="T28" fmla="*/ 2147483647 w 1174"/>
              <a:gd name="T29" fmla="*/ 2147483647 h 853"/>
              <a:gd name="T30" fmla="*/ 2147483647 w 1174"/>
              <a:gd name="T31" fmla="*/ 2147483647 h 853"/>
              <a:gd name="T32" fmla="*/ 2147483647 w 1174"/>
              <a:gd name="T33" fmla="*/ 2147483647 h 853"/>
              <a:gd name="T34" fmla="*/ 2147483647 w 1174"/>
              <a:gd name="T35" fmla="*/ 2147483647 h 853"/>
              <a:gd name="T36" fmla="*/ 2147483647 w 1174"/>
              <a:gd name="T37" fmla="*/ 2147483647 h 8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74"/>
              <a:gd name="T58" fmla="*/ 0 h 853"/>
              <a:gd name="T59" fmla="*/ 1174 w 1174"/>
              <a:gd name="T60" fmla="*/ 853 h 8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74" h="853">
                <a:moveTo>
                  <a:pt x="0" y="0"/>
                </a:moveTo>
                <a:cubicBezTo>
                  <a:pt x="150" y="8"/>
                  <a:pt x="294" y="36"/>
                  <a:pt x="445" y="44"/>
                </a:cubicBezTo>
                <a:cubicBezTo>
                  <a:pt x="469" y="52"/>
                  <a:pt x="495" y="55"/>
                  <a:pt x="518" y="66"/>
                </a:cubicBezTo>
                <a:cubicBezTo>
                  <a:pt x="568" y="91"/>
                  <a:pt x="513" y="71"/>
                  <a:pt x="562" y="87"/>
                </a:cubicBezTo>
                <a:cubicBezTo>
                  <a:pt x="569" y="92"/>
                  <a:pt x="576" y="98"/>
                  <a:pt x="584" y="102"/>
                </a:cubicBezTo>
                <a:cubicBezTo>
                  <a:pt x="591" y="105"/>
                  <a:pt x="599" y="105"/>
                  <a:pt x="606" y="109"/>
                </a:cubicBezTo>
                <a:cubicBezTo>
                  <a:pt x="629" y="122"/>
                  <a:pt x="649" y="139"/>
                  <a:pt x="671" y="153"/>
                </a:cubicBezTo>
                <a:cubicBezTo>
                  <a:pt x="681" y="168"/>
                  <a:pt x="684" y="190"/>
                  <a:pt x="700" y="197"/>
                </a:cubicBezTo>
                <a:cubicBezTo>
                  <a:pt x="731" y="211"/>
                  <a:pt x="749" y="224"/>
                  <a:pt x="773" y="248"/>
                </a:cubicBezTo>
                <a:cubicBezTo>
                  <a:pt x="792" y="300"/>
                  <a:pt x="823" y="334"/>
                  <a:pt x="854" y="379"/>
                </a:cubicBezTo>
                <a:cubicBezTo>
                  <a:pt x="867" y="421"/>
                  <a:pt x="873" y="448"/>
                  <a:pt x="912" y="474"/>
                </a:cubicBezTo>
                <a:cubicBezTo>
                  <a:pt x="919" y="502"/>
                  <a:pt x="932" y="520"/>
                  <a:pt x="941" y="547"/>
                </a:cubicBezTo>
                <a:cubicBezTo>
                  <a:pt x="944" y="584"/>
                  <a:pt x="935" y="650"/>
                  <a:pt x="977" y="678"/>
                </a:cubicBezTo>
                <a:cubicBezTo>
                  <a:pt x="992" y="688"/>
                  <a:pt x="1021" y="707"/>
                  <a:pt x="1021" y="707"/>
                </a:cubicBezTo>
                <a:cubicBezTo>
                  <a:pt x="1034" y="726"/>
                  <a:pt x="1039" y="736"/>
                  <a:pt x="1058" y="751"/>
                </a:cubicBezTo>
                <a:cubicBezTo>
                  <a:pt x="1072" y="762"/>
                  <a:pt x="1101" y="780"/>
                  <a:pt x="1101" y="780"/>
                </a:cubicBezTo>
                <a:cubicBezTo>
                  <a:pt x="1141" y="839"/>
                  <a:pt x="1089" y="768"/>
                  <a:pt x="1138" y="817"/>
                </a:cubicBezTo>
                <a:cubicBezTo>
                  <a:pt x="1144" y="823"/>
                  <a:pt x="1146" y="832"/>
                  <a:pt x="1152" y="838"/>
                </a:cubicBezTo>
                <a:cubicBezTo>
                  <a:pt x="1158" y="844"/>
                  <a:pt x="1174" y="853"/>
                  <a:pt x="1174" y="853"/>
                </a:cubicBezTo>
              </a:path>
            </a:pathLst>
          </a:custGeom>
          <a:noFill/>
          <a:ln w="9525">
            <a:solidFill>
              <a:schemeClr val="tx1"/>
            </a:solidFill>
            <a:round/>
            <a:headEnd/>
            <a:tailEnd/>
          </a:ln>
        </p:spPr>
        <p:txBody>
          <a:bodyPr/>
          <a:lstStyle/>
          <a:p>
            <a:endParaRPr lang="en-US"/>
          </a:p>
        </p:txBody>
      </p:sp>
      <p:sp>
        <p:nvSpPr>
          <p:cNvPr id="28679" name="Line 7"/>
          <p:cNvSpPr>
            <a:spLocks noChangeShapeType="1"/>
          </p:cNvSpPr>
          <p:nvPr/>
        </p:nvSpPr>
        <p:spPr bwMode="auto">
          <a:xfrm>
            <a:off x="5810250" y="2700338"/>
            <a:ext cx="1693863" cy="3175"/>
          </a:xfrm>
          <a:prstGeom prst="line">
            <a:avLst/>
          </a:prstGeom>
          <a:noFill/>
          <a:ln w="9525">
            <a:solidFill>
              <a:schemeClr val="tx1"/>
            </a:solidFill>
            <a:round/>
            <a:headEnd/>
            <a:tailEnd/>
          </a:ln>
        </p:spPr>
        <p:txBody>
          <a:bodyPr/>
          <a:lstStyle/>
          <a:p>
            <a:endParaRPr lang="en-US"/>
          </a:p>
        </p:txBody>
      </p:sp>
      <p:sp>
        <p:nvSpPr>
          <p:cNvPr id="28680" name="Line 8"/>
          <p:cNvSpPr>
            <a:spLocks noChangeShapeType="1"/>
          </p:cNvSpPr>
          <p:nvPr/>
        </p:nvSpPr>
        <p:spPr bwMode="auto">
          <a:xfrm>
            <a:off x="5810250" y="3200400"/>
            <a:ext cx="2032000" cy="3175"/>
          </a:xfrm>
          <a:prstGeom prst="line">
            <a:avLst/>
          </a:prstGeom>
          <a:noFill/>
          <a:ln w="9525">
            <a:solidFill>
              <a:schemeClr val="tx1"/>
            </a:solidFill>
            <a:round/>
            <a:headEnd/>
            <a:tailEnd/>
          </a:ln>
        </p:spPr>
        <p:txBody>
          <a:bodyPr/>
          <a:lstStyle/>
          <a:p>
            <a:endParaRPr lang="en-US"/>
          </a:p>
        </p:txBody>
      </p:sp>
      <p:sp>
        <p:nvSpPr>
          <p:cNvPr id="28681" name="Line 9"/>
          <p:cNvSpPr>
            <a:spLocks noChangeShapeType="1"/>
          </p:cNvSpPr>
          <p:nvPr/>
        </p:nvSpPr>
        <p:spPr bwMode="auto">
          <a:xfrm>
            <a:off x="5810250" y="3740150"/>
            <a:ext cx="2257425" cy="3175"/>
          </a:xfrm>
          <a:prstGeom prst="line">
            <a:avLst/>
          </a:prstGeom>
          <a:noFill/>
          <a:ln w="9525">
            <a:solidFill>
              <a:schemeClr val="tx1"/>
            </a:solidFill>
            <a:round/>
            <a:headEnd/>
            <a:tailEnd/>
          </a:ln>
        </p:spPr>
        <p:txBody>
          <a:bodyPr/>
          <a:lstStyle/>
          <a:p>
            <a:endParaRPr lang="en-US"/>
          </a:p>
        </p:txBody>
      </p:sp>
      <p:sp>
        <p:nvSpPr>
          <p:cNvPr id="28682" name="Line 10"/>
          <p:cNvSpPr>
            <a:spLocks noChangeShapeType="1"/>
          </p:cNvSpPr>
          <p:nvPr/>
        </p:nvSpPr>
        <p:spPr bwMode="auto">
          <a:xfrm flipV="1">
            <a:off x="6261100" y="2297113"/>
            <a:ext cx="6350" cy="1981200"/>
          </a:xfrm>
          <a:prstGeom prst="line">
            <a:avLst/>
          </a:prstGeom>
          <a:noFill/>
          <a:ln w="9525">
            <a:solidFill>
              <a:schemeClr val="tx1"/>
            </a:solidFill>
            <a:round/>
            <a:headEnd/>
            <a:tailEnd/>
          </a:ln>
        </p:spPr>
        <p:txBody>
          <a:bodyPr/>
          <a:lstStyle/>
          <a:p>
            <a:endParaRPr lang="en-US"/>
          </a:p>
        </p:txBody>
      </p:sp>
      <p:sp>
        <p:nvSpPr>
          <p:cNvPr id="28683" name="Line 11"/>
          <p:cNvSpPr>
            <a:spLocks noChangeShapeType="1"/>
          </p:cNvSpPr>
          <p:nvPr/>
        </p:nvSpPr>
        <p:spPr bwMode="auto">
          <a:xfrm flipV="1">
            <a:off x="7391400" y="2563813"/>
            <a:ext cx="0" cy="1714500"/>
          </a:xfrm>
          <a:prstGeom prst="line">
            <a:avLst/>
          </a:prstGeom>
          <a:noFill/>
          <a:ln w="9525">
            <a:solidFill>
              <a:schemeClr val="tx1"/>
            </a:solidFill>
            <a:round/>
            <a:headEnd/>
            <a:tailEnd/>
          </a:ln>
        </p:spPr>
        <p:txBody>
          <a:bodyPr/>
          <a:lstStyle/>
          <a:p>
            <a:endParaRPr lang="en-US"/>
          </a:p>
        </p:txBody>
      </p:sp>
      <p:sp>
        <p:nvSpPr>
          <p:cNvPr id="28684" name="Line 12"/>
          <p:cNvSpPr>
            <a:spLocks noChangeShapeType="1"/>
          </p:cNvSpPr>
          <p:nvPr/>
        </p:nvSpPr>
        <p:spPr bwMode="auto">
          <a:xfrm flipV="1">
            <a:off x="8045450" y="3706813"/>
            <a:ext cx="3175" cy="571500"/>
          </a:xfrm>
          <a:prstGeom prst="line">
            <a:avLst/>
          </a:prstGeom>
          <a:noFill/>
          <a:ln w="9525">
            <a:solidFill>
              <a:schemeClr val="tx1"/>
            </a:solidFill>
            <a:round/>
            <a:headEnd/>
            <a:tailEnd/>
          </a:ln>
        </p:spPr>
        <p:txBody>
          <a:bodyPr/>
          <a:lstStyle/>
          <a:p>
            <a:endParaRPr lang="en-US"/>
          </a:p>
        </p:txBody>
      </p:sp>
      <p:sp>
        <p:nvSpPr>
          <p:cNvPr id="28685" name="Rectangle 13"/>
          <p:cNvSpPr>
            <a:spLocks noChangeArrowheads="1"/>
          </p:cNvSpPr>
          <p:nvPr/>
        </p:nvSpPr>
        <p:spPr bwMode="auto">
          <a:xfrm>
            <a:off x="304800" y="2057400"/>
            <a:ext cx="3048000" cy="2286000"/>
          </a:xfrm>
          <a:prstGeom prst="rect">
            <a:avLst/>
          </a:prstGeom>
          <a:noFill/>
          <a:ln w="9525">
            <a:solidFill>
              <a:schemeClr val="tx1"/>
            </a:solidFill>
            <a:miter lim="800000"/>
            <a:headEnd/>
            <a:tailEnd/>
          </a:ln>
        </p:spPr>
        <p:txBody>
          <a:bodyPr wrap="none" anchor="ctr"/>
          <a:lstStyle/>
          <a:p>
            <a:endParaRPr lang="en-US"/>
          </a:p>
        </p:txBody>
      </p:sp>
      <p:sp>
        <p:nvSpPr>
          <p:cNvPr id="28686" name="Freeform 14"/>
          <p:cNvSpPr>
            <a:spLocks/>
          </p:cNvSpPr>
          <p:nvPr/>
        </p:nvSpPr>
        <p:spPr bwMode="auto">
          <a:xfrm>
            <a:off x="304800" y="2286000"/>
            <a:ext cx="2760663" cy="2032000"/>
          </a:xfrm>
          <a:custGeom>
            <a:avLst/>
            <a:gdLst>
              <a:gd name="T0" fmla="*/ 0 w 1174"/>
              <a:gd name="T1" fmla="*/ 0 h 853"/>
              <a:gd name="T2" fmla="*/ 2147483647 w 1174"/>
              <a:gd name="T3" fmla="*/ 249690638 h 853"/>
              <a:gd name="T4" fmla="*/ 2147483647 w 1174"/>
              <a:gd name="T5" fmla="*/ 374535995 h 853"/>
              <a:gd name="T6" fmla="*/ 2147483647 w 1174"/>
              <a:gd name="T7" fmla="*/ 493706924 h 853"/>
              <a:gd name="T8" fmla="*/ 2147483647 w 1174"/>
              <a:gd name="T9" fmla="*/ 578826975 h 853"/>
              <a:gd name="T10" fmla="*/ 2147483647 w 1174"/>
              <a:gd name="T11" fmla="*/ 618552206 h 853"/>
              <a:gd name="T12" fmla="*/ 2147483647 w 1174"/>
              <a:gd name="T13" fmla="*/ 868242919 h 853"/>
              <a:gd name="T14" fmla="*/ 2147483647 w 1174"/>
              <a:gd name="T15" fmla="*/ 1117933483 h 853"/>
              <a:gd name="T16" fmla="*/ 2147483647 w 1174"/>
              <a:gd name="T17" fmla="*/ 1407347194 h 853"/>
              <a:gd name="T18" fmla="*/ 2147483647 w 1174"/>
              <a:gd name="T19" fmla="*/ 2147483647 h 853"/>
              <a:gd name="T20" fmla="*/ 2147483647 w 1174"/>
              <a:gd name="T21" fmla="*/ 2147483647 h 853"/>
              <a:gd name="T22" fmla="*/ 2147483647 w 1174"/>
              <a:gd name="T23" fmla="*/ 2147483647 h 853"/>
              <a:gd name="T24" fmla="*/ 2147483647 w 1174"/>
              <a:gd name="T25" fmla="*/ 2147483647 h 853"/>
              <a:gd name="T26" fmla="*/ 2147483647 w 1174"/>
              <a:gd name="T27" fmla="*/ 2147483647 h 853"/>
              <a:gd name="T28" fmla="*/ 2147483647 w 1174"/>
              <a:gd name="T29" fmla="*/ 2147483647 h 853"/>
              <a:gd name="T30" fmla="*/ 2147483647 w 1174"/>
              <a:gd name="T31" fmla="*/ 2147483647 h 853"/>
              <a:gd name="T32" fmla="*/ 2147483647 w 1174"/>
              <a:gd name="T33" fmla="*/ 2147483647 h 853"/>
              <a:gd name="T34" fmla="*/ 2147483647 w 1174"/>
              <a:gd name="T35" fmla="*/ 2147483647 h 853"/>
              <a:gd name="T36" fmla="*/ 2147483647 w 1174"/>
              <a:gd name="T37" fmla="*/ 2147483647 h 8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74"/>
              <a:gd name="T58" fmla="*/ 0 h 853"/>
              <a:gd name="T59" fmla="*/ 1174 w 1174"/>
              <a:gd name="T60" fmla="*/ 853 h 8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74" h="853">
                <a:moveTo>
                  <a:pt x="0" y="0"/>
                </a:moveTo>
                <a:cubicBezTo>
                  <a:pt x="150" y="8"/>
                  <a:pt x="294" y="36"/>
                  <a:pt x="445" y="44"/>
                </a:cubicBezTo>
                <a:cubicBezTo>
                  <a:pt x="469" y="52"/>
                  <a:pt x="495" y="55"/>
                  <a:pt x="518" y="66"/>
                </a:cubicBezTo>
                <a:cubicBezTo>
                  <a:pt x="568" y="91"/>
                  <a:pt x="513" y="71"/>
                  <a:pt x="562" y="87"/>
                </a:cubicBezTo>
                <a:cubicBezTo>
                  <a:pt x="569" y="92"/>
                  <a:pt x="576" y="98"/>
                  <a:pt x="584" y="102"/>
                </a:cubicBezTo>
                <a:cubicBezTo>
                  <a:pt x="591" y="105"/>
                  <a:pt x="599" y="105"/>
                  <a:pt x="606" y="109"/>
                </a:cubicBezTo>
                <a:cubicBezTo>
                  <a:pt x="629" y="122"/>
                  <a:pt x="649" y="139"/>
                  <a:pt x="671" y="153"/>
                </a:cubicBezTo>
                <a:cubicBezTo>
                  <a:pt x="681" y="168"/>
                  <a:pt x="684" y="190"/>
                  <a:pt x="700" y="197"/>
                </a:cubicBezTo>
                <a:cubicBezTo>
                  <a:pt x="731" y="211"/>
                  <a:pt x="749" y="224"/>
                  <a:pt x="773" y="248"/>
                </a:cubicBezTo>
                <a:cubicBezTo>
                  <a:pt x="792" y="300"/>
                  <a:pt x="823" y="334"/>
                  <a:pt x="854" y="379"/>
                </a:cubicBezTo>
                <a:cubicBezTo>
                  <a:pt x="867" y="421"/>
                  <a:pt x="873" y="448"/>
                  <a:pt x="912" y="474"/>
                </a:cubicBezTo>
                <a:cubicBezTo>
                  <a:pt x="919" y="502"/>
                  <a:pt x="932" y="520"/>
                  <a:pt x="941" y="547"/>
                </a:cubicBezTo>
                <a:cubicBezTo>
                  <a:pt x="944" y="584"/>
                  <a:pt x="935" y="650"/>
                  <a:pt x="977" y="678"/>
                </a:cubicBezTo>
                <a:cubicBezTo>
                  <a:pt x="992" y="688"/>
                  <a:pt x="1021" y="707"/>
                  <a:pt x="1021" y="707"/>
                </a:cubicBezTo>
                <a:cubicBezTo>
                  <a:pt x="1034" y="726"/>
                  <a:pt x="1039" y="736"/>
                  <a:pt x="1058" y="751"/>
                </a:cubicBezTo>
                <a:cubicBezTo>
                  <a:pt x="1072" y="762"/>
                  <a:pt x="1101" y="780"/>
                  <a:pt x="1101" y="780"/>
                </a:cubicBezTo>
                <a:cubicBezTo>
                  <a:pt x="1141" y="839"/>
                  <a:pt x="1089" y="768"/>
                  <a:pt x="1138" y="817"/>
                </a:cubicBezTo>
                <a:cubicBezTo>
                  <a:pt x="1144" y="823"/>
                  <a:pt x="1146" y="832"/>
                  <a:pt x="1152" y="838"/>
                </a:cubicBezTo>
                <a:cubicBezTo>
                  <a:pt x="1158" y="844"/>
                  <a:pt x="1174" y="853"/>
                  <a:pt x="1174" y="853"/>
                </a:cubicBezTo>
              </a:path>
            </a:pathLst>
          </a:custGeom>
          <a:noFill/>
          <a:ln w="9525">
            <a:solidFill>
              <a:schemeClr val="tx1"/>
            </a:solidFill>
            <a:round/>
            <a:headEnd/>
            <a:tailEnd/>
          </a:ln>
        </p:spPr>
        <p:txBody>
          <a:bodyPr/>
          <a:lstStyle/>
          <a:p>
            <a:endParaRPr lang="en-US"/>
          </a:p>
        </p:txBody>
      </p:sp>
      <p:sp>
        <p:nvSpPr>
          <p:cNvPr id="28687" name="Text Box 15"/>
          <p:cNvSpPr txBox="1">
            <a:spLocks noChangeArrowheads="1"/>
          </p:cNvSpPr>
          <p:nvPr/>
        </p:nvSpPr>
        <p:spPr bwMode="auto">
          <a:xfrm>
            <a:off x="4103688" y="2971800"/>
            <a:ext cx="1066800" cy="641350"/>
          </a:xfrm>
          <a:prstGeom prst="rect">
            <a:avLst/>
          </a:prstGeom>
          <a:noFill/>
          <a:ln w="9525">
            <a:noFill/>
            <a:miter lim="800000"/>
            <a:headEnd/>
            <a:tailEnd/>
          </a:ln>
        </p:spPr>
        <p:txBody>
          <a:bodyPr>
            <a:spAutoFit/>
          </a:bodyPr>
          <a:lstStyle/>
          <a:p>
            <a:pPr>
              <a:spcBef>
                <a:spcPct val="50000"/>
              </a:spcBef>
            </a:pPr>
            <a:r>
              <a:rPr lang="en-US"/>
              <a:t>1.0 per 1 hour</a:t>
            </a:r>
          </a:p>
        </p:txBody>
      </p:sp>
      <p:sp>
        <p:nvSpPr>
          <p:cNvPr id="28688" name="Line 16"/>
          <p:cNvSpPr>
            <a:spLocks noChangeShapeType="1"/>
          </p:cNvSpPr>
          <p:nvPr/>
        </p:nvSpPr>
        <p:spPr bwMode="auto">
          <a:xfrm flipV="1">
            <a:off x="6877050" y="2373313"/>
            <a:ext cx="0" cy="1905000"/>
          </a:xfrm>
          <a:prstGeom prst="line">
            <a:avLst/>
          </a:prstGeom>
          <a:noFill/>
          <a:ln w="9525">
            <a:solidFill>
              <a:schemeClr val="tx1"/>
            </a:solidFill>
            <a:round/>
            <a:headEnd/>
            <a:tailEnd/>
          </a:ln>
        </p:spPr>
        <p:txBody>
          <a:bodyPr/>
          <a:lstStyle/>
          <a:p>
            <a:endParaRPr lang="en-US"/>
          </a:p>
        </p:txBody>
      </p:sp>
      <p:sp>
        <p:nvSpPr>
          <p:cNvPr id="28689" name="Line 17"/>
          <p:cNvSpPr>
            <a:spLocks noChangeShapeType="1"/>
          </p:cNvSpPr>
          <p:nvPr/>
        </p:nvSpPr>
        <p:spPr bwMode="auto">
          <a:xfrm flipV="1">
            <a:off x="3352800" y="3276600"/>
            <a:ext cx="685800" cy="14288"/>
          </a:xfrm>
          <a:prstGeom prst="line">
            <a:avLst/>
          </a:prstGeom>
          <a:noFill/>
          <a:ln w="19050">
            <a:solidFill>
              <a:schemeClr val="tx1"/>
            </a:solidFill>
            <a:round/>
            <a:headEnd/>
            <a:tailEnd type="triangle" w="med" len="med"/>
          </a:ln>
        </p:spPr>
        <p:txBody>
          <a:bodyPr/>
          <a:lstStyle/>
          <a:p>
            <a:endParaRPr lang="en-US"/>
          </a:p>
        </p:txBody>
      </p:sp>
      <p:sp>
        <p:nvSpPr>
          <p:cNvPr id="28690" name="Text Box 18"/>
          <p:cNvSpPr txBox="1">
            <a:spLocks noChangeArrowheads="1"/>
          </p:cNvSpPr>
          <p:nvPr/>
        </p:nvSpPr>
        <p:spPr bwMode="auto">
          <a:xfrm>
            <a:off x="6324600" y="3276600"/>
            <a:ext cx="685800" cy="366713"/>
          </a:xfrm>
          <a:prstGeom prst="rect">
            <a:avLst/>
          </a:prstGeom>
          <a:noFill/>
          <a:ln w="9525">
            <a:noFill/>
            <a:miter lim="800000"/>
            <a:headEnd/>
            <a:tailEnd/>
          </a:ln>
        </p:spPr>
        <p:txBody>
          <a:bodyPr>
            <a:spAutoFit/>
          </a:bodyPr>
          <a:lstStyle/>
          <a:p>
            <a:pPr>
              <a:spcBef>
                <a:spcPct val="50000"/>
              </a:spcBef>
            </a:pPr>
            <a:r>
              <a:rPr lang="en-US"/>
              <a:t>1.0</a:t>
            </a:r>
          </a:p>
        </p:txBody>
      </p:sp>
      <p:sp>
        <p:nvSpPr>
          <p:cNvPr id="28691" name="Text Box 19"/>
          <p:cNvSpPr txBox="1">
            <a:spLocks noChangeArrowheads="1"/>
          </p:cNvSpPr>
          <p:nvPr/>
        </p:nvSpPr>
        <p:spPr bwMode="auto">
          <a:xfrm>
            <a:off x="6934200" y="2819400"/>
            <a:ext cx="533400" cy="366713"/>
          </a:xfrm>
          <a:prstGeom prst="rect">
            <a:avLst/>
          </a:prstGeom>
          <a:noFill/>
          <a:ln w="9525">
            <a:noFill/>
            <a:miter lim="800000"/>
            <a:headEnd/>
            <a:tailEnd/>
          </a:ln>
        </p:spPr>
        <p:txBody>
          <a:bodyPr>
            <a:spAutoFit/>
          </a:bodyPr>
          <a:lstStyle/>
          <a:p>
            <a:pPr>
              <a:spcBef>
                <a:spcPct val="50000"/>
              </a:spcBef>
            </a:pPr>
            <a:r>
              <a:rPr lang="en-US"/>
              <a:t>1.5</a:t>
            </a:r>
          </a:p>
        </p:txBody>
      </p:sp>
      <p:sp>
        <p:nvSpPr>
          <p:cNvPr id="28692" name="Text Box 20"/>
          <p:cNvSpPr txBox="1">
            <a:spLocks noChangeArrowheads="1"/>
          </p:cNvSpPr>
          <p:nvPr/>
        </p:nvSpPr>
        <p:spPr bwMode="auto">
          <a:xfrm>
            <a:off x="6356350" y="3810000"/>
            <a:ext cx="533400" cy="366713"/>
          </a:xfrm>
          <a:prstGeom prst="rect">
            <a:avLst/>
          </a:prstGeom>
          <a:noFill/>
          <a:ln w="9525">
            <a:noFill/>
            <a:miter lim="800000"/>
            <a:headEnd/>
            <a:tailEnd/>
          </a:ln>
        </p:spPr>
        <p:txBody>
          <a:bodyPr>
            <a:spAutoFit/>
          </a:bodyPr>
          <a:lstStyle/>
          <a:p>
            <a:pPr>
              <a:spcBef>
                <a:spcPct val="50000"/>
              </a:spcBef>
            </a:pPr>
            <a:r>
              <a:rPr lang="en-US"/>
              <a:t>0.9</a:t>
            </a:r>
          </a:p>
        </p:txBody>
      </p:sp>
      <p:sp>
        <p:nvSpPr>
          <p:cNvPr id="28693" name="Text Box 21"/>
          <p:cNvSpPr txBox="1">
            <a:spLocks noChangeArrowheads="1"/>
          </p:cNvSpPr>
          <p:nvPr/>
        </p:nvSpPr>
        <p:spPr bwMode="auto">
          <a:xfrm>
            <a:off x="6346825" y="2343150"/>
            <a:ext cx="609600" cy="366713"/>
          </a:xfrm>
          <a:prstGeom prst="rect">
            <a:avLst/>
          </a:prstGeom>
          <a:noFill/>
          <a:ln w="9525">
            <a:noFill/>
            <a:miter lim="800000"/>
            <a:headEnd/>
            <a:tailEnd/>
          </a:ln>
        </p:spPr>
        <p:txBody>
          <a:bodyPr>
            <a:spAutoFit/>
          </a:bodyPr>
          <a:lstStyle/>
          <a:p>
            <a:pPr>
              <a:spcBef>
                <a:spcPct val="50000"/>
              </a:spcBef>
            </a:pPr>
            <a:r>
              <a:rPr lang="en-US"/>
              <a:t>0.7</a:t>
            </a:r>
          </a:p>
        </p:txBody>
      </p:sp>
      <p:sp>
        <p:nvSpPr>
          <p:cNvPr id="28694" name="Text Box 22"/>
          <p:cNvSpPr txBox="1">
            <a:spLocks noChangeArrowheads="1"/>
          </p:cNvSpPr>
          <p:nvPr/>
        </p:nvSpPr>
        <p:spPr bwMode="auto">
          <a:xfrm>
            <a:off x="6335713" y="2797175"/>
            <a:ext cx="533400" cy="366713"/>
          </a:xfrm>
          <a:prstGeom prst="rect">
            <a:avLst/>
          </a:prstGeom>
          <a:noFill/>
          <a:ln w="9525">
            <a:noFill/>
            <a:miter lim="800000"/>
            <a:headEnd/>
            <a:tailEnd/>
          </a:ln>
        </p:spPr>
        <p:txBody>
          <a:bodyPr>
            <a:spAutoFit/>
          </a:bodyPr>
          <a:lstStyle/>
          <a:p>
            <a:pPr>
              <a:spcBef>
                <a:spcPct val="50000"/>
              </a:spcBef>
            </a:pPr>
            <a:r>
              <a:rPr lang="en-US"/>
              <a:t>2.3</a:t>
            </a:r>
          </a:p>
        </p:txBody>
      </p:sp>
      <p:sp>
        <p:nvSpPr>
          <p:cNvPr id="28695" name="Text Box 23"/>
          <p:cNvSpPr txBox="1">
            <a:spLocks noChangeArrowheads="1"/>
          </p:cNvSpPr>
          <p:nvPr/>
        </p:nvSpPr>
        <p:spPr bwMode="auto">
          <a:xfrm>
            <a:off x="6911975" y="3276600"/>
            <a:ext cx="533400" cy="366713"/>
          </a:xfrm>
          <a:prstGeom prst="rect">
            <a:avLst/>
          </a:prstGeom>
          <a:noFill/>
          <a:ln w="9525">
            <a:noFill/>
            <a:miter lim="800000"/>
            <a:headEnd/>
            <a:tailEnd/>
          </a:ln>
        </p:spPr>
        <p:txBody>
          <a:bodyPr>
            <a:spAutoFit/>
          </a:bodyPr>
          <a:lstStyle/>
          <a:p>
            <a:pPr>
              <a:spcBef>
                <a:spcPct val="50000"/>
              </a:spcBef>
            </a:pPr>
            <a:r>
              <a:rPr lang="en-US"/>
              <a:t>1.0</a:t>
            </a:r>
          </a:p>
        </p:txBody>
      </p:sp>
      <p:sp>
        <p:nvSpPr>
          <p:cNvPr id="28696" name="Text Box 24"/>
          <p:cNvSpPr txBox="1">
            <a:spLocks noChangeArrowheads="1"/>
          </p:cNvSpPr>
          <p:nvPr/>
        </p:nvSpPr>
        <p:spPr bwMode="auto">
          <a:xfrm>
            <a:off x="6923088" y="3810000"/>
            <a:ext cx="609600" cy="366713"/>
          </a:xfrm>
          <a:prstGeom prst="rect">
            <a:avLst/>
          </a:prstGeom>
          <a:noFill/>
          <a:ln w="9525">
            <a:noFill/>
            <a:miter lim="800000"/>
            <a:headEnd/>
            <a:tailEnd/>
          </a:ln>
        </p:spPr>
        <p:txBody>
          <a:bodyPr>
            <a:spAutoFit/>
          </a:bodyPr>
          <a:lstStyle/>
          <a:p>
            <a:pPr>
              <a:spcBef>
                <a:spcPct val="50000"/>
              </a:spcBef>
            </a:pPr>
            <a:r>
              <a:rPr lang="en-US"/>
              <a:t>0.8</a:t>
            </a:r>
          </a:p>
        </p:txBody>
      </p:sp>
      <p:sp>
        <p:nvSpPr>
          <p:cNvPr id="28697" name="Text Box 25"/>
          <p:cNvSpPr txBox="1">
            <a:spLocks noChangeArrowheads="1"/>
          </p:cNvSpPr>
          <p:nvPr/>
        </p:nvSpPr>
        <p:spPr bwMode="auto">
          <a:xfrm>
            <a:off x="7445375" y="3298825"/>
            <a:ext cx="533400" cy="366713"/>
          </a:xfrm>
          <a:prstGeom prst="rect">
            <a:avLst/>
          </a:prstGeom>
          <a:noFill/>
          <a:ln w="9525">
            <a:noFill/>
            <a:miter lim="800000"/>
            <a:headEnd/>
            <a:tailEnd/>
          </a:ln>
        </p:spPr>
        <p:txBody>
          <a:bodyPr>
            <a:spAutoFit/>
          </a:bodyPr>
          <a:lstStyle/>
          <a:p>
            <a:pPr>
              <a:spcBef>
                <a:spcPct val="50000"/>
              </a:spcBef>
            </a:pPr>
            <a:r>
              <a:rPr lang="en-US"/>
              <a:t>0.6</a:t>
            </a:r>
          </a:p>
        </p:txBody>
      </p:sp>
      <p:sp>
        <p:nvSpPr>
          <p:cNvPr id="28698" name="Text Box 26"/>
          <p:cNvSpPr txBox="1">
            <a:spLocks noChangeArrowheads="1"/>
          </p:cNvSpPr>
          <p:nvPr/>
        </p:nvSpPr>
        <p:spPr bwMode="auto">
          <a:xfrm>
            <a:off x="7467600" y="3798888"/>
            <a:ext cx="609600" cy="366712"/>
          </a:xfrm>
          <a:prstGeom prst="rect">
            <a:avLst/>
          </a:prstGeom>
          <a:noFill/>
          <a:ln w="9525">
            <a:noFill/>
            <a:miter lim="800000"/>
            <a:headEnd/>
            <a:tailEnd/>
          </a:ln>
        </p:spPr>
        <p:txBody>
          <a:bodyPr>
            <a:spAutoFit/>
          </a:bodyPr>
          <a:lstStyle/>
          <a:p>
            <a:pPr>
              <a:spcBef>
                <a:spcPct val="50000"/>
              </a:spcBef>
            </a:pPr>
            <a:r>
              <a:rPr lang="en-US"/>
              <a:t>0.7</a:t>
            </a:r>
          </a:p>
        </p:txBody>
      </p:sp>
      <p:sp>
        <p:nvSpPr>
          <p:cNvPr id="28699" name="Text Box 27"/>
          <p:cNvSpPr txBox="1">
            <a:spLocks noChangeArrowheads="1"/>
          </p:cNvSpPr>
          <p:nvPr/>
        </p:nvSpPr>
        <p:spPr bwMode="auto">
          <a:xfrm>
            <a:off x="609600" y="1524000"/>
            <a:ext cx="2133600" cy="366713"/>
          </a:xfrm>
          <a:prstGeom prst="rect">
            <a:avLst/>
          </a:prstGeom>
          <a:noFill/>
          <a:ln w="9525">
            <a:noFill/>
            <a:miter lim="800000"/>
            <a:headEnd/>
            <a:tailEnd/>
          </a:ln>
        </p:spPr>
        <p:txBody>
          <a:bodyPr>
            <a:spAutoFit/>
          </a:bodyPr>
          <a:lstStyle/>
          <a:p>
            <a:pPr>
              <a:spcBef>
                <a:spcPct val="50000"/>
              </a:spcBef>
            </a:pPr>
            <a:r>
              <a:rPr lang="en-US"/>
              <a:t>FFPI Grid</a:t>
            </a:r>
          </a:p>
        </p:txBody>
      </p:sp>
      <p:sp>
        <p:nvSpPr>
          <p:cNvPr id="28700" name="Text Box 28"/>
          <p:cNvSpPr txBox="1">
            <a:spLocks noChangeArrowheads="1"/>
          </p:cNvSpPr>
          <p:nvPr/>
        </p:nvSpPr>
        <p:spPr bwMode="auto">
          <a:xfrm>
            <a:off x="5562600" y="1524000"/>
            <a:ext cx="3429000" cy="366713"/>
          </a:xfrm>
          <a:prstGeom prst="rect">
            <a:avLst/>
          </a:prstGeom>
          <a:noFill/>
          <a:ln w="9525">
            <a:noFill/>
            <a:miter lim="800000"/>
            <a:headEnd/>
            <a:tailEnd/>
          </a:ln>
        </p:spPr>
        <p:txBody>
          <a:bodyPr>
            <a:spAutoFit/>
          </a:bodyPr>
          <a:lstStyle/>
          <a:p>
            <a:pPr>
              <a:spcBef>
                <a:spcPct val="50000"/>
              </a:spcBef>
            </a:pPr>
            <a:r>
              <a:rPr lang="en-US"/>
              <a:t>Gridded FFG product for FFMP</a:t>
            </a:r>
          </a:p>
        </p:txBody>
      </p:sp>
      <p:sp>
        <p:nvSpPr>
          <p:cNvPr id="28701" name="Text Box 29"/>
          <p:cNvSpPr txBox="1">
            <a:spLocks noChangeArrowheads="1"/>
          </p:cNvSpPr>
          <p:nvPr/>
        </p:nvSpPr>
        <p:spPr bwMode="auto">
          <a:xfrm>
            <a:off x="365125" y="4532313"/>
            <a:ext cx="8474075" cy="915987"/>
          </a:xfrm>
          <a:prstGeom prst="rect">
            <a:avLst/>
          </a:prstGeom>
          <a:noFill/>
          <a:ln w="9525">
            <a:noFill/>
            <a:miter lim="800000"/>
            <a:headEnd/>
            <a:tailEnd/>
          </a:ln>
        </p:spPr>
        <p:txBody>
          <a:bodyPr>
            <a:spAutoFit/>
          </a:bodyPr>
          <a:lstStyle/>
          <a:p>
            <a:r>
              <a:rPr lang="en-US"/>
              <a:t>If the mean FFPI value for the entire RFC area is 4 thus all FFPI grid boxes of “4” will get assigned the value for the pertinent time period.  Other values are scaled up or down by a selected range.</a:t>
            </a:r>
          </a:p>
        </p:txBody>
      </p:sp>
      <p:sp>
        <p:nvSpPr>
          <p:cNvPr id="28702" name="Line 30"/>
          <p:cNvSpPr>
            <a:spLocks noChangeShapeType="1"/>
          </p:cNvSpPr>
          <p:nvPr/>
        </p:nvSpPr>
        <p:spPr bwMode="auto">
          <a:xfrm>
            <a:off x="304800" y="2765425"/>
            <a:ext cx="1693863" cy="3175"/>
          </a:xfrm>
          <a:prstGeom prst="line">
            <a:avLst/>
          </a:prstGeom>
          <a:noFill/>
          <a:ln w="9525">
            <a:solidFill>
              <a:schemeClr val="tx1"/>
            </a:solidFill>
            <a:round/>
            <a:headEnd/>
            <a:tailEnd/>
          </a:ln>
        </p:spPr>
        <p:txBody>
          <a:bodyPr/>
          <a:lstStyle/>
          <a:p>
            <a:endParaRPr lang="en-US"/>
          </a:p>
        </p:txBody>
      </p:sp>
      <p:sp>
        <p:nvSpPr>
          <p:cNvPr id="28703" name="Line 31"/>
          <p:cNvSpPr>
            <a:spLocks noChangeShapeType="1"/>
          </p:cNvSpPr>
          <p:nvPr/>
        </p:nvSpPr>
        <p:spPr bwMode="auto">
          <a:xfrm>
            <a:off x="304800" y="3265488"/>
            <a:ext cx="2032000" cy="3175"/>
          </a:xfrm>
          <a:prstGeom prst="line">
            <a:avLst/>
          </a:prstGeom>
          <a:noFill/>
          <a:ln w="9525">
            <a:solidFill>
              <a:schemeClr val="tx1"/>
            </a:solidFill>
            <a:round/>
            <a:headEnd/>
            <a:tailEnd/>
          </a:ln>
        </p:spPr>
        <p:txBody>
          <a:bodyPr/>
          <a:lstStyle/>
          <a:p>
            <a:endParaRPr lang="en-US"/>
          </a:p>
        </p:txBody>
      </p:sp>
      <p:sp>
        <p:nvSpPr>
          <p:cNvPr id="28704" name="Line 32"/>
          <p:cNvSpPr>
            <a:spLocks noChangeShapeType="1"/>
          </p:cNvSpPr>
          <p:nvPr/>
        </p:nvSpPr>
        <p:spPr bwMode="auto">
          <a:xfrm>
            <a:off x="304800" y="3805238"/>
            <a:ext cx="2257425" cy="3175"/>
          </a:xfrm>
          <a:prstGeom prst="line">
            <a:avLst/>
          </a:prstGeom>
          <a:noFill/>
          <a:ln w="9525">
            <a:solidFill>
              <a:schemeClr val="tx1"/>
            </a:solidFill>
            <a:round/>
            <a:headEnd/>
            <a:tailEnd/>
          </a:ln>
        </p:spPr>
        <p:txBody>
          <a:bodyPr/>
          <a:lstStyle/>
          <a:p>
            <a:endParaRPr lang="en-US"/>
          </a:p>
        </p:txBody>
      </p:sp>
      <p:sp>
        <p:nvSpPr>
          <p:cNvPr id="28705" name="Line 33"/>
          <p:cNvSpPr>
            <a:spLocks noChangeShapeType="1"/>
          </p:cNvSpPr>
          <p:nvPr/>
        </p:nvSpPr>
        <p:spPr bwMode="auto">
          <a:xfrm flipV="1">
            <a:off x="755650" y="2362200"/>
            <a:ext cx="6350" cy="1981200"/>
          </a:xfrm>
          <a:prstGeom prst="line">
            <a:avLst/>
          </a:prstGeom>
          <a:noFill/>
          <a:ln w="9525">
            <a:solidFill>
              <a:schemeClr val="tx1"/>
            </a:solidFill>
            <a:round/>
            <a:headEnd/>
            <a:tailEnd/>
          </a:ln>
        </p:spPr>
        <p:txBody>
          <a:bodyPr/>
          <a:lstStyle/>
          <a:p>
            <a:endParaRPr lang="en-US"/>
          </a:p>
        </p:txBody>
      </p:sp>
      <p:sp>
        <p:nvSpPr>
          <p:cNvPr id="28706" name="Line 34"/>
          <p:cNvSpPr>
            <a:spLocks noChangeShapeType="1"/>
          </p:cNvSpPr>
          <p:nvPr/>
        </p:nvSpPr>
        <p:spPr bwMode="auto">
          <a:xfrm flipV="1">
            <a:off x="1885950" y="2628900"/>
            <a:ext cx="0" cy="1714500"/>
          </a:xfrm>
          <a:prstGeom prst="line">
            <a:avLst/>
          </a:prstGeom>
          <a:noFill/>
          <a:ln w="9525">
            <a:solidFill>
              <a:schemeClr val="tx1"/>
            </a:solidFill>
            <a:round/>
            <a:headEnd/>
            <a:tailEnd/>
          </a:ln>
        </p:spPr>
        <p:txBody>
          <a:bodyPr/>
          <a:lstStyle/>
          <a:p>
            <a:endParaRPr lang="en-US"/>
          </a:p>
        </p:txBody>
      </p:sp>
      <p:sp>
        <p:nvSpPr>
          <p:cNvPr id="28707" name="Line 35"/>
          <p:cNvSpPr>
            <a:spLocks noChangeShapeType="1"/>
          </p:cNvSpPr>
          <p:nvPr/>
        </p:nvSpPr>
        <p:spPr bwMode="auto">
          <a:xfrm flipV="1">
            <a:off x="2540000" y="3771900"/>
            <a:ext cx="3175" cy="571500"/>
          </a:xfrm>
          <a:prstGeom prst="line">
            <a:avLst/>
          </a:prstGeom>
          <a:noFill/>
          <a:ln w="9525">
            <a:solidFill>
              <a:schemeClr val="tx1"/>
            </a:solidFill>
            <a:round/>
            <a:headEnd/>
            <a:tailEnd/>
          </a:ln>
        </p:spPr>
        <p:txBody>
          <a:bodyPr/>
          <a:lstStyle/>
          <a:p>
            <a:endParaRPr lang="en-US"/>
          </a:p>
        </p:txBody>
      </p:sp>
      <p:sp>
        <p:nvSpPr>
          <p:cNvPr id="28708" name="Line 36"/>
          <p:cNvSpPr>
            <a:spLocks noChangeShapeType="1"/>
          </p:cNvSpPr>
          <p:nvPr/>
        </p:nvSpPr>
        <p:spPr bwMode="auto">
          <a:xfrm flipV="1">
            <a:off x="1371600" y="2438400"/>
            <a:ext cx="0" cy="1905000"/>
          </a:xfrm>
          <a:prstGeom prst="line">
            <a:avLst/>
          </a:prstGeom>
          <a:noFill/>
          <a:ln w="9525">
            <a:solidFill>
              <a:schemeClr val="tx1"/>
            </a:solidFill>
            <a:round/>
            <a:headEnd/>
            <a:tailEnd/>
          </a:ln>
        </p:spPr>
        <p:txBody>
          <a:bodyPr/>
          <a:lstStyle/>
          <a:p>
            <a:endParaRPr lang="en-US"/>
          </a:p>
        </p:txBody>
      </p:sp>
      <p:sp>
        <p:nvSpPr>
          <p:cNvPr id="28709" name="Text Box 37"/>
          <p:cNvSpPr txBox="1">
            <a:spLocks noChangeArrowheads="1"/>
          </p:cNvSpPr>
          <p:nvPr/>
        </p:nvSpPr>
        <p:spPr bwMode="auto">
          <a:xfrm>
            <a:off x="914400" y="3352800"/>
            <a:ext cx="533400" cy="366713"/>
          </a:xfrm>
          <a:prstGeom prst="rect">
            <a:avLst/>
          </a:prstGeom>
          <a:noFill/>
          <a:ln w="9525">
            <a:noFill/>
            <a:miter lim="800000"/>
            <a:headEnd/>
            <a:tailEnd/>
          </a:ln>
        </p:spPr>
        <p:txBody>
          <a:bodyPr>
            <a:spAutoFit/>
          </a:bodyPr>
          <a:lstStyle/>
          <a:p>
            <a:pPr>
              <a:spcBef>
                <a:spcPct val="50000"/>
              </a:spcBef>
            </a:pPr>
            <a:r>
              <a:rPr lang="en-US"/>
              <a:t>4</a:t>
            </a:r>
          </a:p>
        </p:txBody>
      </p:sp>
      <p:sp>
        <p:nvSpPr>
          <p:cNvPr id="28710" name="Text Box 38"/>
          <p:cNvSpPr txBox="1">
            <a:spLocks noChangeArrowheads="1"/>
          </p:cNvSpPr>
          <p:nvPr/>
        </p:nvSpPr>
        <p:spPr bwMode="auto">
          <a:xfrm>
            <a:off x="2498725" y="6284913"/>
            <a:ext cx="184150" cy="366712"/>
          </a:xfrm>
          <a:prstGeom prst="rect">
            <a:avLst/>
          </a:prstGeom>
          <a:noFill/>
          <a:ln w="9525">
            <a:noFill/>
            <a:miter lim="800000"/>
            <a:headEnd/>
            <a:tailEnd/>
          </a:ln>
        </p:spPr>
        <p:txBody>
          <a:bodyPr wrap="none">
            <a:spAutoFit/>
          </a:bodyPr>
          <a:lstStyle/>
          <a:p>
            <a:endParaRPr lang="en-US"/>
          </a:p>
        </p:txBody>
      </p:sp>
      <p:sp>
        <p:nvSpPr>
          <p:cNvPr id="28711" name="Text Box 39"/>
          <p:cNvSpPr txBox="1">
            <a:spLocks noChangeArrowheads="1"/>
          </p:cNvSpPr>
          <p:nvPr/>
        </p:nvSpPr>
        <p:spPr bwMode="auto">
          <a:xfrm>
            <a:off x="1470025" y="3341688"/>
            <a:ext cx="304800" cy="366712"/>
          </a:xfrm>
          <a:prstGeom prst="rect">
            <a:avLst/>
          </a:prstGeom>
          <a:noFill/>
          <a:ln w="9525">
            <a:noFill/>
            <a:miter lim="800000"/>
            <a:headEnd/>
            <a:tailEnd/>
          </a:ln>
        </p:spPr>
        <p:txBody>
          <a:bodyPr>
            <a:spAutoFit/>
          </a:bodyPr>
          <a:lstStyle/>
          <a:p>
            <a:pPr>
              <a:spcBef>
                <a:spcPct val="50000"/>
              </a:spcBef>
            </a:pPr>
            <a:r>
              <a:rPr lang="en-US"/>
              <a:t>4</a:t>
            </a:r>
          </a:p>
        </p:txBody>
      </p:sp>
      <p:sp>
        <p:nvSpPr>
          <p:cNvPr id="28712" name="Text Box 40"/>
          <p:cNvSpPr txBox="1">
            <a:spLocks noChangeArrowheads="1"/>
          </p:cNvSpPr>
          <p:nvPr/>
        </p:nvSpPr>
        <p:spPr bwMode="auto">
          <a:xfrm>
            <a:off x="914400" y="2819400"/>
            <a:ext cx="304800" cy="366713"/>
          </a:xfrm>
          <a:prstGeom prst="rect">
            <a:avLst/>
          </a:prstGeom>
          <a:noFill/>
          <a:ln w="9525">
            <a:noFill/>
            <a:miter lim="800000"/>
            <a:headEnd/>
            <a:tailEnd/>
          </a:ln>
        </p:spPr>
        <p:txBody>
          <a:bodyPr>
            <a:spAutoFit/>
          </a:bodyPr>
          <a:lstStyle/>
          <a:p>
            <a:pPr>
              <a:spcBef>
                <a:spcPct val="50000"/>
              </a:spcBef>
            </a:pPr>
            <a:r>
              <a:rPr lang="en-US"/>
              <a:t>1</a:t>
            </a:r>
          </a:p>
        </p:txBody>
      </p:sp>
      <p:sp>
        <p:nvSpPr>
          <p:cNvPr id="28713" name="Text Box 41"/>
          <p:cNvSpPr txBox="1">
            <a:spLocks noChangeArrowheads="1"/>
          </p:cNvSpPr>
          <p:nvPr/>
        </p:nvSpPr>
        <p:spPr bwMode="auto">
          <a:xfrm>
            <a:off x="914400" y="2362200"/>
            <a:ext cx="228600" cy="366713"/>
          </a:xfrm>
          <a:prstGeom prst="rect">
            <a:avLst/>
          </a:prstGeom>
          <a:noFill/>
          <a:ln w="9525">
            <a:noFill/>
            <a:miter lim="800000"/>
            <a:headEnd/>
            <a:tailEnd/>
          </a:ln>
        </p:spPr>
        <p:txBody>
          <a:bodyPr>
            <a:spAutoFit/>
          </a:bodyPr>
          <a:lstStyle/>
          <a:p>
            <a:pPr>
              <a:spcBef>
                <a:spcPct val="50000"/>
              </a:spcBef>
            </a:pPr>
            <a:r>
              <a:rPr lang="en-US"/>
              <a:t>7</a:t>
            </a:r>
          </a:p>
        </p:txBody>
      </p:sp>
      <p:sp>
        <p:nvSpPr>
          <p:cNvPr id="28714" name="Text Box 42"/>
          <p:cNvSpPr txBox="1">
            <a:spLocks noChangeArrowheads="1"/>
          </p:cNvSpPr>
          <p:nvPr/>
        </p:nvSpPr>
        <p:spPr bwMode="auto">
          <a:xfrm>
            <a:off x="2057400" y="3886200"/>
            <a:ext cx="228600" cy="366713"/>
          </a:xfrm>
          <a:prstGeom prst="rect">
            <a:avLst/>
          </a:prstGeom>
          <a:noFill/>
          <a:ln w="9525">
            <a:noFill/>
            <a:miter lim="800000"/>
            <a:headEnd/>
            <a:tailEnd/>
          </a:ln>
        </p:spPr>
        <p:txBody>
          <a:bodyPr>
            <a:spAutoFit/>
          </a:bodyPr>
          <a:lstStyle/>
          <a:p>
            <a:pPr>
              <a:spcBef>
                <a:spcPct val="50000"/>
              </a:spcBef>
            </a:pPr>
            <a:r>
              <a:rPr lang="en-US"/>
              <a:t>7</a:t>
            </a:r>
          </a:p>
        </p:txBody>
      </p:sp>
      <p:sp>
        <p:nvSpPr>
          <p:cNvPr id="28715" name="Text Box 43"/>
          <p:cNvSpPr txBox="1">
            <a:spLocks noChangeArrowheads="1"/>
          </p:cNvSpPr>
          <p:nvPr/>
        </p:nvSpPr>
        <p:spPr bwMode="auto">
          <a:xfrm>
            <a:off x="914400" y="3886200"/>
            <a:ext cx="381000" cy="366713"/>
          </a:xfrm>
          <a:prstGeom prst="rect">
            <a:avLst/>
          </a:prstGeom>
          <a:noFill/>
          <a:ln w="9525">
            <a:noFill/>
            <a:miter lim="800000"/>
            <a:headEnd/>
            <a:tailEnd/>
          </a:ln>
        </p:spPr>
        <p:txBody>
          <a:bodyPr>
            <a:spAutoFit/>
          </a:bodyPr>
          <a:lstStyle/>
          <a:p>
            <a:pPr>
              <a:spcBef>
                <a:spcPct val="50000"/>
              </a:spcBef>
            </a:pPr>
            <a:r>
              <a:rPr lang="en-US"/>
              <a:t>5</a:t>
            </a:r>
          </a:p>
        </p:txBody>
      </p:sp>
      <p:sp>
        <p:nvSpPr>
          <p:cNvPr id="28716" name="Text Box 44"/>
          <p:cNvSpPr txBox="1">
            <a:spLocks noChangeArrowheads="1"/>
          </p:cNvSpPr>
          <p:nvPr/>
        </p:nvSpPr>
        <p:spPr bwMode="auto">
          <a:xfrm>
            <a:off x="1447800" y="3886200"/>
            <a:ext cx="304800" cy="366713"/>
          </a:xfrm>
          <a:prstGeom prst="rect">
            <a:avLst/>
          </a:prstGeom>
          <a:noFill/>
          <a:ln w="9525">
            <a:noFill/>
            <a:miter lim="800000"/>
            <a:headEnd/>
            <a:tailEnd/>
          </a:ln>
        </p:spPr>
        <p:txBody>
          <a:bodyPr>
            <a:spAutoFit/>
          </a:bodyPr>
          <a:lstStyle/>
          <a:p>
            <a:pPr>
              <a:spcBef>
                <a:spcPct val="50000"/>
              </a:spcBef>
            </a:pPr>
            <a:r>
              <a:rPr lang="en-US"/>
              <a:t>6</a:t>
            </a:r>
          </a:p>
        </p:txBody>
      </p:sp>
      <p:sp>
        <p:nvSpPr>
          <p:cNvPr id="28717" name="Text Box 45"/>
          <p:cNvSpPr txBox="1">
            <a:spLocks noChangeArrowheads="1"/>
          </p:cNvSpPr>
          <p:nvPr/>
        </p:nvSpPr>
        <p:spPr bwMode="auto">
          <a:xfrm>
            <a:off x="2057400" y="3352800"/>
            <a:ext cx="304800" cy="366713"/>
          </a:xfrm>
          <a:prstGeom prst="rect">
            <a:avLst/>
          </a:prstGeom>
          <a:noFill/>
          <a:ln w="9525">
            <a:noFill/>
            <a:miter lim="800000"/>
            <a:headEnd/>
            <a:tailEnd/>
          </a:ln>
        </p:spPr>
        <p:txBody>
          <a:bodyPr>
            <a:spAutoFit/>
          </a:bodyPr>
          <a:lstStyle/>
          <a:p>
            <a:pPr>
              <a:spcBef>
                <a:spcPct val="50000"/>
              </a:spcBef>
            </a:pPr>
            <a:r>
              <a:rPr lang="en-US"/>
              <a:t>8</a:t>
            </a:r>
          </a:p>
        </p:txBody>
      </p:sp>
      <p:sp>
        <p:nvSpPr>
          <p:cNvPr id="28718" name="Text Box 46"/>
          <p:cNvSpPr txBox="1">
            <a:spLocks noChangeArrowheads="1"/>
          </p:cNvSpPr>
          <p:nvPr/>
        </p:nvSpPr>
        <p:spPr bwMode="auto">
          <a:xfrm>
            <a:off x="3581400" y="2057400"/>
            <a:ext cx="2057400" cy="274638"/>
          </a:xfrm>
          <a:prstGeom prst="rect">
            <a:avLst/>
          </a:prstGeom>
          <a:noFill/>
          <a:ln w="9525">
            <a:noFill/>
            <a:miter lim="800000"/>
            <a:headEnd/>
            <a:tailEnd/>
          </a:ln>
        </p:spPr>
        <p:txBody>
          <a:bodyPr>
            <a:spAutoFit/>
          </a:bodyPr>
          <a:lstStyle/>
          <a:p>
            <a:pPr algn="ctr">
              <a:spcBef>
                <a:spcPct val="50000"/>
              </a:spcBef>
            </a:pPr>
            <a:r>
              <a:rPr lang="en-US" sz="1200" b="1"/>
              <a:t>Initialize FFG Grid Cell</a:t>
            </a:r>
          </a:p>
        </p:txBody>
      </p:sp>
      <p:sp>
        <p:nvSpPr>
          <p:cNvPr id="28719" name="Text Box 47"/>
          <p:cNvSpPr txBox="1">
            <a:spLocks noChangeArrowheads="1"/>
          </p:cNvSpPr>
          <p:nvPr/>
        </p:nvSpPr>
        <p:spPr bwMode="auto">
          <a:xfrm>
            <a:off x="1447800" y="2819400"/>
            <a:ext cx="304800" cy="366713"/>
          </a:xfrm>
          <a:prstGeom prst="rect">
            <a:avLst/>
          </a:prstGeom>
          <a:noFill/>
          <a:ln w="9525">
            <a:noFill/>
            <a:miter lim="800000"/>
            <a:headEnd/>
            <a:tailEnd/>
          </a:ln>
        </p:spPr>
        <p:txBody>
          <a:bodyPr>
            <a:spAutoFit/>
          </a:bodyPr>
          <a:lstStyle/>
          <a:p>
            <a:pPr>
              <a:spcBef>
                <a:spcPct val="50000"/>
              </a:spcBef>
            </a:pPr>
            <a:r>
              <a:rPr lang="en-US"/>
              <a:t>3</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533400" y="2819400"/>
            <a:ext cx="3048000" cy="457200"/>
          </a:xfrm>
          <a:prstGeom prst="rect">
            <a:avLst/>
          </a:prstGeom>
          <a:noFill/>
          <a:ln w="9525">
            <a:noFill/>
            <a:miter lim="800000"/>
            <a:headEnd/>
            <a:tailEnd/>
          </a:ln>
        </p:spPr>
        <p:txBody>
          <a:bodyPr>
            <a:spAutoFit/>
          </a:bodyPr>
          <a:lstStyle/>
          <a:p>
            <a:pPr>
              <a:spcBef>
                <a:spcPct val="50000"/>
              </a:spcBef>
            </a:pPr>
            <a:r>
              <a:rPr lang="en-US" sz="1200" b="1"/>
              <a:t>The FFPI values range from 1 to 9 with a mean value for the CBRFC near 4</a:t>
            </a:r>
          </a:p>
        </p:txBody>
      </p:sp>
      <p:sp>
        <p:nvSpPr>
          <p:cNvPr id="27651" name="Text Box 3"/>
          <p:cNvSpPr txBox="1">
            <a:spLocks noChangeArrowheads="1"/>
          </p:cNvSpPr>
          <p:nvPr/>
        </p:nvSpPr>
        <p:spPr bwMode="auto">
          <a:xfrm>
            <a:off x="762000" y="3581400"/>
            <a:ext cx="4495800" cy="2857500"/>
          </a:xfrm>
          <a:prstGeom prst="rect">
            <a:avLst/>
          </a:prstGeom>
          <a:noFill/>
          <a:ln w="9525">
            <a:noFill/>
            <a:miter lim="800000"/>
            <a:headEnd/>
            <a:tailEnd/>
          </a:ln>
        </p:spPr>
        <p:txBody>
          <a:bodyPr>
            <a:spAutoFit/>
          </a:bodyPr>
          <a:lstStyle/>
          <a:p>
            <a:pPr>
              <a:spcBef>
                <a:spcPct val="50000"/>
              </a:spcBef>
              <a:buFont typeface="Wingdings" pitchFamily="2" charset="2"/>
              <a:buChar char="Ø"/>
            </a:pPr>
            <a:r>
              <a:rPr lang="en-US" sz="1400">
                <a:solidFill>
                  <a:schemeClr val="accent2"/>
                </a:solidFill>
              </a:rPr>
              <a:t> If FFPI = 4:  FFG is	1.00</a:t>
            </a:r>
          </a:p>
          <a:p>
            <a:pPr>
              <a:spcBef>
                <a:spcPct val="50000"/>
              </a:spcBef>
              <a:buFont typeface="Wingdings" pitchFamily="2" charset="2"/>
              <a:buChar char="Ø"/>
            </a:pPr>
            <a:r>
              <a:rPr lang="en-US" sz="1400">
                <a:solidFill>
                  <a:schemeClr val="accent2"/>
                </a:solidFill>
              </a:rPr>
              <a:t> If FFPI = 5:  FFG is	  .90</a:t>
            </a:r>
          </a:p>
          <a:p>
            <a:pPr>
              <a:spcBef>
                <a:spcPct val="50000"/>
              </a:spcBef>
              <a:buFont typeface="Wingdings" pitchFamily="2" charset="2"/>
              <a:buChar char="Ø"/>
            </a:pPr>
            <a:r>
              <a:rPr lang="en-US" sz="1400">
                <a:solidFill>
                  <a:schemeClr val="accent2"/>
                </a:solidFill>
              </a:rPr>
              <a:t> If FFPI = 6:  FFG is	 . 80</a:t>
            </a:r>
          </a:p>
          <a:p>
            <a:pPr>
              <a:spcBef>
                <a:spcPct val="50000"/>
              </a:spcBef>
              <a:buFont typeface="Wingdings" pitchFamily="2" charset="2"/>
              <a:buChar char="Ø"/>
            </a:pPr>
            <a:r>
              <a:rPr lang="en-US" sz="1400">
                <a:solidFill>
                  <a:schemeClr val="accent2"/>
                </a:solidFill>
              </a:rPr>
              <a:t> If FFPI = 7:  FFG is	  .70</a:t>
            </a:r>
          </a:p>
          <a:p>
            <a:pPr>
              <a:spcBef>
                <a:spcPct val="50000"/>
              </a:spcBef>
              <a:buFont typeface="Wingdings" pitchFamily="2" charset="2"/>
              <a:buChar char="Ø"/>
            </a:pPr>
            <a:r>
              <a:rPr lang="en-US" sz="1400">
                <a:solidFill>
                  <a:schemeClr val="accent2"/>
                </a:solidFill>
              </a:rPr>
              <a:t> if FFPI = 8:  FFG is	  .60</a:t>
            </a:r>
          </a:p>
          <a:p>
            <a:pPr>
              <a:spcBef>
                <a:spcPct val="50000"/>
              </a:spcBef>
              <a:buFont typeface="Wingdings" pitchFamily="2" charset="2"/>
              <a:buChar char="Ø"/>
            </a:pPr>
            <a:r>
              <a:rPr lang="en-US" sz="1400">
                <a:solidFill>
                  <a:schemeClr val="accent2"/>
                </a:solidFill>
              </a:rPr>
              <a:t> if FFPI = 9:  FFG is	  .55</a:t>
            </a:r>
          </a:p>
          <a:p>
            <a:pPr>
              <a:spcBef>
                <a:spcPct val="50000"/>
              </a:spcBef>
              <a:buFont typeface="Wingdings" pitchFamily="2" charset="2"/>
              <a:buChar char="Ø"/>
            </a:pPr>
            <a:r>
              <a:rPr lang="en-US" sz="1400">
                <a:solidFill>
                  <a:schemeClr val="accent2"/>
                </a:solidFill>
              </a:rPr>
              <a:t> if FFPI = 3:  FFG is	1.45</a:t>
            </a:r>
          </a:p>
          <a:p>
            <a:pPr>
              <a:spcBef>
                <a:spcPct val="50000"/>
              </a:spcBef>
              <a:buFont typeface="Wingdings" pitchFamily="2" charset="2"/>
              <a:buChar char="Ø"/>
            </a:pPr>
            <a:r>
              <a:rPr lang="en-US" sz="1400">
                <a:solidFill>
                  <a:schemeClr val="accent2"/>
                </a:solidFill>
              </a:rPr>
              <a:t> if FFPI = 2:  FFG is	2.00</a:t>
            </a:r>
          </a:p>
          <a:p>
            <a:pPr>
              <a:spcBef>
                <a:spcPct val="50000"/>
              </a:spcBef>
              <a:buFont typeface="Wingdings" pitchFamily="2" charset="2"/>
              <a:buChar char="Ø"/>
            </a:pPr>
            <a:r>
              <a:rPr lang="en-US" sz="1400">
                <a:solidFill>
                  <a:schemeClr val="accent2"/>
                </a:solidFill>
              </a:rPr>
              <a:t> if FFPI = 1:  FFG is	2.25</a:t>
            </a:r>
          </a:p>
        </p:txBody>
      </p:sp>
      <p:pic>
        <p:nvPicPr>
          <p:cNvPr id="27652" name="Picture 4" descr="flash5"/>
          <p:cNvPicPr>
            <a:picLocks noChangeAspect="1" noChangeArrowheads="1"/>
          </p:cNvPicPr>
          <p:nvPr/>
        </p:nvPicPr>
        <p:blipFill>
          <a:blip r:embed="rId2" cstate="print"/>
          <a:srcRect/>
          <a:stretch>
            <a:fillRect/>
          </a:stretch>
        </p:blipFill>
        <p:spPr bwMode="auto">
          <a:xfrm>
            <a:off x="5486400" y="2743200"/>
            <a:ext cx="3281363" cy="3811588"/>
          </a:xfrm>
          <a:prstGeom prst="rect">
            <a:avLst/>
          </a:prstGeom>
          <a:noFill/>
          <a:ln w="9525">
            <a:noFill/>
            <a:miter lim="800000"/>
            <a:headEnd/>
            <a:tailEnd/>
          </a:ln>
        </p:spPr>
      </p:pic>
      <p:sp>
        <p:nvSpPr>
          <p:cNvPr id="27653" name="Text Box 5"/>
          <p:cNvSpPr txBox="1">
            <a:spLocks noChangeArrowheads="1"/>
          </p:cNvSpPr>
          <p:nvPr/>
        </p:nvSpPr>
        <p:spPr bwMode="auto">
          <a:xfrm>
            <a:off x="381000" y="304800"/>
            <a:ext cx="4724400" cy="396875"/>
          </a:xfrm>
          <a:prstGeom prst="rect">
            <a:avLst/>
          </a:prstGeom>
          <a:noFill/>
          <a:ln w="9525">
            <a:noFill/>
            <a:miter lim="800000"/>
            <a:headEnd/>
            <a:tailEnd/>
          </a:ln>
        </p:spPr>
        <p:txBody>
          <a:bodyPr>
            <a:spAutoFit/>
          </a:bodyPr>
          <a:lstStyle/>
          <a:p>
            <a:pPr>
              <a:spcBef>
                <a:spcPct val="50000"/>
              </a:spcBef>
            </a:pPr>
            <a:r>
              <a:rPr lang="en-US" sz="2000" b="1" dirty="0"/>
              <a:t>CBRFC </a:t>
            </a:r>
            <a:r>
              <a:rPr lang="en-US" sz="2000" b="1" dirty="0" smtClean="0"/>
              <a:t>Gridded FFG </a:t>
            </a:r>
            <a:r>
              <a:rPr lang="en-US" sz="2000" b="1" dirty="0"/>
              <a:t>Relationship:</a:t>
            </a:r>
          </a:p>
        </p:txBody>
      </p:sp>
      <p:pic>
        <p:nvPicPr>
          <p:cNvPr id="27654" name="Picture 6" descr="delete2"/>
          <p:cNvPicPr>
            <a:picLocks noChangeAspect="1" noChangeArrowheads="1"/>
          </p:cNvPicPr>
          <p:nvPr/>
        </p:nvPicPr>
        <p:blipFill>
          <a:blip r:embed="rId3" cstate="print"/>
          <a:srcRect/>
          <a:stretch>
            <a:fillRect/>
          </a:stretch>
        </p:blipFill>
        <p:spPr bwMode="auto">
          <a:xfrm>
            <a:off x="6934200" y="152400"/>
            <a:ext cx="2028825" cy="1828800"/>
          </a:xfrm>
          <a:prstGeom prst="rect">
            <a:avLst/>
          </a:prstGeom>
          <a:noFill/>
          <a:ln w="9525">
            <a:noFill/>
            <a:miter lim="800000"/>
            <a:headEnd/>
            <a:tailEnd/>
          </a:ln>
        </p:spPr>
      </p:pic>
      <p:sp>
        <p:nvSpPr>
          <p:cNvPr id="27655" name="Rectangle 7"/>
          <p:cNvSpPr>
            <a:spLocks noGrp="1" noChangeArrowheads="1"/>
          </p:cNvSpPr>
          <p:nvPr>
            <p:ph type="body" idx="1"/>
          </p:nvPr>
        </p:nvSpPr>
        <p:spPr>
          <a:xfrm>
            <a:off x="304800" y="914400"/>
            <a:ext cx="5257800" cy="1600200"/>
          </a:xfrm>
          <a:noFill/>
        </p:spPr>
        <p:txBody>
          <a:bodyPr/>
          <a:lstStyle/>
          <a:p>
            <a:r>
              <a:rPr lang="en-US" sz="1200" dirty="0" smtClean="0">
                <a:ea typeface="ＭＳ Ｐゴシック" pitchFamily="34" charset="-128"/>
              </a:rPr>
              <a:t>Start with reasonable average FFG values of </a:t>
            </a:r>
          </a:p>
          <a:p>
            <a:pPr lvl="1"/>
            <a:r>
              <a:rPr lang="en-US" sz="1200" b="1" dirty="0" smtClean="0">
                <a:ea typeface="ＭＳ Ｐゴシック" pitchFamily="34" charset="-128"/>
              </a:rPr>
              <a:t>1 inch in 1 </a:t>
            </a:r>
            <a:r>
              <a:rPr lang="en-US" sz="1200" b="1" dirty="0" smtClean="0">
                <a:ea typeface="ＭＳ Ｐゴシック" pitchFamily="34" charset="-128"/>
              </a:rPr>
              <a:t>hour </a:t>
            </a:r>
            <a:r>
              <a:rPr lang="en-US" sz="1200" dirty="0" smtClean="0">
                <a:ea typeface="ＭＳ Ｐゴシック" pitchFamily="34" charset="-128"/>
              </a:rPr>
              <a:t>(empirically derived)</a:t>
            </a:r>
            <a:endParaRPr lang="en-US" sz="1200" dirty="0" smtClean="0">
              <a:ea typeface="ＭＳ Ｐゴシック" pitchFamily="34" charset="-128"/>
            </a:endParaRPr>
          </a:p>
          <a:p>
            <a:r>
              <a:rPr lang="en-US" sz="1200" dirty="0" smtClean="0">
                <a:ea typeface="ＭＳ Ｐゴシック" pitchFamily="34" charset="-128"/>
              </a:rPr>
              <a:t>Assign these values to grid cells with the mean FFPI value of 4</a:t>
            </a:r>
          </a:p>
          <a:p>
            <a:r>
              <a:rPr lang="en-US" sz="1200" dirty="0" smtClean="0">
                <a:ea typeface="ＭＳ Ｐゴシック" pitchFamily="34" charset="-128"/>
              </a:rPr>
              <a:t>Incrementally adjust the FFG values up or down as FFPI varies</a:t>
            </a:r>
          </a:p>
          <a:p>
            <a:r>
              <a:rPr lang="en-US" sz="1200" dirty="0" smtClean="0">
                <a:ea typeface="ＭＳ Ｐゴシック" pitchFamily="34" charset="-128"/>
              </a:rPr>
              <a:t>Limit the range of FFG values to climatologically reasonable values</a:t>
            </a:r>
          </a:p>
          <a:p>
            <a:r>
              <a:rPr lang="en-US" sz="1200" dirty="0" smtClean="0">
                <a:ea typeface="ＭＳ Ｐゴシック" pitchFamily="34" charset="-128"/>
              </a:rPr>
              <a:t>Verify results by comparing to archived flash flood events &amp; modify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junk3"/>
          <p:cNvPicPr>
            <a:picLocks noChangeAspect="1" noChangeArrowheads="1"/>
          </p:cNvPicPr>
          <p:nvPr/>
        </p:nvPicPr>
        <p:blipFill>
          <a:blip r:embed="rId4" cstate="print"/>
          <a:srcRect/>
          <a:stretch>
            <a:fillRect/>
          </a:stretch>
        </p:blipFill>
        <p:spPr bwMode="auto">
          <a:xfrm>
            <a:off x="1676400" y="1295400"/>
            <a:ext cx="5943600" cy="5491163"/>
          </a:xfrm>
          <a:prstGeom prst="rect">
            <a:avLst/>
          </a:prstGeom>
          <a:noFill/>
          <a:ln w="9525">
            <a:noFill/>
            <a:miter lim="800000"/>
            <a:headEnd/>
            <a:tailEnd/>
          </a:ln>
        </p:spPr>
      </p:pic>
      <p:sp>
        <p:nvSpPr>
          <p:cNvPr id="30723" name="Rectangle 5"/>
          <p:cNvSpPr>
            <a:spLocks noGrp="1" noChangeArrowheads="1"/>
          </p:cNvSpPr>
          <p:nvPr>
            <p:ph type="title"/>
          </p:nvPr>
        </p:nvSpPr>
        <p:spPr>
          <a:xfrm>
            <a:off x="457200" y="152400"/>
            <a:ext cx="8077200" cy="1143000"/>
          </a:xfrm>
          <a:noFill/>
        </p:spPr>
        <p:txBody>
          <a:bodyPr/>
          <a:lstStyle/>
          <a:p>
            <a:pPr eaLnBrk="1" hangingPunct="1"/>
            <a:r>
              <a:rPr lang="en-US" sz="2800" smtClean="0">
                <a:ea typeface="ＭＳ Ｐゴシック" pitchFamily="34" charset="-128"/>
              </a:rPr>
              <a:t>CBRFC Flash Flood Guidance Influenced by the Flash Flood Potential Index</a:t>
            </a:r>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LAPSEDTIME" val="56.624"/>
  <p:tag name="AUDIO_ID" val="266"/>
  <p:tag name="TIMELINE" val="36.0/40.5/42.7/44.8"/>
  <p:tag name="ARTICULATE_TITLE_TAG" val="Flash Flood Potential Index"/>
  <p:tag name="ARTICULATE_SLIDE_PAUSE" val="0"/>
  <p:tag name="ARTICULATE_NAV_LEVEL" val="1"/>
  <p:tag name="ARTICULATE_PLAYLIST_ID" val="-1"/>
</p:tagLst>
</file>

<file path=ppt/tags/tag2.xml><?xml version="1.0" encoding="utf-8"?>
<p:tagLst xmlns:a="http://schemas.openxmlformats.org/drawingml/2006/main" xmlns:r="http://schemas.openxmlformats.org/officeDocument/2006/relationships" xmlns:p="http://schemas.openxmlformats.org/presentationml/2006/main">
  <p:tag name="ELAPSEDTIME" val="31.04"/>
  <p:tag name="AUDIO_ID" val="267"/>
  <p:tag name="ARTICULATE_TITLE_TAG" val="FFPI con't"/>
  <p:tag name="ARTICULATE_SLIDE_PAUSE" val="0"/>
  <p:tag name="ARTICULATE_NAV_LEVEL" val="2"/>
  <p:tag name="ARTICULATE_PLAYLIST_ID" val="-1"/>
</p:tagLst>
</file>

<file path=ppt/tags/tag3.xml><?xml version="1.0" encoding="utf-8"?>
<p:tagLst xmlns:a="http://schemas.openxmlformats.org/drawingml/2006/main" xmlns:r="http://schemas.openxmlformats.org/officeDocument/2006/relationships" xmlns:p="http://schemas.openxmlformats.org/presentationml/2006/main">
  <p:tag name="ELAPSEDTIME" val="12.832"/>
  <p:tag name="AUDIO_ID" val="264"/>
  <p:tag name="ARTICULATE_TITLE_TAG" val="FFPI Example"/>
  <p:tag name="ARTICULATE_SLIDE_PAUSE" val="0"/>
  <p:tag name="ARTICULATE_NAV_LEVEL" val="2"/>
  <p:tag name="ARTICULATE_PLAYLIST_ID" val="-1"/>
</p:tagLst>
</file>

<file path=ppt/tags/tag4.xml><?xml version="1.0" encoding="utf-8"?>
<p:tagLst xmlns:a="http://schemas.openxmlformats.org/drawingml/2006/main" xmlns:r="http://schemas.openxmlformats.org/officeDocument/2006/relationships" xmlns:p="http://schemas.openxmlformats.org/presentationml/2006/main">
  <p:tag name="ELAPSEDTIME" val="6.4"/>
  <p:tag name="AUDIO_ID" val="294"/>
  <p:tag name="ARTICULATE_TITLE_TAG" val="CBRFC FFG"/>
  <p:tag name="ARTICULATE_SLIDE_PAUSE" val="0"/>
  <p:tag name="ARTICULATE_NAV_LEVEL" val="2"/>
  <p:tag name="ARTICULATE_PLAYLIST_ID" val="-1"/>
</p:tagLst>
</file>

<file path=ppt/tags/tag5.xml><?xml version="1.0" encoding="utf-8"?>
<p:tagLst xmlns:a="http://schemas.openxmlformats.org/drawingml/2006/main" xmlns:r="http://schemas.openxmlformats.org/officeDocument/2006/relationships" xmlns:p="http://schemas.openxmlformats.org/presentationml/2006/main">
  <p:tag name="ELAPSEDTIME" val="43.808"/>
  <p:tag name="AUDIO_ID" val="274"/>
  <p:tag name="TIMELINE" val="9.6/26.8/35.5"/>
  <p:tag name="ARTICULATE_TITLE_TAG" val="RFC Methods"/>
  <p:tag name="ARTICULATE_SLIDE_PAUSE" val="0"/>
  <p:tag name="ARTICULATE_NAV_LEVEL" val="2"/>
  <p:tag name="ARTICULATE_PLAYLIST_I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1990</TotalTime>
  <Words>1428</Words>
  <Application>Microsoft Office PowerPoint</Application>
  <PresentationFormat>On-screen Show (4:3)</PresentationFormat>
  <Paragraphs>295</Paragraphs>
  <Slides>19</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Office Theme</vt:lpstr>
      <vt:lpstr>Photo Editor Photo</vt:lpstr>
      <vt:lpstr>Slide 1</vt:lpstr>
      <vt:lpstr>CBRFC Flash Flood Support</vt:lpstr>
      <vt:lpstr>Slide 3</vt:lpstr>
      <vt:lpstr>Slide 4</vt:lpstr>
      <vt:lpstr>Slide 5</vt:lpstr>
      <vt:lpstr>Slide 6</vt:lpstr>
      <vt:lpstr>FFG Grid Modified by FFPI </vt:lpstr>
      <vt:lpstr>Slide 8</vt:lpstr>
      <vt:lpstr>CBRFC Flash Flood Guidance Influenced by the Flash Flood Potential Index</vt:lpstr>
      <vt:lpstr>Slide 10</vt:lpstr>
      <vt:lpstr>Slide 11</vt:lpstr>
      <vt:lpstr>Slide 12</vt:lpstr>
      <vt:lpstr>Slide 13</vt:lpstr>
      <vt:lpstr>Displaying ARI Guidance in D2D</vt:lpstr>
      <vt:lpstr>1-Hour / 100 Year Guidance</vt:lpstr>
      <vt:lpstr>Displaying ARI in FFMP Basin Table</vt:lpstr>
      <vt:lpstr>Selecting Attributes to Display</vt:lpstr>
      <vt:lpstr>100 Year Guidance in FFMP Table</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ges</dc:creator>
  <cp:lastModifiedBy>ges</cp:lastModifiedBy>
  <cp:revision>73</cp:revision>
  <dcterms:created xsi:type="dcterms:W3CDTF">2013-08-15T18:56:32Z</dcterms:created>
  <dcterms:modified xsi:type="dcterms:W3CDTF">2013-08-20T17:39:56Z</dcterms:modified>
</cp:coreProperties>
</file>