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49" r:id="rId4"/>
    <p:sldId id="299" r:id="rId5"/>
    <p:sldId id="374" r:id="rId6"/>
    <p:sldId id="373" r:id="rId7"/>
    <p:sldId id="320" r:id="rId8"/>
    <p:sldId id="259" r:id="rId9"/>
    <p:sldId id="344" r:id="rId10"/>
    <p:sldId id="262" r:id="rId11"/>
    <p:sldId id="301" r:id="rId12"/>
    <p:sldId id="351" r:id="rId13"/>
    <p:sldId id="352" r:id="rId14"/>
    <p:sldId id="266" r:id="rId15"/>
    <p:sldId id="358" r:id="rId16"/>
    <p:sldId id="342" r:id="rId17"/>
    <p:sldId id="326" r:id="rId18"/>
    <p:sldId id="330" r:id="rId19"/>
    <p:sldId id="359" r:id="rId20"/>
    <p:sldId id="360" r:id="rId21"/>
    <p:sldId id="363" r:id="rId22"/>
    <p:sldId id="365" r:id="rId23"/>
    <p:sldId id="366" r:id="rId24"/>
    <p:sldId id="367" r:id="rId25"/>
    <p:sldId id="368" r:id="rId26"/>
    <p:sldId id="369" r:id="rId27"/>
    <p:sldId id="325" r:id="rId28"/>
    <p:sldId id="290" r:id="rId29"/>
    <p:sldId id="280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0" autoAdjust="0"/>
    <p:restoredTop sz="94660"/>
  </p:normalViewPr>
  <p:slideViewPr>
    <p:cSldViewPr snapToObjects="1">
      <p:cViewPr varScale="1">
        <p:scale>
          <a:sx n="89" d="100"/>
          <a:sy n="89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AAAC7285-C30C-1D42-9C56-13A3207C2838}" type="datetime1">
              <a:rPr lang="en-US"/>
              <a:pPr>
                <a:defRPr/>
              </a:pPr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83CE0A97-5E03-FA4A-991E-B9E081965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5CED-3647-7F4C-A769-0ACB1CBF1D9B}" type="datetime1">
              <a:rPr lang="en-US"/>
              <a:pPr>
                <a:defRPr/>
              </a:pPr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08A3-4546-E641-B2C1-24F99E509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81CB-4E24-BC4C-8DED-C965563BA065}" type="datetime1">
              <a:rPr lang="en-US"/>
              <a:pPr>
                <a:defRPr/>
              </a:pPr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7F14-404E-734A-8518-0C65AA044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EE33-FFB8-D541-A3A9-EEC9D192BF63}" type="datetime1">
              <a:rPr lang="en-US"/>
              <a:pPr>
                <a:defRPr/>
              </a:pPr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A7FB-0820-FD48-9CE6-220CECFD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98E6-6F62-874E-953A-D8B20820BB54}" type="datetime1">
              <a:rPr lang="en-US"/>
              <a:pPr>
                <a:defRPr/>
              </a:pPr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F0ED-DCD2-EC44-91BA-FEEB8347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8BC3-140A-C644-80CB-BBF0C2E13E27}" type="datetime1">
              <a:rPr lang="en-US"/>
              <a:pPr>
                <a:defRPr/>
              </a:pPr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6FDA-B094-8D43-BAA6-E53A7841E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2A20-3CA8-F742-9EB8-EECAE79849C0}" type="datetime1">
              <a:rPr lang="en-US"/>
              <a:pPr>
                <a:defRPr/>
              </a:pPr>
              <a:t>4/18/2013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1D45-080D-9548-B65C-536487B31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86E5-3059-6C4A-A6E0-0B758F05FDDF}" type="datetime1">
              <a:rPr lang="en-US"/>
              <a:pPr>
                <a:defRPr/>
              </a:pPr>
              <a:t>4/18/2013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9346-FCCF-004F-BEBC-A8E66B896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BB3D-E530-A24D-9AD4-2612E3C1849D}" type="datetime1">
              <a:rPr lang="en-US"/>
              <a:pPr>
                <a:defRPr/>
              </a:pPr>
              <a:t>4/18/2013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7D3A-BFB9-6543-9353-D7A75ACA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F65D-F1A8-2848-AD2F-79282A949EF2}" type="datetime1">
              <a:rPr lang="en-US"/>
              <a:pPr>
                <a:defRPr/>
              </a:pPr>
              <a:t>4/18/2013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3097-78BD-1D40-9484-DF381FD4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D578-5457-DB43-A1F2-51CFB0DC3221}" type="datetime1">
              <a:rPr lang="en-US"/>
              <a:pPr>
                <a:defRPr/>
              </a:pPr>
              <a:t>4/18/2013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0766-37A0-8B41-8540-2C3921445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58B1-D14C-0747-9002-D82A2A05EDBC}" type="datetime1">
              <a:rPr lang="en-US"/>
              <a:pPr>
                <a:defRPr/>
              </a:pPr>
              <a:t>4/18/2013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751C-5578-664F-B428-470BEEA98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7EF51F56-7D18-8146-B905-7EB7CC0E0E8D}" type="datetime1">
              <a:rPr lang="en-US"/>
              <a:pPr>
                <a:defRPr/>
              </a:pPr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46C6D50F-238B-6A4C-80E2-2EC16652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hpc.noa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fc.noaa.gov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evin.werner@noa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CBRFC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April 2013 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Peak Flow Forecast Webinar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05" charset="-128"/>
                <a:cs typeface="ＭＳ Ｐゴシック" pitchFamily="-105" charset="-128"/>
              </a:rPr>
              <a:t>11 am, April 18, 2013</a:t>
            </a:r>
          </a:p>
          <a:p>
            <a:pPr eaLnBrk="1" hangingPunct="1"/>
            <a:endParaRPr lang="en-US" b="1" dirty="0" smtClean="0">
              <a:solidFill>
                <a:schemeClr val="accent1">
                  <a:lumMod val="75000"/>
                </a:schemeClr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05" charset="-128"/>
                <a:cs typeface="ＭＳ Ｐゴシック" pitchFamily="-105" charset="-128"/>
              </a:rPr>
              <a:t>Greg Smith &amp; Ashley Nielson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105" charset="0"/>
              </a:rPr>
              <a:t>These slides: www.cbrfc.noaa.gov/present/present.php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nowa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019550"/>
            <a:ext cx="2627846" cy="2762250"/>
          </a:xfrm>
          <a:prstGeom prst="rect">
            <a:avLst/>
          </a:prstGeom>
        </p:spPr>
      </p:pic>
      <p:pic>
        <p:nvPicPr>
          <p:cNvPr id="13" name="Picture 12" descr="snowa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35155"/>
            <a:ext cx="2562768" cy="2693845"/>
          </a:xfrm>
          <a:prstGeom prst="rect">
            <a:avLst/>
          </a:prstGeom>
        </p:spPr>
      </p:pic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162800" cy="685800"/>
          </a:xfrm>
        </p:spPr>
        <p:txBody>
          <a:bodyPr/>
          <a:lstStyle/>
          <a:p>
            <a:pPr algn="l" eaLnBrk="1" hangingPunct="1"/>
            <a:r>
              <a:rPr lang="en-US" sz="2000" b="1" dirty="0" smtClean="0">
                <a:latin typeface="Arial" pitchFamily="34" charset="0"/>
                <a:ea typeface="ＭＳ Ｐゴシック" pitchFamily="-105" charset="-128"/>
                <a:cs typeface="ＭＳ Ｐゴシック" pitchFamily="-105" charset="-128"/>
              </a:rPr>
              <a:t>SNOW: Upper Green Basin (above Flaming Gorge)</a:t>
            </a:r>
          </a:p>
        </p:txBody>
      </p:sp>
      <p:sp>
        <p:nvSpPr>
          <p:cNvPr id="14" name="Oval 13"/>
          <p:cNvSpPr/>
          <p:nvPr/>
        </p:nvSpPr>
        <p:spPr>
          <a:xfrm>
            <a:off x="1295400" y="990600"/>
            <a:ext cx="609600" cy="6096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864038" y="336362"/>
            <a:ext cx="1" cy="191807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 bwMode="auto">
          <a:xfrm>
            <a:off x="152400" y="34290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ＭＳ Ｐゴシック" pitchFamily="-105" charset="-128"/>
              </a:rPr>
              <a:t>SNOW: Colorado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ＭＳ Ｐゴシック" pitchFamily="-105" charset="-128"/>
              </a:rPr>
              <a:t>Mainstem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ＭＳ Ｐゴシック" pitchFamily="-105" charset="-128"/>
              </a:rPr>
              <a:t> (above Cameo)</a:t>
            </a:r>
          </a:p>
        </p:txBody>
      </p:sp>
      <p:sp>
        <p:nvSpPr>
          <p:cNvPr id="24" name="Oval 23"/>
          <p:cNvSpPr/>
          <p:nvPr/>
        </p:nvSpPr>
        <p:spPr>
          <a:xfrm>
            <a:off x="1981200" y="4953000"/>
            <a:ext cx="304800" cy="3048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86000" y="5105400"/>
            <a:ext cx="1752600" cy="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upcol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886200"/>
            <a:ext cx="4343400" cy="2895600"/>
          </a:xfrm>
          <a:prstGeom prst="rect">
            <a:avLst/>
          </a:prstGeom>
        </p:spPr>
      </p:pic>
      <p:pic>
        <p:nvPicPr>
          <p:cNvPr id="19" name="Picture 18" descr="upgre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609600"/>
            <a:ext cx="4114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anju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657600"/>
            <a:ext cx="4343400" cy="2895600"/>
          </a:xfrm>
          <a:prstGeom prst="rect">
            <a:avLst/>
          </a:prstGeom>
        </p:spPr>
      </p:pic>
      <p:pic>
        <p:nvPicPr>
          <p:cNvPr id="19" name="Picture 18" descr="snowav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77490"/>
            <a:ext cx="2590800" cy="2723310"/>
          </a:xfrm>
          <a:prstGeom prst="rect">
            <a:avLst/>
          </a:prstGeom>
        </p:spPr>
      </p:pic>
      <p:pic>
        <p:nvPicPr>
          <p:cNvPr id="17" name="Picture 16" descr="snowav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04" y="609600"/>
            <a:ext cx="2458696" cy="258445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6200" y="76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ＭＳ Ｐゴシック" pitchFamily="-105" charset="-128"/>
              </a:rPr>
              <a:t>SNOW: Gunnison Basin</a:t>
            </a:r>
          </a:p>
        </p:txBody>
      </p:sp>
      <p:sp>
        <p:nvSpPr>
          <p:cNvPr id="14" name="Oval 13"/>
          <p:cNvSpPr/>
          <p:nvPr/>
        </p:nvSpPr>
        <p:spPr>
          <a:xfrm>
            <a:off x="1828800" y="1752600"/>
            <a:ext cx="304800" cy="3048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133600" y="1905000"/>
            <a:ext cx="1981200" cy="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76200" y="30480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ＭＳ Ｐゴシック" pitchFamily="-105" charset="-128"/>
              </a:rPr>
              <a:t>SNOW: San Juan Basin</a:t>
            </a:r>
          </a:p>
        </p:txBody>
      </p:sp>
      <p:sp>
        <p:nvSpPr>
          <p:cNvPr id="22" name="Oval 21"/>
          <p:cNvSpPr/>
          <p:nvPr/>
        </p:nvSpPr>
        <p:spPr>
          <a:xfrm>
            <a:off x="1676400" y="5029200"/>
            <a:ext cx="457200" cy="3810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133600" y="5257798"/>
            <a:ext cx="1981200" cy="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gu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609600"/>
            <a:ext cx="42291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nowa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8" y="3581400"/>
            <a:ext cx="2609722" cy="2743200"/>
          </a:xfrm>
          <a:prstGeom prst="rect">
            <a:avLst/>
          </a:prstGeom>
        </p:spPr>
      </p:pic>
      <p:pic>
        <p:nvPicPr>
          <p:cNvPr id="18" name="Picture 17" descr="snowa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4" y="666750"/>
            <a:ext cx="2337876" cy="245745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76200" y="76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ＭＳ Ｐゴシック" pitchFamily="-105" charset="-128"/>
              </a:rPr>
              <a:t>SNOW: Duchesne River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ＭＳ Ｐゴシック" pitchFamily="-105" charset="-128"/>
              </a:rPr>
              <a:t> Basin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19200" y="1371600"/>
            <a:ext cx="304800" cy="3048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524000" y="1524000"/>
            <a:ext cx="1981200" cy="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76200" y="30480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ＭＳ Ｐゴシック" pitchFamily="-105" charset="-128"/>
              </a:rPr>
              <a:t>SNOW: Weber River</a:t>
            </a:r>
          </a:p>
        </p:txBody>
      </p:sp>
      <p:sp>
        <p:nvSpPr>
          <p:cNvPr id="22" name="Oval 21"/>
          <p:cNvSpPr/>
          <p:nvPr/>
        </p:nvSpPr>
        <p:spPr>
          <a:xfrm>
            <a:off x="1143000" y="4267200"/>
            <a:ext cx="304800" cy="3810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447800" y="4495798"/>
            <a:ext cx="1981200" cy="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du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28602"/>
            <a:ext cx="4457697" cy="2971798"/>
          </a:xfrm>
          <a:prstGeom prst="rect">
            <a:avLst/>
          </a:prstGeom>
        </p:spPr>
      </p:pic>
      <p:pic>
        <p:nvPicPr>
          <p:cNvPr id="25" name="Picture 24" descr="web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3581400"/>
            <a:ext cx="46863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nowa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3746332"/>
            <a:ext cx="2452815" cy="2578268"/>
          </a:xfrm>
          <a:prstGeom prst="rect">
            <a:avLst/>
          </a:prstGeom>
        </p:spPr>
      </p:pic>
      <p:pic>
        <p:nvPicPr>
          <p:cNvPr id="17" name="Picture 16" descr="snowav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5800"/>
            <a:ext cx="2362200" cy="2483018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" y="762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ＭＳ Ｐゴシック" pitchFamily="-105" charset="-128"/>
              </a:rPr>
              <a:t>SNOW: Six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ＭＳ Ｐゴシック" pitchFamily="-105" charset="-128"/>
              </a:rPr>
              <a:t> Creeks (S.L. County)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0600" y="1371600"/>
            <a:ext cx="304800" cy="3048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95400" y="1524000"/>
            <a:ext cx="1981200" cy="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76200" y="30480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ＭＳ Ｐゴシック" pitchFamily="-105" charset="-128"/>
              </a:rPr>
              <a:t>SNOW: Virgin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ＭＳ Ｐゴシック" pitchFamily="-105" charset="-128"/>
              </a:rPr>
              <a:t> River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143000" y="5181600"/>
            <a:ext cx="1981200" cy="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38200" y="5029200"/>
            <a:ext cx="304800" cy="3048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22" name="Picture 21" descr="si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6" y="304800"/>
            <a:ext cx="4381504" cy="2921003"/>
          </a:xfrm>
          <a:prstGeom prst="rect">
            <a:avLst/>
          </a:prstGeom>
        </p:spPr>
      </p:pic>
      <p:pic>
        <p:nvPicPr>
          <p:cNvPr id="25" name="Picture 24" descr="virg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352800"/>
            <a:ext cx="4343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ea typeface="ＭＳ Ｐゴシック" pitchFamily="-105" charset="-128"/>
                <a:cs typeface="Arial" pitchFamily="34" charset="0"/>
              </a:rPr>
              <a:t>Forecast </a:t>
            </a:r>
            <a:r>
              <a:rPr lang="en-US" sz="3600" dirty="0" smtClean="0">
                <a:latin typeface="Arial" pitchFamily="34" charset="0"/>
                <a:ea typeface="ＭＳ Ｐゴシック" pitchFamily="-105" charset="-128"/>
                <a:cs typeface="Arial" pitchFamily="34" charset="0"/>
              </a:rPr>
              <a:t>Precipitation</a:t>
            </a:r>
            <a:endParaRPr lang="en-US" sz="3600" dirty="0" smtClean="0">
              <a:latin typeface="Arial" pitchFamily="34" charset="0"/>
              <a:ea typeface="ＭＳ Ｐゴシック" pitchFamily="-105" charset="-128"/>
              <a:cs typeface="Arial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</a:t>
            </a:r>
            <a:r>
              <a:rPr lang="en-US" sz="1400" dirty="0" smtClean="0">
                <a:latin typeface="Calibri" pitchFamily="-105" charset="0"/>
                <a:hlinkClick r:id="rId2"/>
              </a:rPr>
              <a:t>www.hpc.ncep.noaa.gov</a:t>
            </a:r>
            <a:r>
              <a:rPr lang="en-US" sz="1400" dirty="0" smtClean="0">
                <a:latin typeface="Calibri" pitchFamily="-105" charset="0"/>
              </a:rPr>
              <a:t> </a:t>
            </a:r>
            <a:endParaRPr lang="en-US" sz="1400" dirty="0">
              <a:latin typeface="Calibri" pitchFamily="-10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1371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6-10 day </a:t>
            </a:r>
            <a:r>
              <a:rPr lang="en-US" dirty="0" smtClean="0"/>
              <a:t>4/23 </a:t>
            </a:r>
            <a:r>
              <a:rPr lang="en-US" dirty="0" smtClean="0"/>
              <a:t>– </a:t>
            </a:r>
            <a:r>
              <a:rPr lang="en-US" dirty="0" smtClean="0"/>
              <a:t>4/27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3657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 day total 4/18 – </a:t>
            </a:r>
            <a:r>
              <a:rPr lang="en-US" dirty="0" smtClean="0"/>
              <a:t>4/23</a:t>
            </a:r>
            <a:endParaRPr lang="en-US" dirty="0"/>
          </a:p>
        </p:txBody>
      </p:sp>
      <p:pic>
        <p:nvPicPr>
          <p:cNvPr id="12" name="Picture 11" descr="p120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04875"/>
            <a:ext cx="3698785" cy="2771623"/>
          </a:xfrm>
          <a:prstGeom prst="rect">
            <a:avLst/>
          </a:prstGeom>
        </p:spPr>
      </p:pic>
      <p:pic>
        <p:nvPicPr>
          <p:cNvPr id="17" name="Picture 16" descr="814prcp.ne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62504"/>
            <a:ext cx="2971800" cy="3138296"/>
          </a:xfrm>
          <a:prstGeom prst="rect">
            <a:avLst/>
          </a:prstGeom>
        </p:spPr>
      </p:pic>
      <p:pic>
        <p:nvPicPr>
          <p:cNvPr id="13" name="Picture 12" descr="610prcp.ne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762000"/>
            <a:ext cx="2819400" cy="29773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29200" y="388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8-14 day</a:t>
            </a:r>
          </a:p>
          <a:p>
            <a:pPr algn="ctr"/>
            <a:r>
              <a:rPr lang="en-US" dirty="0" smtClean="0"/>
              <a:t>4/25 – </a:t>
            </a:r>
            <a:r>
              <a:rPr lang="en-US" dirty="0" smtClean="0"/>
              <a:t>5/1</a:t>
            </a:r>
            <a:endParaRPr lang="en-US" dirty="0"/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0" y="4572000"/>
            <a:ext cx="6476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-105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Additional Storminess Sat through Tue/Wed</a:t>
            </a:r>
            <a:endParaRPr lang="en-US" dirty="0" smtClean="0"/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High pressure / warmer </a:t>
            </a:r>
            <a:r>
              <a:rPr lang="en-US" dirty="0" smtClean="0"/>
              <a:t>temperatures follow later next week</a:t>
            </a:r>
            <a:endParaRPr lang="en-US" dirty="0" smtClean="0"/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Less confidence beyond, but maybe trend toward normal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76200"/>
            <a:ext cx="4953000" cy="762000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Arial" pitchFamily="34" charset="0"/>
              </a:rPr>
              <a:t>Forecast Temperature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137159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6-10 day 4/23 – 4/27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2286000"/>
            <a:ext cx="146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8-14 day</a:t>
            </a:r>
          </a:p>
          <a:p>
            <a:pPr algn="ctr"/>
            <a:r>
              <a:rPr lang="en-US" dirty="0" smtClean="0"/>
              <a:t>4/25 – 5/1</a:t>
            </a:r>
            <a:endParaRPr lang="en-US" dirty="0"/>
          </a:p>
        </p:txBody>
      </p:sp>
      <p:pic>
        <p:nvPicPr>
          <p:cNvPr id="9" name="Picture 8" descr="610temp.ne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85799"/>
            <a:ext cx="3505200" cy="3705285"/>
          </a:xfrm>
          <a:prstGeom prst="rect">
            <a:avLst/>
          </a:prstGeom>
        </p:spPr>
      </p:pic>
      <p:pic>
        <p:nvPicPr>
          <p:cNvPr id="10" name="Picture 9" descr="814temp.ne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024318"/>
            <a:ext cx="3581400" cy="3785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What is a Peak Flow Forecast?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Snowmelt Mean Daily Maximum Flow </a:t>
            </a:r>
            <a:r>
              <a:rPr lang="en-US" sz="1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(April-July)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Probabilistic Forecasts</a:t>
            </a:r>
          </a:p>
          <a:p>
            <a:pPr lvl="1">
              <a:buFontTx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Exceedence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Probabilities -10%,25%,50%, 75%, 90%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Issued (at least) monthly from March-June (April 16</a:t>
            </a:r>
            <a:r>
              <a:rPr lang="en-US" sz="2400" baseline="30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, May 1</a:t>
            </a:r>
            <a:r>
              <a:rPr lang="en-US" sz="2400" baseline="30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st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, May 16</a:t>
            </a:r>
            <a:r>
              <a:rPr lang="en-US" sz="2400" baseline="30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th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 depending upon runoff scenario)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~60 forecast points – some unregulated, some regulated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Updated as needed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Forecast Users include</a:t>
            </a:r>
            <a:r>
              <a:rPr lang="en-US" sz="24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:</a:t>
            </a:r>
            <a:endParaRPr lang="en-US" sz="2400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Emergency Managers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USGS hydrologists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Water Managers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River Recreation</a:t>
            </a:r>
          </a:p>
          <a:p>
            <a:pPr>
              <a:buNone/>
              <a:defRPr/>
            </a:pP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Spring Weather Really Matters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Runoff characteristics are largely determined by the day-to-day spring weather. 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While large snow pack years increase chances for flooding, it is not an inevitability (dodged a bullet at many sites in 2011)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Small snow pack years can flood with the right sequence of spring temperatures and with flows enhanced by precipitation.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Rain events may play a larger role in the magnitude of the peak flow during very low snow years.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Keep an eye on our web page / daily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forecasts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April 17 Peak Flow Forecasts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85800"/>
            <a:ext cx="4038600" cy="457200"/>
          </a:xfrm>
          <a:prstGeom prst="rect">
            <a:avLst/>
          </a:prstGeom>
        </p:spPr>
      </p:pic>
      <p:pic>
        <p:nvPicPr>
          <p:cNvPr id="6" name="Picture 5" descr="pk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95400"/>
            <a:ext cx="5062537" cy="5392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96200" y="4038600"/>
            <a:ext cx="99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10%</a:t>
            </a:r>
          </a:p>
          <a:p>
            <a:r>
              <a:rPr lang="en-US" sz="1400" dirty="0" smtClean="0"/>
              <a:t>25%</a:t>
            </a:r>
          </a:p>
          <a:p>
            <a:r>
              <a:rPr lang="en-US" sz="1400" b="1" dirty="0" smtClean="0"/>
              <a:t>50%</a:t>
            </a:r>
          </a:p>
          <a:p>
            <a:r>
              <a:rPr lang="en-US" sz="1400" dirty="0" smtClean="0"/>
              <a:t>75%</a:t>
            </a:r>
          </a:p>
          <a:p>
            <a:r>
              <a:rPr lang="en-US" sz="1400" dirty="0" smtClean="0"/>
              <a:t>90%</a:t>
            </a:r>
            <a:endParaRPr lang="en-US" sz="1400" dirty="0"/>
          </a:p>
        </p:txBody>
      </p:sp>
      <p:sp>
        <p:nvSpPr>
          <p:cNvPr id="18" name="Left Brace 17"/>
          <p:cNvSpPr/>
          <p:nvPr/>
        </p:nvSpPr>
        <p:spPr>
          <a:xfrm>
            <a:off x="7269481" y="4038600"/>
            <a:ext cx="335279" cy="116955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32321" y="3276599"/>
            <a:ext cx="155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Exceedance</a:t>
            </a:r>
          </a:p>
          <a:p>
            <a:pPr algn="ctr"/>
            <a:r>
              <a:rPr lang="en-US" sz="1600" dirty="0" smtClean="0"/>
              <a:t>Probability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19559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Peak Flow Forecast Graphic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62600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Historical yearly peaks are instantaneous , forecasts are mean daily peaks (CFS)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04800" y="9144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Accessible from peak flow map, list and CBRFC main web page </a:t>
            </a:r>
            <a:endParaRPr lang="en-US" dirty="0"/>
          </a:p>
        </p:txBody>
      </p:sp>
      <p:pic>
        <p:nvPicPr>
          <p:cNvPr id="15362" name="Picture 2" descr="http://www.cbrfc.noaa.gov/station/flowplot/flowplot.php?station=camc2&amp;flood=0&amp;sim=0&amp;pdays=april-july&amp;stats=0&amp;stage=0&amp;ts=13.22.3.17.2013&amp;hpeak=0&amp;fpeak=1&amp;ypeaks=1&amp;hyrs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6812281" cy="44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k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86" y="274638"/>
            <a:ext cx="4928214" cy="5357812"/>
          </a:xfrm>
          <a:prstGeom prst="rect">
            <a:avLst/>
          </a:prstGeom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itchFamily="34" charset="0"/>
                <a:ea typeface="ＭＳ Ｐゴシック" pitchFamily="-105" charset="-128"/>
                <a:cs typeface="Arial" pitchFamily="34" charset="0"/>
              </a:rPr>
              <a:t>Today’s Presentation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pitchFamily="-105" charset="0"/>
              </a:rPr>
              <a:t>Web Reference: </a:t>
            </a:r>
            <a:r>
              <a:rPr lang="en-US" dirty="0" smtClean="0">
                <a:latin typeface="Calibri" pitchFamily="-105" charset="0"/>
                <a:hlinkClick r:id="rId3"/>
              </a:rPr>
              <a:t>www.cbrfc.noaa.gov</a:t>
            </a:r>
            <a:r>
              <a:rPr lang="en-US" dirty="0" smtClean="0">
                <a:latin typeface="Calibri" pitchFamily="-105" charset="0"/>
              </a:rPr>
              <a:t>  click on peak map  </a:t>
            </a:r>
            <a:endParaRPr lang="en-US" dirty="0">
              <a:latin typeface="Calibri" pitchFamily="-105" charset="0"/>
            </a:endParaRP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419600" cy="2971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Brief Precipitation Review</a:t>
            </a:r>
          </a:p>
          <a:p>
            <a:pPr eaLnBrk="1" hangingPunct="1"/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Current Snow Situation</a:t>
            </a:r>
          </a:p>
          <a:p>
            <a:pPr eaLnBrk="1" hangingPunct="1"/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Short term weather outlook</a:t>
            </a:r>
          </a:p>
          <a:p>
            <a:pPr eaLnBrk="1" hangingPunct="1"/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Peak Flow Forecasts</a:t>
            </a:r>
          </a:p>
          <a:p>
            <a:pPr eaLnBrk="1" hangingPunct="1"/>
            <a:r>
              <a:rPr lang="en-US" sz="2400" dirty="0" smtClean="0">
                <a:ea typeface="ＭＳ Ｐゴシック" pitchFamily="-105" charset="-128"/>
                <a:cs typeface="ＭＳ Ｐゴシック" pitchFamily="-105" charset="-128"/>
              </a:rPr>
              <a:t>Mid April water supply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eak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3352800" cy="35528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1524000" y="2819400"/>
            <a:ext cx="2095501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66800" y="2286000"/>
            <a:ext cx="457200" cy="6858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3316" name="Picture 4" descr="http://www.cbrfc.noaa.gov/station/flowplot/flowplot.php?station=oawu1&amp;flood=0&amp;sim=0&amp;pdays=april-july&amp;stats=0&amp;stage=0&amp;ts=13.26.3.17.2013&amp;hpeak=0&amp;fpeak=1&amp;ypeaks=1&amp;hyrs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1" y="0"/>
            <a:ext cx="5524499" cy="3657600"/>
          </a:xfrm>
          <a:prstGeom prst="rect">
            <a:avLst/>
          </a:prstGeom>
          <a:noFill/>
        </p:spPr>
      </p:pic>
      <p:pic>
        <p:nvPicPr>
          <p:cNvPr id="13318" name="Picture 6" descr="http://www.cbrfc.noaa.gov/station/flowplot/flowplot.php?station=lctu1&amp;flood=0&amp;sim=0&amp;pdays=april-july&amp;stats=0&amp;stage=0&amp;ts=13.28.3.17.2013&amp;hpeak=0&amp;fpeak=1&amp;ypeaks=1&amp;hyrs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0" y="3405188"/>
            <a:ext cx="5524499" cy="3452812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8101" y="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-105" charset="-128"/>
                <a:cs typeface="ＭＳ Ｐゴシック" pitchFamily="-105" charset="-128"/>
              </a:rPr>
              <a:t>Great Basin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eak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3352800" cy="35528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514600" y="2971800"/>
            <a:ext cx="838200" cy="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57400" y="2819400"/>
            <a:ext cx="457200" cy="30480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7" name="Straight Arrow Connector 6"/>
          <p:cNvCxnSpPr>
            <a:stCxn id="13" idx="3"/>
          </p:cNvCxnSpPr>
          <p:nvPr/>
        </p:nvCxnSpPr>
        <p:spPr>
          <a:xfrm flipH="1">
            <a:off x="1676400" y="3079563"/>
            <a:ext cx="447955" cy="5018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plotting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598" y="-1"/>
            <a:ext cx="5486402" cy="3581401"/>
          </a:xfrm>
          <a:prstGeom prst="rect">
            <a:avLst/>
          </a:prstGeom>
          <a:noFill/>
        </p:spPr>
      </p:pic>
      <p:pic>
        <p:nvPicPr>
          <p:cNvPr id="10244" name="Picture 4" descr="http://www.cbrfc.noaa.gov/station/flowplot/flowplot.php?station=grvu1&amp;flood=0&amp;sim=0&amp;pdays=april-july&amp;stats=0&amp;stage=0&amp;ts=13.48.3.17.2013&amp;hpeak=0&amp;fpeak=1&amp;ypeaks=1&amp;hyrs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598" y="3428999"/>
            <a:ext cx="5486402" cy="3429001"/>
          </a:xfrm>
          <a:prstGeom prst="rect">
            <a:avLst/>
          </a:prstGeom>
          <a:noFill/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38101" y="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Arial" pitchFamily="34" charset="0"/>
              </a:rPr>
              <a:t>Green River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eak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3352800" cy="35528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95600" y="3503612"/>
            <a:ext cx="76200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514600" y="3278189"/>
            <a:ext cx="381000" cy="379411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8101" y="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Arial" pitchFamily="34" charset="0"/>
              </a:rPr>
              <a:t>Upper Colorado</a:t>
            </a:r>
            <a:r>
              <a:rPr lang="en-US" sz="2000" b="1" noProof="0" dirty="0" smtClean="0">
                <a:latin typeface="Arial" pitchFamily="34" charset="0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8194" name="Picture 2" descr="http://www.cbrfc.noaa.gov/station/flowplot/flowplot.php?station=gpsc2&amp;flood=0&amp;sim=0&amp;pdays=april-july&amp;stats=0&amp;stage=0&amp;ts=13.33.3.17.2013&amp;hpeak=0&amp;fpeak=1&amp;ypeaks=1&amp;hyrs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2" y="1"/>
            <a:ext cx="5486398" cy="3468020"/>
          </a:xfrm>
          <a:prstGeom prst="rect">
            <a:avLst/>
          </a:prstGeom>
          <a:noFill/>
        </p:spPr>
      </p:pic>
      <p:pic>
        <p:nvPicPr>
          <p:cNvPr id="8196" name="Picture 4" descr="http://www.cbrfc.noaa.gov/station/flowplot/flowplot.php?station=eglc2&amp;flood=0&amp;sim=0&amp;pdays=april-july&amp;stats=0&amp;stage=0&amp;ts=13.34.3.17.2013&amp;hpeak=0&amp;fpeak=1&amp;ypeaks=1&amp;hyrs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352800"/>
            <a:ext cx="5334000" cy="3444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eak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3352800" cy="35528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667000" y="3657600"/>
            <a:ext cx="76200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133600" y="3467894"/>
            <a:ext cx="533400" cy="379411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01" y="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noProof="0" dirty="0" smtClean="0">
                <a:latin typeface="Arial" pitchFamily="34" charset="0"/>
              </a:rPr>
              <a:t>Gunnison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7170" name="Picture 2" descr="http://www.cbrfc.noaa.gov/station/flowplot/flowplot.php?station=somc2&amp;flood=0&amp;sim=0&amp;pdays=april-july&amp;stats=0&amp;stage=0&amp;ts=13.35.3.17.2013&amp;hpeak=0&amp;fpeak=1&amp;ypeaks=1&amp;hyrs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2" y="1"/>
            <a:ext cx="5715000" cy="3467893"/>
          </a:xfrm>
          <a:prstGeom prst="rect">
            <a:avLst/>
          </a:prstGeom>
          <a:noFill/>
        </p:spPr>
      </p:pic>
      <p:pic>
        <p:nvPicPr>
          <p:cNvPr id="7172" name="Picture 4" descr="http://www.cbrfc.noaa.gov/station/flowplot/flowplot.php?station=gjnc2&amp;flood=0&amp;sim=0&amp;pdays=april-july&amp;stats=0&amp;stage=0&amp;ts=13.37.3.17.2013&amp;hpeak=0&amp;fpeak=1&amp;ypeaks=1&amp;hyrs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276600"/>
            <a:ext cx="57150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eak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3352800" cy="35528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95600" y="4343400"/>
            <a:ext cx="76200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324100" y="4191000"/>
            <a:ext cx="571500" cy="379411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01" y="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Arial" pitchFamily="34" charset="0"/>
              </a:rPr>
              <a:t>San Juan</a:t>
            </a:r>
            <a:r>
              <a:rPr lang="en-US" sz="2000" b="1" noProof="0" dirty="0" smtClean="0">
                <a:latin typeface="Arial" pitchFamily="34" charset="0"/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6148" name="Picture 4" descr="http://www.cbrfc.noaa.gov/station/flowplot/flowplot.php?station=drgc2&amp;flood=0&amp;sim=0&amp;pdays=april-july&amp;stats=0&amp;stage=0&amp;ts=13.44.3.17.2013&amp;hpeak=0&amp;fpeak=1&amp;ypeaks=1&amp;hyrs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385344"/>
            <a:ext cx="5333998" cy="3472656"/>
          </a:xfrm>
          <a:prstGeom prst="rect">
            <a:avLst/>
          </a:prstGeom>
          <a:noFill/>
        </p:spPr>
      </p:pic>
      <p:pic>
        <p:nvPicPr>
          <p:cNvPr id="9" name="Picture 8" descr="flowplot.ph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0"/>
            <a:ext cx="5416551" cy="3385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akl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5615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019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Peak Flow List at www.cbrfc.noaa.gov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52525"/>
            <a:ext cx="5867400" cy="5476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3420070"/>
            <a:ext cx="3476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/>
              <a:t>   3 </a:t>
            </a:r>
            <a:r>
              <a:rPr lang="en-US" dirty="0" smtClean="0"/>
              <a:t>%  </a:t>
            </a:r>
            <a:r>
              <a:rPr lang="en-US" dirty="0" smtClean="0"/>
              <a:t>Increase Lake Powell</a:t>
            </a:r>
            <a:endParaRPr lang="en-US" dirty="0" smtClean="0"/>
          </a:p>
          <a:p>
            <a:r>
              <a:rPr lang="en-US" dirty="0" smtClean="0"/>
              <a:t>0-10% </a:t>
            </a:r>
            <a:r>
              <a:rPr lang="en-US" dirty="0" smtClean="0"/>
              <a:t>  Increase  Gunnison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4431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smtClean="0"/>
              <a:t>Change San Juan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04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16</a:t>
            </a:r>
            <a:r>
              <a:rPr lang="en-US" baseline="30000" dirty="0" smtClean="0"/>
              <a:t>th</a:t>
            </a:r>
            <a:r>
              <a:rPr lang="en-US" dirty="0" smtClean="0"/>
              <a:t> Water Supply Forecast Update (Major Reservoirs)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1840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5 % </a:t>
            </a:r>
            <a:r>
              <a:rPr lang="en-US" dirty="0" smtClean="0"/>
              <a:t>Increase Upper Green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685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in April-July forecast volumes as a percent of average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Peak Flow Forecasts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686800" cy="2057400"/>
          </a:xfrm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Forecast updates planned for: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5/1, 5/17,6/1? (depending on evolution of the runoff)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Webinars: 5/6, 6/6 – all at 11 am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water supply volumes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Peak flow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~ 5/18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needed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589" y="1828800"/>
            <a:ext cx="4604411" cy="5029200"/>
          </a:xfrm>
          <a:prstGeom prst="rect">
            <a:avLst/>
          </a:prstGeom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ea typeface="ＭＳ Ｐゴシック" pitchFamily="-105" charset="-128"/>
                <a:cs typeface="Arial" pitchFamily="34" charset="0"/>
              </a:rPr>
              <a:t>CBRFC Contacts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-76200" y="846138"/>
            <a:ext cx="5410200" cy="2735262"/>
          </a:xfrm>
        </p:spPr>
        <p:txBody>
          <a:bodyPr/>
          <a:lstStyle/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Basin Focal Points (Available to discuss forecasts: 801.524.5130)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Upper Colorado: Brenda Alcorn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Green: Ashley Nielson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San Juan / Gunnison: Greg Smith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Great Basin: Brent Bernard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Virgin / Sevier – Stacie Bender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Lower Colorado (below Lake Powell): Tracy Cox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8382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105" charset="0"/>
              </a:rPr>
              <a:t>Feedback, Questions, Concerns always welcome….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219200" y="1828800"/>
            <a:ext cx="6591300" cy="1754188"/>
            <a:chOff x="720" y="2352"/>
            <a:chExt cx="4152" cy="1105"/>
          </a:xfrm>
        </p:grpSpPr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1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 dirty="0">
                <a:latin typeface="Calibri" pitchFamily="-105" charset="0"/>
              </a:endParaRPr>
            </a:p>
            <a:p>
              <a:pPr algn="ctr"/>
              <a:r>
                <a:rPr lang="en-US" b="1" dirty="0" smtClean="0">
                  <a:latin typeface="Calibri" pitchFamily="-105" charset="0"/>
                </a:rPr>
                <a:t>Greg Smith</a:t>
              </a:r>
              <a:endParaRPr lang="en-US" b="1" dirty="0">
                <a:latin typeface="Calibri" pitchFamily="-105" charset="0"/>
              </a:endParaRPr>
            </a:p>
            <a:p>
              <a:pPr algn="ctr"/>
              <a:endParaRPr lang="en-US" b="1" dirty="0">
                <a:latin typeface="Calibri" pitchFamily="-105" charset="0"/>
              </a:endParaRPr>
            </a:p>
            <a:p>
              <a:pPr algn="ctr"/>
              <a:r>
                <a:rPr lang="en-US" dirty="0">
                  <a:latin typeface="Calibri" pitchFamily="-105" charset="0"/>
                </a:rPr>
                <a:t>CBRFC </a:t>
              </a:r>
              <a:r>
                <a:rPr lang="en-US" dirty="0" smtClean="0">
                  <a:latin typeface="Calibri" pitchFamily="-105" charset="0"/>
                </a:rPr>
                <a:t>Senior Hydrologist</a:t>
              </a:r>
              <a:endParaRPr lang="en-US" dirty="0">
                <a:latin typeface="Calibri" pitchFamily="-105" charset="0"/>
              </a:endParaRPr>
            </a:p>
            <a:p>
              <a:pPr algn="ctr"/>
              <a:r>
                <a:rPr lang="en-US" dirty="0">
                  <a:latin typeface="Calibri" pitchFamily="-105" charset="0"/>
                </a:rPr>
                <a:t>Phone</a:t>
              </a:r>
              <a:r>
                <a:rPr lang="en-US">
                  <a:latin typeface="Calibri" pitchFamily="-105" charset="0"/>
                </a:rPr>
                <a:t>: </a:t>
              </a:r>
              <a:r>
                <a:rPr lang="en-US" smtClean="0">
                  <a:latin typeface="Calibri" pitchFamily="-105" charset="0"/>
                </a:rPr>
                <a:t>801.524.5130 ext 332</a:t>
              </a:r>
              <a:endParaRPr lang="en-US" dirty="0">
                <a:latin typeface="Calibri" pitchFamily="-105" charset="0"/>
              </a:endParaRPr>
            </a:p>
            <a:p>
              <a:pPr algn="ctr"/>
              <a:r>
                <a:rPr lang="en-US" dirty="0">
                  <a:latin typeface="Calibri" pitchFamily="-105" charset="0"/>
                </a:rPr>
                <a:t>Email: </a:t>
              </a:r>
              <a:r>
                <a:rPr lang="en-US" dirty="0" smtClean="0">
                  <a:latin typeface="Calibri" pitchFamily="-105" charset="0"/>
                  <a:hlinkClick r:id="rId4"/>
                </a:rPr>
                <a:t>greg.smith@noaa</a:t>
              </a:r>
              <a:r>
                <a:rPr lang="en-US" dirty="0" smtClean="0">
                  <a:latin typeface="Calibri" pitchFamily="-105" charset="0"/>
                </a:rPr>
                <a:t>.gov</a:t>
              </a:r>
              <a:endParaRPr lang="en-US" dirty="0">
                <a:latin typeface="Calibri" pitchFamily="-105" charset="0"/>
              </a:endParaRP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1219200" y="3808412"/>
            <a:ext cx="6591300" cy="1754188"/>
            <a:chOff x="720" y="2352"/>
            <a:chExt cx="4152" cy="1105"/>
          </a:xfrm>
        </p:grpSpPr>
        <p:pic>
          <p:nvPicPr>
            <p:cNvPr id="12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1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 dirty="0">
                <a:latin typeface="Calibri" pitchFamily="-105" charset="0"/>
              </a:endParaRPr>
            </a:p>
            <a:p>
              <a:pPr algn="ctr"/>
              <a:r>
                <a:rPr lang="en-US" b="1" dirty="0" smtClean="0">
                  <a:latin typeface="Calibri" pitchFamily="-105" charset="0"/>
                </a:rPr>
                <a:t>Ashley Nielson</a:t>
              </a:r>
              <a:endParaRPr lang="en-US" b="1" dirty="0">
                <a:latin typeface="Calibri" pitchFamily="-105" charset="0"/>
              </a:endParaRPr>
            </a:p>
            <a:p>
              <a:pPr algn="ctr"/>
              <a:endParaRPr lang="en-US" b="1" dirty="0">
                <a:latin typeface="Calibri" pitchFamily="-105" charset="0"/>
              </a:endParaRPr>
            </a:p>
            <a:p>
              <a:pPr algn="ctr"/>
              <a:r>
                <a:rPr lang="en-US" dirty="0">
                  <a:latin typeface="Calibri" pitchFamily="-105" charset="0"/>
                </a:rPr>
                <a:t>CBRFC </a:t>
              </a:r>
              <a:r>
                <a:rPr lang="en-US" dirty="0" smtClean="0">
                  <a:latin typeface="Calibri" pitchFamily="-105" charset="0"/>
                </a:rPr>
                <a:t>Hydrologist</a:t>
              </a:r>
              <a:endParaRPr lang="en-US" dirty="0">
                <a:latin typeface="Calibri" pitchFamily="-105" charset="0"/>
              </a:endParaRPr>
            </a:p>
            <a:p>
              <a:pPr algn="ctr"/>
              <a:r>
                <a:rPr lang="en-US" dirty="0">
                  <a:latin typeface="Calibri" pitchFamily="-105" charset="0"/>
                </a:rPr>
                <a:t>Phone: </a:t>
              </a:r>
              <a:r>
                <a:rPr lang="en-US" dirty="0" smtClean="0">
                  <a:latin typeface="Calibri" pitchFamily="-105" charset="0"/>
                </a:rPr>
                <a:t>801.524.5130 ext </a:t>
              </a:r>
              <a:r>
                <a:rPr lang="en-US" dirty="0" smtClean="0">
                  <a:latin typeface="Calibri" pitchFamily="-105" charset="0"/>
                </a:rPr>
                <a:t>333</a:t>
              </a:r>
              <a:endParaRPr lang="en-US" dirty="0">
                <a:latin typeface="Calibri" pitchFamily="-105" charset="0"/>
              </a:endParaRPr>
            </a:p>
            <a:p>
              <a:pPr algn="ctr"/>
              <a:r>
                <a:rPr lang="en-US" dirty="0">
                  <a:latin typeface="Calibri" pitchFamily="-105" charset="0"/>
                </a:rPr>
                <a:t>Email: </a:t>
              </a:r>
              <a:r>
                <a:rPr lang="en-US" dirty="0" smtClean="0">
                  <a:latin typeface="Calibri" pitchFamily="-105" charset="0"/>
                  <a:hlinkClick r:id="rId4"/>
                </a:rPr>
                <a:t>ashley.nielson@noaa</a:t>
              </a:r>
              <a:r>
                <a:rPr lang="en-US" dirty="0" smtClean="0">
                  <a:latin typeface="Calibri" pitchFamily="-105" charset="0"/>
                </a:rPr>
                <a:t>.gov</a:t>
              </a:r>
              <a:endParaRPr lang="en-US" dirty="0">
                <a:latin typeface="Calibri" pitchFamily="-105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brfcM201303te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088" y="0"/>
            <a:ext cx="3490912" cy="4047434"/>
          </a:xfrm>
          <a:prstGeom prst="rect">
            <a:avLst/>
          </a:prstGeom>
        </p:spPr>
      </p:pic>
      <p:pic>
        <p:nvPicPr>
          <p:cNvPr id="7" name="Picture 6" descr="cbrfcM201203tem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408017"/>
            <a:ext cx="2975610" cy="3449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800" y="990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Very Warm &amp;</a:t>
            </a:r>
          </a:p>
          <a:p>
            <a:pPr algn="ctr"/>
            <a:r>
              <a:rPr lang="en-US" dirty="0" smtClean="0"/>
              <a:t>Very Dry </a:t>
            </a:r>
          </a:p>
          <a:p>
            <a:pPr algn="ctr"/>
            <a:r>
              <a:rPr lang="en-US" dirty="0" smtClean="0"/>
              <a:t>March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419600" y="2209797"/>
            <a:ext cx="1524000" cy="1143003"/>
            <a:chOff x="4419600" y="2057400"/>
            <a:chExt cx="1524000" cy="1143003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419600" y="2057400"/>
              <a:ext cx="1524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3848894" y="2628107"/>
              <a:ext cx="1143002" cy="15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cbrfcS2013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14738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50800" cy="5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3556000"/>
            <a:ext cx="50800" cy="5080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</a:t>
            </a:r>
            <a:r>
              <a:rPr lang="en-US" sz="1400" dirty="0" smtClean="0">
                <a:latin typeface="Calibri" pitchFamily="-105" charset="0"/>
              </a:rPr>
              <a:t>/</a:t>
            </a:r>
            <a:r>
              <a:rPr lang="en-US" sz="1400" dirty="0" err="1" smtClean="0">
                <a:latin typeface="Calibri" pitchFamily="-105" charset="0"/>
              </a:rPr>
              <a:t>water.weather.gov/precip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3708400"/>
            <a:ext cx="50800" cy="5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860800"/>
            <a:ext cx="50800" cy="5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75846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First Half of April Precipitation</a:t>
            </a:r>
            <a:endParaRPr lang="en-US" sz="1600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103304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Percent of Average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248400" y="1600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Departure from Average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6324600" y="1444623"/>
            <a:ext cx="1447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949886" y="2379474"/>
            <a:ext cx="88144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pr117pcp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932"/>
            <a:ext cx="6091238" cy="3344068"/>
          </a:xfrm>
          <a:prstGeom prst="rect">
            <a:avLst/>
          </a:prstGeom>
        </p:spPr>
      </p:pic>
      <p:pic>
        <p:nvPicPr>
          <p:cNvPr id="20" name="Picture 19" descr="apr117de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029310"/>
            <a:ext cx="6096000" cy="337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ohlegen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0050"/>
            <a:ext cx="2562225" cy="1331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371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</a:t>
            </a:r>
            <a:r>
              <a:rPr lang="en-US" dirty="0" smtClean="0"/>
              <a:t>18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1447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</a:t>
            </a:r>
            <a:r>
              <a:rPr lang="en-US" dirty="0" smtClean="0"/>
              <a:t>18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Snow:  </a:t>
            </a:r>
            <a:r>
              <a:rPr lang="en-US" sz="2000" b="1" dirty="0" smtClean="0"/>
              <a:t>The impact of spring weather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685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Retained </a:t>
            </a:r>
            <a:r>
              <a:rPr lang="en-US" dirty="0" smtClean="0"/>
              <a:t>and added to the snowpack compared to 2012</a:t>
            </a:r>
            <a:endParaRPr lang="en-US" dirty="0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5240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http://</a:t>
            </a:r>
            <a:r>
              <a:rPr lang="en-US" sz="1400" dirty="0" smtClean="0">
                <a:latin typeface="Calibri" pitchFamily="-105" charset="0"/>
              </a:rPr>
              <a:t>www.nohrsc.nws.gov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20" name="Picture 19" descr="apr182013nohr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828800"/>
            <a:ext cx="4418746" cy="3914775"/>
          </a:xfrm>
          <a:prstGeom prst="rect">
            <a:avLst/>
          </a:prstGeom>
        </p:spPr>
      </p:pic>
      <p:pic>
        <p:nvPicPr>
          <p:cNvPr id="21" name="Picture 20" descr="apr182012nohrs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828800"/>
            <a:ext cx="4466279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n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629" y="1066800"/>
            <a:ext cx="4296571" cy="4686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632609"/>
            <a:ext cx="6844888" cy="4341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716" y="10180"/>
            <a:ext cx="872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Snow:   </a:t>
            </a:r>
            <a:r>
              <a:rPr lang="en-US" sz="2400" b="1" dirty="0" smtClean="0"/>
              <a:t>April Retention and Building of Snowpack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60314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1</a:t>
            </a:r>
            <a:r>
              <a:rPr lang="en-US" baseline="30000" dirty="0" smtClean="0"/>
              <a:t>st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34100" y="60198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17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pic>
        <p:nvPicPr>
          <p:cNvPr id="8" name="Picture 7" descr="cbrfc.snow04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1" y="1295400"/>
            <a:ext cx="4457699" cy="44576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ow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25" y="1295400"/>
            <a:ext cx="4406200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7500" y="6107668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1</a:t>
            </a:r>
            <a:r>
              <a:rPr lang="en-US" baseline="30000" dirty="0" smtClean="0"/>
              <a:t>st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29300" y="6031468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17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  <a:endParaRPr lang="en-US" dirty="0"/>
          </a:p>
        </p:txBody>
      </p:sp>
      <p:pic>
        <p:nvPicPr>
          <p:cNvPr id="15" name="Picture 14" descr="cbrfc.snowpctl04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27475"/>
            <a:ext cx="4592325" cy="4592325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609600"/>
            <a:ext cx="5586562" cy="4469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9716" y="10180"/>
            <a:ext cx="8729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Snow:   </a:t>
            </a:r>
            <a:r>
              <a:rPr lang="en-US" sz="2400" b="1" dirty="0" smtClean="0"/>
              <a:t>April Retention and Building of Snowpack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3000" y="6031468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17 2012</a:t>
            </a:r>
            <a:endParaRPr lang="en-US" dirty="0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0" y="1"/>
            <a:ext cx="233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Snow</a:t>
            </a:r>
          </a:p>
        </p:txBody>
      </p:sp>
      <p:pic>
        <p:nvPicPr>
          <p:cNvPr id="8" name="Picture 7" descr="snowapr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812"/>
            <a:ext cx="5029200" cy="51697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6031468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17 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05536" y="164068"/>
            <a:ext cx="5471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2012 Melt Underway   /   2013 Building Snowpack</a:t>
            </a:r>
            <a:endParaRPr lang="en-US" dirty="0"/>
          </a:p>
        </p:txBody>
      </p:sp>
      <p:pic>
        <p:nvPicPr>
          <p:cNvPr id="10" name="Picture 9" descr="googlesn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785812"/>
            <a:ext cx="3810001" cy="5245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valc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495800"/>
            <a:ext cx="3314700" cy="2209800"/>
          </a:xfrm>
          <a:prstGeom prst="rect">
            <a:avLst/>
          </a:prstGeom>
        </p:spPr>
      </p:pic>
      <p:pic>
        <p:nvPicPr>
          <p:cNvPr id="21" name="Picture 20" descr="gzpc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6000"/>
            <a:ext cx="3352800" cy="2235200"/>
          </a:xfrm>
          <a:prstGeom prst="rect">
            <a:avLst/>
          </a:prstGeom>
        </p:spPr>
      </p:pic>
      <p:pic>
        <p:nvPicPr>
          <p:cNvPr id="19" name="Picture 18" descr="lkfu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798" y="-1"/>
            <a:ext cx="3314701" cy="2209801"/>
          </a:xfrm>
          <a:prstGeom prst="rect">
            <a:avLst/>
          </a:prstGeom>
        </p:spPr>
      </p:pic>
      <p:pic>
        <p:nvPicPr>
          <p:cNvPr id="18" name="Picture 17" descr="snowav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56" y="1209675"/>
            <a:ext cx="3923644" cy="4124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5669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Big difference from 2012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1905000" y="2405062"/>
            <a:ext cx="304800" cy="371475"/>
          </a:xfrm>
          <a:prstGeom prst="ellipse">
            <a:avLst/>
          </a:prstGeom>
          <a:noFill/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1" name="Straight Arrow Connector 10"/>
          <p:cNvCxnSpPr>
            <a:stCxn id="10" idx="7"/>
          </p:cNvCxnSpPr>
          <p:nvPr/>
        </p:nvCxnSpPr>
        <p:spPr>
          <a:xfrm rot="5400000" flipH="1" flipV="1">
            <a:off x="2938951" y="140615"/>
            <a:ext cx="1545061" cy="3092637"/>
          </a:xfrm>
          <a:prstGeom prst="straightConnector1">
            <a:avLst/>
          </a:prstGeom>
          <a:ln w="889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895600" y="2914649"/>
            <a:ext cx="304800" cy="361950"/>
          </a:xfrm>
          <a:prstGeom prst="ellipse">
            <a:avLst/>
          </a:prstGeom>
          <a:noFill/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4" name="Straight Arrow Connector 13"/>
          <p:cNvCxnSpPr>
            <a:stCxn id="13" idx="6"/>
          </p:cNvCxnSpPr>
          <p:nvPr/>
        </p:nvCxnSpPr>
        <p:spPr>
          <a:xfrm>
            <a:off x="3200400" y="3095624"/>
            <a:ext cx="2209800" cy="1588"/>
          </a:xfrm>
          <a:prstGeom prst="straightConnector1">
            <a:avLst/>
          </a:prstGeom>
          <a:ln w="889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590800" y="3543300"/>
            <a:ext cx="304800" cy="361950"/>
          </a:xfrm>
          <a:prstGeom prst="ellipse">
            <a:avLst/>
          </a:prstGeom>
          <a:noFill/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7" name="Straight Arrow Connector 16"/>
          <p:cNvCxnSpPr>
            <a:stCxn id="16" idx="5"/>
          </p:cNvCxnSpPr>
          <p:nvPr/>
        </p:nvCxnSpPr>
        <p:spPr>
          <a:xfrm rot="16200000" flipH="1">
            <a:off x="3008703" y="3694503"/>
            <a:ext cx="2091358" cy="2406839"/>
          </a:xfrm>
          <a:prstGeom prst="straightConnector1">
            <a:avLst/>
          </a:prstGeom>
          <a:ln w="889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82358" y="59817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10800 FT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152900" y="3352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11100 FT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038600" y="455831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10100 FT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16685</TotalTime>
  <Words>595</Words>
  <Application>Microsoft Office PowerPoint</Application>
  <PresentationFormat>On-screen Show (4:3)</PresentationFormat>
  <Paragraphs>134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CBRFC April 2013  Peak Flow Forecast Webinar</vt:lpstr>
      <vt:lpstr>Today’s Presentation</vt:lpstr>
      <vt:lpstr>Slide 3</vt:lpstr>
      <vt:lpstr>Slide 4</vt:lpstr>
      <vt:lpstr>Slide 5</vt:lpstr>
      <vt:lpstr>Slide 6</vt:lpstr>
      <vt:lpstr>Slide 7</vt:lpstr>
      <vt:lpstr>Slide 8</vt:lpstr>
      <vt:lpstr>Slide 9</vt:lpstr>
      <vt:lpstr>SNOW: Upper Green Basin (above Flaming Gorge)</vt:lpstr>
      <vt:lpstr>Slide 11</vt:lpstr>
      <vt:lpstr>Slide 12</vt:lpstr>
      <vt:lpstr>Slide 13</vt:lpstr>
      <vt:lpstr>Forecast Precipitation</vt:lpstr>
      <vt:lpstr>Slide 15</vt:lpstr>
      <vt:lpstr>What is a Peak Flow Forecast?</vt:lpstr>
      <vt:lpstr>Spring Weather Really Matters</vt:lpstr>
      <vt:lpstr>April 17 Peak Flow Forecasts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Peak Flow Forecasts </vt:lpstr>
      <vt:lpstr>CBRFC Contacts</vt:lpstr>
      <vt:lpstr>Slide 29</vt:lpstr>
    </vt:vector>
  </TitlesOfParts>
  <Company>NWS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 March 2009 Water Supply Webinar</dc:title>
  <dc:creator>kvw</dc:creator>
  <cp:lastModifiedBy>ges</cp:lastModifiedBy>
  <cp:revision>232</cp:revision>
  <dcterms:created xsi:type="dcterms:W3CDTF">2011-04-20T16:50:29Z</dcterms:created>
  <dcterms:modified xsi:type="dcterms:W3CDTF">2013-04-18T15:43:45Z</dcterms:modified>
</cp:coreProperties>
</file>