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6" r:id="rId6"/>
    <p:sldId id="335" r:id="rId7"/>
    <p:sldId id="314" r:id="rId8"/>
    <p:sldId id="331" r:id="rId9"/>
    <p:sldId id="332" r:id="rId10"/>
    <p:sldId id="333" r:id="rId11"/>
    <p:sldId id="304" r:id="rId12"/>
    <p:sldId id="305" r:id="rId13"/>
    <p:sldId id="320" r:id="rId14"/>
    <p:sldId id="334" r:id="rId15"/>
    <p:sldId id="326" r:id="rId16"/>
    <p:sldId id="330" r:id="rId17"/>
    <p:sldId id="329" r:id="rId18"/>
    <p:sldId id="322" r:id="rId19"/>
    <p:sldId id="32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airie" initials="jr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1815" autoAdjust="0"/>
  </p:normalViewPr>
  <p:slideViewPr>
    <p:cSldViewPr snapToGrid="0" snapToObjects="1">
      <p:cViewPr>
        <p:scale>
          <a:sx n="104" d="100"/>
          <a:sy n="104" d="100"/>
        </p:scale>
        <p:origin x="-4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18T11:30:19.460" idx="2">
    <p:pos x="10" y="10"/>
    <p:text>replace with Powell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D1169-70C8-974D-879D-9C19C3267614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EB06-3AB7-0F47-BBC6-020A0C56A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9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baseline="0" dirty="0" smtClean="0"/>
              <a:t> year operations and tier determinations are based on official CBRFC forecasts</a:t>
            </a:r>
          </a:p>
          <a:p>
            <a:r>
              <a:rPr lang="en-US" baseline="0" dirty="0" smtClean="0"/>
              <a:t>Out-year projections for planning purposes are based on historical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733C1-D756-4051-9104-6C58A81A4B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4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3E05-7337-0C43-AF8C-194E4ADA2CB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42FC-C9AB-3B42-A774-5A4E0AA9B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5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3E05-7337-0C43-AF8C-194E4ADA2CB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42FC-C9AB-3B42-A774-5A4E0AA9B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3E05-7337-0C43-AF8C-194E4ADA2CB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42FC-C9AB-3B42-A774-5A4E0AA9B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4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3E05-7337-0C43-AF8C-194E4ADA2CB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42FC-C9AB-3B42-A774-5A4E0AA9B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3E05-7337-0C43-AF8C-194E4ADA2CB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42FC-C9AB-3B42-A774-5A4E0AA9B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3E05-7337-0C43-AF8C-194E4ADA2CB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42FC-C9AB-3B42-A774-5A4E0AA9B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3E05-7337-0C43-AF8C-194E4ADA2CB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42FC-C9AB-3B42-A774-5A4E0AA9B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8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3E05-7337-0C43-AF8C-194E4ADA2CB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42FC-C9AB-3B42-A774-5A4E0AA9B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9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3E05-7337-0C43-AF8C-194E4ADA2CB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42FC-C9AB-3B42-A774-5A4E0AA9B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1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3E05-7337-0C43-AF8C-194E4ADA2CB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42FC-C9AB-3B42-A774-5A4E0AA9B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1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3E05-7337-0C43-AF8C-194E4ADA2CB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42FC-C9AB-3B42-A774-5A4E0AA9B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0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43E05-7337-0C43-AF8C-194E4ADA2CB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042FC-C9AB-3B42-A774-5A4E0AA9B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2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Colorado Basin River Forecast Center</a:t>
            </a:r>
            <a:br>
              <a:rPr lang="en-US" dirty="0" smtClean="0"/>
            </a:br>
            <a:r>
              <a:rPr lang="en-US" dirty="0" smtClean="0"/>
              <a:t>Water Supply Forecasting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3644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Michelle Stokes</a:t>
            </a:r>
          </a:p>
          <a:p>
            <a:r>
              <a:rPr lang="en-US" sz="2800" dirty="0" smtClean="0"/>
              <a:t>Hydrologist in Charge</a:t>
            </a:r>
          </a:p>
          <a:p>
            <a:r>
              <a:rPr lang="en-US" sz="2800" dirty="0" smtClean="0"/>
              <a:t>Colorado Basin River Forecast Center</a:t>
            </a:r>
          </a:p>
          <a:p>
            <a:r>
              <a:rPr lang="en-US" sz="2800" dirty="0" smtClean="0"/>
              <a:t>April 28, 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39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Ensemble </a:t>
            </a:r>
            <a:r>
              <a:rPr lang="en-US" dirty="0" err="1" smtClean="0"/>
              <a:t>Streamflow</a:t>
            </a:r>
            <a:r>
              <a:rPr lang="en-US" dirty="0" smtClean="0"/>
              <a:t> Prediction (ESP)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87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/>
              <a:t>Uses model states from DOF as starting point and can also use forecast precipitation (5 days) and temperature (10 days) inputs</a:t>
            </a:r>
          </a:p>
          <a:p>
            <a:pPr>
              <a:lnSpc>
                <a:spcPct val="90000"/>
              </a:lnSpc>
            </a:pPr>
            <a:r>
              <a:rPr lang="en-US" sz="2500" dirty="0" smtClean="0"/>
              <a:t>Uses historical precipitation and temperature time series from CS and statistical distributions to derive probabilistic flow forecasts</a:t>
            </a:r>
          </a:p>
          <a:p>
            <a:pPr>
              <a:lnSpc>
                <a:spcPct val="90000"/>
              </a:lnSpc>
            </a:pPr>
            <a:r>
              <a:rPr lang="en-US" sz="2500" dirty="0" smtClean="0"/>
              <a:t>Can adjust output for model bias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71832" y="5105391"/>
            <a:ext cx="2740554" cy="1462088"/>
            <a:chOff x="5715000" y="4648200"/>
            <a:chExt cx="2740554" cy="1462088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324600" y="4648200"/>
              <a:ext cx="1293813" cy="939800"/>
              <a:chOff x="1488" y="1392"/>
              <a:chExt cx="2735" cy="2562"/>
            </a:xfrm>
          </p:grpSpPr>
          <p:sp>
            <p:nvSpPr>
              <p:cNvPr id="28681" name="Oval 5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2735" cy="1871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Garamond" charset="0"/>
                </a:endParaRPr>
              </a:p>
            </p:txBody>
          </p:sp>
          <p:sp>
            <p:nvSpPr>
              <p:cNvPr id="28682" name="Text Box 6"/>
              <p:cNvSpPr txBox="1">
                <a:spLocks noChangeArrowheads="1"/>
              </p:cNvSpPr>
              <p:nvPr/>
            </p:nvSpPr>
            <p:spPr bwMode="auto">
              <a:xfrm>
                <a:off x="2064" y="1687"/>
                <a:ext cx="1798" cy="2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sz="1600" dirty="0"/>
                  <a:t> </a:t>
                </a:r>
                <a:r>
                  <a:rPr lang="en-US" sz="1600" dirty="0">
                    <a:latin typeface="+mn-lt"/>
                  </a:rPr>
                  <a:t>CS</a:t>
                </a:r>
              </a:p>
              <a:p>
                <a:pPr>
                  <a:buFontTx/>
                  <a:buChar char="•"/>
                </a:pPr>
                <a:endParaRPr lang="en-US" sz="1600" dirty="0"/>
              </a:p>
              <a:p>
                <a:pPr>
                  <a:buFontTx/>
                  <a:buChar char="•"/>
                </a:pPr>
                <a:endParaRPr lang="en-US" sz="1600" dirty="0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934200" y="5257800"/>
              <a:ext cx="1521354" cy="778090"/>
              <a:chOff x="2160" y="2160"/>
              <a:chExt cx="3216" cy="2015"/>
            </a:xfrm>
            <a:effectLst>
              <a:glow rad="101600">
                <a:srgbClr val="FF0000">
                  <a:alpha val="75000"/>
                </a:srgbClr>
              </a:glow>
            </a:effectLst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auto">
              <a:xfrm>
                <a:off x="2448" y="2304"/>
                <a:ext cx="2928" cy="1871"/>
              </a:xfrm>
              <a:prstGeom prst="ellipse">
                <a:avLst/>
              </a:prstGeom>
              <a:solidFill>
                <a:srgbClr val="33CCCC">
                  <a:alpha val="50000"/>
                </a:srgb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Arial"/>
                    <a:ea typeface="ＭＳ Ｐゴシック" pitchFamily="-109" charset="-128"/>
                    <a:cs typeface="ＭＳ Ｐゴシック" pitchFamily="-109" charset="-128"/>
                  </a:rPr>
                  <a:t>ESP</a:t>
                </a: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2160" y="3744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>
                <a:off x="3312" y="2160"/>
                <a:ext cx="600" cy="8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715000" y="5257800"/>
              <a:ext cx="1293813" cy="852488"/>
              <a:chOff x="480" y="1968"/>
              <a:chExt cx="2735" cy="2207"/>
            </a:xfrm>
          </p:grpSpPr>
          <p:sp>
            <p:nvSpPr>
              <p:cNvPr id="28679" name="Oval 13"/>
              <p:cNvSpPr>
                <a:spLocks noChangeArrowheads="1"/>
              </p:cNvSpPr>
              <p:nvPr/>
            </p:nvSpPr>
            <p:spPr bwMode="auto">
              <a:xfrm>
                <a:off x="480" y="2304"/>
                <a:ext cx="2735" cy="1871"/>
              </a:xfrm>
              <a:prstGeom prst="ellipse">
                <a:avLst/>
              </a:prstGeom>
              <a:solidFill>
                <a:srgbClr val="00FFFF">
                  <a:alpha val="50195"/>
                </a:srgb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 dirty="0" smtClean="0"/>
                  <a:t>DOF</a:t>
                </a:r>
                <a:endParaRPr lang="en-US" sz="1600" dirty="0"/>
              </a:p>
            </p:txBody>
          </p:sp>
          <p:sp>
            <p:nvSpPr>
              <p:cNvPr id="28680" name="Line 15"/>
              <p:cNvSpPr>
                <a:spLocks noChangeShapeType="1"/>
              </p:cNvSpPr>
              <p:nvPr/>
            </p:nvSpPr>
            <p:spPr bwMode="auto">
              <a:xfrm flipH="1">
                <a:off x="1200" y="1968"/>
                <a:ext cx="912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23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228600" y="245327"/>
            <a:ext cx="8915400" cy="122663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Ensemble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Streamflow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Prediction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Probabilistic Forecasts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1612" y="4099451"/>
            <a:ext cx="8837342" cy="2656101"/>
            <a:chOff x="128159" y="3954488"/>
            <a:chExt cx="8837342" cy="2656101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015295" y="4336117"/>
              <a:ext cx="6081682" cy="1241425"/>
            </a:xfrm>
            <a:custGeom>
              <a:avLst/>
              <a:gdLst/>
              <a:ahLst/>
              <a:cxnLst>
                <a:cxn ang="0">
                  <a:pos x="0" y="782"/>
                </a:cxn>
                <a:cxn ang="0">
                  <a:pos x="192" y="710"/>
                </a:cxn>
                <a:cxn ang="0">
                  <a:pos x="584" y="646"/>
                </a:cxn>
                <a:cxn ang="0">
                  <a:pos x="992" y="646"/>
                </a:cxn>
                <a:cxn ang="0">
                  <a:pos x="1112" y="566"/>
                </a:cxn>
                <a:cxn ang="0">
                  <a:pos x="1136" y="542"/>
                </a:cxn>
                <a:cxn ang="0">
                  <a:pos x="1184" y="526"/>
                </a:cxn>
                <a:cxn ang="0">
                  <a:pos x="1448" y="478"/>
                </a:cxn>
                <a:cxn ang="0">
                  <a:pos x="1984" y="188"/>
                </a:cxn>
                <a:cxn ang="0">
                  <a:pos x="2456" y="20"/>
                </a:cxn>
                <a:cxn ang="0">
                  <a:pos x="2624" y="20"/>
                </a:cxn>
                <a:cxn ang="0">
                  <a:pos x="2616" y="20"/>
                </a:cxn>
                <a:cxn ang="0">
                  <a:pos x="2800" y="12"/>
                </a:cxn>
                <a:cxn ang="0">
                  <a:pos x="2968" y="132"/>
                </a:cxn>
                <a:cxn ang="0">
                  <a:pos x="3128" y="164"/>
                </a:cxn>
                <a:cxn ang="0">
                  <a:pos x="3456" y="140"/>
                </a:cxn>
                <a:cxn ang="0">
                  <a:pos x="3680" y="110"/>
                </a:cxn>
                <a:cxn ang="0">
                  <a:pos x="4032" y="78"/>
                </a:cxn>
              </a:cxnLst>
              <a:rect l="0" t="0" r="r" b="b"/>
              <a:pathLst>
                <a:path w="4032" h="782">
                  <a:moveTo>
                    <a:pt x="0" y="782"/>
                  </a:moveTo>
                  <a:cubicBezTo>
                    <a:pt x="63" y="740"/>
                    <a:pt x="121" y="729"/>
                    <a:pt x="192" y="710"/>
                  </a:cubicBezTo>
                  <a:cubicBezTo>
                    <a:pt x="324" y="674"/>
                    <a:pt x="445" y="655"/>
                    <a:pt x="584" y="646"/>
                  </a:cubicBezTo>
                  <a:cubicBezTo>
                    <a:pt x="665" y="649"/>
                    <a:pt x="892" y="663"/>
                    <a:pt x="992" y="646"/>
                  </a:cubicBezTo>
                  <a:cubicBezTo>
                    <a:pt x="1008" y="643"/>
                    <a:pt x="1094" y="579"/>
                    <a:pt x="1112" y="566"/>
                  </a:cubicBezTo>
                  <a:cubicBezTo>
                    <a:pt x="1121" y="559"/>
                    <a:pt x="1126" y="547"/>
                    <a:pt x="1136" y="542"/>
                  </a:cubicBezTo>
                  <a:cubicBezTo>
                    <a:pt x="1151" y="534"/>
                    <a:pt x="1184" y="526"/>
                    <a:pt x="1184" y="526"/>
                  </a:cubicBezTo>
                  <a:cubicBezTo>
                    <a:pt x="1255" y="473"/>
                    <a:pt x="1367" y="482"/>
                    <a:pt x="1448" y="478"/>
                  </a:cubicBezTo>
                  <a:cubicBezTo>
                    <a:pt x="1585" y="392"/>
                    <a:pt x="1825" y="220"/>
                    <a:pt x="1984" y="188"/>
                  </a:cubicBezTo>
                  <a:cubicBezTo>
                    <a:pt x="2192" y="202"/>
                    <a:pt x="2240" y="16"/>
                    <a:pt x="2456" y="20"/>
                  </a:cubicBezTo>
                  <a:cubicBezTo>
                    <a:pt x="2485" y="27"/>
                    <a:pt x="2600" y="0"/>
                    <a:pt x="2624" y="20"/>
                  </a:cubicBezTo>
                  <a:cubicBezTo>
                    <a:pt x="2633" y="27"/>
                    <a:pt x="2606" y="15"/>
                    <a:pt x="2616" y="20"/>
                  </a:cubicBezTo>
                  <a:cubicBezTo>
                    <a:pt x="2631" y="28"/>
                    <a:pt x="2800" y="12"/>
                    <a:pt x="2800" y="12"/>
                  </a:cubicBezTo>
                  <a:cubicBezTo>
                    <a:pt x="2883" y="5"/>
                    <a:pt x="2894" y="153"/>
                    <a:pt x="2968" y="132"/>
                  </a:cubicBezTo>
                  <a:cubicBezTo>
                    <a:pt x="3029" y="95"/>
                    <a:pt x="3059" y="179"/>
                    <a:pt x="3128" y="164"/>
                  </a:cubicBezTo>
                  <a:cubicBezTo>
                    <a:pt x="3238" y="82"/>
                    <a:pt x="3324" y="150"/>
                    <a:pt x="3456" y="140"/>
                  </a:cubicBezTo>
                  <a:cubicBezTo>
                    <a:pt x="3536" y="108"/>
                    <a:pt x="3597" y="135"/>
                    <a:pt x="3680" y="110"/>
                  </a:cubicBezTo>
                  <a:cubicBezTo>
                    <a:pt x="3794" y="76"/>
                    <a:pt x="3914" y="78"/>
                    <a:pt x="4032" y="78"/>
                  </a:cubicBezTo>
                </a:path>
              </a:pathLst>
            </a:custGeom>
            <a:noFill/>
            <a:ln w="57150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091965" y="4228167"/>
              <a:ext cx="806631" cy="38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  <a:spcAft>
                  <a:spcPct val="40000"/>
                </a:spcAft>
                <a:buFont typeface="Wingdings" pitchFamily="2" charset="2"/>
                <a:buNone/>
              </a:pPr>
              <a:r>
                <a:rPr lang="en-US" sz="2400" dirty="0" smtClean="0"/>
                <a:t>1981</a:t>
              </a:r>
              <a:endParaRPr lang="en-US" sz="2800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015295" y="4532967"/>
              <a:ext cx="6154082" cy="1320800"/>
            </a:xfrm>
            <a:custGeom>
              <a:avLst/>
              <a:gdLst/>
              <a:ahLst/>
              <a:cxnLst>
                <a:cxn ang="0">
                  <a:pos x="0" y="704"/>
                </a:cxn>
                <a:cxn ang="0">
                  <a:pos x="152" y="696"/>
                </a:cxn>
                <a:cxn ang="0">
                  <a:pos x="312" y="760"/>
                </a:cxn>
                <a:cxn ang="0">
                  <a:pos x="448" y="832"/>
                </a:cxn>
                <a:cxn ang="0">
                  <a:pos x="744" y="800"/>
                </a:cxn>
                <a:cxn ang="0">
                  <a:pos x="1040" y="728"/>
                </a:cxn>
                <a:cxn ang="0">
                  <a:pos x="1224" y="656"/>
                </a:cxn>
                <a:cxn ang="0">
                  <a:pos x="1264" y="640"/>
                </a:cxn>
                <a:cxn ang="0">
                  <a:pos x="1336" y="632"/>
                </a:cxn>
                <a:cxn ang="0">
                  <a:pos x="1360" y="608"/>
                </a:cxn>
                <a:cxn ang="0">
                  <a:pos x="1544" y="560"/>
                </a:cxn>
                <a:cxn ang="0">
                  <a:pos x="1680" y="512"/>
                </a:cxn>
                <a:cxn ang="0">
                  <a:pos x="1696" y="488"/>
                </a:cxn>
                <a:cxn ang="0">
                  <a:pos x="1760" y="464"/>
                </a:cxn>
                <a:cxn ang="0">
                  <a:pos x="1832" y="432"/>
                </a:cxn>
                <a:cxn ang="0">
                  <a:pos x="2096" y="248"/>
                </a:cxn>
                <a:cxn ang="0">
                  <a:pos x="2144" y="200"/>
                </a:cxn>
                <a:cxn ang="0">
                  <a:pos x="2200" y="168"/>
                </a:cxn>
                <a:cxn ang="0">
                  <a:pos x="2272" y="120"/>
                </a:cxn>
                <a:cxn ang="0">
                  <a:pos x="2320" y="32"/>
                </a:cxn>
                <a:cxn ang="0">
                  <a:pos x="2368" y="0"/>
                </a:cxn>
                <a:cxn ang="0">
                  <a:pos x="2512" y="32"/>
                </a:cxn>
                <a:cxn ang="0">
                  <a:pos x="2640" y="104"/>
                </a:cxn>
                <a:cxn ang="0">
                  <a:pos x="2816" y="152"/>
                </a:cxn>
                <a:cxn ang="0">
                  <a:pos x="2960" y="232"/>
                </a:cxn>
                <a:cxn ang="0">
                  <a:pos x="3112" y="288"/>
                </a:cxn>
                <a:cxn ang="0">
                  <a:pos x="3344" y="536"/>
                </a:cxn>
                <a:cxn ang="0">
                  <a:pos x="3624" y="712"/>
                </a:cxn>
                <a:cxn ang="0">
                  <a:pos x="3992" y="776"/>
                </a:cxn>
                <a:cxn ang="0">
                  <a:pos x="4264" y="736"/>
                </a:cxn>
              </a:cxnLst>
              <a:rect l="0" t="0" r="r" b="b"/>
              <a:pathLst>
                <a:path w="4264" h="832">
                  <a:moveTo>
                    <a:pt x="0" y="704"/>
                  </a:moveTo>
                  <a:cubicBezTo>
                    <a:pt x="81" y="677"/>
                    <a:pt x="31" y="687"/>
                    <a:pt x="152" y="696"/>
                  </a:cubicBezTo>
                  <a:cubicBezTo>
                    <a:pt x="204" y="727"/>
                    <a:pt x="254" y="743"/>
                    <a:pt x="312" y="760"/>
                  </a:cubicBezTo>
                  <a:cubicBezTo>
                    <a:pt x="348" y="814"/>
                    <a:pt x="391" y="813"/>
                    <a:pt x="448" y="832"/>
                  </a:cubicBezTo>
                  <a:cubicBezTo>
                    <a:pt x="551" y="826"/>
                    <a:pt x="642" y="808"/>
                    <a:pt x="744" y="800"/>
                  </a:cubicBezTo>
                  <a:cubicBezTo>
                    <a:pt x="842" y="775"/>
                    <a:pt x="943" y="756"/>
                    <a:pt x="1040" y="728"/>
                  </a:cubicBezTo>
                  <a:cubicBezTo>
                    <a:pt x="1076" y="692"/>
                    <a:pt x="1172" y="665"/>
                    <a:pt x="1224" y="656"/>
                  </a:cubicBezTo>
                  <a:cubicBezTo>
                    <a:pt x="1237" y="651"/>
                    <a:pt x="1250" y="643"/>
                    <a:pt x="1264" y="640"/>
                  </a:cubicBezTo>
                  <a:cubicBezTo>
                    <a:pt x="1288" y="635"/>
                    <a:pt x="1313" y="640"/>
                    <a:pt x="1336" y="632"/>
                  </a:cubicBezTo>
                  <a:cubicBezTo>
                    <a:pt x="1347" y="628"/>
                    <a:pt x="1350" y="613"/>
                    <a:pt x="1360" y="608"/>
                  </a:cubicBezTo>
                  <a:cubicBezTo>
                    <a:pt x="1412" y="579"/>
                    <a:pt x="1486" y="568"/>
                    <a:pt x="1544" y="560"/>
                  </a:cubicBezTo>
                  <a:cubicBezTo>
                    <a:pt x="1593" y="544"/>
                    <a:pt x="1634" y="535"/>
                    <a:pt x="1680" y="512"/>
                  </a:cubicBezTo>
                  <a:cubicBezTo>
                    <a:pt x="1685" y="504"/>
                    <a:pt x="1688" y="494"/>
                    <a:pt x="1696" y="488"/>
                  </a:cubicBezTo>
                  <a:cubicBezTo>
                    <a:pt x="1714" y="474"/>
                    <a:pt x="1740" y="474"/>
                    <a:pt x="1760" y="464"/>
                  </a:cubicBezTo>
                  <a:cubicBezTo>
                    <a:pt x="1829" y="429"/>
                    <a:pt x="1771" y="447"/>
                    <a:pt x="1832" y="432"/>
                  </a:cubicBezTo>
                  <a:cubicBezTo>
                    <a:pt x="1920" y="374"/>
                    <a:pt x="2018" y="319"/>
                    <a:pt x="2096" y="248"/>
                  </a:cubicBezTo>
                  <a:cubicBezTo>
                    <a:pt x="2113" y="233"/>
                    <a:pt x="2128" y="216"/>
                    <a:pt x="2144" y="200"/>
                  </a:cubicBezTo>
                  <a:cubicBezTo>
                    <a:pt x="2159" y="185"/>
                    <a:pt x="2183" y="182"/>
                    <a:pt x="2200" y="168"/>
                  </a:cubicBezTo>
                  <a:cubicBezTo>
                    <a:pt x="2226" y="146"/>
                    <a:pt x="2239" y="131"/>
                    <a:pt x="2272" y="120"/>
                  </a:cubicBezTo>
                  <a:cubicBezTo>
                    <a:pt x="2280" y="89"/>
                    <a:pt x="2295" y="54"/>
                    <a:pt x="2320" y="32"/>
                  </a:cubicBezTo>
                  <a:cubicBezTo>
                    <a:pt x="2334" y="19"/>
                    <a:pt x="2368" y="0"/>
                    <a:pt x="2368" y="0"/>
                  </a:cubicBezTo>
                  <a:cubicBezTo>
                    <a:pt x="2426" y="6"/>
                    <a:pt x="2460" y="13"/>
                    <a:pt x="2512" y="32"/>
                  </a:cubicBezTo>
                  <a:cubicBezTo>
                    <a:pt x="2558" y="49"/>
                    <a:pt x="2594" y="85"/>
                    <a:pt x="2640" y="104"/>
                  </a:cubicBezTo>
                  <a:cubicBezTo>
                    <a:pt x="2694" y="126"/>
                    <a:pt x="2766" y="124"/>
                    <a:pt x="2816" y="152"/>
                  </a:cubicBezTo>
                  <a:cubicBezTo>
                    <a:pt x="2867" y="180"/>
                    <a:pt x="2901" y="217"/>
                    <a:pt x="2960" y="232"/>
                  </a:cubicBezTo>
                  <a:cubicBezTo>
                    <a:pt x="3003" y="261"/>
                    <a:pt x="3063" y="270"/>
                    <a:pt x="3112" y="288"/>
                  </a:cubicBezTo>
                  <a:cubicBezTo>
                    <a:pt x="3163" y="307"/>
                    <a:pt x="3290" y="527"/>
                    <a:pt x="3344" y="536"/>
                  </a:cubicBezTo>
                  <a:cubicBezTo>
                    <a:pt x="3381" y="542"/>
                    <a:pt x="3587" y="709"/>
                    <a:pt x="3624" y="712"/>
                  </a:cubicBezTo>
                  <a:cubicBezTo>
                    <a:pt x="3801" y="756"/>
                    <a:pt x="3804" y="770"/>
                    <a:pt x="3992" y="776"/>
                  </a:cubicBezTo>
                  <a:cubicBezTo>
                    <a:pt x="4084" y="807"/>
                    <a:pt x="4141" y="736"/>
                    <a:pt x="4264" y="736"/>
                  </a:cubicBezTo>
                </a:path>
              </a:pathLst>
            </a:custGeom>
            <a:noFill/>
            <a:ln w="571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8103115" y="4609167"/>
              <a:ext cx="806631" cy="38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  <a:spcAft>
                  <a:spcPct val="40000"/>
                </a:spcAft>
                <a:buFont typeface="Wingdings" pitchFamily="2" charset="2"/>
                <a:buNone/>
              </a:pPr>
              <a:r>
                <a:rPr lang="en-US" sz="2400" dirty="0" smtClean="0"/>
                <a:t>1982</a:t>
              </a:r>
              <a:endParaRPr lang="en-US" sz="2800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015295" y="4864755"/>
              <a:ext cx="6142015" cy="701675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72" y="402"/>
                </a:cxn>
                <a:cxn ang="0">
                  <a:pos x="232" y="250"/>
                </a:cxn>
                <a:cxn ang="0">
                  <a:pos x="328" y="255"/>
                </a:cxn>
                <a:cxn ang="0">
                  <a:pos x="400" y="207"/>
                </a:cxn>
                <a:cxn ang="0">
                  <a:pos x="416" y="215"/>
                </a:cxn>
                <a:cxn ang="0">
                  <a:pos x="520" y="159"/>
                </a:cxn>
                <a:cxn ang="0">
                  <a:pos x="696" y="175"/>
                </a:cxn>
                <a:cxn ang="0">
                  <a:pos x="936" y="167"/>
                </a:cxn>
                <a:cxn ang="0">
                  <a:pos x="1096" y="130"/>
                </a:cxn>
                <a:cxn ang="0">
                  <a:pos x="1264" y="154"/>
                </a:cxn>
                <a:cxn ang="0">
                  <a:pos x="1384" y="122"/>
                </a:cxn>
                <a:cxn ang="0">
                  <a:pos x="1528" y="138"/>
                </a:cxn>
                <a:cxn ang="0">
                  <a:pos x="1584" y="162"/>
                </a:cxn>
                <a:cxn ang="0">
                  <a:pos x="1744" y="55"/>
                </a:cxn>
                <a:cxn ang="0">
                  <a:pos x="1984" y="111"/>
                </a:cxn>
                <a:cxn ang="0">
                  <a:pos x="2264" y="71"/>
                </a:cxn>
                <a:cxn ang="0">
                  <a:pos x="2448" y="15"/>
                </a:cxn>
                <a:cxn ang="0">
                  <a:pos x="2696" y="63"/>
                </a:cxn>
                <a:cxn ang="0">
                  <a:pos x="2976" y="207"/>
                </a:cxn>
                <a:cxn ang="0">
                  <a:pos x="3152" y="303"/>
                </a:cxn>
                <a:cxn ang="0">
                  <a:pos x="3256" y="319"/>
                </a:cxn>
                <a:cxn ang="0">
                  <a:pos x="3288" y="330"/>
                </a:cxn>
                <a:cxn ang="0">
                  <a:pos x="3344" y="306"/>
                </a:cxn>
                <a:cxn ang="0">
                  <a:pos x="3896" y="242"/>
                </a:cxn>
                <a:cxn ang="0">
                  <a:pos x="4072" y="266"/>
                </a:cxn>
              </a:cxnLst>
              <a:rect l="0" t="0" r="r" b="b"/>
              <a:pathLst>
                <a:path w="4072" h="442">
                  <a:moveTo>
                    <a:pt x="0" y="442"/>
                  </a:moveTo>
                  <a:cubicBezTo>
                    <a:pt x="26" y="433"/>
                    <a:pt x="72" y="402"/>
                    <a:pt x="72" y="402"/>
                  </a:cubicBezTo>
                  <a:cubicBezTo>
                    <a:pt x="115" y="338"/>
                    <a:pt x="168" y="293"/>
                    <a:pt x="232" y="250"/>
                  </a:cubicBezTo>
                  <a:cubicBezTo>
                    <a:pt x="256" y="213"/>
                    <a:pt x="287" y="276"/>
                    <a:pt x="328" y="255"/>
                  </a:cubicBezTo>
                  <a:cubicBezTo>
                    <a:pt x="338" y="250"/>
                    <a:pt x="391" y="213"/>
                    <a:pt x="400" y="207"/>
                  </a:cubicBezTo>
                  <a:cubicBezTo>
                    <a:pt x="407" y="202"/>
                    <a:pt x="409" y="219"/>
                    <a:pt x="416" y="215"/>
                  </a:cubicBezTo>
                  <a:cubicBezTo>
                    <a:pt x="462" y="189"/>
                    <a:pt x="469" y="176"/>
                    <a:pt x="520" y="159"/>
                  </a:cubicBezTo>
                  <a:cubicBezTo>
                    <a:pt x="599" y="172"/>
                    <a:pt x="604" y="182"/>
                    <a:pt x="696" y="175"/>
                  </a:cubicBezTo>
                  <a:cubicBezTo>
                    <a:pt x="781" y="158"/>
                    <a:pt x="843" y="162"/>
                    <a:pt x="936" y="167"/>
                  </a:cubicBezTo>
                  <a:cubicBezTo>
                    <a:pt x="998" y="179"/>
                    <a:pt x="1038" y="111"/>
                    <a:pt x="1096" y="130"/>
                  </a:cubicBezTo>
                  <a:cubicBezTo>
                    <a:pt x="1160" y="178"/>
                    <a:pt x="1164" y="161"/>
                    <a:pt x="1264" y="154"/>
                  </a:cubicBezTo>
                  <a:cubicBezTo>
                    <a:pt x="1304" y="144"/>
                    <a:pt x="1344" y="132"/>
                    <a:pt x="1384" y="122"/>
                  </a:cubicBezTo>
                  <a:cubicBezTo>
                    <a:pt x="1390" y="122"/>
                    <a:pt x="1497" y="127"/>
                    <a:pt x="1528" y="138"/>
                  </a:cubicBezTo>
                  <a:cubicBezTo>
                    <a:pt x="1638" y="179"/>
                    <a:pt x="1454" y="130"/>
                    <a:pt x="1584" y="162"/>
                  </a:cubicBezTo>
                  <a:cubicBezTo>
                    <a:pt x="1633" y="199"/>
                    <a:pt x="1685" y="40"/>
                    <a:pt x="1744" y="55"/>
                  </a:cubicBezTo>
                  <a:cubicBezTo>
                    <a:pt x="1833" y="121"/>
                    <a:pt x="1872" y="100"/>
                    <a:pt x="1984" y="111"/>
                  </a:cubicBezTo>
                  <a:cubicBezTo>
                    <a:pt x="2055" y="168"/>
                    <a:pt x="2171" y="48"/>
                    <a:pt x="2264" y="71"/>
                  </a:cubicBezTo>
                  <a:cubicBezTo>
                    <a:pt x="2370" y="65"/>
                    <a:pt x="2360" y="0"/>
                    <a:pt x="2448" y="15"/>
                  </a:cubicBezTo>
                  <a:cubicBezTo>
                    <a:pt x="2528" y="28"/>
                    <a:pt x="2614" y="55"/>
                    <a:pt x="2696" y="63"/>
                  </a:cubicBezTo>
                  <a:cubicBezTo>
                    <a:pt x="2740" y="78"/>
                    <a:pt x="2930" y="201"/>
                    <a:pt x="2976" y="207"/>
                  </a:cubicBezTo>
                  <a:cubicBezTo>
                    <a:pt x="3112" y="252"/>
                    <a:pt x="3040" y="359"/>
                    <a:pt x="3152" y="303"/>
                  </a:cubicBezTo>
                  <a:cubicBezTo>
                    <a:pt x="3179" y="289"/>
                    <a:pt x="3229" y="333"/>
                    <a:pt x="3256" y="319"/>
                  </a:cubicBezTo>
                  <a:cubicBezTo>
                    <a:pt x="3289" y="302"/>
                    <a:pt x="3262" y="351"/>
                    <a:pt x="3288" y="330"/>
                  </a:cubicBezTo>
                  <a:cubicBezTo>
                    <a:pt x="3304" y="317"/>
                    <a:pt x="3325" y="314"/>
                    <a:pt x="3344" y="306"/>
                  </a:cubicBezTo>
                  <a:cubicBezTo>
                    <a:pt x="3510" y="240"/>
                    <a:pt x="3728" y="247"/>
                    <a:pt x="3896" y="242"/>
                  </a:cubicBezTo>
                  <a:cubicBezTo>
                    <a:pt x="3952" y="248"/>
                    <a:pt x="4016" y="266"/>
                    <a:pt x="4072" y="266"/>
                  </a:cubicBez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8103115" y="4980643"/>
              <a:ext cx="806631" cy="38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  <a:spcAft>
                  <a:spcPct val="40000"/>
                </a:spcAft>
                <a:buFont typeface="Wingdings" pitchFamily="2" charset="2"/>
                <a:buNone/>
              </a:pPr>
              <a:r>
                <a:rPr lang="en-US" sz="2400" dirty="0" smtClean="0"/>
                <a:t>1983</a:t>
              </a:r>
              <a:endParaRPr lang="en-US" sz="2400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015295" y="5079069"/>
              <a:ext cx="6105814" cy="619126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224" y="352"/>
                </a:cxn>
                <a:cxn ang="0">
                  <a:pos x="280" y="320"/>
                </a:cxn>
                <a:cxn ang="0">
                  <a:pos x="384" y="296"/>
                </a:cxn>
                <a:cxn ang="0">
                  <a:pos x="464" y="264"/>
                </a:cxn>
                <a:cxn ang="0">
                  <a:pos x="520" y="224"/>
                </a:cxn>
                <a:cxn ang="0">
                  <a:pos x="568" y="184"/>
                </a:cxn>
                <a:cxn ang="0">
                  <a:pos x="624" y="168"/>
                </a:cxn>
                <a:cxn ang="0">
                  <a:pos x="768" y="176"/>
                </a:cxn>
                <a:cxn ang="0">
                  <a:pos x="832" y="192"/>
                </a:cxn>
                <a:cxn ang="0">
                  <a:pos x="1000" y="248"/>
                </a:cxn>
                <a:cxn ang="0">
                  <a:pos x="1200" y="232"/>
                </a:cxn>
                <a:cxn ang="0">
                  <a:pos x="1352" y="200"/>
                </a:cxn>
                <a:cxn ang="0">
                  <a:pos x="1616" y="168"/>
                </a:cxn>
                <a:cxn ang="0">
                  <a:pos x="1752" y="136"/>
                </a:cxn>
                <a:cxn ang="0">
                  <a:pos x="1848" y="160"/>
                </a:cxn>
                <a:cxn ang="0">
                  <a:pos x="1904" y="184"/>
                </a:cxn>
                <a:cxn ang="0">
                  <a:pos x="2424" y="16"/>
                </a:cxn>
                <a:cxn ang="0">
                  <a:pos x="2688" y="120"/>
                </a:cxn>
                <a:cxn ang="0">
                  <a:pos x="2904" y="280"/>
                </a:cxn>
                <a:cxn ang="0">
                  <a:pos x="3024" y="344"/>
                </a:cxn>
                <a:cxn ang="0">
                  <a:pos x="3272" y="360"/>
                </a:cxn>
                <a:cxn ang="0">
                  <a:pos x="3544" y="296"/>
                </a:cxn>
                <a:cxn ang="0">
                  <a:pos x="4048" y="312"/>
                </a:cxn>
              </a:cxnLst>
              <a:rect l="0" t="0" r="r" b="b"/>
              <a:pathLst>
                <a:path w="4048" h="390">
                  <a:moveTo>
                    <a:pt x="0" y="344"/>
                  </a:moveTo>
                  <a:cubicBezTo>
                    <a:pt x="100" y="354"/>
                    <a:pt x="113" y="359"/>
                    <a:pt x="224" y="352"/>
                  </a:cubicBezTo>
                  <a:cubicBezTo>
                    <a:pt x="243" y="342"/>
                    <a:pt x="260" y="328"/>
                    <a:pt x="280" y="320"/>
                  </a:cubicBezTo>
                  <a:cubicBezTo>
                    <a:pt x="312" y="306"/>
                    <a:pt x="351" y="306"/>
                    <a:pt x="384" y="296"/>
                  </a:cubicBezTo>
                  <a:cubicBezTo>
                    <a:pt x="414" y="288"/>
                    <a:pt x="433" y="272"/>
                    <a:pt x="464" y="264"/>
                  </a:cubicBezTo>
                  <a:cubicBezTo>
                    <a:pt x="526" y="202"/>
                    <a:pt x="446" y="277"/>
                    <a:pt x="520" y="224"/>
                  </a:cubicBezTo>
                  <a:cubicBezTo>
                    <a:pt x="549" y="203"/>
                    <a:pt x="536" y="198"/>
                    <a:pt x="568" y="184"/>
                  </a:cubicBezTo>
                  <a:cubicBezTo>
                    <a:pt x="586" y="176"/>
                    <a:pt x="606" y="174"/>
                    <a:pt x="624" y="168"/>
                  </a:cubicBezTo>
                  <a:cubicBezTo>
                    <a:pt x="672" y="171"/>
                    <a:pt x="720" y="170"/>
                    <a:pt x="768" y="176"/>
                  </a:cubicBezTo>
                  <a:cubicBezTo>
                    <a:pt x="790" y="179"/>
                    <a:pt x="832" y="192"/>
                    <a:pt x="832" y="192"/>
                  </a:cubicBezTo>
                  <a:cubicBezTo>
                    <a:pt x="886" y="228"/>
                    <a:pt x="937" y="237"/>
                    <a:pt x="1000" y="248"/>
                  </a:cubicBezTo>
                  <a:cubicBezTo>
                    <a:pt x="1067" y="242"/>
                    <a:pt x="1133" y="239"/>
                    <a:pt x="1200" y="232"/>
                  </a:cubicBezTo>
                  <a:cubicBezTo>
                    <a:pt x="1251" y="227"/>
                    <a:pt x="1302" y="210"/>
                    <a:pt x="1352" y="200"/>
                  </a:cubicBezTo>
                  <a:cubicBezTo>
                    <a:pt x="1438" y="183"/>
                    <a:pt x="1529" y="175"/>
                    <a:pt x="1616" y="168"/>
                  </a:cubicBezTo>
                  <a:cubicBezTo>
                    <a:pt x="1660" y="146"/>
                    <a:pt x="1706" y="151"/>
                    <a:pt x="1752" y="136"/>
                  </a:cubicBezTo>
                  <a:cubicBezTo>
                    <a:pt x="1784" y="144"/>
                    <a:pt x="1821" y="142"/>
                    <a:pt x="1848" y="160"/>
                  </a:cubicBezTo>
                  <a:cubicBezTo>
                    <a:pt x="1881" y="182"/>
                    <a:pt x="1863" y="174"/>
                    <a:pt x="1904" y="184"/>
                  </a:cubicBezTo>
                  <a:cubicBezTo>
                    <a:pt x="2040" y="181"/>
                    <a:pt x="2273" y="0"/>
                    <a:pt x="2424" y="16"/>
                  </a:cubicBezTo>
                  <a:cubicBezTo>
                    <a:pt x="2482" y="22"/>
                    <a:pt x="2623" y="117"/>
                    <a:pt x="2688" y="120"/>
                  </a:cubicBezTo>
                  <a:cubicBezTo>
                    <a:pt x="2795" y="125"/>
                    <a:pt x="2904" y="280"/>
                    <a:pt x="2904" y="280"/>
                  </a:cubicBezTo>
                  <a:cubicBezTo>
                    <a:pt x="2962" y="319"/>
                    <a:pt x="2952" y="330"/>
                    <a:pt x="3024" y="344"/>
                  </a:cubicBezTo>
                  <a:cubicBezTo>
                    <a:pt x="3117" y="390"/>
                    <a:pt x="3121" y="366"/>
                    <a:pt x="3272" y="360"/>
                  </a:cubicBezTo>
                  <a:cubicBezTo>
                    <a:pt x="3357" y="326"/>
                    <a:pt x="3454" y="306"/>
                    <a:pt x="3544" y="296"/>
                  </a:cubicBezTo>
                  <a:cubicBezTo>
                    <a:pt x="3675" y="263"/>
                    <a:pt x="3902" y="312"/>
                    <a:pt x="4048" y="312"/>
                  </a:cubicBezTo>
                </a:path>
              </a:pathLst>
            </a:custGeom>
            <a:noFill/>
            <a:ln w="5715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8192323" y="5187173"/>
              <a:ext cx="620683" cy="52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  <a:spcAft>
                  <a:spcPct val="40000"/>
                </a:spcAft>
                <a:buFont typeface="Wingdings" pitchFamily="2" charset="2"/>
                <a:buNone/>
              </a:pPr>
              <a:r>
                <a:rPr lang="en-US" sz="3600" dirty="0" smtClean="0"/>
                <a:t>….</a:t>
              </a:r>
              <a:endParaRPr lang="en-US" sz="4800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015295" y="5599769"/>
              <a:ext cx="6178215" cy="48895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36" y="18"/>
                </a:cxn>
                <a:cxn ang="0">
                  <a:pos x="424" y="66"/>
                </a:cxn>
                <a:cxn ang="0">
                  <a:pos x="816" y="154"/>
                </a:cxn>
                <a:cxn ang="0">
                  <a:pos x="1168" y="146"/>
                </a:cxn>
                <a:cxn ang="0">
                  <a:pos x="1304" y="90"/>
                </a:cxn>
                <a:cxn ang="0">
                  <a:pos x="1560" y="26"/>
                </a:cxn>
                <a:cxn ang="0">
                  <a:pos x="1912" y="42"/>
                </a:cxn>
                <a:cxn ang="0">
                  <a:pos x="2160" y="98"/>
                </a:cxn>
                <a:cxn ang="0">
                  <a:pos x="2576" y="162"/>
                </a:cxn>
                <a:cxn ang="0">
                  <a:pos x="2856" y="202"/>
                </a:cxn>
                <a:cxn ang="0">
                  <a:pos x="3120" y="266"/>
                </a:cxn>
                <a:cxn ang="0">
                  <a:pos x="3456" y="178"/>
                </a:cxn>
                <a:cxn ang="0">
                  <a:pos x="3768" y="162"/>
                </a:cxn>
                <a:cxn ang="0">
                  <a:pos x="3928" y="170"/>
                </a:cxn>
                <a:cxn ang="0">
                  <a:pos x="3960" y="194"/>
                </a:cxn>
                <a:cxn ang="0">
                  <a:pos x="4064" y="226"/>
                </a:cxn>
                <a:cxn ang="0">
                  <a:pos x="4096" y="250"/>
                </a:cxn>
              </a:cxnLst>
              <a:rect l="0" t="0" r="r" b="b"/>
              <a:pathLst>
                <a:path w="4096" h="308">
                  <a:moveTo>
                    <a:pt x="0" y="34"/>
                  </a:moveTo>
                  <a:cubicBezTo>
                    <a:pt x="52" y="0"/>
                    <a:pt x="62" y="11"/>
                    <a:pt x="136" y="18"/>
                  </a:cubicBezTo>
                  <a:cubicBezTo>
                    <a:pt x="231" y="37"/>
                    <a:pt x="328" y="50"/>
                    <a:pt x="424" y="66"/>
                  </a:cubicBezTo>
                  <a:cubicBezTo>
                    <a:pt x="547" y="128"/>
                    <a:pt x="685" y="121"/>
                    <a:pt x="816" y="154"/>
                  </a:cubicBezTo>
                  <a:cubicBezTo>
                    <a:pt x="933" y="151"/>
                    <a:pt x="1051" y="153"/>
                    <a:pt x="1168" y="146"/>
                  </a:cubicBezTo>
                  <a:cubicBezTo>
                    <a:pt x="1213" y="143"/>
                    <a:pt x="1264" y="105"/>
                    <a:pt x="1304" y="90"/>
                  </a:cubicBezTo>
                  <a:cubicBezTo>
                    <a:pt x="1397" y="54"/>
                    <a:pt x="1460" y="34"/>
                    <a:pt x="1560" y="26"/>
                  </a:cubicBezTo>
                  <a:cubicBezTo>
                    <a:pt x="1625" y="28"/>
                    <a:pt x="1828" y="34"/>
                    <a:pt x="1912" y="42"/>
                  </a:cubicBezTo>
                  <a:cubicBezTo>
                    <a:pt x="1995" y="50"/>
                    <a:pt x="2078" y="84"/>
                    <a:pt x="2160" y="98"/>
                  </a:cubicBezTo>
                  <a:cubicBezTo>
                    <a:pt x="2311" y="158"/>
                    <a:pt x="2399" y="156"/>
                    <a:pt x="2576" y="162"/>
                  </a:cubicBezTo>
                  <a:cubicBezTo>
                    <a:pt x="2672" y="178"/>
                    <a:pt x="2757" y="196"/>
                    <a:pt x="2856" y="202"/>
                  </a:cubicBezTo>
                  <a:cubicBezTo>
                    <a:pt x="2940" y="236"/>
                    <a:pt x="3030" y="256"/>
                    <a:pt x="3120" y="266"/>
                  </a:cubicBezTo>
                  <a:cubicBezTo>
                    <a:pt x="3286" y="308"/>
                    <a:pt x="3327" y="221"/>
                    <a:pt x="3456" y="178"/>
                  </a:cubicBezTo>
                  <a:cubicBezTo>
                    <a:pt x="3563" y="188"/>
                    <a:pt x="3662" y="173"/>
                    <a:pt x="3768" y="162"/>
                  </a:cubicBezTo>
                  <a:cubicBezTo>
                    <a:pt x="3821" y="165"/>
                    <a:pt x="3875" y="161"/>
                    <a:pt x="3928" y="170"/>
                  </a:cubicBezTo>
                  <a:cubicBezTo>
                    <a:pt x="3941" y="172"/>
                    <a:pt x="3948" y="188"/>
                    <a:pt x="3960" y="194"/>
                  </a:cubicBezTo>
                  <a:cubicBezTo>
                    <a:pt x="3990" y="209"/>
                    <a:pt x="4031" y="218"/>
                    <a:pt x="4064" y="226"/>
                  </a:cubicBezTo>
                  <a:cubicBezTo>
                    <a:pt x="4090" y="252"/>
                    <a:pt x="4077" y="250"/>
                    <a:pt x="4096" y="250"/>
                  </a:cubicBezTo>
                </a:path>
              </a:pathLst>
            </a:custGeom>
            <a:noFill/>
            <a:ln w="571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8158870" y="5752169"/>
              <a:ext cx="806631" cy="38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  <a:spcAft>
                  <a:spcPct val="40000"/>
                </a:spcAft>
                <a:buFont typeface="Wingdings" pitchFamily="2" charset="2"/>
                <a:buNone/>
              </a:pPr>
              <a:r>
                <a:rPr lang="en-US" sz="2400" dirty="0" smtClean="0"/>
                <a:t>2010</a:t>
              </a:r>
              <a:endParaRPr lang="en-US" sz="2800" dirty="0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547548" y="4864755"/>
              <a:ext cx="467747" cy="7350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579861" y="6209367"/>
              <a:ext cx="81534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2046249" y="4336117"/>
              <a:ext cx="0" cy="2274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79861" y="5599767"/>
              <a:ext cx="1469486" cy="274638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36" y="96"/>
                </a:cxn>
                <a:cxn ang="0">
                  <a:pos x="424" y="104"/>
                </a:cxn>
                <a:cxn ang="0">
                  <a:pos x="544" y="136"/>
                </a:cxn>
                <a:cxn ang="0">
                  <a:pos x="856" y="56"/>
                </a:cxn>
                <a:cxn ang="0">
                  <a:pos x="976" y="0"/>
                </a:cxn>
              </a:cxnLst>
              <a:rect l="0" t="0" r="r" b="b"/>
              <a:pathLst>
                <a:path w="976" h="173">
                  <a:moveTo>
                    <a:pt x="0" y="120"/>
                  </a:moveTo>
                  <a:cubicBezTo>
                    <a:pt x="120" y="103"/>
                    <a:pt x="76" y="116"/>
                    <a:pt x="136" y="96"/>
                  </a:cubicBezTo>
                  <a:cubicBezTo>
                    <a:pt x="232" y="99"/>
                    <a:pt x="328" y="99"/>
                    <a:pt x="424" y="104"/>
                  </a:cubicBezTo>
                  <a:cubicBezTo>
                    <a:pt x="458" y="106"/>
                    <a:pt x="499" y="130"/>
                    <a:pt x="544" y="136"/>
                  </a:cubicBezTo>
                  <a:cubicBezTo>
                    <a:pt x="654" y="173"/>
                    <a:pt x="762" y="107"/>
                    <a:pt x="856" y="56"/>
                  </a:cubicBezTo>
                  <a:cubicBezTo>
                    <a:pt x="877" y="45"/>
                    <a:pt x="946" y="0"/>
                    <a:pt x="976" y="0"/>
                  </a:cubicBezTo>
                </a:path>
              </a:pathLst>
            </a:custGeom>
            <a:noFill/>
            <a:ln w="5715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128159" y="3954488"/>
              <a:ext cx="3010829" cy="125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75000"/>
                </a:lnSpc>
                <a:spcAft>
                  <a:spcPct val="40000"/>
                </a:spcAft>
                <a:buFont typeface="Wingdings" pitchFamily="2" charset="2"/>
                <a:buNone/>
              </a:pPr>
              <a:r>
                <a:rPr lang="en-US" b="1" u="sng" dirty="0"/>
                <a:t>Current hydrologic states </a:t>
              </a:r>
              <a:r>
                <a:rPr lang="en-US" b="1" u="sng" dirty="0" smtClean="0"/>
                <a:t>: </a:t>
              </a:r>
              <a:r>
                <a:rPr lang="en-US" b="1" dirty="0" smtClean="0"/>
                <a:t> </a:t>
              </a:r>
              <a:endParaRPr lang="en-US" b="1" dirty="0"/>
            </a:p>
            <a:p>
              <a:pPr>
                <a:lnSpc>
                  <a:spcPct val="75000"/>
                </a:lnSpc>
                <a:spcAft>
                  <a:spcPct val="40000"/>
                </a:spcAft>
                <a:buFont typeface="Wingdings" pitchFamily="2" charset="2"/>
                <a:buNone/>
              </a:pPr>
              <a:r>
                <a:rPr lang="en-US" dirty="0"/>
                <a:t>River / Res. Levels</a:t>
              </a:r>
            </a:p>
            <a:p>
              <a:pPr>
                <a:lnSpc>
                  <a:spcPct val="75000"/>
                </a:lnSpc>
                <a:spcAft>
                  <a:spcPct val="40000"/>
                </a:spcAft>
                <a:buFont typeface="Wingdings" pitchFamily="2" charset="2"/>
                <a:buNone/>
              </a:pPr>
              <a:r>
                <a:rPr lang="en-US" dirty="0"/>
                <a:t>Soil Moisture</a:t>
              </a:r>
            </a:p>
            <a:p>
              <a:pPr>
                <a:lnSpc>
                  <a:spcPct val="75000"/>
                </a:lnSpc>
                <a:spcAft>
                  <a:spcPct val="40000"/>
                </a:spcAft>
                <a:buFont typeface="Wingdings" pitchFamily="2" charset="2"/>
                <a:buNone/>
              </a:pPr>
              <a:r>
                <a:rPr lang="en-US" dirty="0"/>
                <a:t>Snowpack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345469" y="6287424"/>
              <a:ext cx="177144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  <a:spcAft>
                  <a:spcPct val="40000"/>
                </a:spcAft>
                <a:buFont typeface="Wingdings" pitchFamily="2" charset="2"/>
                <a:buNone/>
              </a:pPr>
              <a:r>
                <a:rPr lang="en-US" sz="2000" dirty="0"/>
                <a:t>-&gt; Future Time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1046347" y="6280920"/>
              <a:ext cx="100240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75000"/>
                </a:lnSpc>
                <a:spcAft>
                  <a:spcPct val="40000"/>
                </a:spcAft>
                <a:buFont typeface="Wingdings" pitchFamily="2" charset="2"/>
                <a:buNone/>
              </a:pPr>
              <a:r>
                <a:rPr lang="en-US" sz="2000" dirty="0"/>
                <a:t>Past  &lt;-</a:t>
              </a:r>
            </a:p>
          </p:txBody>
        </p:sp>
      </p:grp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825190" y="1555596"/>
            <a:ext cx="7908070" cy="252575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Start with current conditions (from the daily model run)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Apply precipitation and temperature from each historical year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1981-2010</a:t>
            </a:r>
            <a:r>
              <a:rPr lang="en-US" sz="2000" dirty="0" smtClean="0"/>
              <a:t>)</a:t>
            </a:r>
            <a:endParaRPr lang="en-US" sz="2000" i="1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A forecast is generated for each of the years (1981-2010)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as if, going </a:t>
            </a:r>
            <a:r>
              <a:rPr lang="en-US" sz="2000" i="1" dirty="0"/>
              <a:t>forward, </a:t>
            </a:r>
            <a:r>
              <a:rPr lang="en-US" sz="2000" dirty="0"/>
              <a:t>that year will happen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This creates 30 possible future </a:t>
            </a:r>
            <a:r>
              <a:rPr lang="en-US" sz="2000" dirty="0" err="1"/>
              <a:t>streamflow</a:t>
            </a:r>
            <a:r>
              <a:rPr lang="en-US" sz="2000" dirty="0"/>
              <a:t> patterns.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Each </a:t>
            </a:r>
            <a:r>
              <a:rPr lang="en-US" sz="2000" dirty="0"/>
              <a:t>year is given a 1/30 chance of </a:t>
            </a:r>
            <a:r>
              <a:rPr lang="en-US" sz="2000" dirty="0" smtClean="0"/>
              <a:t>occurring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91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152400" y="198438"/>
            <a:ext cx="8915400" cy="1020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 smtClean="0"/>
              <a:t>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 Probabilistic Forecasts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glda3_SpfDystraces_chpsDay_20140418.gif"/>
          <p:cNvPicPr>
            <a:picLocks noChangeAspect="1"/>
          </p:cNvPicPr>
          <p:nvPr/>
        </p:nvPicPr>
        <p:blipFill>
          <a:blip r:embed="rId2"/>
          <a:srcRect r="26769"/>
          <a:stretch>
            <a:fillRect/>
          </a:stretch>
        </p:blipFill>
        <p:spPr>
          <a:xfrm>
            <a:off x="183908" y="1113694"/>
            <a:ext cx="4446708" cy="3571875"/>
          </a:xfrm>
          <a:prstGeom prst="rect">
            <a:avLst/>
          </a:prstGeom>
        </p:spPr>
      </p:pic>
      <p:sp>
        <p:nvSpPr>
          <p:cNvPr id="6" name="Shape 739"/>
          <p:cNvSpPr txBox="1"/>
          <p:nvPr/>
        </p:nvSpPr>
        <p:spPr>
          <a:xfrm>
            <a:off x="586154" y="4636476"/>
            <a:ext cx="4463378" cy="19636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flows are summed into volumes for the period of interest (typically  April 1 – July 31)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statistics are simplified</a:t>
            </a:r>
          </a:p>
          <a:p>
            <a:pPr marL="457200" indent="-457200">
              <a:buFont typeface="+mj-lt"/>
              <a:buAutoNum type="arabicPeriod"/>
            </a:pPr>
            <a:r>
              <a:rPr lang="en" sz="2000" dirty="0" smtClean="0">
                <a:ea typeface="Calibri"/>
                <a:cs typeface="Calibri"/>
                <a:sym typeface="Calibri"/>
              </a:rPr>
              <a:t>50% exceedance value approximates the most probable forecast</a:t>
            </a:r>
            <a:endParaRPr lang="en-US" sz="2000" dirty="0" smtClean="0"/>
          </a:p>
        </p:txBody>
      </p:sp>
      <p:cxnSp>
        <p:nvCxnSpPr>
          <p:cNvPr id="9" name="Shape 742"/>
          <p:cNvCxnSpPr/>
          <p:nvPr/>
        </p:nvCxnSpPr>
        <p:spPr>
          <a:xfrm>
            <a:off x="1430278" y="1570892"/>
            <a:ext cx="0" cy="2677131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Shape 747"/>
          <p:cNvCxnSpPr/>
          <p:nvPr/>
        </p:nvCxnSpPr>
        <p:spPr>
          <a:xfrm>
            <a:off x="4654059" y="2039820"/>
            <a:ext cx="574433" cy="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" name="Picture 14" descr="glda3_SpfDystraces_chpsDay_20140418.gif"/>
          <p:cNvPicPr>
            <a:picLocks noChangeAspect="1"/>
          </p:cNvPicPr>
          <p:nvPr/>
        </p:nvPicPr>
        <p:blipFill>
          <a:blip r:embed="rId2"/>
          <a:srcRect l="76899" t="19364" r="3824" b="30092"/>
          <a:stretch>
            <a:fillRect/>
          </a:stretch>
        </p:blipFill>
        <p:spPr>
          <a:xfrm>
            <a:off x="3366311" y="1570892"/>
            <a:ext cx="1170520" cy="1805354"/>
          </a:xfrm>
          <a:prstGeom prst="rect">
            <a:avLst/>
          </a:prstGeom>
        </p:spPr>
      </p:pic>
      <p:cxnSp>
        <p:nvCxnSpPr>
          <p:cNvPr id="10" name="Shape 743"/>
          <p:cNvCxnSpPr/>
          <p:nvPr/>
        </p:nvCxnSpPr>
        <p:spPr>
          <a:xfrm>
            <a:off x="3483541" y="1570892"/>
            <a:ext cx="0" cy="2678720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/>
          <p:cNvSpPr txBox="1"/>
          <p:nvPr/>
        </p:nvSpPr>
        <p:spPr>
          <a:xfrm>
            <a:off x="5087816" y="965199"/>
            <a:ext cx="197842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# EMPIRICAL SAMPLE POINTS</a:t>
            </a:r>
          </a:p>
          <a:p>
            <a:r>
              <a:rPr lang="en-US" sz="1000" dirty="0" smtClean="0"/>
              <a:t>#              Cond.               </a:t>
            </a:r>
          </a:p>
          <a:p>
            <a:r>
              <a:rPr lang="en-US" sz="1000" dirty="0" smtClean="0"/>
              <a:t>#Trace    Year       Data Exceed.  </a:t>
            </a:r>
          </a:p>
          <a:p>
            <a:r>
              <a:rPr lang="en-US" sz="1000" dirty="0" smtClean="0"/>
              <a:t># year  Weight      Point   Prob.  </a:t>
            </a:r>
          </a:p>
          <a:p>
            <a:r>
              <a:rPr lang="en-US" sz="1000" dirty="0" smtClean="0"/>
              <a:t># ---------------------------------</a:t>
            </a:r>
          </a:p>
          <a:p>
            <a:r>
              <a:rPr lang="en-US" sz="1000" dirty="0" smtClean="0"/>
              <a:t>   1981   0.033 10583427.0   0.290 </a:t>
            </a:r>
          </a:p>
          <a:p>
            <a:r>
              <a:rPr lang="en-US" sz="1000" dirty="0" smtClean="0"/>
              <a:t>   1982   0.033 8372498.00   0.806 </a:t>
            </a:r>
          </a:p>
          <a:p>
            <a:r>
              <a:rPr lang="en-US" sz="1000" dirty="0" smtClean="0"/>
              <a:t>   1983   0.033 12646544.0   0.065 </a:t>
            </a:r>
          </a:p>
          <a:p>
            <a:r>
              <a:rPr lang="en-US" sz="1000" dirty="0" smtClean="0"/>
              <a:t>   1984   0.033 11904022.0   0.129 </a:t>
            </a:r>
          </a:p>
          <a:p>
            <a:r>
              <a:rPr lang="en-US" sz="1000" dirty="0" smtClean="0"/>
              <a:t>   1985   0.033 11402967.0   0.161 </a:t>
            </a:r>
          </a:p>
          <a:p>
            <a:r>
              <a:rPr lang="en-US" sz="1000" dirty="0" smtClean="0"/>
              <a:t>   1986   0.033 10406237.0   0.355 </a:t>
            </a:r>
          </a:p>
          <a:p>
            <a:r>
              <a:rPr lang="en-US" sz="1000" dirty="0" smtClean="0"/>
              <a:t>   1987   0.033 8369501.00   0.839 </a:t>
            </a:r>
          </a:p>
          <a:p>
            <a:r>
              <a:rPr lang="en-US" sz="1000" dirty="0" smtClean="0"/>
              <a:t>   1988   0.033 8719326.00   0.742 </a:t>
            </a:r>
          </a:p>
          <a:p>
            <a:r>
              <a:rPr lang="en-US" sz="1000" dirty="0" smtClean="0"/>
              <a:t>   1989   0.033 7605042.50   0.935 </a:t>
            </a:r>
          </a:p>
          <a:p>
            <a:r>
              <a:rPr lang="en-US" sz="1000" dirty="0" smtClean="0"/>
              <a:t>   1990   0.033 9761623.00   0.452 </a:t>
            </a:r>
          </a:p>
          <a:p>
            <a:r>
              <a:rPr lang="en-US" sz="1000" dirty="0" smtClean="0"/>
              <a:t>   1991   0.033 9690117.00   0.484 </a:t>
            </a:r>
          </a:p>
          <a:p>
            <a:r>
              <a:rPr lang="en-US" sz="1000" dirty="0" smtClean="0"/>
              <a:t>   1992   0.033 9298360.00   0.613 </a:t>
            </a:r>
          </a:p>
          <a:p>
            <a:r>
              <a:rPr lang="en-US" sz="1000" dirty="0" smtClean="0"/>
              <a:t>   1993   0.033 10987106.0   0.226 </a:t>
            </a:r>
          </a:p>
          <a:p>
            <a:r>
              <a:rPr lang="en-US" sz="1000" dirty="0" smtClean="0"/>
              <a:t>   1994   0.033 9395003.00   0.548 </a:t>
            </a:r>
          </a:p>
          <a:p>
            <a:r>
              <a:rPr lang="en-US" sz="1000" dirty="0" smtClean="0"/>
              <a:t>   1995   0.033 14388755.0   0.032 </a:t>
            </a:r>
          </a:p>
          <a:p>
            <a:r>
              <a:rPr lang="en-US" sz="1000" dirty="0" smtClean="0"/>
              <a:t>   1996   0.033 8611564.00   0.774 </a:t>
            </a:r>
          </a:p>
          <a:p>
            <a:r>
              <a:rPr lang="en-US" sz="1000" dirty="0" smtClean="0"/>
              <a:t>   1997   0.033 10736442.0   0.258 </a:t>
            </a:r>
          </a:p>
          <a:p>
            <a:r>
              <a:rPr lang="en-US" sz="1000" dirty="0" smtClean="0"/>
              <a:t>   1998   0.033 10159611.0   0.419 </a:t>
            </a:r>
          </a:p>
          <a:p>
            <a:r>
              <a:rPr lang="en-US" sz="1000" dirty="0" smtClean="0"/>
              <a:t>   1999   0.033 12520652.0   0.097 </a:t>
            </a:r>
          </a:p>
          <a:p>
            <a:r>
              <a:rPr lang="en-US" sz="1000" dirty="0" smtClean="0"/>
              <a:t>   2000   0.033 8252478.50   0.871 </a:t>
            </a:r>
          </a:p>
          <a:p>
            <a:r>
              <a:rPr lang="en-US" sz="1000" dirty="0" smtClean="0"/>
              <a:t>   2001   0.033 9312369.00   0.581 </a:t>
            </a:r>
          </a:p>
          <a:p>
            <a:r>
              <a:rPr lang="en-US" sz="1000" dirty="0" smtClean="0"/>
              <a:t>   2002   0.033 6439105.00   0.968 </a:t>
            </a:r>
          </a:p>
          <a:p>
            <a:r>
              <a:rPr lang="en-US" sz="1000" dirty="0" smtClean="0"/>
              <a:t>   2003   0.033 9439112.00   0.516 </a:t>
            </a:r>
          </a:p>
          <a:p>
            <a:r>
              <a:rPr lang="en-US" sz="1000" dirty="0" smtClean="0"/>
              <a:t>   2004   0.033 8867351.00   0.710 </a:t>
            </a:r>
          </a:p>
          <a:p>
            <a:r>
              <a:rPr lang="en-US" sz="1000" dirty="0" smtClean="0"/>
              <a:t>   2005   0.033 10415361.0   0.323 </a:t>
            </a:r>
          </a:p>
          <a:p>
            <a:r>
              <a:rPr lang="en-US" sz="1000" dirty="0" smtClean="0"/>
              <a:t>   2006   0.033 8235550.00   0.903 </a:t>
            </a:r>
          </a:p>
          <a:p>
            <a:r>
              <a:rPr lang="en-US" sz="1000" dirty="0" smtClean="0"/>
              <a:t>   2007   0.033 8964843.00   0.645 </a:t>
            </a:r>
          </a:p>
          <a:p>
            <a:r>
              <a:rPr lang="en-US" sz="1000" dirty="0" smtClean="0"/>
              <a:t>   2008   0.033 8954274.00   0.677 </a:t>
            </a:r>
          </a:p>
          <a:p>
            <a:r>
              <a:rPr lang="en-US" sz="1000" dirty="0" smtClean="0"/>
              <a:t>   2009   0.033 11320183.0   0.194 </a:t>
            </a:r>
          </a:p>
          <a:p>
            <a:r>
              <a:rPr lang="en-US" sz="1000" dirty="0" smtClean="0"/>
              <a:t>   2010   0.033 10185848.0   0.387 </a:t>
            </a:r>
          </a:p>
          <a:p>
            <a:endParaRPr lang="en-US" sz="1000" dirty="0"/>
          </a:p>
        </p:txBody>
      </p:sp>
      <p:cxnSp>
        <p:nvCxnSpPr>
          <p:cNvPr id="23" name="Shape 747"/>
          <p:cNvCxnSpPr/>
          <p:nvPr/>
        </p:nvCxnSpPr>
        <p:spPr>
          <a:xfrm>
            <a:off x="6993719" y="2039820"/>
            <a:ext cx="574433" cy="481818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7283962" y="2521638"/>
            <a:ext cx="17780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# </a:t>
            </a:r>
            <a:r>
              <a:rPr lang="en-US" sz="1000" dirty="0" err="1" smtClean="0"/>
              <a:t>Exceedance</a:t>
            </a:r>
            <a:r>
              <a:rPr lang="en-US" sz="1000" dirty="0" smtClean="0"/>
              <a:t>     Conditional     </a:t>
            </a:r>
          </a:p>
          <a:p>
            <a:r>
              <a:rPr lang="en-US" sz="1000" dirty="0" smtClean="0"/>
              <a:t># Probabilities  Simulation      </a:t>
            </a:r>
          </a:p>
          <a:p>
            <a:r>
              <a:rPr lang="en-US" sz="1000" dirty="0" smtClean="0"/>
              <a:t># -----------------------------</a:t>
            </a:r>
          </a:p>
          <a:p>
            <a:r>
              <a:rPr lang="en-US" sz="1000" dirty="0" smtClean="0"/>
              <a:t>  0.900          8237243.000     </a:t>
            </a:r>
          </a:p>
          <a:p>
            <a:r>
              <a:rPr lang="en-US" sz="1000" dirty="0" smtClean="0"/>
              <a:t>  0.800          8420311.000     </a:t>
            </a:r>
          </a:p>
          <a:p>
            <a:r>
              <a:rPr lang="en-US" sz="1000" dirty="0" smtClean="0"/>
              <a:t>  0.700          8893428.000     </a:t>
            </a:r>
          </a:p>
          <a:p>
            <a:r>
              <a:rPr lang="en-US" sz="1000" dirty="0" smtClean="0"/>
              <a:t>  0.600          9303964.000     </a:t>
            </a:r>
          </a:p>
          <a:p>
            <a:r>
              <a:rPr lang="en-US" sz="1000" dirty="0" smtClean="0"/>
              <a:t>  0.500          9564614.000     </a:t>
            </a:r>
          </a:p>
          <a:p>
            <a:r>
              <a:rPr lang="en-US" sz="1000" dirty="0" smtClean="0"/>
              <a:t>  0.400          10175353.000    </a:t>
            </a:r>
          </a:p>
          <a:p>
            <a:r>
              <a:rPr lang="en-US" sz="1000" dirty="0" smtClean="0"/>
              <a:t>  0.300          10533006.000    </a:t>
            </a:r>
          </a:p>
          <a:p>
            <a:r>
              <a:rPr lang="en-US" sz="1000" dirty="0" smtClean="0"/>
              <a:t>  0.200          11253565.000    </a:t>
            </a:r>
          </a:p>
          <a:p>
            <a:r>
              <a:rPr lang="en-US" sz="1000" dirty="0" smtClean="0"/>
              <a:t>  0.100          12458982.000 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47846" y="1570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3962" y="1855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30854" y="3634154"/>
            <a:ext cx="1484900" cy="1524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040891" y="351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Supply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3" y="1406769"/>
            <a:ext cx="8726310" cy="25321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Target is April-July unregulated runoff volume.</a:t>
            </a:r>
          </a:p>
          <a:p>
            <a:r>
              <a:rPr lang="en-US" dirty="0" smtClean="0"/>
              <a:t>Mostly ESP; sometimes adjusted based on hydrologist expertise or additional model guidance</a:t>
            </a:r>
          </a:p>
          <a:p>
            <a:r>
              <a:rPr lang="en-US" dirty="0" smtClean="0"/>
              <a:t>Official forecast issued once a month January through June</a:t>
            </a:r>
          </a:p>
          <a:p>
            <a:r>
              <a:rPr lang="en-US" dirty="0" smtClean="0"/>
              <a:t>ESP guidance run daily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80" y="3876582"/>
            <a:ext cx="5313680" cy="26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Evolution Plot</a:t>
            </a:r>
            <a:endParaRPr lang="en-US" dirty="0"/>
          </a:p>
        </p:txBody>
      </p:sp>
      <p:pic>
        <p:nvPicPr>
          <p:cNvPr id="7" name="Picture 2" descr="http://www.cbrfc.noaa.gov/rmap/wsup/png/espplot/GLDA3.2014.0.1.0.1.1.1.0.png?ts=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96462" y="2766647"/>
            <a:ext cx="545150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10%</a:t>
            </a:r>
          </a:p>
          <a:p>
            <a:pPr algn="r"/>
            <a:endParaRPr lang="en-US" b="1" dirty="0" smtClean="0">
              <a:solidFill>
                <a:schemeClr val="accent1"/>
              </a:solidFill>
              <a:latin typeface="+mn-lt"/>
            </a:endParaRPr>
          </a:p>
          <a:p>
            <a:pPr algn="r"/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30%</a:t>
            </a:r>
          </a:p>
          <a:p>
            <a:pPr algn="r"/>
            <a:endParaRPr lang="en-US" sz="1400" b="1" dirty="0" smtClean="0">
              <a:solidFill>
                <a:schemeClr val="accent1"/>
              </a:solidFill>
              <a:latin typeface="+mn-lt"/>
            </a:endParaRPr>
          </a:p>
          <a:p>
            <a:pPr algn="r"/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50%</a:t>
            </a:r>
          </a:p>
          <a:p>
            <a:pPr algn="r"/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70%</a:t>
            </a:r>
          </a:p>
          <a:p>
            <a:pPr algn="r"/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90%</a:t>
            </a:r>
            <a:endParaRPr lang="en-US" sz="16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541612" y="2784281"/>
            <a:ext cx="216851" cy="123042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29890" y="3458305"/>
            <a:ext cx="228573" cy="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29891" y="3915503"/>
            <a:ext cx="228572" cy="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29891" y="4149963"/>
            <a:ext cx="228572" cy="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529891" y="4384423"/>
            <a:ext cx="228572" cy="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2338" y="2414949"/>
            <a:ext cx="105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RAW ESP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34706" y="2497011"/>
            <a:ext cx="120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OFFICIAL  FORECAST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59787" y="3087306"/>
            <a:ext cx="54515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10%</a:t>
            </a:r>
          </a:p>
          <a:p>
            <a:pPr algn="r"/>
            <a:endParaRPr lang="en-US" sz="1400" b="1" dirty="0" smtClean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50%</a:t>
            </a:r>
          </a:p>
          <a:p>
            <a:pPr algn="r"/>
            <a:endParaRPr lang="en-US" sz="1600" b="1" dirty="0" smtClean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90%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009505" y="4113387"/>
            <a:ext cx="386858" cy="8361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018649" y="3263151"/>
            <a:ext cx="386858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021229" y="3725507"/>
            <a:ext cx="386858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Water Year Outlooks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for Reclamation’s 24-Month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738"/>
            <a:ext cx="8405446" cy="4379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Forecasts of monthly unregulated volumes through the end of the water year (September).</a:t>
            </a:r>
          </a:p>
          <a:p>
            <a:r>
              <a:rPr lang="en-US" sz="2800" dirty="0" smtClean="0"/>
              <a:t>Uses the raw ESP monthly volumes along with the official April-July water supply forecast.</a:t>
            </a:r>
          </a:p>
          <a:p>
            <a:pPr lvl="1"/>
            <a:r>
              <a:rPr lang="en-US" sz="2400" dirty="0" smtClean="0"/>
              <a:t>Ensure individual month volumes for April through July equal official April-July total volume.</a:t>
            </a:r>
          </a:p>
          <a:p>
            <a:r>
              <a:rPr lang="en-US" sz="2800" dirty="0" smtClean="0"/>
              <a:t>Issued the beginning of each month.</a:t>
            </a:r>
          </a:p>
          <a:p>
            <a:pPr lvl="1"/>
            <a:r>
              <a:rPr lang="en-US" sz="2400" dirty="0" smtClean="0"/>
              <a:t>Begin issuing the following water year in June.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</a:rPr>
              <a:t>24-MonthStudy Model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Unregulated Inflow Forecast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Upper Basin Inflows and Model Run Duration </a:t>
            </a:r>
            <a:r>
              <a:rPr lang="en-US" sz="2000" b="1" dirty="0" smtClean="0">
                <a:solidFill>
                  <a:schemeClr val="bg1"/>
                </a:solidFill>
              </a:rPr>
              <a:t>(Most Probable)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D95D6241-8AF8-44B7-A3DE-1EB233971F4C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8" y="1676400"/>
            <a:ext cx="8810266" cy="4513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199818" y="3040308"/>
            <a:ext cx="8334582" cy="2379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brfc.noaa.gov/outgoing/32month/archive/plots/mar14/ADJ.2014-03-01.RAW.GLDA3.mar14.txt.forR.32.pn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/>
          <a:srcRect b="5799"/>
          <a:stretch/>
        </p:blipFill>
        <p:spPr bwMode="auto">
          <a:xfrm>
            <a:off x="952500" y="304800"/>
            <a:ext cx="7429500" cy="5832194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250442" y="6136994"/>
            <a:ext cx="6345898" cy="615506"/>
            <a:chOff x="1250442" y="6136994"/>
            <a:chExt cx="6345898" cy="615506"/>
          </a:xfrm>
        </p:grpSpPr>
        <p:pic>
          <p:nvPicPr>
            <p:cNvPr id="6" name="Picture 2" descr="http://www.cbrfc.noaa.gov/outgoing/32month/archive/plots/mar14/ADJ.2014-03-01.RAW.GLDA3.mar14.txt.forR.32.png"/>
            <p:cNvPicPr>
              <a:picLocks noChangeAspect="1" noChangeArrowheads="1"/>
            </p:cNvPicPr>
            <p:nvPr/>
          </p:nvPicPr>
          <p:blipFill>
            <a:blip r:embed="rId2" cstate="print"/>
            <a:srcRect t="93538" r="57500"/>
            <a:stretch>
              <a:fillRect/>
            </a:stretch>
          </p:blipFill>
          <p:spPr bwMode="auto">
            <a:xfrm>
              <a:off x="1250442" y="6136994"/>
              <a:ext cx="4857750" cy="615506"/>
            </a:xfrm>
            <a:prstGeom prst="rect">
              <a:avLst/>
            </a:prstGeom>
            <a:noFill/>
          </p:spPr>
        </p:pic>
        <p:pic>
          <p:nvPicPr>
            <p:cNvPr id="7" name="Picture 2" descr="http://www.cbrfc.noaa.gov/outgoing/32month/archive/plots/mar14/ADJ.2014-03-01.RAW.GLDA3.mar14.txt.forR.32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89167" t="94306"/>
            <a:stretch/>
          </p:blipFill>
          <p:spPr bwMode="auto">
            <a:xfrm>
              <a:off x="6358128" y="6208776"/>
              <a:ext cx="1238212" cy="542354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7571232" y="5998464"/>
            <a:ext cx="576072" cy="24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CBRFC Forecasts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Improved snow modeling</a:t>
            </a:r>
          </a:p>
          <a:p>
            <a:pPr lvl="1"/>
            <a:r>
              <a:rPr lang="en-US" sz="2400" dirty="0" smtClean="0"/>
              <a:t>Collaboration with Utah State University</a:t>
            </a:r>
          </a:p>
          <a:p>
            <a:pPr lvl="1"/>
            <a:r>
              <a:rPr lang="en-US" sz="2400" dirty="0" smtClean="0"/>
              <a:t>Collaborations with Jet Propulsion Lab to use NASA snow cover grids to inform model</a:t>
            </a:r>
          </a:p>
          <a:p>
            <a:r>
              <a:rPr lang="en-US" sz="2800" dirty="0" smtClean="0"/>
              <a:t>Incorporating climate information</a:t>
            </a:r>
          </a:p>
          <a:p>
            <a:pPr lvl="1"/>
            <a:r>
              <a:rPr lang="en-US" sz="2400" dirty="0" smtClean="0"/>
              <a:t>Hydrologic Ensemble Forecasting System (HEFS)</a:t>
            </a:r>
          </a:p>
          <a:p>
            <a:pPr lvl="1"/>
            <a:r>
              <a:rPr lang="en-US" sz="2400" dirty="0" smtClean="0"/>
              <a:t>Climate informed ESP</a:t>
            </a:r>
          </a:p>
          <a:p>
            <a:r>
              <a:rPr lang="en-US" sz="2800" dirty="0" smtClean="0"/>
              <a:t>Post adjusting ESP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7198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360" y="4399280"/>
            <a:ext cx="6278880" cy="1960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1800" dirty="0" smtClean="0"/>
              <a:t>Michelle Stokes</a:t>
            </a:r>
          </a:p>
          <a:p>
            <a:pPr marL="0" indent="0" algn="ctr">
              <a:buNone/>
            </a:pPr>
            <a:r>
              <a:rPr lang="en-US" sz="1800" dirty="0" smtClean="0"/>
              <a:t>Hydrologist in Charge</a:t>
            </a:r>
          </a:p>
          <a:p>
            <a:pPr marL="0" indent="0" algn="ctr">
              <a:buNone/>
            </a:pPr>
            <a:r>
              <a:rPr lang="en-US" sz="1800" dirty="0" smtClean="0"/>
              <a:t>Colorado Basin River Forecast Center</a:t>
            </a:r>
          </a:p>
          <a:p>
            <a:pPr marL="0" indent="0" algn="ctr">
              <a:buNone/>
            </a:pPr>
            <a:r>
              <a:rPr lang="en-US" sz="1800" dirty="0" err="1" smtClean="0"/>
              <a:t>Michelle.stokes@noaa.gov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8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Colorado Basin River Forecast Center (CBRFC)</a:t>
            </a:r>
          </a:p>
          <a:p>
            <a:r>
              <a:rPr lang="en-US" dirty="0" smtClean="0"/>
              <a:t>CBRFC Hydrologic Model</a:t>
            </a:r>
            <a:endParaRPr lang="en-US" dirty="0"/>
          </a:p>
          <a:p>
            <a:r>
              <a:rPr lang="en-US" dirty="0" smtClean="0"/>
              <a:t>Water Supply Forecasts Products</a:t>
            </a:r>
          </a:p>
          <a:p>
            <a:r>
              <a:rPr lang="en-US" dirty="0" smtClean="0"/>
              <a:t>Improving the Forecasts</a:t>
            </a:r>
          </a:p>
        </p:txBody>
      </p:sp>
    </p:spTree>
    <p:extLst>
      <p:ext uri="{BB962C8B-B14F-4D97-AF65-F5344CB8AC3E}">
        <p14:creationId xmlns:p14="http://schemas.microsoft.com/office/powerpoint/2010/main" val="3096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1" y="111760"/>
            <a:ext cx="6304420" cy="5252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181" y="4167591"/>
            <a:ext cx="3556678" cy="1808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4761" y="1026160"/>
            <a:ext cx="25576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Streamflow</a:t>
            </a:r>
            <a:r>
              <a:rPr lang="en-US" b="1" dirty="0" smtClean="0"/>
              <a:t> Forecast</a:t>
            </a:r>
          </a:p>
          <a:p>
            <a:r>
              <a:rPr lang="en-US" b="1" dirty="0" smtClean="0"/>
              <a:t>Hydrographs: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Flood forecasts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Recreational use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Deterministic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Updated daily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1-6 hour time step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10 days into the future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0400" y="386080"/>
            <a:ext cx="619760" cy="37592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6480" y="2397760"/>
            <a:ext cx="2680505" cy="175049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7965" y="5894300"/>
            <a:ext cx="1890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www.cbrfc.noaa.gov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69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05507"/>
            <a:ext cx="5876359" cy="4765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1590" y="1026160"/>
            <a:ext cx="273081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Water Supply Forecasts: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Forecast volume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Probabilistic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Usually monthly, or seasonal time step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Official forecast updated monthly – Guidance updated daily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1 to 5 years into the future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846" y="4168608"/>
            <a:ext cx="5090160" cy="2194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209" y="5955148"/>
            <a:ext cx="1890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www.cbrfc.noaa.gov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1798320" y="355600"/>
            <a:ext cx="619760" cy="37592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3586480" y="1795523"/>
            <a:ext cx="1781446" cy="237308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0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572768"/>
            <a:ext cx="7848600" cy="4675632"/>
          </a:xfrm>
          <a:noFill/>
        </p:spPr>
        <p:txBody>
          <a:bodyPr>
            <a:noAutofit/>
          </a:bodyPr>
          <a:lstStyle/>
          <a:p>
            <a:r>
              <a:rPr lang="en-US" sz="2400" dirty="0" smtClean="0"/>
              <a:t>Continuous – runs all the time, not just during events.</a:t>
            </a:r>
          </a:p>
          <a:p>
            <a:pPr marL="347663" indent="-347663">
              <a:tabLst>
                <a:tab pos="2020824" algn="l"/>
              </a:tabLst>
            </a:pPr>
            <a:r>
              <a:rPr lang="en-US" sz="2400" dirty="0" smtClean="0"/>
              <a:t>Conceptual – physically based, but uses parameters in 	 	place of hard-to-get data.</a:t>
            </a:r>
          </a:p>
          <a:p>
            <a:pPr>
              <a:tabLst>
                <a:tab pos="1655763" algn="l"/>
              </a:tabLst>
            </a:pPr>
            <a:r>
              <a:rPr lang="en-US" sz="2400" dirty="0" smtClean="0"/>
              <a:t>Lumped – uses mean areal inputs (temperature, 	precipitation); not distributed.</a:t>
            </a:r>
            <a:endParaRPr lang="en-US" sz="16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CBRFC Hydrologic Model</a:t>
            </a:r>
          </a:p>
        </p:txBody>
      </p:sp>
    </p:spTree>
    <p:extLst>
      <p:ext uri="{BB962C8B-B14F-4D97-AF65-F5344CB8AC3E}">
        <p14:creationId xmlns:p14="http://schemas.microsoft.com/office/powerpoint/2010/main" val="32813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97" y="2144523"/>
            <a:ext cx="2801953" cy="208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CBRFC</a:t>
            </a:r>
            <a:r>
              <a:rPr lang="en-US" dirty="0" smtClean="0"/>
              <a:t> Hydrologic Model</a:t>
            </a:r>
            <a:br>
              <a:rPr lang="en-US" dirty="0" smtClean="0"/>
            </a:br>
            <a:r>
              <a:rPr lang="en-US" sz="3100" dirty="0" smtClean="0"/>
              <a:t>Conceptual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9230"/>
            <a:ext cx="7828156" cy="4486934"/>
          </a:xfrm>
        </p:spPr>
        <p:txBody>
          <a:bodyPr>
            <a:normAutofit/>
          </a:bodyPr>
          <a:lstStyle/>
          <a:p>
            <a:r>
              <a:rPr lang="en-US" sz="2800" dirty="0"/>
              <a:t>RFC forecast uses a snow model and a rainfall-runoff model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424" y="3843444"/>
            <a:ext cx="329247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297366" y="2806817"/>
            <a:ext cx="4263483" cy="3282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SNOW-17: Temperature index model for simulating snowpack accumulation and melt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Sacramento Soil Moisture Accounting Model: Hydrologic model used to generate runoff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4072422" y="3590606"/>
            <a:ext cx="4648200" cy="2970213"/>
          </a:xfrm>
          <a:prstGeom prst="ellipse">
            <a:avLst/>
          </a:prstGeom>
          <a:solidFill>
            <a:srgbClr val="33CCCC">
              <a:alpha val="50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Garamond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862189" y="4621288"/>
            <a:ext cx="3814763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/>
              <a:t>Ensemble </a:t>
            </a:r>
            <a:r>
              <a:rPr lang="en-US" b="1" dirty="0" err="1"/>
              <a:t>Streamflow</a:t>
            </a:r>
            <a:r>
              <a:rPr lang="en-US" b="1" dirty="0"/>
              <a:t> </a:t>
            </a:r>
            <a:r>
              <a:rPr lang="en-US" b="1" dirty="0" smtClean="0"/>
              <a:t>Prediction (ESP)</a:t>
            </a:r>
          </a:p>
          <a:p>
            <a:pPr marL="285750" indent="-119063" eaLnBrk="0" hangingPunct="0">
              <a:buFont typeface="Arial" panose="020B0604020202020204" pitchFamily="34" charset="0"/>
              <a:buChar char="•"/>
            </a:pPr>
            <a:r>
              <a:rPr lang="en-US" sz="1600" dirty="0"/>
              <a:t>generate ensemble of hydrographs</a:t>
            </a:r>
          </a:p>
          <a:p>
            <a:pPr marL="285750" indent="-119063" eaLnBrk="0" hangingPunct="0">
              <a:buFont typeface="Arial" panose="020B0604020202020204" pitchFamily="34" charset="0"/>
              <a:buChar char="•"/>
            </a:pPr>
            <a:r>
              <a:rPr lang="en-US" sz="1600" dirty="0"/>
              <a:t>generate probabilistic </a:t>
            </a:r>
            <a:r>
              <a:rPr lang="en-US" sz="1600" dirty="0" smtClean="0"/>
              <a:t>forecasts</a:t>
            </a:r>
            <a:endParaRPr lang="en-US" sz="16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9196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CBRFC Hydrologic Model</a:t>
            </a:r>
            <a:br>
              <a:rPr lang="en-US" dirty="0" smtClean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2700" dirty="0"/>
              <a:t>Composed of three major interrelated components</a:t>
            </a:r>
            <a:r>
              <a:rPr lang="en-US" sz="2700" dirty="0" smtClean="0"/>
              <a:t>.</a:t>
            </a:r>
            <a:endParaRPr lang="en-US" dirty="0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331420" y="1678518"/>
            <a:ext cx="4341813" cy="2819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Garamond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035283" y="2456217"/>
            <a:ext cx="2919517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Calibration </a:t>
            </a:r>
            <a:r>
              <a:rPr lang="en-US" b="1" dirty="0" smtClean="0"/>
              <a:t>System (CS)</a:t>
            </a:r>
            <a:endParaRPr lang="en-US" sz="1600" dirty="0"/>
          </a:p>
          <a:p>
            <a:pPr marL="285750" indent="-119063" eaLnBrk="0" hangingPunct="0">
              <a:buFont typeface="Arial" panose="020B0604020202020204" pitchFamily="34" charset="0"/>
              <a:buChar char="•"/>
            </a:pPr>
            <a:r>
              <a:rPr lang="en-US" sz="1600" dirty="0"/>
              <a:t>determine model parameters</a:t>
            </a:r>
          </a:p>
          <a:p>
            <a:pPr marL="285750" indent="-119063" eaLnBrk="0" hangingPunct="0">
              <a:buFont typeface="Arial" panose="020B0604020202020204" pitchFamily="34" charset="0"/>
              <a:buChar char="•"/>
            </a:pPr>
            <a:r>
              <a:rPr lang="en-US" sz="1600" dirty="0"/>
              <a:t>store historical data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20760" y="3589813"/>
            <a:ext cx="4341813" cy="2970213"/>
            <a:chOff x="-730" y="2138"/>
            <a:chExt cx="2735" cy="1871"/>
          </a:xfrm>
        </p:grpSpPr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-730" y="2138"/>
              <a:ext cx="2735" cy="1871"/>
            </a:xfrm>
            <a:prstGeom prst="ellipse">
              <a:avLst/>
            </a:prstGeom>
            <a:solidFill>
              <a:srgbClr val="00FFFF">
                <a:alpha val="50000"/>
              </a:srgbClr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latin typeface="Garamond" pitchFamily="18" charset="0"/>
              </a:endParaRPr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-615" y="2643"/>
              <a:ext cx="2128" cy="8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/>
                <a:t>Daily Operational Forecasts (DOF)</a:t>
              </a:r>
            </a:p>
            <a:p>
              <a:pPr marL="285750" indent="-119063" eaLnBrk="0" hangingPunct="0">
                <a:buFont typeface="Arial" panose="020B0604020202020204" pitchFamily="34" charset="0"/>
                <a:buChar char="•"/>
              </a:pPr>
              <a:r>
                <a:rPr lang="en-US" sz="1600" dirty="0"/>
                <a:t>generate short term deterministic river forecasts</a:t>
              </a:r>
            </a:p>
            <a:p>
              <a:pPr marL="285750" indent="-119063" eaLnBrk="0" hangingPunct="0">
                <a:buFont typeface="Arial" panose="020B0604020202020204" pitchFamily="34" charset="0"/>
                <a:buChar char="•"/>
              </a:pPr>
              <a:r>
                <a:rPr lang="en-US" sz="1600" dirty="0"/>
                <a:t>maintain model states</a:t>
              </a:r>
            </a:p>
            <a:p>
              <a:pPr marL="285750" indent="-285750" eaLnBrk="0" hangingPunct="0">
                <a:buFont typeface="Arial" panose="020B0604020202020204" pitchFamily="34" charset="0"/>
                <a:buChar char="•"/>
              </a:pP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91" y="5511650"/>
            <a:ext cx="1589770" cy="8083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585" y="5506719"/>
            <a:ext cx="1909268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Calibration System (CS)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0013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Choose from a variety of models and processes</a:t>
            </a:r>
          </a:p>
          <a:p>
            <a:pPr lvl="1"/>
            <a:r>
              <a:rPr lang="en-US" sz="2200" dirty="0" smtClean="0"/>
              <a:t>Snow accumulation and ablation</a:t>
            </a:r>
          </a:p>
          <a:p>
            <a:pPr lvl="1"/>
            <a:r>
              <a:rPr lang="en-US" sz="2200" dirty="0" smtClean="0"/>
              <a:t>Soil moisture model</a:t>
            </a:r>
          </a:p>
          <a:p>
            <a:pPr lvl="1"/>
            <a:r>
              <a:rPr lang="en-US" sz="2200" dirty="0" smtClean="0"/>
              <a:t>Unit Hydrograph</a:t>
            </a:r>
          </a:p>
          <a:p>
            <a:pPr lvl="1"/>
            <a:r>
              <a:rPr lang="en-US" sz="2200" dirty="0" smtClean="0"/>
              <a:t>Channel routing</a:t>
            </a:r>
          </a:p>
          <a:p>
            <a:pPr lvl="1"/>
            <a:r>
              <a:rPr lang="en-US" sz="2200" dirty="0" smtClean="0"/>
              <a:t>Reservoir operations</a:t>
            </a:r>
          </a:p>
          <a:p>
            <a:r>
              <a:rPr lang="en-US" sz="2600" dirty="0" smtClean="0"/>
              <a:t>Determine the optimal set of parameters for each model to best simulate flow</a:t>
            </a:r>
          </a:p>
          <a:p>
            <a:r>
              <a:rPr lang="en-US" sz="2600" dirty="0" smtClean="0"/>
              <a:t>Store historical precipitation, temperature and flow time series for the basin</a:t>
            </a:r>
          </a:p>
          <a:p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136881" y="5157432"/>
            <a:ext cx="2740025" cy="1462088"/>
            <a:chOff x="5791200" y="4800600"/>
            <a:chExt cx="2740025" cy="1462088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400800" y="4800600"/>
              <a:ext cx="1293813" cy="939080"/>
              <a:chOff x="1488" y="1392"/>
              <a:chExt cx="2735" cy="2562"/>
            </a:xfrm>
            <a:effectLst>
              <a:glow rad="101600">
                <a:srgbClr val="FF0000">
                  <a:alpha val="75000"/>
                </a:srgbClr>
              </a:glow>
            </a:effectLst>
          </p:grpSpPr>
          <p:sp>
            <p:nvSpPr>
              <p:cNvPr id="5" name="Oval 5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2735" cy="1871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latin typeface="Garamond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2064" y="1687"/>
                <a:ext cx="1798" cy="2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600" dirty="0"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 CS</a:t>
                </a:r>
              </a:p>
              <a:p>
                <a:pPr eaLnBrk="0" hangingPunct="0">
                  <a:buFontTx/>
                  <a:buChar char="•"/>
                  <a:defRPr/>
                </a:pPr>
                <a:endParaRPr lang="en-US" sz="1600" dirty="0"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  <a:p>
                <a:pPr eaLnBrk="0" hangingPunct="0">
                  <a:buFontTx/>
                  <a:buChar char="•"/>
                  <a:defRPr/>
                </a:pPr>
                <a:endParaRPr lang="en-US" sz="1600" dirty="0"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7010400" y="5410200"/>
              <a:ext cx="1520825" cy="777875"/>
              <a:chOff x="2160" y="2160"/>
              <a:chExt cx="3216" cy="2015"/>
            </a:xfrm>
          </p:grpSpPr>
          <p:sp>
            <p:nvSpPr>
              <p:cNvPr id="26633" name="Oval 8"/>
              <p:cNvSpPr>
                <a:spLocks noChangeArrowheads="1"/>
              </p:cNvSpPr>
              <p:nvPr/>
            </p:nvSpPr>
            <p:spPr bwMode="auto">
              <a:xfrm>
                <a:off x="2448" y="2304"/>
                <a:ext cx="2928" cy="1871"/>
              </a:xfrm>
              <a:prstGeom prst="ellipse">
                <a:avLst/>
              </a:prstGeom>
              <a:solidFill>
                <a:srgbClr val="33CCCC">
                  <a:alpha val="50195"/>
                </a:srgb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 dirty="0"/>
                  <a:t>ESP</a:t>
                </a:r>
              </a:p>
            </p:txBody>
          </p:sp>
          <p:sp>
            <p:nvSpPr>
              <p:cNvPr id="26634" name="Line 10"/>
              <p:cNvSpPr>
                <a:spLocks noChangeShapeType="1"/>
              </p:cNvSpPr>
              <p:nvPr/>
            </p:nvSpPr>
            <p:spPr bwMode="auto">
              <a:xfrm>
                <a:off x="2160" y="3744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5" name="Line 11"/>
              <p:cNvSpPr>
                <a:spLocks noChangeShapeType="1"/>
              </p:cNvSpPr>
              <p:nvPr/>
            </p:nvSpPr>
            <p:spPr bwMode="auto">
              <a:xfrm>
                <a:off x="3312" y="2160"/>
                <a:ext cx="600" cy="8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791200" y="5410200"/>
              <a:ext cx="1293813" cy="852488"/>
              <a:chOff x="480" y="1968"/>
              <a:chExt cx="2735" cy="2207"/>
            </a:xfrm>
          </p:grpSpPr>
          <p:sp>
            <p:nvSpPr>
              <p:cNvPr id="26631" name="Oval 13"/>
              <p:cNvSpPr>
                <a:spLocks noChangeArrowheads="1"/>
              </p:cNvSpPr>
              <p:nvPr/>
            </p:nvSpPr>
            <p:spPr bwMode="auto">
              <a:xfrm>
                <a:off x="480" y="2304"/>
                <a:ext cx="2735" cy="1871"/>
              </a:xfrm>
              <a:prstGeom prst="ellipse">
                <a:avLst/>
              </a:prstGeom>
              <a:solidFill>
                <a:srgbClr val="00FFFF">
                  <a:alpha val="50195"/>
                </a:srgb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 dirty="0" smtClean="0"/>
                  <a:t>DOF</a:t>
                </a:r>
              </a:p>
            </p:txBody>
          </p:sp>
          <p:sp>
            <p:nvSpPr>
              <p:cNvPr id="26632" name="Line 15"/>
              <p:cNvSpPr>
                <a:spLocks noChangeShapeType="1"/>
              </p:cNvSpPr>
              <p:nvPr/>
            </p:nvSpPr>
            <p:spPr bwMode="auto">
              <a:xfrm flipH="1">
                <a:off x="1200" y="1968"/>
                <a:ext cx="912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55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Operational Forecast(DOF)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6171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Keeps track of model states, including soil moisture and snowpack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Quality Controlled Inputs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Observed precipitation, temperature, and </a:t>
            </a:r>
            <a:r>
              <a:rPr lang="en-US" sz="2400" dirty="0" err="1" smtClean="0"/>
              <a:t>streamflow</a:t>
            </a:r>
            <a:r>
              <a:rPr lang="en-US" sz="2400" dirty="0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Forecast precipitation (5 days) and temperature (10 days)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Model adjusted by forecasters in real time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Run multiple times per day so there is continual quality control, updating and adjusting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Outputs 10 day regulated deterministic </a:t>
            </a:r>
            <a:r>
              <a:rPr lang="en-US" dirty="0" err="1" smtClean="0"/>
              <a:t>streamflow</a:t>
            </a:r>
            <a:r>
              <a:rPr lang="en-US" dirty="0" smtClean="0"/>
              <a:t> forecast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7857" y="5109114"/>
            <a:ext cx="2740025" cy="1461830"/>
            <a:chOff x="6019800" y="4953000"/>
            <a:chExt cx="2740025" cy="146183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629400" y="4953000"/>
              <a:ext cx="1293813" cy="939800"/>
              <a:chOff x="1488" y="1392"/>
              <a:chExt cx="2735" cy="2562"/>
            </a:xfrm>
          </p:grpSpPr>
          <p:sp>
            <p:nvSpPr>
              <p:cNvPr id="27658" name="Oval 5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2735" cy="1871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Garamond" charset="0"/>
                </a:endParaRPr>
              </a:p>
            </p:txBody>
          </p:sp>
          <p:sp>
            <p:nvSpPr>
              <p:cNvPr id="27659" name="Text Box 6"/>
              <p:cNvSpPr txBox="1">
                <a:spLocks noChangeArrowheads="1"/>
              </p:cNvSpPr>
              <p:nvPr/>
            </p:nvSpPr>
            <p:spPr bwMode="auto">
              <a:xfrm>
                <a:off x="2064" y="1687"/>
                <a:ext cx="1798" cy="2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sz="1600" dirty="0"/>
                  <a:t> </a:t>
                </a:r>
                <a:r>
                  <a:rPr lang="en-US" sz="1600" dirty="0">
                    <a:latin typeface="+mn-lt"/>
                  </a:rPr>
                  <a:t>CS</a:t>
                </a:r>
              </a:p>
              <a:p>
                <a:pPr>
                  <a:buFontTx/>
                  <a:buChar char="•"/>
                </a:pPr>
                <a:endParaRPr lang="en-US" sz="1600" dirty="0"/>
              </a:p>
              <a:p>
                <a:pPr>
                  <a:buFontTx/>
                  <a:buChar char="•"/>
                </a:pPr>
                <a:endParaRPr lang="en-US" sz="1600" dirty="0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7239000" y="5562600"/>
              <a:ext cx="1520825" cy="777875"/>
              <a:chOff x="2160" y="2160"/>
              <a:chExt cx="3216" cy="2015"/>
            </a:xfrm>
          </p:grpSpPr>
          <p:sp>
            <p:nvSpPr>
              <p:cNvPr id="27655" name="Oval 8"/>
              <p:cNvSpPr>
                <a:spLocks noChangeArrowheads="1"/>
              </p:cNvSpPr>
              <p:nvPr/>
            </p:nvSpPr>
            <p:spPr bwMode="auto">
              <a:xfrm>
                <a:off x="2448" y="2304"/>
                <a:ext cx="2928" cy="1871"/>
              </a:xfrm>
              <a:prstGeom prst="ellipse">
                <a:avLst/>
              </a:prstGeom>
              <a:solidFill>
                <a:srgbClr val="33CCCC">
                  <a:alpha val="50195"/>
                </a:srgb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 dirty="0"/>
                  <a:t>ESP</a:t>
                </a:r>
              </a:p>
            </p:txBody>
          </p:sp>
          <p:sp>
            <p:nvSpPr>
              <p:cNvPr id="27656" name="Line 10"/>
              <p:cNvSpPr>
                <a:spLocks noChangeShapeType="1"/>
              </p:cNvSpPr>
              <p:nvPr/>
            </p:nvSpPr>
            <p:spPr bwMode="auto">
              <a:xfrm>
                <a:off x="2160" y="3744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7" name="Line 11"/>
              <p:cNvSpPr>
                <a:spLocks noChangeShapeType="1"/>
              </p:cNvSpPr>
              <p:nvPr/>
            </p:nvSpPr>
            <p:spPr bwMode="auto">
              <a:xfrm>
                <a:off x="3312" y="2160"/>
                <a:ext cx="600" cy="8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6019800" y="5562600"/>
              <a:ext cx="1293813" cy="852230"/>
              <a:chOff x="480" y="1968"/>
              <a:chExt cx="2735" cy="2207"/>
            </a:xfrm>
            <a:effectLst>
              <a:glow rad="101600">
                <a:srgbClr val="FF0000">
                  <a:alpha val="75000"/>
                </a:srgbClr>
              </a:glow>
            </a:effectLst>
          </p:grpSpPr>
          <p:sp>
            <p:nvSpPr>
              <p:cNvPr id="12" name="Oval 13"/>
              <p:cNvSpPr>
                <a:spLocks noChangeArrowheads="1"/>
              </p:cNvSpPr>
              <p:nvPr/>
            </p:nvSpPr>
            <p:spPr bwMode="auto">
              <a:xfrm>
                <a:off x="480" y="2304"/>
                <a:ext cx="2735" cy="1871"/>
              </a:xfrm>
              <a:prstGeom prst="ellipse">
                <a:avLst/>
              </a:prstGeom>
              <a:solidFill>
                <a:srgbClr val="00FFFF">
                  <a:alpha val="50000"/>
                </a:srgb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 smtClean="0">
                    <a:latin typeface="Arial"/>
                    <a:ea typeface="ＭＳ Ｐゴシック" pitchFamily="-109" charset="-128"/>
                    <a:cs typeface="ＭＳ Ｐゴシック" pitchFamily="-109" charset="-128"/>
                  </a:rPr>
                  <a:t>DOF</a:t>
                </a:r>
                <a:endParaRPr lang="en-US" sz="1600" dirty="0">
                  <a:latin typeface="Arial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 flipH="1">
                <a:off x="1200" y="1968"/>
                <a:ext cx="912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84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870</Words>
  <Application>Microsoft Office PowerPoint</Application>
  <PresentationFormat>On-screen Show (4:3)</PresentationFormat>
  <Paragraphs>195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Colorado Basin River Forecast Center Water Supply Forecasting Method</vt:lpstr>
      <vt:lpstr>Outline</vt:lpstr>
      <vt:lpstr>PowerPoint Presentation</vt:lpstr>
      <vt:lpstr>PowerPoint Presentation</vt:lpstr>
      <vt:lpstr>CBRFC Hydrologic Model</vt:lpstr>
      <vt:lpstr>CBRFC Hydrologic Model Conceptual Model</vt:lpstr>
      <vt:lpstr>CBRFC Hydrologic Model  Composed of three major interrelated components.</vt:lpstr>
      <vt:lpstr>Calibration System (CS)</vt:lpstr>
      <vt:lpstr>Daily Operational Forecast(DOF)</vt:lpstr>
      <vt:lpstr>Ensemble Streamflow Prediction (ESP)</vt:lpstr>
      <vt:lpstr>PowerPoint Presentation</vt:lpstr>
      <vt:lpstr>PowerPoint Presentation</vt:lpstr>
      <vt:lpstr>Water Supply Forecasts</vt:lpstr>
      <vt:lpstr>Forecast Evolution Plot</vt:lpstr>
      <vt:lpstr>Water Year Outlooks for Reclamation’s 24-Month Study</vt:lpstr>
      <vt:lpstr>24-MonthStudy Model Unregulated Inflow Forecast Upper Basin Inflows and Model Run Duration (Most Probable)</vt:lpstr>
      <vt:lpstr>PowerPoint Presentation</vt:lpstr>
      <vt:lpstr>Improving CBRFC Forecasts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Basin River Forecast Center Water Supply Forecasting Method</dc:title>
  <dc:creator>Office 2004 Test Drive User</dc:creator>
  <cp:lastModifiedBy>prairie</cp:lastModifiedBy>
  <cp:revision>86</cp:revision>
  <dcterms:created xsi:type="dcterms:W3CDTF">2014-04-16T15:54:10Z</dcterms:created>
  <dcterms:modified xsi:type="dcterms:W3CDTF">2014-04-21T15:06:22Z</dcterms:modified>
</cp:coreProperties>
</file>