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2" r:id="rId1"/>
    <p:sldMasterId id="2147484280" r:id="rId2"/>
  </p:sldMasterIdLst>
  <p:notesMasterIdLst>
    <p:notesMasterId r:id="rId13"/>
  </p:notesMasterIdLst>
  <p:handoutMasterIdLst>
    <p:handoutMasterId r:id="rId14"/>
  </p:handoutMasterIdLst>
  <p:sldIdLst>
    <p:sldId id="361" r:id="rId3"/>
    <p:sldId id="399" r:id="rId4"/>
    <p:sldId id="364" r:id="rId5"/>
    <p:sldId id="362" r:id="rId6"/>
    <p:sldId id="366" r:id="rId7"/>
    <p:sldId id="400" r:id="rId8"/>
    <p:sldId id="368" r:id="rId9"/>
    <p:sldId id="389" r:id="rId10"/>
    <p:sldId id="401" r:id="rId11"/>
    <p:sldId id="391" r:id="rId12"/>
  </p:sldIdLst>
  <p:sldSz cx="9144000" cy="6858000" type="screen4x3"/>
  <p:notesSz cx="7010400" cy="9372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 Stokes" initials=" 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F9FE"/>
    <a:srgbClr val="FABE00"/>
    <a:srgbClr val="F8F200"/>
    <a:srgbClr val="FFCC00"/>
    <a:srgbClr val="3366FF"/>
    <a:srgbClr val="00F26D"/>
    <a:srgbClr val="00E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8" autoAdjust="0"/>
    <p:restoredTop sz="91774" autoAdjust="0"/>
  </p:normalViewPr>
  <p:slideViewPr>
    <p:cSldViewPr snapToGrid="0">
      <p:cViewPr>
        <p:scale>
          <a:sx n="110" d="100"/>
          <a:sy n="110" d="100"/>
        </p:scale>
        <p:origin x="-1848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3570" y="-108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10-04T11:54:50.213" idx="2">
    <p:pos x="10" y="10"/>
    <p:text>Might be good to have avergae on this plot as well?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2700"/>
            <a:ext cx="30368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02700"/>
            <a:ext cx="30368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80" tIns="46040" rIns="92080" bIns="4604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7EB0C997-9CD4-445D-A3F9-93B792683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90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04" tIns="46802" rIns="93604" bIns="46802" numCol="1" anchor="t" anchorCtr="0" compatLnSpc="1">
            <a:prstTxWarp prst="textNoShape">
              <a:avLst/>
            </a:prstTxWarp>
          </a:bodyPr>
          <a:lstStyle>
            <a:lvl1pPr defTabSz="936787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04" tIns="46802" rIns="93604" bIns="46802" numCol="1" anchor="t" anchorCtr="0" compatLnSpc="1">
            <a:prstTxWarp prst="textNoShape">
              <a:avLst/>
            </a:prstTxWarp>
          </a:bodyPr>
          <a:lstStyle>
            <a:lvl1pPr algn="r" defTabSz="936787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3263"/>
            <a:ext cx="46863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51350"/>
            <a:ext cx="5607050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04" tIns="46802" rIns="93604" bIns="46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270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04" tIns="46802" rIns="93604" bIns="46802" numCol="1" anchor="b" anchorCtr="0" compatLnSpc="1">
            <a:prstTxWarp prst="textNoShape">
              <a:avLst/>
            </a:prstTxWarp>
          </a:bodyPr>
          <a:lstStyle>
            <a:lvl1pPr defTabSz="936787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02700"/>
            <a:ext cx="30384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04" tIns="46802" rIns="93604" bIns="46802" numCol="1" anchor="b" anchorCtr="0" compatLnSpc="1">
            <a:prstTxWarp prst="textNoShape">
              <a:avLst/>
            </a:prstTxWarp>
          </a:bodyPr>
          <a:lstStyle>
            <a:lvl1pPr algn="r" defTabSz="936787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227854F7-8DD1-4C5D-80F6-48F102516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90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F669AD-4EE2-46C9-986E-4BBF9156E764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DE9585-F55D-4B4D-8E1F-032AB3452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4046483-0EBA-4977-B065-C48BF05FFEE8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F72C1F-F0D5-41E1-BC93-83645DF64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29740A-E49B-451E-A07F-F7EA571A1F68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59B4C9-FCA5-4B98-976C-BD2BAFFB4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F03C14B-5469-4139-A025-181473270324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EFDDC8-E9F8-4FA4-8CDD-6F1561EE9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8E15C28-C73B-41B6-B1AC-03E9469321B1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3515BE1-F3CF-4975-8431-E703F961B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1B2044-4C51-4547-80A0-14E1F97B05F1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450A96-45D8-440D-AB5A-DB8F05F86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A41594-39CF-4EAD-9F83-53980AE8392B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95965B-F590-4EB8-96CC-947E9F576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61099C3-F3B3-4E43-BFAD-EB421EA859DC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055049-9D2A-4B45-ADCF-8301CA40A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80469D1-6F4F-4CAE-9170-3BEB8F6EFDCA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2F36F3-4D57-44CD-BBDE-D91C67DFA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0ADA00-62C0-4BE9-B5E3-C9B383DD5982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D7B6E0-8BE8-4B1B-890E-904F3AEA6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834500-86B4-4990-906E-C48BD8A4C6F0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9A50B0A-89E5-4DBB-A129-A239450FA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094" y="129498"/>
            <a:ext cx="82296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047730-EB21-4BDB-A364-D103701C8671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175D4B-5C10-4F1B-98D4-650011D79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1743AB-CD75-438A-ACF4-D4798BE2B0C6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4AE2459-F5EF-47CE-8670-28AE0547B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BFAAED1-5916-490B-A0E0-D88CBF60B6DE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E7FB46-E354-45DD-BA8A-289B2FE0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C4835FD-C29D-47BE-B597-2CF0BBDAEA60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828865C-9489-43EA-90B6-EE6578C5F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C94FE04-2D2E-40E2-BB31-E6FDF5122119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FDF55D-1E4A-4096-B668-53D3EB316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DBB53C-B6C3-4091-BEBD-AAD9E890945B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9627207-8760-4682-A154-DC8B77550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C26F78-ECA5-4F0C-A736-943AC1CC80F1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741483B-F40B-4340-8C0E-66181120E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E6B27C-AF2E-4A73-8480-CCABF541A572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E5D679-44E2-47D1-974A-EA440346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106F49-7514-4B1B-9A3A-35601FBE8F6D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9C2079B-AB68-497F-BA8F-CFE680CCD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96E716E-204B-4BCD-A011-9F23FAD1EB5C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4F7D782-E3F6-4D21-8136-CAFC5C3C0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07830A-87F5-4AFF-86DC-1984EFB92B90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4BCBF1-47E2-4D82-A07F-B58090E5F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5.jpeg"/><Relationship Id="rId14" Type="http://schemas.openxmlformats.org/officeDocument/2006/relationships/image" Target="../media/image6.png"/><Relationship Id="rId1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0"/>
            <a:ext cx="912817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03275" y="1600200"/>
            <a:ext cx="78835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 bwMode="auto">
          <a:xfrm>
            <a:off x="60325" y="11969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fld id="{A5C3A8C5-160E-4168-9D87-8BD4B877DEDE}" type="slidenum">
              <a:rPr lang="en-US" sz="1200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3" name="Picture 12" descr="new doc logo for ppt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666750" y="6332538"/>
            <a:ext cx="438150" cy="436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NOAA-logo-for-PPT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161617" y="6346825"/>
            <a:ext cx="409575" cy="40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NWS High Res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09" y="6350000"/>
            <a:ext cx="411480" cy="4114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80" r:id="rId1"/>
    <p:sldLayoutId id="2147485281" r:id="rId2"/>
    <p:sldLayoutId id="2147485282" r:id="rId3"/>
    <p:sldLayoutId id="2147485283" r:id="rId4"/>
    <p:sldLayoutId id="2147485284" r:id="rId5"/>
    <p:sldLayoutId id="2147485285" r:id="rId6"/>
    <p:sldLayoutId id="2147485286" r:id="rId7"/>
    <p:sldLayoutId id="2147485287" r:id="rId8"/>
    <p:sldLayoutId id="2147485288" r:id="rId9"/>
    <p:sldLayoutId id="2147485289" r:id="rId10"/>
    <p:sldLayoutId id="214748529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33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9D2F03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generic-slide-sept-2010-dark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6288" y="1600200"/>
            <a:ext cx="79105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2053" name="Group 10"/>
          <p:cNvGrpSpPr>
            <a:grpSpLocks/>
          </p:cNvGrpSpPr>
          <p:nvPr userDrawn="1"/>
        </p:nvGrpSpPr>
        <p:grpSpPr bwMode="auto">
          <a:xfrm>
            <a:off x="85725" y="6427788"/>
            <a:ext cx="809625" cy="384175"/>
            <a:chOff x="57150" y="6393656"/>
            <a:chExt cx="907256" cy="436411"/>
          </a:xfrm>
        </p:grpSpPr>
        <p:pic>
          <p:nvPicPr>
            <p:cNvPr id="9" name="Picture 8" descr="new doc logo for ppt.gif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50" y="6393656"/>
              <a:ext cx="437618" cy="4364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NOAA-logo-for-PPT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5251" y="6406279"/>
              <a:ext cx="409155" cy="411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Slide Number Placeholder 5"/>
          <p:cNvSpPr txBox="1">
            <a:spLocks/>
          </p:cNvSpPr>
          <p:nvPr userDrawn="1"/>
        </p:nvSpPr>
        <p:spPr bwMode="auto">
          <a:xfrm>
            <a:off x="38100" y="11969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fld id="{713EA691-5409-42C5-9F10-67427E2BDF6E}" type="slidenum">
              <a:rPr lang="en-US" sz="1200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CD5B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8EB4E3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1.wdp"/><Relationship Id="rId5" Type="http://schemas.openxmlformats.org/officeDocument/2006/relationships/image" Target="../media/image13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generic-slide-sept-2010_W-EART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-123825"/>
            <a:ext cx="9139237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0" y="4763"/>
            <a:ext cx="6147666" cy="1143000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  <a:defRPr/>
            </a:pPr>
            <a:r>
              <a:rPr lang="en-US" sz="4800" dirty="0" smtClean="0"/>
              <a:t>NOAA’s Colorado Basin River Forecast Center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1134923" y="1750859"/>
            <a:ext cx="7783372" cy="23945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033CC"/>
              </a:buClr>
              <a:buSzPct val="80000"/>
              <a:defRPr/>
            </a:pPr>
            <a:r>
              <a:rPr lang="en-US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CBRFC Efforts to Quantify</a:t>
            </a:r>
          </a:p>
          <a:p>
            <a:pPr algn="ctr">
              <a:spcBef>
                <a:spcPct val="20000"/>
              </a:spcBef>
              <a:buClr>
                <a:srgbClr val="0033CC"/>
              </a:buClr>
              <a:buSzPct val="80000"/>
              <a:defRPr/>
            </a:pPr>
            <a:r>
              <a:rPr lang="en-US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Water Supply Uncertainty</a:t>
            </a:r>
          </a:p>
          <a:p>
            <a:pPr algn="ctr">
              <a:spcBef>
                <a:spcPct val="20000"/>
              </a:spcBef>
              <a:buClr>
                <a:srgbClr val="0033CC"/>
              </a:buClr>
              <a:buSzPct val="80000"/>
              <a:defRPr/>
            </a:pPr>
            <a:r>
              <a:rPr lang="en-US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And Improve Skill</a:t>
            </a:r>
            <a:endParaRPr lang="en-US" sz="4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8525" y="4699000"/>
            <a:ext cx="5414963" cy="1179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-112" charset="-128"/>
                <a:cs typeface="ＭＳ Ｐゴシック" pitchFamily="-112" charset="-128"/>
              </a:rPr>
              <a:t>Michelle Stokes, Hydrologist in Charge</a:t>
            </a:r>
            <a:endParaRPr lang="en-US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-112" charset="-128"/>
                <a:cs typeface="ＭＳ Ｐゴシック" pitchFamily="-112" charset="-128"/>
              </a:rPr>
              <a:t>SCH Call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-112" charset="-128"/>
                <a:cs typeface="ＭＳ Ｐゴシック" pitchFamily="-112" charset="-128"/>
              </a:rPr>
              <a:t>November 17, 2014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4685" y="6248976"/>
            <a:ext cx="1876563" cy="588963"/>
            <a:chOff x="574685" y="6248976"/>
            <a:chExt cx="1876563" cy="588963"/>
          </a:xfrm>
        </p:grpSpPr>
        <p:pic>
          <p:nvPicPr>
            <p:cNvPr id="9" name="Picture 8" descr="new doc logo for ppt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74685" y="6248976"/>
              <a:ext cx="590551" cy="588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 descr="NOAA-logo-for-PPT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253125" y="6268027"/>
              <a:ext cx="552450" cy="5524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NWS High Re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464" y="6264565"/>
              <a:ext cx="557784" cy="5577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2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ea typeface="ＭＳ Ｐゴシック" pitchFamily="-110" charset="-128"/>
                <a:cs typeface="ＭＳ Ｐゴシック" pitchFamily="-110" charset="-128"/>
              </a:rPr>
              <a:t>Colorado River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6635" y="1570180"/>
            <a:ext cx="4514274" cy="3879417"/>
          </a:xfrm>
        </p:spPr>
        <p:txBody>
          <a:bodyPr/>
          <a:lstStyle/>
          <a:p>
            <a:pPr eaLnBrk="1" hangingPunct="1">
              <a:buFont typeface="Wingdings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25 million people rely on Colorado River water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3.5 million acres of irrigation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85% of runoff comes from above 9000 feet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563" y="1219200"/>
            <a:ext cx="3768437" cy="487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05" y="3394364"/>
            <a:ext cx="4209160" cy="28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773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Supply = IDSS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768928" y="1554018"/>
            <a:ext cx="4038600" cy="4525963"/>
          </a:xfrm>
        </p:spPr>
        <p:txBody>
          <a:bodyPr/>
          <a:lstStyle/>
          <a:p>
            <a:r>
              <a:rPr lang="en-US" sz="2400" dirty="0" smtClean="0"/>
              <a:t>Reservoir operators make </a:t>
            </a:r>
            <a:r>
              <a:rPr lang="en-US" sz="2400" dirty="0" smtClean="0"/>
              <a:t>important </a:t>
            </a:r>
            <a:r>
              <a:rPr lang="en-US" sz="2400" dirty="0" smtClean="0"/>
              <a:t>decisions </a:t>
            </a:r>
            <a:r>
              <a:rPr lang="en-US" sz="2400" dirty="0" smtClean="0"/>
              <a:t>every year on how to operate the major reservoirs on the Colorado, based on CBRFC forecasts</a:t>
            </a:r>
          </a:p>
          <a:p>
            <a:r>
              <a:rPr lang="en-US" sz="2400" dirty="0" smtClean="0"/>
              <a:t>Millions of $ impacts (water supply, water storage, potential shortage, etc..)</a:t>
            </a:r>
          </a:p>
          <a:p>
            <a:pPr marL="0" indent="0">
              <a:buNone/>
            </a:pPr>
            <a:r>
              <a:rPr lang="en-US" sz="2400" dirty="0" smtClean="0"/>
              <a:t>-&gt; Scrutiny of CBRFC forecasts</a:t>
            </a:r>
          </a:p>
          <a:p>
            <a:pPr marL="0" indent="0">
              <a:buNone/>
            </a:pPr>
            <a:r>
              <a:rPr lang="en-US" sz="2400" dirty="0" smtClean="0"/>
              <a:t>-&gt; How to improve?</a:t>
            </a:r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745" y="4029364"/>
            <a:ext cx="3505200" cy="253596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2065" y="1527465"/>
            <a:ext cx="4498025" cy="19592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5080" y="2594126"/>
            <a:ext cx="3429000" cy="23865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185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Supply at the CBRFC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5" y="1558634"/>
            <a:ext cx="5103146" cy="3694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106" y="4075545"/>
            <a:ext cx="3547258" cy="2223654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half" idx="1"/>
          </p:nvPr>
        </p:nvSpPr>
        <p:spPr>
          <a:xfrm>
            <a:off x="5657274" y="1473201"/>
            <a:ext cx="3486726" cy="3641436"/>
          </a:xfrm>
        </p:spPr>
        <p:txBody>
          <a:bodyPr/>
          <a:lstStyle/>
          <a:p>
            <a:r>
              <a:rPr lang="en-US" sz="2000" dirty="0" smtClean="0"/>
              <a:t>159 locations</a:t>
            </a:r>
          </a:p>
          <a:p>
            <a:r>
              <a:rPr lang="en-US" sz="2000" dirty="0" smtClean="0"/>
              <a:t>Mostly ESP – SWS as a check</a:t>
            </a:r>
          </a:p>
          <a:p>
            <a:r>
              <a:rPr lang="en-US" sz="2000" dirty="0" smtClean="0"/>
              <a:t>Daily updates Nov – Jul</a:t>
            </a:r>
          </a:p>
          <a:p>
            <a:r>
              <a:rPr lang="en-US" sz="2000" dirty="0" smtClean="0"/>
              <a:t>“Official” forecasts Jan 1 through Jun </a:t>
            </a:r>
            <a:r>
              <a:rPr lang="en-US" sz="2000" dirty="0" smtClean="0"/>
              <a:t>1, once a month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Snow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277" y="1600200"/>
            <a:ext cx="5973906" cy="4525963"/>
          </a:xfrm>
        </p:spPr>
        <p:txBody>
          <a:bodyPr/>
          <a:lstStyle/>
          <a:p>
            <a:r>
              <a:rPr lang="en-US" sz="2800" dirty="0" smtClean="0"/>
              <a:t>JPL/NASA remote sensed snow information (MODIS)</a:t>
            </a:r>
          </a:p>
          <a:p>
            <a:pPr lvl="1"/>
            <a:r>
              <a:rPr lang="en-US" sz="2000" dirty="0" smtClean="0"/>
              <a:t>Help with mods snow during runoff</a:t>
            </a:r>
          </a:p>
          <a:p>
            <a:pPr lvl="1"/>
            <a:r>
              <a:rPr lang="en-US" sz="2000" dirty="0" smtClean="0"/>
              <a:t>Impacts of dust on </a:t>
            </a:r>
            <a:r>
              <a:rPr lang="en-US" sz="2000" dirty="0" smtClean="0"/>
              <a:t>snow</a:t>
            </a:r>
          </a:p>
          <a:p>
            <a:r>
              <a:rPr lang="en-US" sz="2800" dirty="0"/>
              <a:t>New SNOTELs when possible</a:t>
            </a:r>
          </a:p>
          <a:p>
            <a:pPr lvl="1"/>
            <a:r>
              <a:rPr lang="en-US" sz="2000" dirty="0"/>
              <a:t>Funded by Stakeholders in some </a:t>
            </a:r>
            <a:r>
              <a:rPr lang="en-US" sz="2000" dirty="0" smtClean="0"/>
              <a:t>cases</a:t>
            </a:r>
            <a:endParaRPr lang="en-US" sz="2000" dirty="0" smtClean="0"/>
          </a:p>
          <a:p>
            <a:r>
              <a:rPr lang="en-US" sz="2800" dirty="0" smtClean="0"/>
              <a:t>Utah State University – Utah Energy Balance Snow Model	</a:t>
            </a:r>
          </a:p>
          <a:p>
            <a:pPr lvl="1"/>
            <a:r>
              <a:rPr lang="en-US" sz="2000" dirty="0" smtClean="0"/>
              <a:t>In CHPS with CBRFC </a:t>
            </a:r>
            <a:r>
              <a:rPr lang="en-US" sz="2000" dirty="0" err="1" smtClean="0"/>
              <a:t>config</a:t>
            </a:r>
            <a:r>
              <a:rPr lang="en-US" sz="2000" dirty="0" smtClean="0"/>
              <a:t> files</a:t>
            </a:r>
          </a:p>
          <a:p>
            <a:pPr lvl="1"/>
            <a:r>
              <a:rPr lang="en-US" sz="2000" dirty="0" smtClean="0"/>
              <a:t>Currently looking at results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0416" t="12781" r="27221" b="17041"/>
          <a:stretch>
            <a:fillRect/>
          </a:stretch>
        </p:blipFill>
        <p:spPr>
          <a:xfrm>
            <a:off x="6653489" y="1560946"/>
            <a:ext cx="2316863" cy="2479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6636327" y="3729180"/>
            <a:ext cx="106449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/>
                <a:ea typeface="Cambria"/>
                <a:cs typeface="Times New Roman"/>
              </a:rPr>
              <a:t>April 11, 2014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735076" y="4010891"/>
            <a:ext cx="2235743" cy="2512292"/>
            <a:chOff x="6355189" y="3962400"/>
            <a:chExt cx="1732361" cy="2306640"/>
          </a:xfrm>
        </p:grpSpPr>
        <p:pic>
          <p:nvPicPr>
            <p:cNvPr id="8" name="Picture 7" descr="\\10.1.1.20\smb\misc\forcing_swco_04-10-2014_12_00_00.png"/>
            <p:cNvPicPr>
              <a:picLocks noChangeAspect="1"/>
            </p:cNvPicPr>
            <p:nvPr/>
          </p:nvPicPr>
          <p:blipFill>
            <a:blip r:embed="rId3" cstate="print"/>
            <a:srcRect l="40825" t="24783" r="29691" b="23478"/>
            <a:stretch>
              <a:fillRect/>
            </a:stretch>
          </p:blipFill>
          <p:spPr bwMode="auto">
            <a:xfrm>
              <a:off x="6355189" y="3962400"/>
              <a:ext cx="1732361" cy="2306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5-Point Star 8"/>
            <p:cNvSpPr/>
            <p:nvPr/>
          </p:nvSpPr>
          <p:spPr>
            <a:xfrm>
              <a:off x="6715950" y="5659440"/>
              <a:ext cx="228600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977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Soil Moisture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913" y="1900381"/>
            <a:ext cx="4103542" cy="4525963"/>
          </a:xfrm>
        </p:spPr>
        <p:txBody>
          <a:bodyPr/>
          <a:lstStyle/>
          <a:p>
            <a:r>
              <a:rPr lang="en-US" sz="2400" dirty="0" smtClean="0"/>
              <a:t>Sensitivity analysis    –&gt; Modeled soil moisture can affect the volume forecast by up to 10%</a:t>
            </a:r>
          </a:p>
          <a:p>
            <a:r>
              <a:rPr lang="en-US" sz="2400" dirty="0" smtClean="0"/>
              <a:t>CHPS spatial displays to help set model states for base flow in the fall</a:t>
            </a:r>
          </a:p>
          <a:p>
            <a:r>
              <a:rPr lang="en-US" sz="2400" dirty="0" smtClean="0"/>
              <a:t>Looking at observed soil moisture data from SNOTELs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640" y="1778000"/>
            <a:ext cx="4189451" cy="31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1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Forecast and Reservoir Operation Modeling Uncertainty Scoping Team</a:t>
            </a:r>
          </a:p>
          <a:p>
            <a:r>
              <a:rPr lang="en-US" dirty="0" smtClean="0"/>
              <a:t>Stakeholder </a:t>
            </a:r>
            <a:r>
              <a:rPr lang="en-US" dirty="0" smtClean="0"/>
              <a:t>meeting focused on Drought</a:t>
            </a:r>
          </a:p>
          <a:p>
            <a:r>
              <a:rPr lang="en-US" dirty="0" smtClean="0"/>
              <a:t>Main recommendation: NOAA and Reclamation to work together to conducts an analysis of sources of errors and uncertainty in forecasting and operation </a:t>
            </a:r>
            <a:r>
              <a:rPr lang="en-US" dirty="0" smtClean="0"/>
              <a:t>modeling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497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12" y="1604818"/>
            <a:ext cx="4080779" cy="2802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9181" y="4352636"/>
            <a:ext cx="2622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Model Mean Absolute Percent Error</a:t>
            </a:r>
            <a:endParaRPr lang="en-US" sz="12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273" y="1605974"/>
            <a:ext cx="4248727" cy="2801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71126" y="4389581"/>
            <a:ext cx="2665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2014 skill </a:t>
            </a:r>
            <a:r>
              <a:rPr lang="en-US" sz="1200" b="0" dirty="0" err="1" smtClean="0"/>
              <a:t>vs</a:t>
            </a:r>
            <a:r>
              <a:rPr lang="en-US" sz="1200" b="0" dirty="0" smtClean="0"/>
              <a:t> Mean Model Mean Skill</a:t>
            </a:r>
            <a:endParaRPr lang="en-US" sz="1200" b="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1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- </a:t>
            </a:r>
            <a:r>
              <a:rPr lang="en-US" dirty="0" err="1" smtClean="0"/>
              <a:t>Cont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1" y="1604818"/>
            <a:ext cx="2860964" cy="2853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180" y="1617520"/>
            <a:ext cx="1802345" cy="238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546" y="1558637"/>
            <a:ext cx="3001818" cy="2814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728" y="4318000"/>
            <a:ext cx="5118062" cy="22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16355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21147</TotalTime>
  <Words>285</Words>
  <Application>Microsoft Macintosh PowerPoint</Application>
  <PresentationFormat>On-screen Show (4:3)</PresentationFormat>
  <Paragraphs>44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1_Custom Design</vt:lpstr>
      <vt:lpstr>Custom Design</vt:lpstr>
      <vt:lpstr>NOAA’s Colorado Basin River Forecast Center</vt:lpstr>
      <vt:lpstr>Colorado River</vt:lpstr>
      <vt:lpstr>Water Supply = IDSS</vt:lpstr>
      <vt:lpstr>Water Supply at the CBRFC</vt:lpstr>
      <vt:lpstr>Improving Snow Modeling</vt:lpstr>
      <vt:lpstr>Improving Soil Moisture</vt:lpstr>
      <vt:lpstr>FROMUS</vt:lpstr>
      <vt:lpstr>Verification</vt:lpstr>
      <vt:lpstr>Verification - Cont</vt:lpstr>
      <vt:lpstr>Questions?</vt:lpstr>
    </vt:vector>
  </TitlesOfParts>
  <Company>NCDC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NCDC General Briefing</dc:title>
  <dc:subject>Overview of NCDC</dc:subject>
  <dc:creator>Christian Zamarra</dc:creator>
  <dc:description>Updated February 5, 2009</dc:description>
  <cp:lastModifiedBy>Michelle Stokes</cp:lastModifiedBy>
  <cp:revision>746</cp:revision>
  <dcterms:created xsi:type="dcterms:W3CDTF">2005-11-29T13:22:32Z</dcterms:created>
  <dcterms:modified xsi:type="dcterms:W3CDTF">2014-11-17T15:37:34Z</dcterms:modified>
</cp:coreProperties>
</file>