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0"/>
  </p:notesMasterIdLst>
  <p:handoutMasterIdLst>
    <p:handoutMasterId r:id="rId61"/>
  </p:handoutMasterIdLst>
  <p:sldIdLst>
    <p:sldId id="256" r:id="rId2"/>
    <p:sldId id="257" r:id="rId3"/>
    <p:sldId id="308" r:id="rId4"/>
    <p:sldId id="268" r:id="rId5"/>
    <p:sldId id="280" r:id="rId6"/>
    <p:sldId id="258" r:id="rId7"/>
    <p:sldId id="274" r:id="rId8"/>
    <p:sldId id="320" r:id="rId9"/>
    <p:sldId id="319" r:id="rId10"/>
    <p:sldId id="275" r:id="rId11"/>
    <p:sldId id="278" r:id="rId12"/>
    <p:sldId id="313" r:id="rId13"/>
    <p:sldId id="324" r:id="rId14"/>
    <p:sldId id="325" r:id="rId15"/>
    <p:sldId id="326" r:id="rId16"/>
    <p:sldId id="329" r:id="rId17"/>
    <p:sldId id="330" r:id="rId18"/>
    <p:sldId id="327" r:id="rId19"/>
    <p:sldId id="331" r:id="rId20"/>
    <p:sldId id="328" r:id="rId21"/>
    <p:sldId id="279" r:id="rId22"/>
    <p:sldId id="276" r:id="rId23"/>
    <p:sldId id="335" r:id="rId24"/>
    <p:sldId id="355" r:id="rId25"/>
    <p:sldId id="314" r:id="rId26"/>
    <p:sldId id="294" r:id="rId27"/>
    <p:sldId id="301" r:id="rId28"/>
    <p:sldId id="347" r:id="rId29"/>
    <p:sldId id="342" r:id="rId30"/>
    <p:sldId id="343" r:id="rId31"/>
    <p:sldId id="344" r:id="rId32"/>
    <p:sldId id="356" r:id="rId33"/>
    <p:sldId id="357" r:id="rId34"/>
    <p:sldId id="345" r:id="rId35"/>
    <p:sldId id="318" r:id="rId36"/>
    <p:sldId id="307" r:id="rId37"/>
    <p:sldId id="358" r:id="rId38"/>
    <p:sldId id="309" r:id="rId39"/>
    <p:sldId id="310" r:id="rId40"/>
    <p:sldId id="311" r:id="rId41"/>
    <p:sldId id="312" r:id="rId42"/>
    <p:sldId id="321" r:id="rId43"/>
    <p:sldId id="322" r:id="rId44"/>
    <p:sldId id="316" r:id="rId45"/>
    <p:sldId id="323" r:id="rId46"/>
    <p:sldId id="332" r:id="rId47"/>
    <p:sldId id="333" r:id="rId48"/>
    <p:sldId id="336" r:id="rId49"/>
    <p:sldId id="337" r:id="rId50"/>
    <p:sldId id="338" r:id="rId51"/>
    <p:sldId id="339" r:id="rId52"/>
    <p:sldId id="348" r:id="rId53"/>
    <p:sldId id="349" r:id="rId54"/>
    <p:sldId id="350" r:id="rId55"/>
    <p:sldId id="351" r:id="rId56"/>
    <p:sldId id="352" r:id="rId57"/>
    <p:sldId id="353" r:id="rId58"/>
    <p:sldId id="354" r:id="rId59"/>
  </p:sldIdLst>
  <p:sldSz cx="9144000" cy="6858000" type="screen4x3"/>
  <p:notesSz cx="6934200" cy="9220200"/>
  <p:defaultTextStyle>
    <a:defPPr>
      <a:defRPr lang="en-US"/>
    </a:defPPr>
    <a:lvl1pPr algn="ctr" rtl="0" fontAlgn="base">
      <a:spcBef>
        <a:spcPct val="0"/>
      </a:spcBef>
      <a:spcAft>
        <a:spcPct val="0"/>
      </a:spcAft>
      <a:defRPr sz="1200" kern="1200">
        <a:solidFill>
          <a:srgbClr val="FFFFFF"/>
        </a:solidFill>
        <a:latin typeface="Arial" charset="0"/>
        <a:ea typeface="+mn-ea"/>
        <a:cs typeface="+mn-cs"/>
      </a:defRPr>
    </a:lvl1pPr>
    <a:lvl2pPr marL="457200" algn="ctr" rtl="0" fontAlgn="base">
      <a:spcBef>
        <a:spcPct val="0"/>
      </a:spcBef>
      <a:spcAft>
        <a:spcPct val="0"/>
      </a:spcAft>
      <a:defRPr sz="1200" kern="1200">
        <a:solidFill>
          <a:srgbClr val="FFFFFF"/>
        </a:solidFill>
        <a:latin typeface="Arial" charset="0"/>
        <a:ea typeface="+mn-ea"/>
        <a:cs typeface="+mn-cs"/>
      </a:defRPr>
    </a:lvl2pPr>
    <a:lvl3pPr marL="914400" algn="ctr" rtl="0" fontAlgn="base">
      <a:spcBef>
        <a:spcPct val="0"/>
      </a:spcBef>
      <a:spcAft>
        <a:spcPct val="0"/>
      </a:spcAft>
      <a:defRPr sz="1200" kern="1200">
        <a:solidFill>
          <a:srgbClr val="FFFFFF"/>
        </a:solidFill>
        <a:latin typeface="Arial" charset="0"/>
        <a:ea typeface="+mn-ea"/>
        <a:cs typeface="+mn-cs"/>
      </a:defRPr>
    </a:lvl3pPr>
    <a:lvl4pPr marL="1371600" algn="ctr" rtl="0" fontAlgn="base">
      <a:spcBef>
        <a:spcPct val="0"/>
      </a:spcBef>
      <a:spcAft>
        <a:spcPct val="0"/>
      </a:spcAft>
      <a:defRPr sz="1200" kern="1200">
        <a:solidFill>
          <a:srgbClr val="FFFFFF"/>
        </a:solidFill>
        <a:latin typeface="Arial" charset="0"/>
        <a:ea typeface="+mn-ea"/>
        <a:cs typeface="+mn-cs"/>
      </a:defRPr>
    </a:lvl4pPr>
    <a:lvl5pPr marL="1828800" algn="ctr" rtl="0" fontAlgn="base">
      <a:spcBef>
        <a:spcPct val="0"/>
      </a:spcBef>
      <a:spcAft>
        <a:spcPct val="0"/>
      </a:spcAft>
      <a:defRPr sz="1200" kern="1200">
        <a:solidFill>
          <a:srgbClr val="FFFFFF"/>
        </a:solidFill>
        <a:latin typeface="Arial" charset="0"/>
        <a:ea typeface="+mn-ea"/>
        <a:cs typeface="+mn-cs"/>
      </a:defRPr>
    </a:lvl5pPr>
    <a:lvl6pPr marL="2286000" algn="l" defTabSz="914400" rtl="0" eaLnBrk="1" latinLnBrk="0" hangingPunct="1">
      <a:defRPr sz="1200" kern="1200">
        <a:solidFill>
          <a:srgbClr val="FFFFFF"/>
        </a:solidFill>
        <a:latin typeface="Arial" charset="0"/>
        <a:ea typeface="+mn-ea"/>
        <a:cs typeface="+mn-cs"/>
      </a:defRPr>
    </a:lvl6pPr>
    <a:lvl7pPr marL="2743200" algn="l" defTabSz="914400" rtl="0" eaLnBrk="1" latinLnBrk="0" hangingPunct="1">
      <a:defRPr sz="1200" kern="1200">
        <a:solidFill>
          <a:srgbClr val="FFFFFF"/>
        </a:solidFill>
        <a:latin typeface="Arial" charset="0"/>
        <a:ea typeface="+mn-ea"/>
        <a:cs typeface="+mn-cs"/>
      </a:defRPr>
    </a:lvl7pPr>
    <a:lvl8pPr marL="3200400" algn="l" defTabSz="914400" rtl="0" eaLnBrk="1" latinLnBrk="0" hangingPunct="1">
      <a:defRPr sz="1200" kern="1200">
        <a:solidFill>
          <a:srgbClr val="FFFFFF"/>
        </a:solidFill>
        <a:latin typeface="Arial" charset="0"/>
        <a:ea typeface="+mn-ea"/>
        <a:cs typeface="+mn-cs"/>
      </a:defRPr>
    </a:lvl8pPr>
    <a:lvl9pPr marL="3657600" algn="l" defTabSz="914400" rtl="0" eaLnBrk="1" latinLnBrk="0" hangingPunct="1">
      <a:defRPr sz="1200" kern="1200">
        <a:solidFill>
          <a:srgbClr val="FFFFFF"/>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Werner" initials="kvw"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clrMru>
    <a:srgbClr val="FFFFFF"/>
    <a:srgbClr val="0000FF"/>
    <a:srgbClr val="008000"/>
    <a:srgbClr val="66FF33"/>
    <a:srgbClr val="FFE881"/>
    <a:srgbClr val="FFCC66"/>
    <a:srgbClr val="FFC081"/>
    <a:srgbClr val="FFA245"/>
    <a:srgbClr val="CC3300"/>
    <a:srgbClr val="FFF5C9"/>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94043" autoAdjust="0"/>
  </p:normalViewPr>
  <p:slideViewPr>
    <p:cSldViewPr>
      <p:cViewPr varScale="1">
        <p:scale>
          <a:sx n="88" d="100"/>
          <a:sy n="88" d="100"/>
        </p:scale>
        <p:origin x="-906" y="-96"/>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488" y="-330"/>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0-08T15:34:43.844" idx="16">
    <p:pos x="10" y="10"/>
    <p:text>Suggest posing questions we want to hear our stakeholders respond to here.</p:tex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FFA01-EA1E-4D1F-97F4-6A446EAD2F0B}" type="doc">
      <dgm:prSet loTypeId="urn:microsoft.com/office/officeart/2005/8/layout/pyramid1" loCatId="pyramid" qsTypeId="urn:microsoft.com/office/officeart/2005/8/quickstyle/simple1" qsCatId="simple" csTypeId="urn:microsoft.com/office/officeart/2005/8/colors/colorful5" csCatId="colorful" phldr="1"/>
      <dgm:spPr/>
    </dgm:pt>
    <dgm:pt modelId="{CB3C05D3-4B7C-4015-844D-B65E825FD5DF}">
      <dgm:prSet phldrT="[Text]" custT="1"/>
      <dgm:spPr>
        <a:solidFill>
          <a:srgbClr val="FFFF00"/>
        </a:solidFill>
        <a:ln>
          <a:solidFill>
            <a:srgbClr val="FFFFFF"/>
          </a:solidFill>
        </a:ln>
      </dgm:spPr>
      <dgm:t>
        <a:bodyPr/>
        <a:lstStyle/>
        <a:p>
          <a:pPr>
            <a:spcAft>
              <a:spcPct val="35000"/>
            </a:spcAft>
          </a:pPr>
          <a:endParaRPr lang="en-US" sz="2400" dirty="0" smtClean="0"/>
        </a:p>
        <a:p>
          <a:pPr>
            <a:spcAft>
              <a:spcPts val="0"/>
            </a:spcAft>
          </a:pPr>
          <a:endParaRPr lang="en-US" sz="2400" dirty="0" smtClean="0"/>
        </a:p>
        <a:p>
          <a:pPr>
            <a:spcAft>
              <a:spcPts val="0"/>
            </a:spcAft>
          </a:pPr>
          <a:r>
            <a:rPr lang="en-US" sz="2400" dirty="0" smtClean="0"/>
            <a:t>Seasonal</a:t>
          </a:r>
        </a:p>
        <a:p>
          <a:pPr>
            <a:spcAft>
              <a:spcPts val="0"/>
            </a:spcAft>
          </a:pPr>
          <a:r>
            <a:rPr lang="en-US" sz="2400" dirty="0" smtClean="0"/>
            <a:t> Water Supply/ </a:t>
          </a:r>
        </a:p>
        <a:p>
          <a:pPr>
            <a:spcAft>
              <a:spcPts val="0"/>
            </a:spcAft>
          </a:pPr>
          <a:r>
            <a:rPr lang="en-US" sz="2400" dirty="0" smtClean="0"/>
            <a:t>Peak  Flow</a:t>
          </a:r>
          <a:endParaRPr lang="en-US" sz="2400" dirty="0"/>
        </a:p>
      </dgm:t>
    </dgm:pt>
    <dgm:pt modelId="{CC9473BD-B9EF-4566-8B28-BF0127C15459}" type="parTrans" cxnId="{35766DDC-9150-4AC7-A3AA-A6CA0F143BA7}">
      <dgm:prSet/>
      <dgm:spPr/>
      <dgm:t>
        <a:bodyPr/>
        <a:lstStyle/>
        <a:p>
          <a:endParaRPr lang="en-US"/>
        </a:p>
      </dgm:t>
    </dgm:pt>
    <dgm:pt modelId="{32DE1B20-7C51-4F98-B968-484EBB49888A}" type="sibTrans" cxnId="{35766DDC-9150-4AC7-A3AA-A6CA0F143BA7}">
      <dgm:prSet/>
      <dgm:spPr/>
      <dgm:t>
        <a:bodyPr/>
        <a:lstStyle/>
        <a:p>
          <a:endParaRPr lang="en-US"/>
        </a:p>
      </dgm:t>
    </dgm:pt>
    <dgm:pt modelId="{B75E971C-7CA9-4A5A-AFD0-0C410F0B3279}">
      <dgm:prSet phldrT="[Text]" custT="1"/>
      <dgm:spPr>
        <a:solidFill>
          <a:srgbClr val="66FF33"/>
        </a:solidFill>
        <a:ln>
          <a:solidFill>
            <a:srgbClr val="FFFFFF"/>
          </a:solidFill>
        </a:ln>
      </dgm:spPr>
      <dgm:t>
        <a:bodyPr/>
        <a:lstStyle/>
        <a:p>
          <a:r>
            <a:rPr lang="en-US" sz="2800" dirty="0" smtClean="0"/>
            <a:t>ESP Traces</a:t>
          </a:r>
          <a:endParaRPr lang="en-US" sz="2800" dirty="0"/>
        </a:p>
      </dgm:t>
    </dgm:pt>
    <dgm:pt modelId="{FE230C25-2A52-47DF-AEC2-B6F03429914A}" type="parTrans" cxnId="{F9569027-C544-4739-940C-244E1DEEC4BB}">
      <dgm:prSet/>
      <dgm:spPr/>
      <dgm:t>
        <a:bodyPr/>
        <a:lstStyle/>
        <a:p>
          <a:endParaRPr lang="en-US"/>
        </a:p>
      </dgm:t>
    </dgm:pt>
    <dgm:pt modelId="{CE945316-719D-45A7-978D-FF2B3FA5A27D}" type="sibTrans" cxnId="{F9569027-C544-4739-940C-244E1DEEC4BB}">
      <dgm:prSet/>
      <dgm:spPr/>
      <dgm:t>
        <a:bodyPr/>
        <a:lstStyle/>
        <a:p>
          <a:endParaRPr lang="en-US"/>
        </a:p>
      </dgm:t>
    </dgm:pt>
    <dgm:pt modelId="{E98B113D-FFFE-49E8-BEEB-F01C47445432}">
      <dgm:prSet phldrT="[Text]" custT="1"/>
      <dgm:spPr>
        <a:solidFill>
          <a:srgbClr val="008000"/>
        </a:solidFill>
        <a:ln>
          <a:solidFill>
            <a:srgbClr val="FFFFFF"/>
          </a:solidFill>
        </a:ln>
      </dgm:spPr>
      <dgm:t>
        <a:bodyPr/>
        <a:lstStyle/>
        <a:p>
          <a:r>
            <a:rPr lang="en-US" sz="2800" dirty="0" smtClean="0"/>
            <a:t>Daily ESP</a:t>
          </a:r>
          <a:endParaRPr lang="en-US" sz="2800" dirty="0"/>
        </a:p>
      </dgm:t>
    </dgm:pt>
    <dgm:pt modelId="{31AB2C15-33C1-46BD-A3FB-DBD3BEF422F8}" type="parTrans" cxnId="{59047CAA-74B4-46BD-94C6-A03684BF28FE}">
      <dgm:prSet/>
      <dgm:spPr/>
      <dgm:t>
        <a:bodyPr/>
        <a:lstStyle/>
        <a:p>
          <a:endParaRPr lang="en-US"/>
        </a:p>
      </dgm:t>
    </dgm:pt>
    <dgm:pt modelId="{E18C50BC-37F4-4FEA-BCB1-CA4AD0796F10}" type="sibTrans" cxnId="{59047CAA-74B4-46BD-94C6-A03684BF28FE}">
      <dgm:prSet/>
      <dgm:spPr/>
      <dgm:t>
        <a:bodyPr/>
        <a:lstStyle/>
        <a:p>
          <a:endParaRPr lang="en-US"/>
        </a:p>
      </dgm:t>
    </dgm:pt>
    <dgm:pt modelId="{E23BDBF4-79F0-4717-89DF-5537A6C12EC8}">
      <dgm:prSet phldrT="[Text]" custT="1"/>
      <dgm:spPr>
        <a:solidFill>
          <a:srgbClr val="0000FF"/>
        </a:solidFill>
        <a:ln>
          <a:solidFill>
            <a:srgbClr val="FFFFFF"/>
          </a:solidFill>
        </a:ln>
      </dgm:spPr>
      <dgm:t>
        <a:bodyPr/>
        <a:lstStyle/>
        <a:p>
          <a:r>
            <a:rPr lang="en-US" sz="2800" dirty="0" smtClean="0"/>
            <a:t>10-Day Forecast</a:t>
          </a:r>
          <a:endParaRPr lang="en-US" sz="2800" dirty="0"/>
        </a:p>
      </dgm:t>
    </dgm:pt>
    <dgm:pt modelId="{CC5D401E-AB20-457D-AF5C-E7F4D00A8D63}" type="parTrans" cxnId="{74582EE7-D03F-41C8-87BE-27C3552E1AD2}">
      <dgm:prSet/>
      <dgm:spPr/>
      <dgm:t>
        <a:bodyPr/>
        <a:lstStyle/>
        <a:p>
          <a:endParaRPr lang="en-US"/>
        </a:p>
      </dgm:t>
    </dgm:pt>
    <dgm:pt modelId="{66B24384-F0F6-4929-81BD-1FD496EC5E48}" type="sibTrans" cxnId="{74582EE7-D03F-41C8-87BE-27C3552E1AD2}">
      <dgm:prSet/>
      <dgm:spPr/>
      <dgm:t>
        <a:bodyPr/>
        <a:lstStyle/>
        <a:p>
          <a:endParaRPr lang="en-US"/>
        </a:p>
      </dgm:t>
    </dgm:pt>
    <dgm:pt modelId="{B268E27D-C6D8-4897-BA78-8648C91DE5C9}">
      <dgm:prSet phldrT="[Text]" custT="1"/>
      <dgm:spPr>
        <a:solidFill>
          <a:srgbClr val="7030A0"/>
        </a:solidFill>
        <a:ln>
          <a:solidFill>
            <a:srgbClr val="FFFFFF"/>
          </a:solidFill>
        </a:ln>
      </dgm:spPr>
      <dgm:t>
        <a:bodyPr/>
        <a:lstStyle/>
        <a:p>
          <a:r>
            <a:rPr lang="en-US" sz="2800" dirty="0" smtClean="0"/>
            <a:t>Daily Forecast Operations</a:t>
          </a:r>
          <a:endParaRPr lang="en-US" sz="2800" dirty="0"/>
        </a:p>
      </dgm:t>
    </dgm:pt>
    <dgm:pt modelId="{15AE7C55-FA51-44AD-A1B6-74340DFE2181}" type="parTrans" cxnId="{10E160EB-C06B-4EEA-97C8-DFB3D084D286}">
      <dgm:prSet/>
      <dgm:spPr/>
      <dgm:t>
        <a:bodyPr/>
        <a:lstStyle/>
        <a:p>
          <a:endParaRPr lang="en-US"/>
        </a:p>
      </dgm:t>
    </dgm:pt>
    <dgm:pt modelId="{C86C44D2-FCED-45BB-81D5-0267B0644A15}" type="sibTrans" cxnId="{10E160EB-C06B-4EEA-97C8-DFB3D084D286}">
      <dgm:prSet/>
      <dgm:spPr/>
      <dgm:t>
        <a:bodyPr/>
        <a:lstStyle/>
        <a:p>
          <a:endParaRPr lang="en-US"/>
        </a:p>
      </dgm:t>
    </dgm:pt>
    <dgm:pt modelId="{1FA82EC5-7860-455D-841D-32B67BEAE0C5}" type="pres">
      <dgm:prSet presAssocID="{0B1FFA01-EA1E-4D1F-97F4-6A446EAD2F0B}" presName="Name0" presStyleCnt="0">
        <dgm:presLayoutVars>
          <dgm:dir/>
          <dgm:animLvl val="lvl"/>
          <dgm:resizeHandles val="exact"/>
        </dgm:presLayoutVars>
      </dgm:prSet>
      <dgm:spPr/>
    </dgm:pt>
    <dgm:pt modelId="{9F104C25-A767-440E-96AB-E06D26905F62}" type="pres">
      <dgm:prSet presAssocID="{CB3C05D3-4B7C-4015-844D-B65E825FD5DF}" presName="Name8" presStyleCnt="0"/>
      <dgm:spPr/>
    </dgm:pt>
    <dgm:pt modelId="{CF010F05-7721-4DA2-BDCC-D78CF1D62C81}" type="pres">
      <dgm:prSet presAssocID="{CB3C05D3-4B7C-4015-844D-B65E825FD5DF}" presName="level" presStyleLbl="node1" presStyleIdx="0" presStyleCnt="5">
        <dgm:presLayoutVars>
          <dgm:chMax val="1"/>
          <dgm:bulletEnabled val="1"/>
        </dgm:presLayoutVars>
      </dgm:prSet>
      <dgm:spPr/>
      <dgm:t>
        <a:bodyPr/>
        <a:lstStyle/>
        <a:p>
          <a:endParaRPr lang="en-US"/>
        </a:p>
      </dgm:t>
    </dgm:pt>
    <dgm:pt modelId="{7FC3D304-D2EA-4C40-A661-526E3F05F00F}" type="pres">
      <dgm:prSet presAssocID="{CB3C05D3-4B7C-4015-844D-B65E825FD5DF}" presName="levelTx" presStyleLbl="revTx" presStyleIdx="0" presStyleCnt="0">
        <dgm:presLayoutVars>
          <dgm:chMax val="1"/>
          <dgm:bulletEnabled val="1"/>
        </dgm:presLayoutVars>
      </dgm:prSet>
      <dgm:spPr/>
      <dgm:t>
        <a:bodyPr/>
        <a:lstStyle/>
        <a:p>
          <a:endParaRPr lang="en-US"/>
        </a:p>
      </dgm:t>
    </dgm:pt>
    <dgm:pt modelId="{9B9AD1E5-0ABE-4CA0-A66D-65030A237B8F}" type="pres">
      <dgm:prSet presAssocID="{B75E971C-7CA9-4A5A-AFD0-0C410F0B3279}" presName="Name8" presStyleCnt="0"/>
      <dgm:spPr/>
    </dgm:pt>
    <dgm:pt modelId="{22F344EA-FF13-4702-94F5-F40EB0AE1A99}" type="pres">
      <dgm:prSet presAssocID="{B75E971C-7CA9-4A5A-AFD0-0C410F0B3279}" presName="level" presStyleLbl="node1" presStyleIdx="1" presStyleCnt="5" custScaleY="41834">
        <dgm:presLayoutVars>
          <dgm:chMax val="1"/>
          <dgm:bulletEnabled val="1"/>
        </dgm:presLayoutVars>
      </dgm:prSet>
      <dgm:spPr/>
      <dgm:t>
        <a:bodyPr/>
        <a:lstStyle/>
        <a:p>
          <a:endParaRPr lang="en-US"/>
        </a:p>
      </dgm:t>
    </dgm:pt>
    <dgm:pt modelId="{472CB37E-00AF-4BB8-8949-41652D1D6EEA}" type="pres">
      <dgm:prSet presAssocID="{B75E971C-7CA9-4A5A-AFD0-0C410F0B3279}" presName="levelTx" presStyleLbl="revTx" presStyleIdx="0" presStyleCnt="0">
        <dgm:presLayoutVars>
          <dgm:chMax val="1"/>
          <dgm:bulletEnabled val="1"/>
        </dgm:presLayoutVars>
      </dgm:prSet>
      <dgm:spPr/>
      <dgm:t>
        <a:bodyPr/>
        <a:lstStyle/>
        <a:p>
          <a:endParaRPr lang="en-US"/>
        </a:p>
      </dgm:t>
    </dgm:pt>
    <dgm:pt modelId="{DA2C775F-3515-4F69-9E0E-A32E7D410105}" type="pres">
      <dgm:prSet presAssocID="{E98B113D-FFFE-49E8-BEEB-F01C47445432}" presName="Name8" presStyleCnt="0"/>
      <dgm:spPr/>
    </dgm:pt>
    <dgm:pt modelId="{8FE914A7-30B0-4EB6-943C-9A1AA66F1352}" type="pres">
      <dgm:prSet presAssocID="{E98B113D-FFFE-49E8-BEEB-F01C47445432}" presName="level" presStyleLbl="node1" presStyleIdx="2" presStyleCnt="5" custScaleY="44062">
        <dgm:presLayoutVars>
          <dgm:chMax val="1"/>
          <dgm:bulletEnabled val="1"/>
        </dgm:presLayoutVars>
      </dgm:prSet>
      <dgm:spPr/>
      <dgm:t>
        <a:bodyPr/>
        <a:lstStyle/>
        <a:p>
          <a:endParaRPr lang="en-US"/>
        </a:p>
      </dgm:t>
    </dgm:pt>
    <dgm:pt modelId="{D93B518E-F720-41E1-BEC7-92337F198D28}" type="pres">
      <dgm:prSet presAssocID="{E98B113D-FFFE-49E8-BEEB-F01C47445432}" presName="levelTx" presStyleLbl="revTx" presStyleIdx="0" presStyleCnt="0">
        <dgm:presLayoutVars>
          <dgm:chMax val="1"/>
          <dgm:bulletEnabled val="1"/>
        </dgm:presLayoutVars>
      </dgm:prSet>
      <dgm:spPr/>
      <dgm:t>
        <a:bodyPr/>
        <a:lstStyle/>
        <a:p>
          <a:endParaRPr lang="en-US"/>
        </a:p>
      </dgm:t>
    </dgm:pt>
    <dgm:pt modelId="{BAB69FD8-2851-4985-811F-620F819FA623}" type="pres">
      <dgm:prSet presAssocID="{E23BDBF4-79F0-4717-89DF-5537A6C12EC8}" presName="Name8" presStyleCnt="0"/>
      <dgm:spPr/>
    </dgm:pt>
    <dgm:pt modelId="{77D9E035-7A38-42E5-B3A3-FE781DF46B4A}" type="pres">
      <dgm:prSet presAssocID="{E23BDBF4-79F0-4717-89DF-5537A6C12EC8}" presName="level" presStyleLbl="node1" presStyleIdx="3" presStyleCnt="5" custScaleY="35450">
        <dgm:presLayoutVars>
          <dgm:chMax val="1"/>
          <dgm:bulletEnabled val="1"/>
        </dgm:presLayoutVars>
      </dgm:prSet>
      <dgm:spPr/>
      <dgm:t>
        <a:bodyPr/>
        <a:lstStyle/>
        <a:p>
          <a:endParaRPr lang="en-US"/>
        </a:p>
      </dgm:t>
    </dgm:pt>
    <dgm:pt modelId="{730AFE1A-871C-4185-8EA7-D4F9C4A11249}" type="pres">
      <dgm:prSet presAssocID="{E23BDBF4-79F0-4717-89DF-5537A6C12EC8}" presName="levelTx" presStyleLbl="revTx" presStyleIdx="0" presStyleCnt="0">
        <dgm:presLayoutVars>
          <dgm:chMax val="1"/>
          <dgm:bulletEnabled val="1"/>
        </dgm:presLayoutVars>
      </dgm:prSet>
      <dgm:spPr/>
      <dgm:t>
        <a:bodyPr/>
        <a:lstStyle/>
        <a:p>
          <a:endParaRPr lang="en-US"/>
        </a:p>
      </dgm:t>
    </dgm:pt>
    <dgm:pt modelId="{DEBA7DC6-12A0-4D9C-A98F-0DB0BF7A5595}" type="pres">
      <dgm:prSet presAssocID="{B268E27D-C6D8-4897-BA78-8648C91DE5C9}" presName="Name8" presStyleCnt="0"/>
      <dgm:spPr/>
    </dgm:pt>
    <dgm:pt modelId="{772DBA68-A2BC-46BD-87CA-2809AD35600E}" type="pres">
      <dgm:prSet presAssocID="{B268E27D-C6D8-4897-BA78-8648C91DE5C9}" presName="level" presStyleLbl="node1" presStyleIdx="4" presStyleCnt="5" custScaleY="45122">
        <dgm:presLayoutVars>
          <dgm:chMax val="1"/>
          <dgm:bulletEnabled val="1"/>
        </dgm:presLayoutVars>
      </dgm:prSet>
      <dgm:spPr/>
      <dgm:t>
        <a:bodyPr/>
        <a:lstStyle/>
        <a:p>
          <a:endParaRPr lang="en-US"/>
        </a:p>
      </dgm:t>
    </dgm:pt>
    <dgm:pt modelId="{26E5FC3F-1188-48FF-A030-2E85C60A8E1A}" type="pres">
      <dgm:prSet presAssocID="{B268E27D-C6D8-4897-BA78-8648C91DE5C9}" presName="levelTx" presStyleLbl="revTx" presStyleIdx="0" presStyleCnt="0">
        <dgm:presLayoutVars>
          <dgm:chMax val="1"/>
          <dgm:bulletEnabled val="1"/>
        </dgm:presLayoutVars>
      </dgm:prSet>
      <dgm:spPr/>
      <dgm:t>
        <a:bodyPr/>
        <a:lstStyle/>
        <a:p>
          <a:endParaRPr lang="en-US"/>
        </a:p>
      </dgm:t>
    </dgm:pt>
  </dgm:ptLst>
  <dgm:cxnLst>
    <dgm:cxn modelId="{F9569027-C544-4739-940C-244E1DEEC4BB}" srcId="{0B1FFA01-EA1E-4D1F-97F4-6A446EAD2F0B}" destId="{B75E971C-7CA9-4A5A-AFD0-0C410F0B3279}" srcOrd="1" destOrd="0" parTransId="{FE230C25-2A52-47DF-AEC2-B6F03429914A}" sibTransId="{CE945316-719D-45A7-978D-FF2B3FA5A27D}"/>
    <dgm:cxn modelId="{7AEE087D-080E-4C69-803D-CFA34CA4B7D5}" type="presOf" srcId="{B268E27D-C6D8-4897-BA78-8648C91DE5C9}" destId="{26E5FC3F-1188-48FF-A030-2E85C60A8E1A}" srcOrd="1" destOrd="0" presId="urn:microsoft.com/office/officeart/2005/8/layout/pyramid1"/>
    <dgm:cxn modelId="{D2E22A1D-1EE8-4FF2-9C6B-F265D7108BEE}" type="presOf" srcId="{E98B113D-FFFE-49E8-BEEB-F01C47445432}" destId="{8FE914A7-30B0-4EB6-943C-9A1AA66F1352}" srcOrd="0" destOrd="0" presId="urn:microsoft.com/office/officeart/2005/8/layout/pyramid1"/>
    <dgm:cxn modelId="{CFEB5C48-6B75-4F4F-828B-C886B6599704}" type="presOf" srcId="{E23BDBF4-79F0-4717-89DF-5537A6C12EC8}" destId="{77D9E035-7A38-42E5-B3A3-FE781DF46B4A}" srcOrd="0" destOrd="0" presId="urn:microsoft.com/office/officeart/2005/8/layout/pyramid1"/>
    <dgm:cxn modelId="{CC61A613-1824-48DF-AD5A-BE49B82A2571}" type="presOf" srcId="{CB3C05D3-4B7C-4015-844D-B65E825FD5DF}" destId="{7FC3D304-D2EA-4C40-A661-526E3F05F00F}" srcOrd="1" destOrd="0" presId="urn:microsoft.com/office/officeart/2005/8/layout/pyramid1"/>
    <dgm:cxn modelId="{440CF44B-8362-4ACB-AAB0-ABEE9E5CE404}" type="presOf" srcId="{CB3C05D3-4B7C-4015-844D-B65E825FD5DF}" destId="{CF010F05-7721-4DA2-BDCC-D78CF1D62C81}" srcOrd="0" destOrd="0" presId="urn:microsoft.com/office/officeart/2005/8/layout/pyramid1"/>
    <dgm:cxn modelId="{F4E6746E-E065-471E-8243-D97BF050FE20}" type="presOf" srcId="{B268E27D-C6D8-4897-BA78-8648C91DE5C9}" destId="{772DBA68-A2BC-46BD-87CA-2809AD35600E}" srcOrd="0" destOrd="0" presId="urn:microsoft.com/office/officeart/2005/8/layout/pyramid1"/>
    <dgm:cxn modelId="{10E160EB-C06B-4EEA-97C8-DFB3D084D286}" srcId="{0B1FFA01-EA1E-4D1F-97F4-6A446EAD2F0B}" destId="{B268E27D-C6D8-4897-BA78-8648C91DE5C9}" srcOrd="4" destOrd="0" parTransId="{15AE7C55-FA51-44AD-A1B6-74340DFE2181}" sibTransId="{C86C44D2-FCED-45BB-81D5-0267B0644A15}"/>
    <dgm:cxn modelId="{C31F3BA8-D775-46B1-82E2-58FDA721046A}" type="presOf" srcId="{0B1FFA01-EA1E-4D1F-97F4-6A446EAD2F0B}" destId="{1FA82EC5-7860-455D-841D-32B67BEAE0C5}" srcOrd="0" destOrd="0" presId="urn:microsoft.com/office/officeart/2005/8/layout/pyramid1"/>
    <dgm:cxn modelId="{F9580654-3987-45F4-A450-AF96F457075A}" type="presOf" srcId="{E98B113D-FFFE-49E8-BEEB-F01C47445432}" destId="{D93B518E-F720-41E1-BEC7-92337F198D28}" srcOrd="1" destOrd="0" presId="urn:microsoft.com/office/officeart/2005/8/layout/pyramid1"/>
    <dgm:cxn modelId="{A0DA668B-47B9-4168-AC77-1F9B088629D6}" type="presOf" srcId="{B75E971C-7CA9-4A5A-AFD0-0C410F0B3279}" destId="{472CB37E-00AF-4BB8-8949-41652D1D6EEA}" srcOrd="1" destOrd="0" presId="urn:microsoft.com/office/officeart/2005/8/layout/pyramid1"/>
    <dgm:cxn modelId="{35766DDC-9150-4AC7-A3AA-A6CA0F143BA7}" srcId="{0B1FFA01-EA1E-4D1F-97F4-6A446EAD2F0B}" destId="{CB3C05D3-4B7C-4015-844D-B65E825FD5DF}" srcOrd="0" destOrd="0" parTransId="{CC9473BD-B9EF-4566-8B28-BF0127C15459}" sibTransId="{32DE1B20-7C51-4F98-B968-484EBB49888A}"/>
    <dgm:cxn modelId="{20476746-B956-44F1-AC4C-EEDDFA557691}" type="presOf" srcId="{B75E971C-7CA9-4A5A-AFD0-0C410F0B3279}" destId="{22F344EA-FF13-4702-94F5-F40EB0AE1A99}" srcOrd="0" destOrd="0" presId="urn:microsoft.com/office/officeart/2005/8/layout/pyramid1"/>
    <dgm:cxn modelId="{74582EE7-D03F-41C8-87BE-27C3552E1AD2}" srcId="{0B1FFA01-EA1E-4D1F-97F4-6A446EAD2F0B}" destId="{E23BDBF4-79F0-4717-89DF-5537A6C12EC8}" srcOrd="3" destOrd="0" parTransId="{CC5D401E-AB20-457D-AF5C-E7F4D00A8D63}" sibTransId="{66B24384-F0F6-4929-81BD-1FD496EC5E48}"/>
    <dgm:cxn modelId="{389D73F5-C99A-4567-8E28-7552833B3567}" type="presOf" srcId="{E23BDBF4-79F0-4717-89DF-5537A6C12EC8}" destId="{730AFE1A-871C-4185-8EA7-D4F9C4A11249}" srcOrd="1" destOrd="0" presId="urn:microsoft.com/office/officeart/2005/8/layout/pyramid1"/>
    <dgm:cxn modelId="{59047CAA-74B4-46BD-94C6-A03684BF28FE}" srcId="{0B1FFA01-EA1E-4D1F-97F4-6A446EAD2F0B}" destId="{E98B113D-FFFE-49E8-BEEB-F01C47445432}" srcOrd="2" destOrd="0" parTransId="{31AB2C15-33C1-46BD-A3FB-DBD3BEF422F8}" sibTransId="{E18C50BC-37F4-4FEA-BCB1-CA4AD0796F10}"/>
    <dgm:cxn modelId="{B49E7E53-23A0-4ED3-953C-85E0EB4670E1}" type="presParOf" srcId="{1FA82EC5-7860-455D-841D-32B67BEAE0C5}" destId="{9F104C25-A767-440E-96AB-E06D26905F62}" srcOrd="0" destOrd="0" presId="urn:microsoft.com/office/officeart/2005/8/layout/pyramid1"/>
    <dgm:cxn modelId="{B995B537-06AE-43B9-91D8-6BA1FD733B81}" type="presParOf" srcId="{9F104C25-A767-440E-96AB-E06D26905F62}" destId="{CF010F05-7721-4DA2-BDCC-D78CF1D62C81}" srcOrd="0" destOrd="0" presId="urn:microsoft.com/office/officeart/2005/8/layout/pyramid1"/>
    <dgm:cxn modelId="{8C8F6640-0A35-4E14-AC30-9F63CFA3F18F}" type="presParOf" srcId="{9F104C25-A767-440E-96AB-E06D26905F62}" destId="{7FC3D304-D2EA-4C40-A661-526E3F05F00F}" srcOrd="1" destOrd="0" presId="urn:microsoft.com/office/officeart/2005/8/layout/pyramid1"/>
    <dgm:cxn modelId="{031ED4C0-FC8A-49E7-8C15-6C452566D3CF}" type="presParOf" srcId="{1FA82EC5-7860-455D-841D-32B67BEAE0C5}" destId="{9B9AD1E5-0ABE-4CA0-A66D-65030A237B8F}" srcOrd="1" destOrd="0" presId="urn:microsoft.com/office/officeart/2005/8/layout/pyramid1"/>
    <dgm:cxn modelId="{65ECB7CB-ABEE-4682-9BA0-16A75A15F3AF}" type="presParOf" srcId="{9B9AD1E5-0ABE-4CA0-A66D-65030A237B8F}" destId="{22F344EA-FF13-4702-94F5-F40EB0AE1A99}" srcOrd="0" destOrd="0" presId="urn:microsoft.com/office/officeart/2005/8/layout/pyramid1"/>
    <dgm:cxn modelId="{6FF60E86-55BD-412C-8426-A33241BE1C99}" type="presParOf" srcId="{9B9AD1E5-0ABE-4CA0-A66D-65030A237B8F}" destId="{472CB37E-00AF-4BB8-8949-41652D1D6EEA}" srcOrd="1" destOrd="0" presId="urn:microsoft.com/office/officeart/2005/8/layout/pyramid1"/>
    <dgm:cxn modelId="{BE564F8D-CE75-4A77-B279-05D9FBC54B28}" type="presParOf" srcId="{1FA82EC5-7860-455D-841D-32B67BEAE0C5}" destId="{DA2C775F-3515-4F69-9E0E-A32E7D410105}" srcOrd="2" destOrd="0" presId="urn:microsoft.com/office/officeart/2005/8/layout/pyramid1"/>
    <dgm:cxn modelId="{EFE905FB-817E-4BFA-8367-7551C8617DFE}" type="presParOf" srcId="{DA2C775F-3515-4F69-9E0E-A32E7D410105}" destId="{8FE914A7-30B0-4EB6-943C-9A1AA66F1352}" srcOrd="0" destOrd="0" presId="urn:microsoft.com/office/officeart/2005/8/layout/pyramid1"/>
    <dgm:cxn modelId="{F0267880-B34C-42BE-85A5-107FCE829E05}" type="presParOf" srcId="{DA2C775F-3515-4F69-9E0E-A32E7D410105}" destId="{D93B518E-F720-41E1-BEC7-92337F198D28}" srcOrd="1" destOrd="0" presId="urn:microsoft.com/office/officeart/2005/8/layout/pyramid1"/>
    <dgm:cxn modelId="{7879B3EF-7439-4E2A-A53B-92A4DEFCC15C}" type="presParOf" srcId="{1FA82EC5-7860-455D-841D-32B67BEAE0C5}" destId="{BAB69FD8-2851-4985-811F-620F819FA623}" srcOrd="3" destOrd="0" presId="urn:microsoft.com/office/officeart/2005/8/layout/pyramid1"/>
    <dgm:cxn modelId="{36C4ADC6-D9D3-4126-88C7-FED1C55CFDE3}" type="presParOf" srcId="{BAB69FD8-2851-4985-811F-620F819FA623}" destId="{77D9E035-7A38-42E5-B3A3-FE781DF46B4A}" srcOrd="0" destOrd="0" presId="urn:microsoft.com/office/officeart/2005/8/layout/pyramid1"/>
    <dgm:cxn modelId="{F7B06B21-B5A0-4E34-BC93-5F3030619807}" type="presParOf" srcId="{BAB69FD8-2851-4985-811F-620F819FA623}" destId="{730AFE1A-871C-4185-8EA7-D4F9C4A11249}" srcOrd="1" destOrd="0" presId="urn:microsoft.com/office/officeart/2005/8/layout/pyramid1"/>
    <dgm:cxn modelId="{8B439717-1329-4335-982B-537F9034EBFA}" type="presParOf" srcId="{1FA82EC5-7860-455D-841D-32B67BEAE0C5}" destId="{DEBA7DC6-12A0-4D9C-A98F-0DB0BF7A5595}" srcOrd="4" destOrd="0" presId="urn:microsoft.com/office/officeart/2005/8/layout/pyramid1"/>
    <dgm:cxn modelId="{25FD9A6A-5DE1-414C-BB35-EC5F77EA2302}" type="presParOf" srcId="{DEBA7DC6-12A0-4D9C-A98F-0DB0BF7A5595}" destId="{772DBA68-A2BC-46BD-87CA-2809AD35600E}" srcOrd="0" destOrd="0" presId="urn:microsoft.com/office/officeart/2005/8/layout/pyramid1"/>
    <dgm:cxn modelId="{BD777165-4E35-4735-8074-7D998F97CE06}" type="presParOf" srcId="{DEBA7DC6-12A0-4D9C-A98F-0DB0BF7A5595}" destId="{26E5FC3F-1188-48FF-A030-2E85C60A8E1A}" srcOrd="1" destOrd="0" presId="urn:microsoft.com/office/officeart/2005/8/layout/pyramid1"/>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010F05-7721-4DA2-BDCC-D78CF1D62C81}">
      <dsp:nvSpPr>
        <dsp:cNvPr id="0" name=""/>
        <dsp:cNvSpPr/>
      </dsp:nvSpPr>
      <dsp:spPr>
        <a:xfrm>
          <a:off x="2475392" y="0"/>
          <a:ext cx="2974015" cy="2087530"/>
        </a:xfrm>
        <a:prstGeom prst="trapezoid">
          <a:avLst>
            <a:gd name="adj" fmla="val 71233"/>
          </a:avLst>
        </a:prstGeom>
        <a:solidFill>
          <a:srgbClr val="FFFF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ts val="0"/>
            </a:spcAft>
          </a:pPr>
          <a:endParaRPr lang="en-US" sz="2400" kern="1200" dirty="0" smtClean="0"/>
        </a:p>
        <a:p>
          <a:pPr lvl="0" algn="ctr" defTabSz="1066800">
            <a:lnSpc>
              <a:spcPct val="90000"/>
            </a:lnSpc>
            <a:spcBef>
              <a:spcPct val="0"/>
            </a:spcBef>
            <a:spcAft>
              <a:spcPts val="0"/>
            </a:spcAft>
          </a:pPr>
          <a:r>
            <a:rPr lang="en-US" sz="2400" kern="1200" dirty="0" smtClean="0"/>
            <a:t>Seasonal</a:t>
          </a:r>
        </a:p>
        <a:p>
          <a:pPr lvl="0" algn="ctr" defTabSz="1066800">
            <a:lnSpc>
              <a:spcPct val="90000"/>
            </a:lnSpc>
            <a:spcBef>
              <a:spcPct val="0"/>
            </a:spcBef>
            <a:spcAft>
              <a:spcPts val="0"/>
            </a:spcAft>
          </a:pPr>
          <a:r>
            <a:rPr lang="en-US" sz="2400" kern="1200" dirty="0" smtClean="0"/>
            <a:t> Water Supply/ </a:t>
          </a:r>
        </a:p>
        <a:p>
          <a:pPr lvl="0" algn="ctr" defTabSz="1066800">
            <a:lnSpc>
              <a:spcPct val="90000"/>
            </a:lnSpc>
            <a:spcBef>
              <a:spcPct val="0"/>
            </a:spcBef>
            <a:spcAft>
              <a:spcPts val="0"/>
            </a:spcAft>
          </a:pPr>
          <a:r>
            <a:rPr lang="en-US" sz="2400" kern="1200" dirty="0" smtClean="0"/>
            <a:t>Peak  Flow</a:t>
          </a:r>
          <a:endParaRPr lang="en-US" sz="2400" kern="1200" dirty="0"/>
        </a:p>
      </dsp:txBody>
      <dsp:txXfrm>
        <a:off x="2475392" y="0"/>
        <a:ext cx="2974015" cy="2087530"/>
      </dsp:txXfrm>
    </dsp:sp>
    <dsp:sp modelId="{22F344EA-FF13-4702-94F5-F40EB0AE1A99}">
      <dsp:nvSpPr>
        <dsp:cNvPr id="0" name=""/>
        <dsp:cNvSpPr/>
      </dsp:nvSpPr>
      <dsp:spPr>
        <a:xfrm>
          <a:off x="1853317" y="2087530"/>
          <a:ext cx="4218165" cy="873297"/>
        </a:xfrm>
        <a:prstGeom prst="trapezoid">
          <a:avLst>
            <a:gd name="adj" fmla="val 71233"/>
          </a:avLst>
        </a:prstGeom>
        <a:solidFill>
          <a:srgbClr val="66FF33"/>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ESP Traces</a:t>
          </a:r>
          <a:endParaRPr lang="en-US" sz="2800" kern="1200" dirty="0"/>
        </a:p>
      </dsp:txBody>
      <dsp:txXfrm>
        <a:off x="2591496" y="2087530"/>
        <a:ext cx="2741807" cy="873297"/>
      </dsp:txXfrm>
    </dsp:sp>
    <dsp:sp modelId="{8FE914A7-30B0-4EB6-943C-9A1AA66F1352}">
      <dsp:nvSpPr>
        <dsp:cNvPr id="0" name=""/>
        <dsp:cNvSpPr/>
      </dsp:nvSpPr>
      <dsp:spPr>
        <a:xfrm>
          <a:off x="1198111" y="2960827"/>
          <a:ext cx="5528576" cy="919807"/>
        </a:xfrm>
        <a:prstGeom prst="trapezoid">
          <a:avLst>
            <a:gd name="adj" fmla="val 71233"/>
          </a:avLst>
        </a:prstGeom>
        <a:solidFill>
          <a:srgbClr val="00800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Daily ESP</a:t>
          </a:r>
          <a:endParaRPr lang="en-US" sz="2800" kern="1200" dirty="0"/>
        </a:p>
      </dsp:txBody>
      <dsp:txXfrm>
        <a:off x="2165612" y="2960827"/>
        <a:ext cx="3593574" cy="919807"/>
      </dsp:txXfrm>
    </dsp:sp>
    <dsp:sp modelId="{77D9E035-7A38-42E5-B3A3-FE781DF46B4A}">
      <dsp:nvSpPr>
        <dsp:cNvPr id="0" name=""/>
        <dsp:cNvSpPr/>
      </dsp:nvSpPr>
      <dsp:spPr>
        <a:xfrm>
          <a:off x="670967" y="3880635"/>
          <a:ext cx="6582864" cy="740029"/>
        </a:xfrm>
        <a:prstGeom prst="trapezoid">
          <a:avLst>
            <a:gd name="adj" fmla="val 71233"/>
          </a:avLst>
        </a:prstGeom>
        <a:solidFill>
          <a:srgbClr val="0000FF"/>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10-Day Forecast</a:t>
          </a:r>
          <a:endParaRPr lang="en-US" sz="2800" kern="1200" dirty="0"/>
        </a:p>
      </dsp:txBody>
      <dsp:txXfrm>
        <a:off x="1822968" y="3880635"/>
        <a:ext cx="4278862" cy="740029"/>
      </dsp:txXfrm>
    </dsp:sp>
    <dsp:sp modelId="{772DBA68-A2BC-46BD-87CA-2809AD35600E}">
      <dsp:nvSpPr>
        <dsp:cNvPr id="0" name=""/>
        <dsp:cNvSpPr/>
      </dsp:nvSpPr>
      <dsp:spPr>
        <a:xfrm>
          <a:off x="0" y="4620664"/>
          <a:ext cx="7924800" cy="941935"/>
        </a:xfrm>
        <a:prstGeom prst="trapezoid">
          <a:avLst>
            <a:gd name="adj" fmla="val 71233"/>
          </a:avLst>
        </a:prstGeom>
        <a:solidFill>
          <a:srgbClr val="7030A0"/>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Daily Forecast Operations</a:t>
          </a:r>
          <a:endParaRPr lang="en-US" sz="2800" kern="1200" dirty="0"/>
        </a:p>
      </dsp:txBody>
      <dsp:txXfrm>
        <a:off x="1386839" y="4620664"/>
        <a:ext cx="5151120" cy="94193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01963" cy="460375"/>
          </a:xfrm>
          <a:prstGeom prst="rect">
            <a:avLst/>
          </a:prstGeom>
          <a:noFill/>
          <a:ln w="9525">
            <a:noFill/>
            <a:miter lim="800000"/>
            <a:headEnd/>
            <a:tailEnd/>
          </a:ln>
          <a:effectLst/>
        </p:spPr>
        <p:txBody>
          <a:bodyPr vert="horz" wrap="square" lIns="92106" tIns="46057" rIns="92106" bIns="46057" numCol="1" anchor="t" anchorCtr="0" compatLnSpc="1">
            <a:prstTxWarp prst="textNoShape">
              <a:avLst/>
            </a:prstTxWarp>
          </a:bodyPr>
          <a:lstStyle>
            <a:lvl1pPr algn="l" defTabSz="920750">
              <a:defRPr>
                <a:latin typeface="ACaslon RegularSC" pitchFamily="18" charset="0"/>
              </a:defRPr>
            </a:lvl1pPr>
          </a:lstStyle>
          <a:p>
            <a:endParaRPr lang="en-US"/>
          </a:p>
        </p:txBody>
      </p:sp>
      <p:sp>
        <p:nvSpPr>
          <p:cNvPr id="54275" name="Rectangle 3"/>
          <p:cNvSpPr>
            <a:spLocks noGrp="1" noChangeArrowheads="1"/>
          </p:cNvSpPr>
          <p:nvPr>
            <p:ph type="dt" sz="quarter" idx="1"/>
          </p:nvPr>
        </p:nvSpPr>
        <p:spPr bwMode="auto">
          <a:xfrm>
            <a:off x="3932238" y="0"/>
            <a:ext cx="3001962" cy="460375"/>
          </a:xfrm>
          <a:prstGeom prst="rect">
            <a:avLst/>
          </a:prstGeom>
          <a:noFill/>
          <a:ln w="9525">
            <a:noFill/>
            <a:miter lim="800000"/>
            <a:headEnd/>
            <a:tailEnd/>
          </a:ln>
          <a:effectLst/>
        </p:spPr>
        <p:txBody>
          <a:bodyPr vert="horz" wrap="square" lIns="92106" tIns="46057" rIns="92106" bIns="46057" numCol="1" anchor="t" anchorCtr="0" compatLnSpc="1">
            <a:prstTxWarp prst="textNoShape">
              <a:avLst/>
            </a:prstTxWarp>
          </a:bodyPr>
          <a:lstStyle>
            <a:lvl1pPr algn="r" defTabSz="920750">
              <a:defRPr>
                <a:latin typeface="ACaslon RegularSC" pitchFamily="18" charset="0"/>
              </a:defRPr>
            </a:lvl1pPr>
          </a:lstStyle>
          <a:p>
            <a:endParaRPr lang="en-US"/>
          </a:p>
        </p:txBody>
      </p:sp>
      <p:sp>
        <p:nvSpPr>
          <p:cNvPr id="54276" name="Rectangle 4"/>
          <p:cNvSpPr>
            <a:spLocks noGrp="1" noChangeArrowheads="1"/>
          </p:cNvSpPr>
          <p:nvPr>
            <p:ph type="ftr" sz="quarter" idx="2"/>
          </p:nvPr>
        </p:nvSpPr>
        <p:spPr bwMode="auto">
          <a:xfrm>
            <a:off x="0" y="8759825"/>
            <a:ext cx="3001963" cy="460375"/>
          </a:xfrm>
          <a:prstGeom prst="rect">
            <a:avLst/>
          </a:prstGeom>
          <a:noFill/>
          <a:ln w="9525">
            <a:noFill/>
            <a:miter lim="800000"/>
            <a:headEnd/>
            <a:tailEnd/>
          </a:ln>
          <a:effectLst/>
        </p:spPr>
        <p:txBody>
          <a:bodyPr vert="horz" wrap="square" lIns="92106" tIns="46057" rIns="92106" bIns="46057" numCol="1" anchor="b" anchorCtr="0" compatLnSpc="1">
            <a:prstTxWarp prst="textNoShape">
              <a:avLst/>
            </a:prstTxWarp>
          </a:bodyPr>
          <a:lstStyle>
            <a:lvl1pPr algn="l" defTabSz="920750">
              <a:defRPr>
                <a:latin typeface="ACaslon RegularSC" pitchFamily="18" charset="0"/>
              </a:defRPr>
            </a:lvl1pPr>
          </a:lstStyle>
          <a:p>
            <a:endParaRPr lang="en-US"/>
          </a:p>
        </p:txBody>
      </p:sp>
      <p:sp>
        <p:nvSpPr>
          <p:cNvPr id="54277" name="Rectangle 5"/>
          <p:cNvSpPr>
            <a:spLocks noGrp="1" noChangeArrowheads="1"/>
          </p:cNvSpPr>
          <p:nvPr>
            <p:ph type="sldNum" sz="quarter" idx="3"/>
          </p:nvPr>
        </p:nvSpPr>
        <p:spPr bwMode="auto">
          <a:xfrm>
            <a:off x="3932238" y="8759825"/>
            <a:ext cx="3001962" cy="460375"/>
          </a:xfrm>
          <a:prstGeom prst="rect">
            <a:avLst/>
          </a:prstGeom>
          <a:noFill/>
          <a:ln w="9525">
            <a:noFill/>
            <a:miter lim="800000"/>
            <a:headEnd/>
            <a:tailEnd/>
          </a:ln>
          <a:effectLst/>
        </p:spPr>
        <p:txBody>
          <a:bodyPr vert="horz" wrap="square" lIns="92106" tIns="46057" rIns="92106" bIns="46057" numCol="1" anchor="b" anchorCtr="0" compatLnSpc="1">
            <a:prstTxWarp prst="textNoShape">
              <a:avLst/>
            </a:prstTxWarp>
          </a:bodyPr>
          <a:lstStyle>
            <a:lvl1pPr algn="r" defTabSz="920750">
              <a:defRPr>
                <a:latin typeface="ACaslon RegularSC" pitchFamily="18" charset="0"/>
              </a:defRPr>
            </a:lvl1pPr>
          </a:lstStyle>
          <a:p>
            <a:fld id="{D2AEAF29-F48E-4744-93E7-E1A3C19F24F4}"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1057407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0213" cy="457200"/>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lvl1pPr algn="l">
              <a:defRPr>
                <a:latin typeface="CaslonOpnface BT" pitchFamily="82" charset="0"/>
              </a:defRPr>
            </a:lvl1pPr>
          </a:lstStyle>
          <a:p>
            <a:endParaRPr lang="en-US"/>
          </a:p>
        </p:txBody>
      </p:sp>
      <p:sp>
        <p:nvSpPr>
          <p:cNvPr id="119811" name="Rectangle 3"/>
          <p:cNvSpPr>
            <a:spLocks noGrp="1" noChangeArrowheads="1"/>
          </p:cNvSpPr>
          <p:nvPr>
            <p:ph type="dt" idx="1"/>
          </p:nvPr>
        </p:nvSpPr>
        <p:spPr bwMode="auto">
          <a:xfrm>
            <a:off x="3962400" y="0"/>
            <a:ext cx="2970213" cy="457200"/>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lvl1pPr algn="r">
              <a:defRPr>
                <a:latin typeface="CaslonOpnface BT" pitchFamily="82" charset="0"/>
              </a:defRPr>
            </a:lvl1pPr>
          </a:lstStyle>
          <a:p>
            <a:endParaRPr lang="en-US"/>
          </a:p>
        </p:txBody>
      </p:sp>
      <p:sp>
        <p:nvSpPr>
          <p:cNvPr id="119812" name="Rectangle 4"/>
          <p:cNvSpPr>
            <a:spLocks noGrp="1" noRot="1" noChangeAspect="1" noChangeArrowheads="1" noTextEdit="1"/>
          </p:cNvSpPr>
          <p:nvPr>
            <p:ph type="sldImg" idx="2"/>
          </p:nvPr>
        </p:nvSpPr>
        <p:spPr bwMode="auto">
          <a:xfrm>
            <a:off x="1181100" y="685800"/>
            <a:ext cx="4570413" cy="3427413"/>
          </a:xfrm>
          <a:prstGeom prst="rect">
            <a:avLst/>
          </a:prstGeom>
          <a:noFill/>
          <a:ln w="9525">
            <a:solidFill>
              <a:srgbClr val="000000"/>
            </a:solidFill>
            <a:miter lim="800000"/>
            <a:headEnd/>
            <a:tailEnd/>
          </a:ln>
          <a:effectLst/>
        </p:spPr>
      </p:sp>
      <p:sp>
        <p:nvSpPr>
          <p:cNvPr id="119813" name="Rectangle 5"/>
          <p:cNvSpPr>
            <a:spLocks noGrp="1" noChangeArrowheads="1"/>
          </p:cNvSpPr>
          <p:nvPr>
            <p:ph type="body" sz="quarter" idx="3"/>
          </p:nvPr>
        </p:nvSpPr>
        <p:spPr bwMode="auto">
          <a:xfrm>
            <a:off x="912813" y="4340225"/>
            <a:ext cx="5106987" cy="4192588"/>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Fourth level</a:t>
            </a:r>
          </a:p>
          <a:p>
            <a:pPr lvl="4"/>
            <a:r>
              <a:rPr lang="en-US" smtClean="0"/>
              <a:t>Fifth level</a:t>
            </a:r>
          </a:p>
        </p:txBody>
      </p:sp>
      <p:sp>
        <p:nvSpPr>
          <p:cNvPr id="119814" name="Rectangle 6"/>
          <p:cNvSpPr>
            <a:spLocks noGrp="1" noChangeArrowheads="1"/>
          </p:cNvSpPr>
          <p:nvPr>
            <p:ph type="ftr" sz="quarter" idx="4"/>
          </p:nvPr>
        </p:nvSpPr>
        <p:spPr bwMode="auto">
          <a:xfrm>
            <a:off x="0" y="8761413"/>
            <a:ext cx="2970213" cy="457200"/>
          </a:xfrm>
          <a:prstGeom prst="rect">
            <a:avLst/>
          </a:prstGeom>
          <a:noFill/>
          <a:ln w="9525">
            <a:noFill/>
            <a:miter lim="800000"/>
            <a:headEnd/>
            <a:tailEnd/>
          </a:ln>
          <a:effectLst/>
        </p:spPr>
        <p:txBody>
          <a:bodyPr vert="horz" wrap="square" lIns="91238" tIns="45620" rIns="91238" bIns="45620" numCol="1" anchor="b" anchorCtr="0" compatLnSpc="1">
            <a:prstTxWarp prst="textNoShape">
              <a:avLst/>
            </a:prstTxWarp>
          </a:bodyPr>
          <a:lstStyle>
            <a:lvl1pPr algn="l">
              <a:defRPr>
                <a:latin typeface="CaslonOpnface BT" pitchFamily="82" charset="0"/>
              </a:defRPr>
            </a:lvl1pPr>
          </a:lstStyle>
          <a:p>
            <a:endParaRPr lang="en-US"/>
          </a:p>
        </p:txBody>
      </p:sp>
      <p:sp>
        <p:nvSpPr>
          <p:cNvPr id="119815" name="Rectangle 7"/>
          <p:cNvSpPr>
            <a:spLocks noGrp="1" noChangeArrowheads="1"/>
          </p:cNvSpPr>
          <p:nvPr>
            <p:ph type="sldNum" sz="quarter" idx="5"/>
          </p:nvPr>
        </p:nvSpPr>
        <p:spPr bwMode="auto">
          <a:xfrm>
            <a:off x="3962400" y="8761413"/>
            <a:ext cx="2970213" cy="457200"/>
          </a:xfrm>
          <a:prstGeom prst="rect">
            <a:avLst/>
          </a:prstGeom>
          <a:noFill/>
          <a:ln w="9525">
            <a:noFill/>
            <a:miter lim="800000"/>
            <a:headEnd/>
            <a:tailEnd/>
          </a:ln>
          <a:effectLst/>
        </p:spPr>
        <p:txBody>
          <a:bodyPr vert="horz" wrap="square" lIns="91238" tIns="45620" rIns="91238" bIns="45620" numCol="1" anchor="b" anchorCtr="0" compatLnSpc="1">
            <a:prstTxWarp prst="textNoShape">
              <a:avLst/>
            </a:prstTxWarp>
          </a:bodyPr>
          <a:lstStyle>
            <a:lvl1pPr algn="r">
              <a:defRPr>
                <a:latin typeface="CaslonOpnface BT" pitchFamily="82" charset="0"/>
              </a:defRPr>
            </a:lvl1pPr>
          </a:lstStyle>
          <a:p>
            <a:fld id="{1E4EB34C-07EF-4E70-AB89-4E1E97B72528}"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4129216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buChar char="•"/>
      <a:defRPr sz="1400" kern="1200">
        <a:solidFill>
          <a:schemeClr val="tx1"/>
        </a:solidFill>
        <a:latin typeface="Times New Roman" pitchFamily="18" charset="0"/>
        <a:ea typeface="+mn-ea"/>
        <a:cs typeface="+mn-cs"/>
      </a:defRPr>
    </a:lvl1pPr>
    <a:lvl2pPr marL="342900" indent="114300" algn="l" rtl="0" fontAlgn="base">
      <a:spcBef>
        <a:spcPct val="30000"/>
      </a:spcBef>
      <a:spcAft>
        <a:spcPct val="0"/>
      </a:spcAft>
      <a:buFont typeface="Wingdings" pitchFamily="2" charset="2"/>
      <a:buChar char="Ø"/>
      <a:defRPr sz="1200" kern="1200">
        <a:solidFill>
          <a:schemeClr val="tx1"/>
        </a:solidFill>
        <a:latin typeface="Times New Roman" pitchFamily="18" charset="0"/>
        <a:ea typeface="+mn-ea"/>
        <a:cs typeface="+mn-cs"/>
      </a:defRPr>
    </a:lvl2pPr>
    <a:lvl3pPr marL="749300" indent="165100" algn="l" rtl="0" fontAlgn="base">
      <a:spcBef>
        <a:spcPct val="30000"/>
      </a:spcBef>
      <a:spcAft>
        <a:spcPct val="0"/>
      </a:spcAft>
      <a:buFont typeface="Wingdings" pitchFamily="2" charset="2"/>
      <a:buChar char="ü"/>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CE32C-9BDF-40CB-A6E6-86F65826A438}" type="slidenum">
              <a:rPr lang="en-US"/>
              <a:pPr/>
              <a:t>1</a:t>
            </a:fld>
            <a:endParaRPr lang="en-US"/>
          </a:p>
        </p:txBody>
      </p:sp>
      <p:sp>
        <p:nvSpPr>
          <p:cNvPr id="321538" name="Rectangle 2"/>
          <p:cNvSpPr>
            <a:spLocks noGrp="1" noRot="1" noChangeAspect="1" noChangeArrowheads="1" noTextEdit="1"/>
          </p:cNvSpPr>
          <p:nvPr>
            <p:ph type="sldImg"/>
          </p:nvPr>
        </p:nvSpPr>
        <p:spPr>
          <a:ln/>
        </p:spPr>
      </p:sp>
      <p:sp>
        <p:nvSpPr>
          <p:cNvPr id="839682" name="Rectangle 2"/>
          <p:cNvSpPr>
            <a:spLocks noGrp="1" noChangeArrowheads="1"/>
          </p:cNvSpPr>
          <p:nvPr>
            <p:ph type="body" idx="1"/>
          </p:nvPr>
        </p:nvSpPr>
        <p:spPr/>
        <p:txBody>
          <a:bodyPr/>
          <a:lstStyle/>
          <a:p>
            <a:pPr>
              <a:buFontTx/>
              <a:buNone/>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EB34C-07EF-4E70-AB89-4E1E97B72528}"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EB34C-07EF-4E70-AB89-4E1E97B72528}"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EB34C-07EF-4E70-AB89-4E1E97B72528}"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EB34C-07EF-4E70-AB89-4E1E97B72528}" type="slidenum">
              <a:rPr lang="en-US" smtClean="0"/>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EB34C-07EF-4E70-AB89-4E1E97B72528}"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52400" y="304800"/>
            <a:ext cx="8839200" cy="533400"/>
          </a:xfrm>
        </p:spPr>
        <p:txBody>
          <a:bodyPr anchor="ctr"/>
          <a:lstStyle>
            <a:lvl1pPr>
              <a:defRPr/>
            </a:lvl1pPr>
          </a:lstStyle>
          <a:p>
            <a:r>
              <a:rPr lang="en-US"/>
              <a:t>Click to edit Master title style</a:t>
            </a:r>
          </a:p>
        </p:txBody>
      </p:sp>
      <p:sp>
        <p:nvSpPr>
          <p:cNvPr id="4106" name="Rectangle 10"/>
          <p:cNvSpPr>
            <a:spLocks noGrp="1" noChangeArrowheads="1"/>
          </p:cNvSpPr>
          <p:nvPr>
            <p:ph type="subTitle" sz="quarter" idx="1"/>
          </p:nvPr>
        </p:nvSpPr>
        <p:spPr>
          <a:xfrm>
            <a:off x="152400" y="1524000"/>
            <a:ext cx="8763000" cy="533400"/>
          </a:xfrm>
        </p:spPr>
        <p:txBody>
          <a:bodyPr/>
          <a:lstStyle>
            <a:lvl1pPr>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764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769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524000"/>
            <a:ext cx="4076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1600200" y="152400"/>
            <a:ext cx="670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a:t>
            </a:r>
          </a:p>
        </p:txBody>
      </p:sp>
      <p:sp>
        <p:nvSpPr>
          <p:cNvPr id="3076" name="Rectangle 4"/>
          <p:cNvSpPr>
            <a:spLocks noGrp="1" noChangeArrowheads="1"/>
          </p:cNvSpPr>
          <p:nvPr>
            <p:ph type="body" idx="1"/>
          </p:nvPr>
        </p:nvSpPr>
        <p:spPr bwMode="auto">
          <a:xfrm>
            <a:off x="457200" y="1524000"/>
            <a:ext cx="8305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mj-lt"/>
          <a:ea typeface="+mj-ea"/>
          <a:cs typeface="+mj-cs"/>
        </a:defRPr>
      </a:lvl1pPr>
      <a:lvl2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2pPr>
      <a:lvl3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3pPr>
      <a:lvl4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4pPr>
      <a:lvl5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5pPr>
      <a:lvl6pPr marL="4572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6pPr>
      <a:lvl7pPr marL="9144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7pPr>
      <a:lvl8pPr marL="13716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8pPr>
      <a:lvl9pPr marL="18288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9pPr>
    </p:titleStyle>
    <p:bodyStyle>
      <a:lvl1pPr algn="l" rtl="0" fontAlgn="base">
        <a:lnSpc>
          <a:spcPct val="85000"/>
        </a:lnSpc>
        <a:spcBef>
          <a:spcPct val="0"/>
        </a:spcBef>
        <a:spcAft>
          <a:spcPct val="40000"/>
        </a:spcAft>
        <a:defRPr sz="2800" b="1" i="1">
          <a:solidFill>
            <a:srgbClr val="FFFFCC"/>
          </a:solidFill>
          <a:effectLst>
            <a:outerShdw blurRad="38100" dist="38100" dir="2700000" algn="tl">
              <a:srgbClr val="000000"/>
            </a:outerShdw>
          </a:effectLst>
          <a:latin typeface="+mn-lt"/>
          <a:ea typeface="+mn-ea"/>
          <a:cs typeface="+mn-cs"/>
        </a:defRPr>
      </a:lvl1pPr>
      <a:lvl2pPr marL="339725" indent="-225425" algn="l" rtl="0" fontAlgn="base">
        <a:lnSpc>
          <a:spcPct val="85000"/>
        </a:lnSpc>
        <a:spcBef>
          <a:spcPct val="0"/>
        </a:spcBef>
        <a:spcAft>
          <a:spcPct val="40000"/>
        </a:spcAft>
        <a:buChar char="•"/>
        <a:defRPr sz="2400" b="1">
          <a:solidFill>
            <a:srgbClr val="FFFFFF"/>
          </a:solidFill>
          <a:effectLst>
            <a:outerShdw blurRad="38100" dist="38100" dir="2700000" algn="tl">
              <a:srgbClr val="000000"/>
            </a:outerShdw>
          </a:effectLst>
          <a:latin typeface="+mn-lt"/>
        </a:defRPr>
      </a:lvl2pPr>
      <a:lvl3pPr marL="692150" indent="-238125" algn="l" rtl="0" fontAlgn="base">
        <a:lnSpc>
          <a:spcPct val="85000"/>
        </a:lnSpc>
        <a:spcBef>
          <a:spcPct val="0"/>
        </a:spcBef>
        <a:spcAft>
          <a:spcPct val="40000"/>
        </a:spcAft>
        <a:buChar char="–"/>
        <a:defRPr sz="2000" i="1">
          <a:solidFill>
            <a:srgbClr val="FFFFFF"/>
          </a:solidFill>
          <a:effectLst>
            <a:outerShdw blurRad="38100" dist="38100" dir="2700000" algn="tl">
              <a:srgbClr val="000000"/>
            </a:outerShdw>
          </a:effectLst>
          <a:latin typeface="+mn-lt"/>
        </a:defRPr>
      </a:lvl3pPr>
      <a:lvl4pPr marL="1030288" indent="-223838" algn="l" rtl="0" fontAlgn="base">
        <a:lnSpc>
          <a:spcPct val="85000"/>
        </a:lnSpc>
        <a:spcBef>
          <a:spcPct val="0"/>
        </a:spcBef>
        <a:spcAft>
          <a:spcPct val="40000"/>
        </a:spcAft>
        <a:buChar char="•"/>
        <a:defRPr b="1">
          <a:solidFill>
            <a:srgbClr val="FFFFFF"/>
          </a:solidFill>
          <a:effectLst>
            <a:outerShdw blurRad="38100" dist="38100" dir="2700000" algn="tl">
              <a:srgbClr val="000000"/>
            </a:outerShdw>
          </a:effectLst>
          <a:latin typeface="+mn-lt"/>
        </a:defRPr>
      </a:lvl4pPr>
      <a:lvl5pPr marL="13700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5pPr>
      <a:lvl6pPr marL="18272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6pPr>
      <a:lvl7pPr marL="22844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7pPr>
      <a:lvl8pPr marL="27416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8pPr>
      <a:lvl9pPr marL="3198813" indent="-222250" algn="l" rtl="0" fontAlgn="base">
        <a:lnSpc>
          <a:spcPct val="85000"/>
        </a:lnSpc>
        <a:spcBef>
          <a:spcPct val="0"/>
        </a:spcBef>
        <a:spcAft>
          <a:spcPct val="40000"/>
        </a:spcAft>
        <a:buChar char="»"/>
        <a:defRPr i="1">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cbrfc.noaa.gov/gmap/gmapbeta.php?interface=wsu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brfc.noaa.gov/gmap/gmapbeta.php?interface=wsup"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brfc.noaa.gov/rmap/peak/peaklist.php"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cbrfc.noaa.gov/outgoing/32month/"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brfc.noaa.gov/"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Rectangle 1026"/>
          <p:cNvSpPr>
            <a:spLocks noGrp="1" noChangeArrowheads="1"/>
          </p:cNvSpPr>
          <p:nvPr>
            <p:ph type="ctrTitle"/>
          </p:nvPr>
        </p:nvSpPr>
        <p:spPr>
          <a:xfrm>
            <a:off x="228600" y="2895600"/>
            <a:ext cx="8686800" cy="685800"/>
          </a:xfrm>
        </p:spPr>
        <p:txBody>
          <a:bodyPr/>
          <a:lstStyle/>
          <a:p>
            <a:pPr algn="ctr"/>
            <a:r>
              <a:rPr lang="en-US" sz="3400" i="1" dirty="0" smtClean="0">
                <a:solidFill>
                  <a:srgbClr val="FFCC66"/>
                </a:solidFill>
                <a:latin typeface="Arial" charset="0"/>
              </a:rPr>
              <a:t>CBRFC Forecast Products:</a:t>
            </a:r>
            <a:br>
              <a:rPr lang="en-US" sz="3400" i="1" dirty="0" smtClean="0">
                <a:solidFill>
                  <a:srgbClr val="FFCC66"/>
                </a:solidFill>
                <a:latin typeface="Arial" charset="0"/>
              </a:rPr>
            </a:br>
            <a:r>
              <a:rPr lang="en-US" sz="3400" i="1" dirty="0" smtClean="0">
                <a:solidFill>
                  <a:srgbClr val="FFCC66"/>
                </a:solidFill>
                <a:latin typeface="Arial" charset="0"/>
              </a:rPr>
              <a:t>Where, When, and What is Issued?</a:t>
            </a:r>
            <a:endParaRPr lang="en-US" sz="3400" i="1" dirty="0">
              <a:solidFill>
                <a:srgbClr val="FFCC66"/>
              </a:solidFill>
              <a:latin typeface="Arial" charset="0"/>
            </a:endParaRPr>
          </a:p>
        </p:txBody>
      </p:sp>
      <p:sp>
        <p:nvSpPr>
          <p:cNvPr id="830467" name="Rectangle 1027"/>
          <p:cNvSpPr>
            <a:spLocks noGrp="1" noChangeArrowheads="1"/>
          </p:cNvSpPr>
          <p:nvPr>
            <p:ph type="subTitle" idx="1"/>
          </p:nvPr>
        </p:nvSpPr>
        <p:spPr>
          <a:xfrm>
            <a:off x="838200" y="4267200"/>
            <a:ext cx="7810500" cy="1295400"/>
          </a:xfrm>
        </p:spPr>
        <p:txBody>
          <a:bodyPr/>
          <a:lstStyle/>
          <a:p>
            <a:pPr algn="ctr"/>
            <a:r>
              <a:rPr lang="en-US" sz="2400" dirty="0" smtClean="0">
                <a:solidFill>
                  <a:srgbClr val="FFFFFF"/>
                </a:solidFill>
              </a:rPr>
              <a:t>CBRFC Fourth Annual Stakeholder Forum</a:t>
            </a:r>
          </a:p>
          <a:p>
            <a:pPr algn="ctr"/>
            <a:r>
              <a:rPr lang="en-US" sz="2400" b="0" dirty="0" smtClean="0">
                <a:solidFill>
                  <a:srgbClr val="FFFFFF"/>
                </a:solidFill>
              </a:rPr>
              <a:t>February 25</a:t>
            </a:r>
            <a:r>
              <a:rPr lang="en-US" sz="2400" b="0" baseline="30000" dirty="0" smtClean="0">
                <a:solidFill>
                  <a:srgbClr val="FFFFFF"/>
                </a:solidFill>
              </a:rPr>
              <a:t>th</a:t>
            </a:r>
            <a:r>
              <a:rPr lang="en-US" sz="2400" b="0" dirty="0" smtClean="0">
                <a:solidFill>
                  <a:srgbClr val="FFFFFF"/>
                </a:solidFill>
              </a:rPr>
              <a:t>– 26</a:t>
            </a:r>
            <a:r>
              <a:rPr lang="en-US" sz="2400" b="0" baseline="30000" dirty="0" smtClean="0">
                <a:solidFill>
                  <a:srgbClr val="FFFFFF"/>
                </a:solidFill>
              </a:rPr>
              <a:t>th</a:t>
            </a:r>
            <a:r>
              <a:rPr lang="en-US" sz="2400" b="0" dirty="0" smtClean="0">
                <a:solidFill>
                  <a:srgbClr val="FFFFFF"/>
                </a:solidFill>
              </a:rPr>
              <a:t>, 2014</a:t>
            </a:r>
          </a:p>
          <a:p>
            <a:pPr algn="ctr"/>
            <a:r>
              <a:rPr lang="en-US" sz="2400" b="0" dirty="0" smtClean="0">
                <a:solidFill>
                  <a:srgbClr val="FFFFFF"/>
                </a:solidFill>
              </a:rPr>
              <a:t>Salt Lake City, Utah</a:t>
            </a:r>
            <a:endParaRPr lang="en-US" sz="1800" b="0" dirty="0">
              <a:solidFill>
                <a:srgbClr val="FFFFFF"/>
              </a:solidFill>
            </a:endParaRPr>
          </a:p>
        </p:txBody>
      </p:sp>
      <p:sp>
        <p:nvSpPr>
          <p:cNvPr id="830470" name="Rectangle 1030"/>
          <p:cNvSpPr>
            <a:spLocks noChangeArrowheads="1"/>
          </p:cNvSpPr>
          <p:nvPr/>
        </p:nvSpPr>
        <p:spPr bwMode="auto">
          <a:xfrm>
            <a:off x="740710" y="1524000"/>
            <a:ext cx="7546040" cy="1015663"/>
          </a:xfrm>
          <a:prstGeom prst="rect">
            <a:avLst/>
          </a:prstGeom>
          <a:noFill/>
          <a:ln w="9525">
            <a:noFill/>
            <a:miter lim="800000"/>
            <a:headEnd/>
            <a:tailEnd/>
          </a:ln>
          <a:effectLst/>
        </p:spPr>
        <p:txBody>
          <a:bodyPr wrap="none">
            <a:spAutoFit/>
          </a:bodyPr>
          <a:lstStyle/>
          <a:p>
            <a:pPr algn="r"/>
            <a:r>
              <a:rPr lang="en-US" sz="3600" b="1" dirty="0" smtClean="0">
                <a:effectLst>
                  <a:outerShdw blurRad="38100" dist="38100" dir="2700000" algn="tl">
                    <a:srgbClr val="000000"/>
                  </a:outerShdw>
                </a:effectLst>
              </a:rPr>
              <a:t>NOAA’s National Weather Service</a:t>
            </a:r>
          </a:p>
          <a:p>
            <a:pPr algn="r"/>
            <a:r>
              <a:rPr lang="en-US" sz="2400" b="1" dirty="0" smtClean="0">
                <a:effectLst>
                  <a:outerShdw blurRad="38100" dist="38100" dir="2700000" algn="tl">
                    <a:srgbClr val="000000"/>
                  </a:outerShdw>
                </a:effectLst>
              </a:rPr>
              <a:t>Colorado Basin River Forecast Center</a:t>
            </a:r>
            <a:endParaRPr lang="en-US" sz="2400" b="1" dirty="0">
              <a:effectLst>
                <a:outerShdw blurRad="38100" dist="38100" dir="2700000" algn="tl">
                  <a:srgbClr val="000000"/>
                </a:outerShdw>
              </a:effectLst>
            </a:endParaRPr>
          </a:p>
        </p:txBody>
      </p:sp>
      <p:sp>
        <p:nvSpPr>
          <p:cNvPr id="830471" name="Rectangle 1031"/>
          <p:cNvSpPr>
            <a:spLocks noChangeArrowheads="1"/>
          </p:cNvSpPr>
          <p:nvPr/>
        </p:nvSpPr>
        <p:spPr bwMode="auto">
          <a:xfrm>
            <a:off x="685800" y="2667000"/>
            <a:ext cx="8023225" cy="76200"/>
          </a:xfrm>
          <a:prstGeom prst="rect">
            <a:avLst/>
          </a:prstGeom>
          <a:gradFill rotWithShape="0">
            <a:gsLst>
              <a:gs pos="0">
                <a:srgbClr val="FA5858">
                  <a:gamma/>
                  <a:shade val="36471"/>
                  <a:invGamma/>
                </a:srgbClr>
              </a:gs>
              <a:gs pos="50000">
                <a:srgbClr val="FA5858"/>
              </a:gs>
              <a:gs pos="100000">
                <a:srgbClr val="FA5858">
                  <a:gamma/>
                  <a:shade val="36471"/>
                  <a:invGamma/>
                </a:srgbClr>
              </a:gs>
            </a:gsLst>
            <a:lin ang="5400000" scaled="1"/>
          </a:gradFill>
          <a:ln w="9525">
            <a:noFill/>
            <a:miter lim="800000"/>
            <a:headEnd/>
            <a:tailEnd/>
          </a:ln>
          <a:effectLst/>
        </p:spPr>
        <p:txBody>
          <a:bodyPr wrap="none" anchor="ctr"/>
          <a:lstStyle/>
          <a:p>
            <a:endParaRPr lang="en-US"/>
          </a:p>
        </p:txBody>
      </p:sp>
      <p:sp>
        <p:nvSpPr>
          <p:cNvPr id="830472" name="Rectangle 1032"/>
          <p:cNvSpPr>
            <a:spLocks noChangeArrowheads="1"/>
          </p:cNvSpPr>
          <p:nvPr/>
        </p:nvSpPr>
        <p:spPr bwMode="auto">
          <a:xfrm>
            <a:off x="685800" y="3733800"/>
            <a:ext cx="8023225" cy="76200"/>
          </a:xfrm>
          <a:prstGeom prst="rect">
            <a:avLst/>
          </a:prstGeom>
          <a:gradFill rotWithShape="0">
            <a:gsLst>
              <a:gs pos="0">
                <a:srgbClr val="FA5858">
                  <a:gamma/>
                  <a:shade val="36471"/>
                  <a:invGamma/>
                </a:srgbClr>
              </a:gs>
              <a:gs pos="50000">
                <a:srgbClr val="FA5858"/>
              </a:gs>
              <a:gs pos="100000">
                <a:srgbClr val="FA5858">
                  <a:gamma/>
                  <a:shade val="36471"/>
                  <a:invGamma/>
                </a:srgbClr>
              </a:gs>
            </a:gsLst>
            <a:lin ang="5400000" scaled="1"/>
          </a:gradFill>
          <a:ln w="9525">
            <a:noFill/>
            <a:miter lim="800000"/>
            <a:headEnd/>
            <a:tailEnd/>
          </a:ln>
          <a:effectLst/>
        </p:spPr>
        <p:txBody>
          <a:bodyPr wrap="none" anchor="ctr"/>
          <a:lstStyle/>
          <a:p>
            <a:endParaRPr lang="en-US"/>
          </a:p>
        </p:txBody>
      </p:sp>
      <p:sp>
        <p:nvSpPr>
          <p:cNvPr id="830480" name="Text Box 1040"/>
          <p:cNvSpPr txBox="1">
            <a:spLocks noChangeArrowheads="1"/>
          </p:cNvSpPr>
          <p:nvPr/>
        </p:nvSpPr>
        <p:spPr bwMode="auto">
          <a:xfrm>
            <a:off x="152400" y="6553200"/>
            <a:ext cx="3200400" cy="304800"/>
          </a:xfrm>
          <a:prstGeom prst="rect">
            <a:avLst/>
          </a:prstGeom>
          <a:noFill/>
          <a:ln w="9525">
            <a:noFill/>
            <a:miter lim="800000"/>
            <a:headEnd/>
            <a:tailEnd/>
          </a:ln>
          <a:effectLst/>
        </p:spPr>
        <p:txBody>
          <a:bodyPr>
            <a:spAutoFit/>
          </a:bodyPr>
          <a:lstStyle/>
          <a:p>
            <a:pPr>
              <a:spcBef>
                <a:spcPct val="50000"/>
              </a:spcBef>
            </a:pPr>
            <a:r>
              <a:rPr lang="en-US" sz="1400" b="1">
                <a:solidFill>
                  <a:schemeClr val="bg2"/>
                </a:solidFill>
              </a:rPr>
              <a:t>NOAA’s National Weather Service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Model</a:t>
            </a:r>
            <a:endParaRPr lang="en-US" dirty="0"/>
          </a:p>
        </p:txBody>
      </p:sp>
      <p:pic>
        <p:nvPicPr>
          <p:cNvPr id="5" name="Picture 4" descr="AccessGunnison_flowplot.png"/>
          <p:cNvPicPr>
            <a:picLocks noChangeAspect="1"/>
          </p:cNvPicPr>
          <p:nvPr/>
        </p:nvPicPr>
        <p:blipFill>
          <a:blip r:embed="rId2" cstate="print"/>
          <a:srcRect t="5230" r="48333"/>
          <a:stretch>
            <a:fillRect/>
          </a:stretch>
        </p:blipFill>
        <p:spPr>
          <a:xfrm>
            <a:off x="76200" y="80594"/>
            <a:ext cx="5791200" cy="6722612"/>
          </a:xfrm>
          <a:prstGeom prst="rect">
            <a:avLst/>
          </a:prstGeom>
        </p:spPr>
      </p:pic>
      <p:sp>
        <p:nvSpPr>
          <p:cNvPr id="9" name="TextBox 8"/>
          <p:cNvSpPr txBox="1"/>
          <p:nvPr/>
        </p:nvSpPr>
        <p:spPr>
          <a:xfrm>
            <a:off x="5943600" y="71746"/>
            <a:ext cx="3048000" cy="6740309"/>
          </a:xfrm>
          <a:prstGeom prst="rect">
            <a:avLst/>
          </a:prstGeom>
          <a:solidFill>
            <a:srgbClr val="FFFFFF"/>
          </a:solidFill>
          <a:ln w="38100">
            <a:solidFill>
              <a:schemeClr val="accent6"/>
            </a:solidFill>
          </a:ln>
        </p:spPr>
        <p:txBody>
          <a:bodyPr wrap="square" rtlCol="0">
            <a:spAutoFit/>
          </a:bodyPr>
          <a:lstStyle/>
          <a:p>
            <a:pPr algn="just"/>
            <a:r>
              <a:rPr lang="en-US" sz="1600" b="1" dirty="0">
                <a:solidFill>
                  <a:schemeClr val="accent2"/>
                </a:solidFill>
              </a:rPr>
              <a:t>CBRFC forecasts and supporting data are available through the CBRFC website.  </a:t>
            </a:r>
            <a:r>
              <a:rPr lang="en-US" sz="1600" b="1" dirty="0" smtClean="0">
                <a:solidFill>
                  <a:schemeClr val="accent2"/>
                </a:solidFill>
              </a:rPr>
              <a:t>Forecasts are </a:t>
            </a:r>
            <a:r>
              <a:rPr lang="en-US" sz="1600" b="1" dirty="0">
                <a:solidFill>
                  <a:schemeClr val="accent2"/>
                </a:solidFill>
              </a:rPr>
              <a:t>plotted together with historical </a:t>
            </a:r>
            <a:r>
              <a:rPr lang="en-US" sz="1600" b="1" dirty="0" err="1">
                <a:solidFill>
                  <a:schemeClr val="accent2"/>
                </a:solidFill>
              </a:rPr>
              <a:t>exceedance</a:t>
            </a:r>
            <a:r>
              <a:rPr lang="en-US" sz="1600" b="1" dirty="0">
                <a:solidFill>
                  <a:schemeClr val="accent2"/>
                </a:solidFill>
              </a:rPr>
              <a:t> probabilities derived </a:t>
            </a:r>
            <a:r>
              <a:rPr lang="en-US" sz="1600" b="1" dirty="0" smtClean="0">
                <a:solidFill>
                  <a:schemeClr val="accent2"/>
                </a:solidFill>
              </a:rPr>
              <a:t>from </a:t>
            </a:r>
            <a:r>
              <a:rPr lang="en-US" sz="1600" b="1" dirty="0">
                <a:solidFill>
                  <a:schemeClr val="accent2"/>
                </a:solidFill>
              </a:rPr>
              <a:t>the </a:t>
            </a:r>
            <a:r>
              <a:rPr lang="en-US" sz="1600" b="1" dirty="0" smtClean="0">
                <a:solidFill>
                  <a:schemeClr val="accent2"/>
                </a:solidFill>
              </a:rPr>
              <a:t>USGS gage </a:t>
            </a:r>
            <a:r>
              <a:rPr lang="en-US" sz="1600" b="1" dirty="0">
                <a:solidFill>
                  <a:schemeClr val="accent2"/>
                </a:solidFill>
              </a:rPr>
              <a:t>record.</a:t>
            </a:r>
          </a:p>
          <a:p>
            <a:pPr algn="just"/>
            <a:endParaRPr lang="en-US" sz="1600" b="1" dirty="0">
              <a:solidFill>
                <a:schemeClr val="accent2"/>
              </a:solidFill>
            </a:endParaRPr>
          </a:p>
          <a:p>
            <a:pPr algn="just"/>
            <a:r>
              <a:rPr lang="en-US" sz="1600" b="1" dirty="0">
                <a:solidFill>
                  <a:schemeClr val="accent2"/>
                </a:solidFill>
              </a:rPr>
              <a:t>CBRFC incorporates 10 days of forecasted temperature data and 5 days of forecasted precipitation data into these forecasts</a:t>
            </a:r>
            <a:r>
              <a:rPr lang="en-US" sz="1600" b="1" dirty="0" smtClean="0">
                <a:solidFill>
                  <a:schemeClr val="accent2"/>
                </a:solidFill>
              </a:rPr>
              <a:t>.  These are </a:t>
            </a:r>
            <a:r>
              <a:rPr lang="en-US" sz="1600" b="1" dirty="0" smtClean="0">
                <a:solidFill>
                  <a:srgbClr val="FF0000"/>
                </a:solidFill>
              </a:rPr>
              <a:t>REGULATED</a:t>
            </a:r>
            <a:r>
              <a:rPr lang="en-US" sz="1600" b="1" dirty="0" smtClean="0">
                <a:solidFill>
                  <a:schemeClr val="accent2"/>
                </a:solidFill>
              </a:rPr>
              <a:t> values.</a:t>
            </a:r>
            <a:endParaRPr lang="en-US" sz="1600" b="1" dirty="0">
              <a:solidFill>
                <a:schemeClr val="accent2"/>
              </a:solidFill>
            </a:endParaRPr>
          </a:p>
          <a:p>
            <a:pPr algn="just"/>
            <a:endParaRPr lang="en-US" sz="1600" b="1" dirty="0">
              <a:solidFill>
                <a:schemeClr val="accent2"/>
              </a:solidFill>
            </a:endParaRPr>
          </a:p>
          <a:p>
            <a:pPr algn="just"/>
            <a:r>
              <a:rPr lang="en-US" sz="1600" b="1" dirty="0">
                <a:solidFill>
                  <a:schemeClr val="accent2"/>
                </a:solidFill>
              </a:rPr>
              <a:t>Because of their dependence on weather forecasts which become less certain with increasing lead time, CBRFC </a:t>
            </a:r>
            <a:r>
              <a:rPr lang="en-US" sz="1600" b="1" dirty="0" err="1">
                <a:solidFill>
                  <a:schemeClr val="accent2"/>
                </a:solidFill>
              </a:rPr>
              <a:t>streamflow</a:t>
            </a:r>
            <a:r>
              <a:rPr lang="en-US" sz="1600" b="1" dirty="0">
                <a:solidFill>
                  <a:schemeClr val="accent2"/>
                </a:solidFill>
              </a:rPr>
              <a:t> forecasts also become less certain with increasing lead time.</a:t>
            </a:r>
            <a:endParaRPr lang="en-US" sz="1600" b="1" dirty="0">
              <a:solidFill>
                <a:srgbClr val="FF0000"/>
              </a:solidFill>
            </a:endParaRPr>
          </a:p>
          <a:p>
            <a:pPr algn="just"/>
            <a:endParaRPr lang="en-US" sz="1600" b="1" dirty="0">
              <a:solidFill>
                <a:schemeClr val="accent2"/>
              </a:solidFill>
            </a:endParaRPr>
          </a:p>
          <a:p>
            <a:pPr algn="just"/>
            <a:r>
              <a:rPr lang="en-US" sz="1600" b="1" dirty="0" smtClean="0">
                <a:solidFill>
                  <a:schemeClr val="accent2"/>
                </a:solidFill>
              </a:rPr>
              <a:t>Forecasts are usually available by 10:00 a.m. every day.</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cstate="print"/>
          <a:srcRect l="7417" t="11441" r="12036"/>
          <a:stretch>
            <a:fillRect/>
          </a:stretch>
        </p:blipFill>
        <p:spPr bwMode="auto">
          <a:xfrm>
            <a:off x="0" y="457200"/>
            <a:ext cx="9140620" cy="5943600"/>
          </a:xfrm>
          <a:prstGeom prst="rect">
            <a:avLst/>
          </a:prstGeom>
          <a:noFill/>
          <a:ln w="9525">
            <a:noFill/>
            <a:miter lim="800000"/>
            <a:headEnd/>
            <a:tailEnd/>
          </a:ln>
        </p:spPr>
      </p:pic>
      <p:sp>
        <p:nvSpPr>
          <p:cNvPr id="7" name="Rectangle 6"/>
          <p:cNvSpPr/>
          <p:nvPr/>
        </p:nvSpPr>
        <p:spPr bwMode="auto">
          <a:xfrm>
            <a:off x="609600" y="990600"/>
            <a:ext cx="762000" cy="2286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solidFill>
                  <a:srgbClr val="FFFF00"/>
                </a:solidFill>
              </a:rPr>
              <a:t>What does Daily forecasting tell us?</a:t>
            </a:r>
          </a:p>
          <a:p>
            <a:r>
              <a:rPr lang="en-US" dirty="0" smtClean="0"/>
              <a:t>It gives us a forecast of instantaneous flow at defined model points using current hydrologic conditions, along with 5 days of precipitation and 10 days of temperature forecasts.  Any information we have regarding regulation and diversions is also included.</a:t>
            </a:r>
          </a:p>
          <a:p>
            <a:r>
              <a:rPr lang="en-US" dirty="0" smtClean="0">
                <a:solidFill>
                  <a:srgbClr val="FFFF00"/>
                </a:solidFill>
              </a:rPr>
              <a:t>When does it tell us?</a:t>
            </a:r>
          </a:p>
          <a:p>
            <a:r>
              <a:rPr lang="en-US" dirty="0" smtClean="0"/>
              <a:t>Every day at least, more frequently during times of hydrologic interest.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Daily ESP Forecast</a:t>
            </a:r>
            <a:endParaRPr lang="en-US" dirty="0"/>
          </a:p>
        </p:txBody>
      </p:sp>
      <p:sp>
        <p:nvSpPr>
          <p:cNvPr id="5" name="Text Placeholder 4"/>
          <p:cNvSpPr>
            <a:spLocks noGrp="1"/>
          </p:cNvSpPr>
          <p:nvPr>
            <p:ph type="body" idx="1"/>
          </p:nvPr>
        </p:nvSpPr>
        <p:spPr/>
        <p:txBody>
          <a:bodyPr/>
          <a:lstStyle/>
          <a:p>
            <a:r>
              <a:rPr lang="en-US" dirty="0" smtClean="0"/>
              <a:t>Part 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ESP Forecast</a:t>
            </a:r>
            <a:endParaRPr lang="en-US" dirty="0"/>
          </a:p>
        </p:txBody>
      </p:sp>
      <p:sp>
        <p:nvSpPr>
          <p:cNvPr id="3" name="Content Placeholder 2"/>
          <p:cNvSpPr>
            <a:spLocks noGrp="1"/>
          </p:cNvSpPr>
          <p:nvPr>
            <p:ph idx="1"/>
          </p:nvPr>
        </p:nvSpPr>
        <p:spPr>
          <a:xfrm>
            <a:off x="457200" y="1219200"/>
            <a:ext cx="8305800" cy="4648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US" dirty="0" smtClean="0"/>
              <a:t>Ensemble Streamflow Prediction</a:t>
            </a:r>
          </a:p>
          <a:p>
            <a:pPr lvl="1">
              <a:buFont typeface="Arial" pitchFamily="34" charset="0"/>
              <a:buChar char="•"/>
            </a:pPr>
            <a:r>
              <a:rPr lang="en-US" i="1" dirty="0" smtClean="0">
                <a:solidFill>
                  <a:srgbClr val="FFFFCC"/>
                </a:solidFill>
                <a:ea typeface="+mn-ea"/>
                <a:cs typeface="+mn-cs"/>
              </a:rPr>
              <a:t>Run daily with updated initial conditions</a:t>
            </a:r>
          </a:p>
          <a:p>
            <a:pPr lvl="1">
              <a:buFont typeface="Arial" pitchFamily="34" charset="0"/>
              <a:buChar char="•"/>
            </a:pPr>
            <a:r>
              <a:rPr lang="en-US" i="1" dirty="0" smtClean="0">
                <a:solidFill>
                  <a:srgbClr val="FFFFCC"/>
                </a:solidFill>
                <a:ea typeface="+mn-ea"/>
                <a:cs typeface="+mn-cs"/>
              </a:rPr>
              <a:t>Uses historical temperature and precipitation (currently using 30 traces from 1981-2010)</a:t>
            </a:r>
          </a:p>
          <a:p>
            <a:pPr>
              <a:buFont typeface="Arial" pitchFamily="34" charset="0"/>
              <a:buChar char="•"/>
            </a:pPr>
            <a:r>
              <a:rPr lang="en-US" dirty="0" smtClean="0"/>
              <a:t>Four separate runs are produced</a:t>
            </a:r>
          </a:p>
          <a:p>
            <a:pPr lvl="1">
              <a:buFont typeface="Arial" pitchFamily="34" charset="0"/>
              <a:buChar char="•"/>
            </a:pPr>
            <a:r>
              <a:rPr lang="en-US" i="1" dirty="0" smtClean="0">
                <a:solidFill>
                  <a:srgbClr val="FFFFCC"/>
                </a:solidFill>
                <a:ea typeface="+mn-ea"/>
                <a:cs typeface="+mn-cs"/>
              </a:rPr>
              <a:t>Unregulated with 5 days QPF</a:t>
            </a:r>
          </a:p>
          <a:p>
            <a:pPr lvl="1">
              <a:buFont typeface="Arial" pitchFamily="34" charset="0"/>
              <a:buChar char="•"/>
            </a:pPr>
            <a:r>
              <a:rPr lang="en-US" i="1" dirty="0" smtClean="0">
                <a:solidFill>
                  <a:srgbClr val="FFFFCC"/>
                </a:solidFill>
                <a:ea typeface="+mn-ea"/>
                <a:cs typeface="+mn-cs"/>
              </a:rPr>
              <a:t>Unregulated without QPF</a:t>
            </a:r>
          </a:p>
          <a:p>
            <a:pPr lvl="1">
              <a:buFont typeface="Arial" pitchFamily="34" charset="0"/>
              <a:buChar char="•"/>
            </a:pPr>
            <a:r>
              <a:rPr lang="en-US" i="1" dirty="0" smtClean="0">
                <a:solidFill>
                  <a:srgbClr val="FFFFCC"/>
                </a:solidFill>
                <a:ea typeface="+mn-ea"/>
                <a:cs typeface="+mn-cs"/>
              </a:rPr>
              <a:t>Regulated with 5 days QPF</a:t>
            </a:r>
          </a:p>
          <a:p>
            <a:pPr lvl="1">
              <a:buFont typeface="Arial" pitchFamily="34" charset="0"/>
              <a:buChar char="•"/>
            </a:pPr>
            <a:r>
              <a:rPr lang="en-US" i="1" dirty="0" smtClean="0">
                <a:solidFill>
                  <a:srgbClr val="FFFFCC"/>
                </a:solidFill>
                <a:ea typeface="+mn-ea"/>
                <a:cs typeface="+mn-cs"/>
              </a:rPr>
              <a:t>Regulated without QPF</a:t>
            </a:r>
          </a:p>
          <a:p>
            <a:pPr>
              <a:buFont typeface="Arial" pitchFamily="34" charset="0"/>
              <a:buChar char="•"/>
            </a:pPr>
            <a:endParaRPr lang="en-US" i="1" dirty="0" smtClean="0">
              <a:solidFill>
                <a:srgbClr val="FFFFCC"/>
              </a:solidFill>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ESP Forecast</a:t>
            </a:r>
            <a:endParaRPr lang="en-US" dirty="0"/>
          </a:p>
        </p:txBody>
      </p:sp>
      <p:pic>
        <p:nvPicPr>
          <p:cNvPr id="12290" name="Picture 2" descr="http://www.cbrfc.noaa.gov/rmap/wsup/png/espplot/GLDA3.2014.5.1.0.1.1.1.0.png?ts=07"/>
          <p:cNvPicPr>
            <a:picLocks noChangeAspect="1" noChangeArrowheads="1"/>
          </p:cNvPicPr>
          <p:nvPr/>
        </p:nvPicPr>
        <p:blipFill>
          <a:blip r:embed="rId2" cstate="print"/>
          <a:srcRect/>
          <a:stretch>
            <a:fillRect/>
          </a:stretch>
        </p:blipFill>
        <p:spPr bwMode="auto">
          <a:xfrm>
            <a:off x="228600" y="838200"/>
            <a:ext cx="7772400" cy="3886200"/>
          </a:xfrm>
          <a:prstGeom prst="rect">
            <a:avLst/>
          </a:prstGeom>
          <a:noFill/>
        </p:spPr>
      </p:pic>
      <p:pic>
        <p:nvPicPr>
          <p:cNvPr id="12292" name="Picture 4" descr="http://www.cbrfc.noaa.gov/rmap/wsup/png/espplot/GLDA3.2014.0.1.0.1.1.1.0.png?ts=07"/>
          <p:cNvPicPr>
            <a:picLocks noChangeAspect="1" noChangeArrowheads="1"/>
          </p:cNvPicPr>
          <p:nvPr/>
        </p:nvPicPr>
        <p:blipFill>
          <a:blip r:embed="rId3" cstate="print"/>
          <a:srcRect/>
          <a:stretch>
            <a:fillRect/>
          </a:stretch>
        </p:blipFill>
        <p:spPr bwMode="auto">
          <a:xfrm>
            <a:off x="2438400" y="3429000"/>
            <a:ext cx="6553200" cy="3276600"/>
          </a:xfrm>
          <a:prstGeom prst="rect">
            <a:avLst/>
          </a:prstGeom>
          <a:noFill/>
        </p:spPr>
      </p:pic>
      <p:sp>
        <p:nvSpPr>
          <p:cNvPr id="9" name="TextBox 8"/>
          <p:cNvSpPr txBox="1"/>
          <p:nvPr/>
        </p:nvSpPr>
        <p:spPr>
          <a:xfrm>
            <a:off x="4267200" y="1828800"/>
            <a:ext cx="3048000" cy="338554"/>
          </a:xfrm>
          <a:prstGeom prst="rect">
            <a:avLst/>
          </a:prstGeom>
          <a:solidFill>
            <a:srgbClr val="FFFFFF"/>
          </a:solidFill>
          <a:ln w="38100">
            <a:solidFill>
              <a:schemeClr val="accent6"/>
            </a:solidFill>
          </a:ln>
        </p:spPr>
        <p:txBody>
          <a:bodyPr wrap="square" rtlCol="0">
            <a:spAutoFit/>
          </a:bodyPr>
          <a:lstStyle/>
          <a:p>
            <a:pPr algn="just"/>
            <a:r>
              <a:rPr lang="en-US" sz="1600" b="1" dirty="0" smtClean="0">
                <a:solidFill>
                  <a:schemeClr val="accent6"/>
                </a:solidFill>
              </a:rPr>
              <a:t>With 5-day QPF</a:t>
            </a:r>
            <a:endParaRPr lang="en-US" sz="1600" b="1" dirty="0">
              <a:solidFill>
                <a:schemeClr val="accent6"/>
              </a:solidFill>
            </a:endParaRPr>
          </a:p>
        </p:txBody>
      </p:sp>
      <p:sp>
        <p:nvSpPr>
          <p:cNvPr id="10" name="TextBox 9"/>
          <p:cNvSpPr txBox="1"/>
          <p:nvPr/>
        </p:nvSpPr>
        <p:spPr>
          <a:xfrm>
            <a:off x="5410200" y="4495800"/>
            <a:ext cx="3048000" cy="338554"/>
          </a:xfrm>
          <a:prstGeom prst="rect">
            <a:avLst/>
          </a:prstGeom>
          <a:solidFill>
            <a:srgbClr val="FFFFFF"/>
          </a:solidFill>
          <a:ln w="38100">
            <a:solidFill>
              <a:schemeClr val="accent6"/>
            </a:solidFill>
          </a:ln>
        </p:spPr>
        <p:txBody>
          <a:bodyPr wrap="square" rtlCol="0">
            <a:spAutoFit/>
          </a:bodyPr>
          <a:lstStyle/>
          <a:p>
            <a:pPr algn="just"/>
            <a:r>
              <a:rPr lang="en-US" sz="1600" b="1" dirty="0" smtClean="0">
                <a:solidFill>
                  <a:schemeClr val="accent6"/>
                </a:solidFill>
              </a:rPr>
              <a:t>Without 5-day QPF</a:t>
            </a:r>
            <a:endParaRPr lang="en-US" sz="1600" b="1" dirty="0">
              <a:solidFill>
                <a:schemeClr val="accent6"/>
              </a:solidFill>
            </a:endParaRPr>
          </a:p>
        </p:txBody>
      </p:sp>
      <p:sp>
        <p:nvSpPr>
          <p:cNvPr id="7" name="TextBox 6"/>
          <p:cNvSpPr txBox="1"/>
          <p:nvPr/>
        </p:nvSpPr>
        <p:spPr>
          <a:xfrm>
            <a:off x="152400" y="6400800"/>
            <a:ext cx="3385863" cy="307777"/>
          </a:xfrm>
          <a:prstGeom prst="rect">
            <a:avLst/>
          </a:prstGeom>
          <a:noFill/>
        </p:spPr>
        <p:txBody>
          <a:bodyPr wrap="none" rtlCol="0">
            <a:spAutoFit/>
          </a:bodyPr>
          <a:lstStyle/>
          <a:p>
            <a:r>
              <a:rPr lang="en-US" sz="1400" b="1" dirty="0" smtClean="0">
                <a:solidFill>
                  <a:schemeClr val="tx1"/>
                </a:solidFill>
                <a:hlinkClick r:id="rId4"/>
              </a:rPr>
              <a:t>Click here to start web demonstration</a:t>
            </a:r>
            <a:endParaRPr lang="en-US" sz="14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ESP Forecast</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The daily ESP forecast period changes depending on whether or not we are in the forecast period</a:t>
            </a:r>
          </a:p>
          <a:p>
            <a:pPr lvl="1">
              <a:buFont typeface="Arial" pitchFamily="34" charset="0"/>
              <a:buChar char="•"/>
            </a:pPr>
            <a:r>
              <a:rPr lang="en-US" i="1" dirty="0" smtClean="0">
                <a:solidFill>
                  <a:srgbClr val="FFFFCC"/>
                </a:solidFill>
              </a:rPr>
              <a:t>For example, in the Upper Colorado River Basin, we forecast for the April through July runoff volume</a:t>
            </a:r>
          </a:p>
          <a:p>
            <a:pPr lvl="1">
              <a:buFont typeface="Arial" pitchFamily="34" charset="0"/>
              <a:buChar char="•"/>
            </a:pPr>
            <a:r>
              <a:rPr lang="en-US" i="1" dirty="0" smtClean="0">
                <a:solidFill>
                  <a:srgbClr val="FFFFCC"/>
                </a:solidFill>
              </a:rPr>
              <a:t>After April 1</a:t>
            </a:r>
            <a:r>
              <a:rPr lang="en-US" i="1" baseline="30000" dirty="0" smtClean="0">
                <a:solidFill>
                  <a:srgbClr val="FFFFCC"/>
                </a:solidFill>
              </a:rPr>
              <a:t>st</a:t>
            </a:r>
            <a:r>
              <a:rPr lang="en-US" i="1" dirty="0" smtClean="0">
                <a:solidFill>
                  <a:srgbClr val="FFFFCC"/>
                </a:solidFill>
              </a:rPr>
              <a:t>, we forecast from the current day through July</a:t>
            </a:r>
          </a:p>
          <a:p>
            <a:pPr>
              <a:buFont typeface="Arial" pitchFamily="34" charset="0"/>
              <a:buChar char="•"/>
            </a:pPr>
            <a:r>
              <a:rPr lang="en-US" dirty="0" smtClean="0"/>
              <a:t>It is important to account for the observed volume when we are in the forecast period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cbrfc.noaa.gov/rmap/wsup/png/espplot/GLDA3.2013.0.1.0.1.0.1.0.png?ts=14"/>
          <p:cNvPicPr>
            <a:picLocks noChangeAspect="1" noChangeArrowheads="1"/>
          </p:cNvPicPr>
          <p:nvPr/>
        </p:nvPicPr>
        <p:blipFill>
          <a:blip r:embed="rId2" cstate="print"/>
          <a:srcRect/>
          <a:stretch>
            <a:fillRect/>
          </a:stretch>
        </p:blipFill>
        <p:spPr bwMode="auto">
          <a:xfrm>
            <a:off x="0" y="1676400"/>
            <a:ext cx="9144000" cy="4572000"/>
          </a:xfrm>
          <a:prstGeom prst="rect">
            <a:avLst/>
          </a:prstGeom>
          <a:noFill/>
        </p:spPr>
      </p:pic>
      <p:sp>
        <p:nvSpPr>
          <p:cNvPr id="2" name="Title 1"/>
          <p:cNvSpPr>
            <a:spLocks noGrp="1"/>
          </p:cNvSpPr>
          <p:nvPr>
            <p:ph type="title"/>
          </p:nvPr>
        </p:nvSpPr>
        <p:spPr/>
        <p:txBody>
          <a:bodyPr/>
          <a:lstStyle/>
          <a:p>
            <a:r>
              <a:rPr lang="en-US" dirty="0" smtClean="0"/>
              <a:t>Daily ESP Forecast</a:t>
            </a:r>
            <a:endParaRPr lang="en-US" dirty="0"/>
          </a:p>
        </p:txBody>
      </p:sp>
      <p:grpSp>
        <p:nvGrpSpPr>
          <p:cNvPr id="3" name="Group 8"/>
          <p:cNvGrpSpPr/>
          <p:nvPr/>
        </p:nvGrpSpPr>
        <p:grpSpPr>
          <a:xfrm>
            <a:off x="2895600" y="2133600"/>
            <a:ext cx="6248400" cy="3429000"/>
            <a:chOff x="2895600" y="2133600"/>
            <a:chExt cx="6248400" cy="3429000"/>
          </a:xfrm>
        </p:grpSpPr>
        <p:sp>
          <p:nvSpPr>
            <p:cNvPr id="7" name="Rectangle 6"/>
            <p:cNvSpPr/>
            <p:nvPr/>
          </p:nvSpPr>
          <p:spPr bwMode="auto">
            <a:xfrm>
              <a:off x="5029200" y="2133600"/>
              <a:ext cx="4114800" cy="34290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8" name="TextBox 7"/>
            <p:cNvSpPr txBox="1"/>
            <p:nvPr/>
          </p:nvSpPr>
          <p:spPr>
            <a:xfrm>
              <a:off x="2895600" y="2667000"/>
              <a:ext cx="1981200" cy="646331"/>
            </a:xfrm>
            <a:prstGeom prst="rect">
              <a:avLst/>
            </a:prstGeom>
            <a:noFill/>
          </p:spPr>
          <p:txBody>
            <a:bodyPr wrap="square" rtlCol="0">
              <a:spAutoFit/>
            </a:bodyPr>
            <a:lstStyle/>
            <a:p>
              <a:r>
                <a:rPr lang="en-US" b="1" dirty="0" smtClean="0">
                  <a:solidFill>
                    <a:srgbClr val="FF0000"/>
                  </a:solidFill>
                </a:rPr>
                <a:t>Without observations, our forecast is not as intuitive.</a:t>
              </a:r>
              <a:endParaRPr lang="en-US"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ESP Forecast</a:t>
            </a:r>
            <a:endParaRPr lang="en-US" dirty="0"/>
          </a:p>
        </p:txBody>
      </p:sp>
      <p:pic>
        <p:nvPicPr>
          <p:cNvPr id="60418" name="Picture 2" descr="http://www.cbrfc.noaa.gov/rmap/wsup/png/espplot/GLDA3.2013.0.1.0.1.1.1.0.png?ts=14"/>
          <p:cNvPicPr>
            <a:picLocks noChangeAspect="1" noChangeArrowheads="1"/>
          </p:cNvPicPr>
          <p:nvPr/>
        </p:nvPicPr>
        <p:blipFill>
          <a:blip r:embed="rId2" cstate="print"/>
          <a:srcRect/>
          <a:stretch>
            <a:fillRect/>
          </a:stretch>
        </p:blipFill>
        <p:spPr bwMode="auto">
          <a:xfrm>
            <a:off x="0" y="1676400"/>
            <a:ext cx="9144000" cy="4572000"/>
          </a:xfrm>
          <a:prstGeom prst="rect">
            <a:avLst/>
          </a:prstGeom>
          <a:noFill/>
        </p:spPr>
      </p:pic>
      <p:grpSp>
        <p:nvGrpSpPr>
          <p:cNvPr id="9" name="Group 8"/>
          <p:cNvGrpSpPr/>
          <p:nvPr/>
        </p:nvGrpSpPr>
        <p:grpSpPr>
          <a:xfrm>
            <a:off x="2895600" y="2133600"/>
            <a:ext cx="6248400" cy="3429000"/>
            <a:chOff x="2895600" y="2133600"/>
            <a:chExt cx="6248400" cy="3429000"/>
          </a:xfrm>
        </p:grpSpPr>
        <p:sp>
          <p:nvSpPr>
            <p:cNvPr id="7" name="Rectangle 6"/>
            <p:cNvSpPr/>
            <p:nvPr/>
          </p:nvSpPr>
          <p:spPr bwMode="auto">
            <a:xfrm>
              <a:off x="5029200" y="2133600"/>
              <a:ext cx="4114800" cy="34290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8" name="TextBox 7"/>
            <p:cNvSpPr txBox="1"/>
            <p:nvPr/>
          </p:nvSpPr>
          <p:spPr>
            <a:xfrm>
              <a:off x="2895600" y="2667000"/>
              <a:ext cx="1981200" cy="830997"/>
            </a:xfrm>
            <a:prstGeom prst="rect">
              <a:avLst/>
            </a:prstGeom>
            <a:noFill/>
          </p:spPr>
          <p:txBody>
            <a:bodyPr wrap="square" rtlCol="0">
              <a:spAutoFit/>
            </a:bodyPr>
            <a:lstStyle/>
            <a:p>
              <a:r>
                <a:rPr lang="en-US" b="1" dirty="0" smtClean="0">
                  <a:solidFill>
                    <a:srgbClr val="FF0000"/>
                  </a:solidFill>
                </a:rPr>
                <a:t>Residual period needs to take into account observed volume within the forecast period</a:t>
              </a:r>
              <a:endParaRPr lang="en-US"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ESP Forecast</a:t>
            </a:r>
            <a:endParaRPr lang="en-US" dirty="0"/>
          </a:p>
        </p:txBody>
      </p:sp>
      <p:graphicFrame>
        <p:nvGraphicFramePr>
          <p:cNvPr id="4" name="Content Placeholder 3"/>
          <p:cNvGraphicFramePr>
            <a:graphicFrameLocks noGrp="1"/>
          </p:cNvGraphicFramePr>
          <p:nvPr>
            <p:ph idx="1"/>
          </p:nvPr>
        </p:nvGraphicFramePr>
        <p:xfrm>
          <a:off x="457200" y="1524000"/>
          <a:ext cx="8305800" cy="4521200"/>
        </p:xfrm>
        <a:graphic>
          <a:graphicData uri="http://schemas.openxmlformats.org/drawingml/2006/table">
            <a:tbl>
              <a:tblPr firstRow="1" bandRow="1">
                <a:tableStyleId>{93296810-A885-4BE3-A3E7-6D5BEEA58F35}</a:tableStyleId>
              </a:tblPr>
              <a:tblGrid>
                <a:gridCol w="4152900"/>
                <a:gridCol w="4152900"/>
              </a:tblGrid>
              <a:tr h="685800">
                <a:tc>
                  <a:txBody>
                    <a:bodyPr/>
                    <a:lstStyle/>
                    <a:p>
                      <a:r>
                        <a:rPr lang="en-US" dirty="0" smtClean="0">
                          <a:solidFill>
                            <a:srgbClr val="FFFFFF"/>
                          </a:solidFill>
                        </a:rPr>
                        <a:t>Current Day</a:t>
                      </a:r>
                      <a:endParaRPr lang="en-US" dirty="0">
                        <a:solidFill>
                          <a:srgbClr val="FFFFFF"/>
                        </a:solidFill>
                      </a:endParaRPr>
                    </a:p>
                  </a:txBody>
                  <a:tcPr/>
                </a:tc>
                <a:tc>
                  <a:txBody>
                    <a:bodyPr/>
                    <a:lstStyle/>
                    <a:p>
                      <a:r>
                        <a:rPr lang="en-US" dirty="0" smtClean="0">
                          <a:solidFill>
                            <a:srgbClr val="FFFFFF"/>
                          </a:solidFill>
                        </a:rPr>
                        <a:t>What Daily ESP Forecast Evolution Plot Shows</a:t>
                      </a:r>
                      <a:endParaRPr lang="en-US" dirty="0">
                        <a:solidFill>
                          <a:srgbClr val="FFFFFF"/>
                        </a:solidFill>
                      </a:endParaRPr>
                    </a:p>
                  </a:txBody>
                  <a:tcPr/>
                </a:tc>
              </a:tr>
              <a:tr h="1549400">
                <a:tc>
                  <a:txBody>
                    <a:bodyPr/>
                    <a:lstStyle/>
                    <a:p>
                      <a:r>
                        <a:rPr lang="en-US" dirty="0" smtClean="0"/>
                        <a:t>Early November through April</a:t>
                      </a:r>
                      <a:r>
                        <a:rPr lang="en-US" baseline="0" dirty="0" smtClean="0"/>
                        <a:t> 1</a:t>
                      </a:r>
                      <a:r>
                        <a:rPr lang="en-US" baseline="30000" dirty="0" smtClean="0"/>
                        <a:t>st </a:t>
                      </a:r>
                      <a:r>
                        <a:rPr lang="en-US" baseline="0" dirty="0" smtClean="0"/>
                        <a:t>(January 1</a:t>
                      </a:r>
                      <a:r>
                        <a:rPr lang="en-US" baseline="30000" dirty="0" smtClean="0"/>
                        <a:t>st</a:t>
                      </a:r>
                      <a:r>
                        <a:rPr lang="en-US" baseline="0" dirty="0" smtClean="0"/>
                        <a:t> in the Lower Colorado River Basin)</a:t>
                      </a:r>
                      <a:endParaRPr lang="en-US" dirty="0"/>
                    </a:p>
                  </a:txBody>
                  <a:tcPr/>
                </a:tc>
                <a:tc>
                  <a:txBody>
                    <a:bodyPr/>
                    <a:lstStyle/>
                    <a:p>
                      <a:r>
                        <a:rPr lang="en-US" dirty="0" smtClean="0"/>
                        <a:t>Daily ESP forecast for April through July (January through May* in the LCRB</a:t>
                      </a:r>
                      <a:r>
                        <a:rPr lang="en-US" baseline="0" dirty="0" smtClean="0"/>
                        <a:t>)</a:t>
                      </a:r>
                      <a:endParaRPr lang="en-US" dirty="0"/>
                    </a:p>
                  </a:txBody>
                  <a:tcPr/>
                </a:tc>
              </a:tr>
              <a:tr h="1549400">
                <a:tc>
                  <a:txBody>
                    <a:bodyPr/>
                    <a:lstStyle/>
                    <a:p>
                      <a:r>
                        <a:rPr lang="en-US" dirty="0" smtClean="0"/>
                        <a:t>After April 1</a:t>
                      </a:r>
                      <a:r>
                        <a:rPr lang="en-US" baseline="30000" dirty="0" smtClean="0"/>
                        <a:t>st</a:t>
                      </a:r>
                      <a:r>
                        <a:rPr lang="en-US" dirty="0" smtClean="0"/>
                        <a:t> (January</a:t>
                      </a:r>
                      <a:r>
                        <a:rPr lang="en-US" baseline="0" dirty="0" smtClean="0"/>
                        <a:t> 1</a:t>
                      </a:r>
                      <a:r>
                        <a:rPr lang="en-US" baseline="30000" dirty="0" smtClean="0"/>
                        <a:t>st</a:t>
                      </a:r>
                      <a:r>
                        <a:rPr lang="en-US" baseline="0" dirty="0" smtClean="0"/>
                        <a:t> in the LCRB)</a:t>
                      </a:r>
                      <a:endParaRPr lang="en-US" dirty="0"/>
                    </a:p>
                  </a:txBody>
                  <a:tcPr/>
                </a:tc>
                <a:tc>
                  <a:txBody>
                    <a:bodyPr/>
                    <a:lstStyle/>
                    <a:p>
                      <a:r>
                        <a:rPr lang="en-US" dirty="0" smtClean="0"/>
                        <a:t>Observed</a:t>
                      </a:r>
                      <a:r>
                        <a:rPr lang="en-US" baseline="0" dirty="0" smtClean="0"/>
                        <a:t> streamflow volume for Apr 1 (Jan 1 in LCRB) to current day</a:t>
                      </a:r>
                    </a:p>
                    <a:p>
                      <a:endParaRPr lang="en-US" baseline="0" dirty="0" smtClean="0"/>
                    </a:p>
                    <a:p>
                      <a:r>
                        <a:rPr lang="en-US" baseline="0" dirty="0" smtClean="0"/>
                        <a:t>+</a:t>
                      </a:r>
                    </a:p>
                    <a:p>
                      <a:endParaRPr lang="en-US" baseline="0" dirty="0" smtClean="0"/>
                    </a:p>
                    <a:p>
                      <a:r>
                        <a:rPr lang="en-US" baseline="0" dirty="0" smtClean="0"/>
                        <a:t>Forecasted streamflow for the current day through July 31</a:t>
                      </a:r>
                      <a:r>
                        <a:rPr lang="en-US" baseline="30000" dirty="0" smtClean="0"/>
                        <a:t>st</a:t>
                      </a:r>
                      <a:r>
                        <a:rPr lang="en-US" baseline="0" dirty="0" smtClean="0"/>
                        <a:t> (May 31</a:t>
                      </a:r>
                      <a:r>
                        <a:rPr lang="en-US" baseline="30000" dirty="0" smtClean="0"/>
                        <a:t>st</a:t>
                      </a:r>
                      <a:r>
                        <a:rPr lang="en-US" baseline="0" dirty="0" smtClean="0"/>
                        <a:t> in the LCRB)</a:t>
                      </a:r>
                      <a:endParaRPr lang="en-US" dirty="0"/>
                    </a:p>
                  </a:txBody>
                  <a:tcPr/>
                </a:tc>
              </a:tr>
            </a:tbl>
          </a:graphicData>
        </a:graphic>
      </p:graphicFrame>
      <p:sp>
        <p:nvSpPr>
          <p:cNvPr id="5" name="TextBox 4"/>
          <p:cNvSpPr txBox="1"/>
          <p:nvPr/>
        </p:nvSpPr>
        <p:spPr>
          <a:xfrm>
            <a:off x="0" y="6248400"/>
            <a:ext cx="3972562" cy="276999"/>
          </a:xfrm>
          <a:prstGeom prst="rect">
            <a:avLst/>
          </a:prstGeom>
          <a:noFill/>
        </p:spPr>
        <p:txBody>
          <a:bodyPr wrap="none" rtlCol="0">
            <a:spAutoFit/>
          </a:bodyPr>
          <a:lstStyle/>
          <a:p>
            <a:r>
              <a:rPr lang="en-US" dirty="0" smtClean="0"/>
              <a:t>*Seasonal forecast for LCLA3 is January through June.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Daily Model </a:t>
            </a:r>
          </a:p>
          <a:p>
            <a:pPr lvl="1">
              <a:buFont typeface="Arial" pitchFamily="34" charset="0"/>
              <a:buChar char="•"/>
            </a:pPr>
            <a:r>
              <a:rPr lang="en-US" dirty="0" smtClean="0"/>
              <a:t>Accessing</a:t>
            </a:r>
          </a:p>
          <a:p>
            <a:pPr lvl="1">
              <a:buFont typeface="Arial" pitchFamily="34" charset="0"/>
              <a:buChar char="•"/>
            </a:pPr>
            <a:r>
              <a:rPr lang="en-US" dirty="0" smtClean="0"/>
              <a:t>Interpretation</a:t>
            </a:r>
          </a:p>
          <a:p>
            <a:pPr>
              <a:buFont typeface="Arial" pitchFamily="34" charset="0"/>
              <a:buChar char="•"/>
            </a:pPr>
            <a:r>
              <a:rPr lang="en-US" dirty="0" smtClean="0"/>
              <a:t>Daily </a:t>
            </a:r>
            <a:r>
              <a:rPr lang="en-US" dirty="0" smtClean="0"/>
              <a:t>ESP</a:t>
            </a:r>
            <a:endParaRPr lang="en-US" dirty="0" smtClean="0"/>
          </a:p>
          <a:p>
            <a:pPr>
              <a:buFont typeface="Arial" pitchFamily="34" charset="0"/>
              <a:buChar char="•"/>
            </a:pPr>
            <a:r>
              <a:rPr lang="en-US" dirty="0" smtClean="0"/>
              <a:t>Seasonal </a:t>
            </a:r>
            <a:r>
              <a:rPr lang="en-US" dirty="0" smtClean="0"/>
              <a:t>Water Supply </a:t>
            </a:r>
            <a:r>
              <a:rPr lang="en-US" dirty="0" smtClean="0"/>
              <a:t>Forecasts</a:t>
            </a:r>
            <a:endParaRPr lang="en-US" dirty="0" smtClean="0"/>
          </a:p>
          <a:p>
            <a:pPr>
              <a:buFont typeface="Arial" pitchFamily="34" charset="0"/>
              <a:buChar char="•"/>
            </a:pPr>
            <a:r>
              <a:rPr lang="en-US" dirty="0" smtClean="0"/>
              <a:t>Peak Flow Forecasts</a:t>
            </a:r>
          </a:p>
          <a:p>
            <a:pPr>
              <a:buFont typeface="Arial" pitchFamily="34" charset="0"/>
              <a:buChar char="•"/>
            </a:pPr>
            <a:r>
              <a:rPr lang="en-US" dirty="0" smtClean="0"/>
              <a:t>Discussion</a:t>
            </a:r>
          </a:p>
          <a:p>
            <a:pPr lvl="1">
              <a:buFont typeface="Arial" pitchFamily="34" charset="0"/>
              <a:buChar char="•"/>
            </a:pPr>
            <a:endParaRPr lang="en-US" dirty="0" smtClean="0"/>
          </a:p>
          <a:p>
            <a:pPr lvl="1">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solidFill>
                  <a:srgbClr val="FFFF00"/>
                </a:solidFill>
              </a:rPr>
              <a:t>What does our daily ESP water supply forecasts tell us?</a:t>
            </a:r>
          </a:p>
          <a:p>
            <a:r>
              <a:rPr lang="en-US" dirty="0" smtClean="0"/>
              <a:t>They give us a forecast of (usually) April – July unregulated volume at specific forecast points.  They give us an idea of the trend the forecasts are taking in response to current conditions.</a:t>
            </a:r>
          </a:p>
          <a:p>
            <a:r>
              <a:rPr lang="en-US" dirty="0" smtClean="0">
                <a:solidFill>
                  <a:srgbClr val="FFFF00"/>
                </a:solidFill>
              </a:rPr>
              <a:t>When does it tell us?</a:t>
            </a:r>
          </a:p>
          <a:p>
            <a:r>
              <a:rPr lang="en-US" dirty="0" smtClean="0"/>
              <a:t>Every day, shortly after the beginning of the water year, through July.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Seasonal Water Supply Forecasts</a:t>
            </a:r>
            <a:endParaRPr lang="en-US" dirty="0"/>
          </a:p>
        </p:txBody>
      </p:sp>
      <p:sp>
        <p:nvSpPr>
          <p:cNvPr id="5" name="Text Placeholder 4"/>
          <p:cNvSpPr>
            <a:spLocks noGrp="1"/>
          </p:cNvSpPr>
          <p:nvPr>
            <p:ph type="body" idx="1"/>
          </p:nvPr>
        </p:nvSpPr>
        <p:spPr/>
        <p:txBody>
          <a:bodyPr/>
          <a:lstStyle/>
          <a:p>
            <a:r>
              <a:rPr lang="en-US" dirty="0" smtClean="0"/>
              <a:t>Part 3:</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Water Supply Forecasts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Water supply forecasts are issued monthly by the CBRFC, near the beginning of each month.</a:t>
            </a:r>
          </a:p>
          <a:p>
            <a:pPr>
              <a:buFont typeface="Arial" pitchFamily="34" charset="0"/>
              <a:buChar char="•"/>
            </a:pPr>
            <a:r>
              <a:rPr lang="en-US" dirty="0" smtClean="0"/>
              <a:t>Forecasters rely on a combination of guidance from an analysis of ESP output, Statistical Water Supply (SWS) output, and expertise to develop water supply products</a:t>
            </a:r>
          </a:p>
          <a:p>
            <a:pPr>
              <a:buFont typeface="Arial" pitchFamily="34" charset="0"/>
              <a:buChar char="•"/>
            </a:pPr>
            <a:r>
              <a:rPr lang="en-US" dirty="0" smtClean="0"/>
              <a:t>Water Supply Forecasts are typically </a:t>
            </a:r>
            <a:r>
              <a:rPr lang="en-US" dirty="0" smtClean="0">
                <a:solidFill>
                  <a:srgbClr val="FF0000"/>
                </a:solidFill>
              </a:rPr>
              <a:t>UNREGULATED</a:t>
            </a:r>
            <a:r>
              <a:rPr lang="en-US" dirty="0" smtClean="0"/>
              <a:t> flow volume forecasts.</a:t>
            </a:r>
          </a:p>
          <a:p>
            <a:pPr>
              <a:buFont typeface="Arial" pitchFamily="34" charset="0"/>
              <a:buChar char="•"/>
            </a:pPr>
            <a:r>
              <a:rPr lang="en-US" dirty="0" smtClean="0"/>
              <a:t>In the Upper Colorado River and Great Basins, forecasts are for the April through July season.  In the Lower Colorado River Basin, forecasts are for the January through May season.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l="7287" t="11441" r="20364"/>
          <a:stretch>
            <a:fillRect/>
          </a:stretch>
        </p:blipFill>
        <p:spPr bwMode="auto">
          <a:xfrm>
            <a:off x="0" y="76200"/>
            <a:ext cx="9157631" cy="6629400"/>
          </a:xfrm>
          <a:prstGeom prst="rect">
            <a:avLst/>
          </a:prstGeom>
          <a:noFill/>
          <a:ln w="9525">
            <a:noFill/>
            <a:miter lim="800000"/>
            <a:headEnd/>
            <a:tailEnd/>
          </a:ln>
        </p:spPr>
      </p:pic>
      <p:sp>
        <p:nvSpPr>
          <p:cNvPr id="8" name="TextBox 7"/>
          <p:cNvSpPr txBox="1"/>
          <p:nvPr/>
        </p:nvSpPr>
        <p:spPr>
          <a:xfrm>
            <a:off x="152400" y="6400800"/>
            <a:ext cx="3385863" cy="307777"/>
          </a:xfrm>
          <a:prstGeom prst="rect">
            <a:avLst/>
          </a:prstGeom>
          <a:noFill/>
        </p:spPr>
        <p:txBody>
          <a:bodyPr wrap="none" rtlCol="0">
            <a:spAutoFit/>
          </a:bodyPr>
          <a:lstStyle/>
          <a:p>
            <a:r>
              <a:rPr lang="en-US" sz="1400" b="1" dirty="0" smtClean="0">
                <a:solidFill>
                  <a:schemeClr val="tx1"/>
                </a:solidFill>
                <a:hlinkClick r:id="rId3"/>
              </a:rPr>
              <a:t>Click here to start web demonstration</a:t>
            </a:r>
            <a:endParaRPr lang="en-US" sz="14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Water Supply Forecasts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On a day to day basis, ESP is approved by a forecaster; however, a detailed examination of model states and conditions is not done.</a:t>
            </a:r>
          </a:p>
          <a:p>
            <a:pPr>
              <a:buFont typeface="Arial" pitchFamily="34" charset="0"/>
              <a:buChar char="•"/>
            </a:pPr>
            <a:r>
              <a:rPr lang="en-US" dirty="0" smtClean="0"/>
              <a:t>“Jumps” in daily ESP could be due to a number of factors.</a:t>
            </a:r>
          </a:p>
          <a:p>
            <a:pPr lvl="1">
              <a:buFont typeface="Arial" pitchFamily="34" charset="0"/>
              <a:buChar char="•"/>
            </a:pPr>
            <a:r>
              <a:rPr lang="en-US" dirty="0" smtClean="0"/>
              <a:t>Recent storm activity</a:t>
            </a:r>
          </a:p>
          <a:p>
            <a:pPr lvl="1">
              <a:buFont typeface="Arial" pitchFamily="34" charset="0"/>
              <a:buChar char="•"/>
            </a:pPr>
            <a:r>
              <a:rPr lang="en-US" dirty="0" smtClean="0"/>
              <a:t>Update to model states (e.g., snow, soil moisture, etc…)</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solidFill>
                  <a:srgbClr val="FFFF00"/>
                </a:solidFill>
              </a:rPr>
              <a:t>What do water supply forecasts tell us?</a:t>
            </a:r>
          </a:p>
          <a:p>
            <a:r>
              <a:rPr lang="en-US" dirty="0" smtClean="0"/>
              <a:t>They give us a seasonal forecast of (usually) unregulated inflow volume at specific forecast points.  They are based on guidance from SWS and ESP tools, as well as forecaster expertise.</a:t>
            </a:r>
          </a:p>
          <a:p>
            <a:r>
              <a:rPr lang="en-US" dirty="0" smtClean="0">
                <a:solidFill>
                  <a:srgbClr val="FFFF00"/>
                </a:solidFill>
              </a:rPr>
              <a:t>When does it tell us?</a:t>
            </a:r>
          </a:p>
          <a:p>
            <a:r>
              <a:rPr lang="en-US" dirty="0" smtClean="0"/>
              <a:t>Typically monthly.  April – July forecasts are typically available from January through July.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Peak Flow Forecasts</a:t>
            </a:r>
            <a:endParaRPr lang="en-US" dirty="0"/>
          </a:p>
        </p:txBody>
      </p:sp>
      <p:sp>
        <p:nvSpPr>
          <p:cNvPr id="5" name="Text Placeholder 4"/>
          <p:cNvSpPr>
            <a:spLocks noGrp="1"/>
          </p:cNvSpPr>
          <p:nvPr>
            <p:ph type="body" idx="1"/>
          </p:nvPr>
        </p:nvSpPr>
        <p:spPr/>
        <p:txBody>
          <a:bodyPr/>
          <a:lstStyle/>
          <a:p>
            <a:r>
              <a:rPr lang="en-US" dirty="0" smtClean="0"/>
              <a:t>Part 5:</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Flow Forecasts</a:t>
            </a:r>
            <a:endParaRPr lang="en-US" dirty="0"/>
          </a:p>
        </p:txBody>
      </p:sp>
      <p:sp>
        <p:nvSpPr>
          <p:cNvPr id="3" name="Content Placeholder 2"/>
          <p:cNvSpPr>
            <a:spLocks noGrp="1"/>
          </p:cNvSpPr>
          <p:nvPr>
            <p:ph idx="1"/>
          </p:nvPr>
        </p:nvSpPr>
        <p:spPr>
          <a:xfrm>
            <a:off x="457200" y="1676400"/>
            <a:ext cx="8305800" cy="4648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US" dirty="0" smtClean="0"/>
              <a:t>The CBRFC generates peak flow forecasts throughout the snowmelt runoff season, as needed from March to end of runoff season</a:t>
            </a:r>
          </a:p>
          <a:p>
            <a:pPr>
              <a:buFont typeface="Arial" pitchFamily="34" charset="0"/>
              <a:buChar char="•"/>
            </a:pPr>
            <a:r>
              <a:rPr lang="en-US" i="1" dirty="0" smtClean="0">
                <a:solidFill>
                  <a:srgbClr val="FFFFCC"/>
                </a:solidFill>
                <a:ea typeface="+mn-ea"/>
                <a:cs typeface="+mn-cs"/>
              </a:rPr>
              <a:t>Represents mean daily peak flow during the April – July runoff period</a:t>
            </a:r>
          </a:p>
          <a:p>
            <a:pPr>
              <a:buFont typeface="Arial" pitchFamily="34" charset="0"/>
              <a:buChar char="•"/>
            </a:pPr>
            <a:r>
              <a:rPr lang="en-US" dirty="0" smtClean="0"/>
              <a:t>Presented in terms of </a:t>
            </a:r>
            <a:r>
              <a:rPr lang="en-US" dirty="0" err="1" smtClean="0"/>
              <a:t>exceedance</a:t>
            </a:r>
            <a:r>
              <a:rPr lang="en-US" dirty="0" smtClean="0"/>
              <a:t> probabilities</a:t>
            </a:r>
          </a:p>
          <a:p>
            <a:pPr>
              <a:buFont typeface="Arial" pitchFamily="34" charset="0"/>
              <a:buChar char="•"/>
            </a:pPr>
            <a:r>
              <a:rPr lang="en-US" i="1" dirty="0" smtClean="0">
                <a:solidFill>
                  <a:srgbClr val="FFFFCC"/>
                </a:solidFill>
                <a:ea typeface="+mn-ea"/>
                <a:cs typeface="+mn-cs"/>
              </a:rPr>
              <a:t>Developed using ESP </a:t>
            </a:r>
          </a:p>
          <a:p>
            <a:pPr>
              <a:buFont typeface="Arial" pitchFamily="34" charset="0"/>
              <a:buChar char="•"/>
            </a:pPr>
            <a:r>
              <a:rPr lang="en-US" dirty="0" smtClean="0"/>
              <a:t>Most applicable to headwater basins, for recreationalist, flood control, and wildlife managers</a:t>
            </a:r>
            <a:endParaRPr lang="en-US" i="1" dirty="0" smtClean="0">
              <a:solidFill>
                <a:srgbClr val="FFFFCC"/>
              </a:solidFill>
              <a:ea typeface="+mn-ea"/>
              <a:cs typeface="+mn-cs"/>
            </a:endParaRPr>
          </a:p>
          <a:p>
            <a:pPr>
              <a:buFont typeface="Arial" pitchFamily="34" charset="0"/>
              <a:buChar char="•"/>
            </a:pPr>
            <a:endParaRPr lang="en-US" i="1" dirty="0" smtClean="0">
              <a:solidFill>
                <a:srgbClr val="FFFFCC"/>
              </a:solidFill>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Flow Forecasts</a:t>
            </a:r>
            <a:endParaRPr lang="en-US" dirty="0"/>
          </a:p>
        </p:txBody>
      </p:sp>
      <p:sp>
        <p:nvSpPr>
          <p:cNvPr id="3" name="Content Placeholder 2"/>
          <p:cNvSpPr>
            <a:spLocks noGrp="1"/>
          </p:cNvSpPr>
          <p:nvPr>
            <p:ph idx="1"/>
          </p:nvPr>
        </p:nvSpPr>
        <p:spPr>
          <a:xfrm>
            <a:off x="457200" y="1676400"/>
            <a:ext cx="8305800" cy="4648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US" dirty="0" smtClean="0"/>
              <a:t>Probabilistic forecast</a:t>
            </a:r>
          </a:p>
          <a:p>
            <a:pPr lvl="1">
              <a:buFont typeface="Arial" pitchFamily="34" charset="0"/>
              <a:buChar char="•"/>
            </a:pPr>
            <a:r>
              <a:rPr lang="en-US" i="1" dirty="0" smtClean="0">
                <a:solidFill>
                  <a:srgbClr val="FFFFCC"/>
                </a:solidFill>
                <a:ea typeface="+mn-ea"/>
                <a:cs typeface="+mn-cs"/>
              </a:rPr>
              <a:t>Issued monthly</a:t>
            </a:r>
          </a:p>
          <a:p>
            <a:pPr lvl="1">
              <a:buFont typeface="Arial" pitchFamily="34" charset="0"/>
              <a:buChar char="•"/>
            </a:pPr>
            <a:r>
              <a:rPr lang="en-US" i="1" dirty="0" smtClean="0">
                <a:solidFill>
                  <a:srgbClr val="FFFFCC"/>
                </a:solidFill>
                <a:ea typeface="+mn-ea"/>
                <a:cs typeface="+mn-cs"/>
              </a:rPr>
              <a:t>10%, 25%, 50%, 75%, 90% </a:t>
            </a:r>
            <a:r>
              <a:rPr lang="en-US" i="1" dirty="0" err="1" smtClean="0">
                <a:solidFill>
                  <a:srgbClr val="FFFFCC"/>
                </a:solidFill>
                <a:ea typeface="+mn-ea"/>
                <a:cs typeface="+mn-cs"/>
              </a:rPr>
              <a:t>exceedance</a:t>
            </a:r>
            <a:r>
              <a:rPr lang="en-US" i="1" dirty="0" smtClean="0">
                <a:solidFill>
                  <a:srgbClr val="FFFFCC"/>
                </a:solidFill>
                <a:ea typeface="+mn-ea"/>
                <a:cs typeface="+mn-cs"/>
              </a:rPr>
              <a:t> probabilities</a:t>
            </a:r>
          </a:p>
          <a:p>
            <a:pPr>
              <a:buFont typeface="Arial" pitchFamily="34" charset="0"/>
              <a:buChar char="•"/>
            </a:pPr>
            <a:r>
              <a:rPr lang="en-US" dirty="0" smtClean="0"/>
              <a:t>Approximately 80 points</a:t>
            </a:r>
          </a:p>
          <a:p>
            <a:pPr>
              <a:buFont typeface="Arial" pitchFamily="34" charset="0"/>
              <a:buChar char="•"/>
            </a:pPr>
            <a:r>
              <a:rPr lang="en-US" i="1" dirty="0" smtClean="0">
                <a:solidFill>
                  <a:srgbClr val="FFFFCC"/>
                </a:solidFill>
                <a:ea typeface="+mn-ea"/>
                <a:cs typeface="+mn-cs"/>
              </a:rPr>
              <a:t>Accounts for diversions and reservoir regulation, similar to daily forecasts</a:t>
            </a:r>
          </a:p>
          <a:p>
            <a:pPr>
              <a:buFont typeface="Arial" pitchFamily="34" charset="0"/>
              <a:buChar char="•"/>
            </a:pPr>
            <a:endParaRPr lang="en-US" i="1" dirty="0" smtClean="0">
              <a:solidFill>
                <a:srgbClr val="FFFFCC"/>
              </a:solidFill>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itchFamily="34" charset="0"/>
                <a:cs typeface="Arial" pitchFamily="34" charset="0"/>
              </a:rPr>
              <a:t>Spring Weather Really Matters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1447800"/>
            <a:ext cx="8229600" cy="49530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US" dirty="0" smtClean="0"/>
              <a:t>Runoff characteristics are largely determined by the day-to-day spring weather. </a:t>
            </a:r>
          </a:p>
          <a:p>
            <a:pPr lvl="1">
              <a:buFont typeface="Arial" pitchFamily="34" charset="0"/>
              <a:buChar char="•"/>
            </a:pPr>
            <a:r>
              <a:rPr lang="en-US" i="1" dirty="0" smtClean="0">
                <a:solidFill>
                  <a:srgbClr val="FFFFCC"/>
                </a:solidFill>
                <a:ea typeface="+mn-ea"/>
                <a:cs typeface="+mn-cs"/>
              </a:rPr>
              <a:t>While large snow pack years increase chances for flooding, it is not an inevitability (dodged a bullet at many sites in 2011)</a:t>
            </a:r>
          </a:p>
          <a:p>
            <a:pPr lvl="1">
              <a:buFont typeface="Arial" pitchFamily="34" charset="0"/>
              <a:buChar char="•"/>
            </a:pPr>
            <a:r>
              <a:rPr lang="en-US" i="1" dirty="0" smtClean="0">
                <a:solidFill>
                  <a:srgbClr val="FFFFCC"/>
                </a:solidFill>
                <a:ea typeface="+mn-ea"/>
                <a:cs typeface="+mn-cs"/>
              </a:rPr>
              <a:t>Small snow pack years can flood with the right sequence of spring temperatures and with flows enhanced by precipitation.</a:t>
            </a:r>
          </a:p>
          <a:p>
            <a:pPr lvl="1">
              <a:buFont typeface="Arial" pitchFamily="34" charset="0"/>
              <a:buChar char="•"/>
            </a:pPr>
            <a:r>
              <a:rPr lang="en-US" i="1" dirty="0" smtClean="0">
                <a:solidFill>
                  <a:srgbClr val="FFFFCC"/>
                </a:solidFill>
                <a:ea typeface="+mn-ea"/>
                <a:cs typeface="+mn-cs"/>
              </a:rPr>
              <a:t>Rain events may play a larger role in the magnitude of the peak flow during very low snow years.</a:t>
            </a:r>
          </a:p>
          <a:p>
            <a:pPr lvl="1">
              <a:buFont typeface="Arial" pitchFamily="34" charset="0"/>
              <a:buChar char="•"/>
            </a:pPr>
            <a:r>
              <a:rPr lang="en-US" i="1" dirty="0" smtClean="0">
                <a:solidFill>
                  <a:srgbClr val="FFFFCC"/>
                </a:solidFill>
                <a:ea typeface="+mn-ea"/>
                <a:cs typeface="+mn-cs"/>
              </a:rPr>
              <a:t>Keep an eye on our web page / daily forecasts</a:t>
            </a:r>
          </a:p>
          <a:p>
            <a:pPr lvl="1">
              <a:buFont typeface="Arial" pitchFamily="34" charset="0"/>
              <a:buChar char="•"/>
            </a:pPr>
            <a:endParaRPr lang="en-US" sz="2800" i="1" dirty="0" smtClean="0">
              <a:solidFill>
                <a:srgbClr val="FFFFCC"/>
              </a:solidFill>
              <a:ea typeface="+mn-ea"/>
              <a:cs typeface="+mn-cs"/>
            </a:endParaRPr>
          </a:p>
          <a:p>
            <a:pPr lvl="1">
              <a:buFont typeface="Arial" pitchFamily="34" charset="0"/>
              <a:buChar char="•"/>
            </a:pPr>
            <a:endParaRPr lang="en-US" sz="2800" i="1" dirty="0" smtClean="0">
              <a:solidFill>
                <a:srgbClr val="FFFFCC"/>
              </a:solidFill>
              <a:ea typeface="+mn-ea"/>
              <a:cs typeface="+mn-cs"/>
            </a:endParaRPr>
          </a:p>
          <a:p>
            <a:pPr lvl="1">
              <a:buFont typeface="Arial" pitchFamily="34" charset="0"/>
              <a:buChar char="•"/>
            </a:pPr>
            <a:endParaRPr lang="en-US" sz="2800" i="1" dirty="0">
              <a:solidFill>
                <a:srgbClr val="FFFFCC"/>
              </a:solidFill>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9" name="Diagram 8"/>
          <p:cNvGraphicFramePr/>
          <p:nvPr/>
        </p:nvGraphicFramePr>
        <p:xfrm>
          <a:off x="152400" y="914400"/>
          <a:ext cx="7924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Straight Arrow Connector 14"/>
          <p:cNvCxnSpPr/>
          <p:nvPr/>
        </p:nvCxnSpPr>
        <p:spPr bwMode="auto">
          <a:xfrm>
            <a:off x="8153400" y="609600"/>
            <a:ext cx="0" cy="5867400"/>
          </a:xfrm>
          <a:prstGeom prst="straightConnector1">
            <a:avLst/>
          </a:prstGeom>
          <a:solidFill>
            <a:schemeClr val="accent1"/>
          </a:solidFill>
          <a:ln w="57150" cap="flat" cmpd="sng" algn="ctr">
            <a:gradFill>
              <a:gsLst>
                <a:gs pos="0">
                  <a:schemeClr val="bg2">
                    <a:lumMod val="20000"/>
                    <a:lumOff val="80000"/>
                  </a:schemeClr>
                </a:gs>
                <a:gs pos="50000">
                  <a:srgbClr val="FFFF00"/>
                </a:gs>
                <a:gs pos="100000">
                  <a:srgbClr val="FF0000"/>
                </a:gs>
              </a:gsLst>
              <a:lin ang="5400000" scaled="0"/>
            </a:gradFill>
            <a:prstDash val="solid"/>
            <a:round/>
            <a:headEnd type="none" w="med" len="med"/>
            <a:tailEnd type="arrow"/>
          </a:ln>
          <a:effectLst/>
        </p:spPr>
      </p:cxnSp>
      <p:sp>
        <p:nvSpPr>
          <p:cNvPr id="16" name="TextBox 15"/>
          <p:cNvSpPr txBox="1"/>
          <p:nvPr/>
        </p:nvSpPr>
        <p:spPr>
          <a:xfrm rot="16200000">
            <a:off x="6461202" y="3817386"/>
            <a:ext cx="3113353" cy="338554"/>
          </a:xfrm>
          <a:prstGeom prst="rect">
            <a:avLst/>
          </a:prstGeom>
          <a:noFill/>
        </p:spPr>
        <p:txBody>
          <a:bodyPr wrap="none" rtlCol="0">
            <a:spAutoFit/>
          </a:bodyPr>
          <a:lstStyle/>
          <a:p>
            <a:r>
              <a:rPr lang="en-US" sz="1600" b="1" dirty="0" smtClean="0"/>
              <a:t>Increasing Stakeholder Reach</a:t>
            </a:r>
            <a:endParaRPr lang="en-US" sz="1600" b="1" dirty="0"/>
          </a:p>
        </p:txBody>
      </p:sp>
      <p:cxnSp>
        <p:nvCxnSpPr>
          <p:cNvPr id="20" name="Straight Arrow Connector 19"/>
          <p:cNvCxnSpPr/>
          <p:nvPr/>
        </p:nvCxnSpPr>
        <p:spPr bwMode="auto">
          <a:xfrm flipV="1">
            <a:off x="8653045" y="609600"/>
            <a:ext cx="0" cy="5867400"/>
          </a:xfrm>
          <a:prstGeom prst="straightConnector1">
            <a:avLst/>
          </a:prstGeom>
          <a:solidFill>
            <a:schemeClr val="accent1"/>
          </a:solidFill>
          <a:ln w="57150" cap="flat" cmpd="sng" algn="ctr">
            <a:gradFill>
              <a:gsLst>
                <a:gs pos="0">
                  <a:srgbClr val="FFFFFF"/>
                </a:gs>
                <a:gs pos="50000">
                  <a:srgbClr val="FFFF00"/>
                </a:gs>
                <a:gs pos="100000">
                  <a:srgbClr val="FF0000"/>
                </a:gs>
              </a:gsLst>
              <a:lin ang="5400000" scaled="0"/>
            </a:gradFill>
            <a:prstDash val="solid"/>
            <a:round/>
            <a:headEnd type="none" w="med" len="med"/>
            <a:tailEnd type="arrow"/>
          </a:ln>
          <a:effectLst/>
        </p:spPr>
      </p:cxnSp>
      <p:sp>
        <p:nvSpPr>
          <p:cNvPr id="21" name="TextBox 20"/>
          <p:cNvSpPr txBox="1"/>
          <p:nvPr/>
        </p:nvSpPr>
        <p:spPr>
          <a:xfrm rot="16200000">
            <a:off x="6929023" y="3817386"/>
            <a:ext cx="3786614" cy="338554"/>
          </a:xfrm>
          <a:prstGeom prst="rect">
            <a:avLst/>
          </a:prstGeom>
          <a:noFill/>
        </p:spPr>
        <p:txBody>
          <a:bodyPr wrap="none" rtlCol="0">
            <a:spAutoFit/>
          </a:bodyPr>
          <a:lstStyle/>
          <a:p>
            <a:r>
              <a:rPr lang="en-US" sz="1600" b="1" dirty="0" smtClean="0"/>
              <a:t>Increasing Stakeholder Engagement </a:t>
            </a:r>
            <a:endParaRPr lang="en-US" sz="1600" b="1" dirty="0"/>
          </a:p>
        </p:txBody>
      </p:sp>
    </p:spTree>
    <p:extLst>
      <p:ext uri="{BB962C8B-B14F-4D97-AF65-F5344CB8AC3E}">
        <p14:creationId xmlns:mc="http://schemas.openxmlformats.org/markup-compatibility/2006" xmlns:mv="urn:schemas-microsoft-com:mac:vml" xmlns:p14="http://schemas.microsoft.com/office/powerpoint/2010/main" xmlns="" val="3990361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kmap.jpg"/>
          <p:cNvPicPr>
            <a:picLocks noChangeAspect="1"/>
          </p:cNvPicPr>
          <p:nvPr/>
        </p:nvPicPr>
        <p:blipFill>
          <a:blip r:embed="rId2" cstate="print"/>
          <a:stretch>
            <a:fillRect/>
          </a:stretch>
        </p:blipFill>
        <p:spPr>
          <a:xfrm>
            <a:off x="381000" y="152399"/>
            <a:ext cx="6172200" cy="6574505"/>
          </a:xfrm>
          <a:prstGeom prst="rect">
            <a:avLst/>
          </a:prstGeom>
        </p:spPr>
      </p:pic>
      <p:sp>
        <p:nvSpPr>
          <p:cNvPr id="8" name="TextBox 7"/>
          <p:cNvSpPr txBox="1"/>
          <p:nvPr/>
        </p:nvSpPr>
        <p:spPr>
          <a:xfrm>
            <a:off x="4876800" y="3505200"/>
            <a:ext cx="1752600" cy="1015663"/>
          </a:xfrm>
          <a:prstGeom prst="rect">
            <a:avLst/>
          </a:prstGeom>
          <a:noFill/>
        </p:spPr>
        <p:txBody>
          <a:bodyPr wrap="square" rtlCol="0">
            <a:spAutoFit/>
          </a:bodyPr>
          <a:lstStyle/>
          <a:p>
            <a:r>
              <a:rPr lang="en-US" b="1" dirty="0" smtClean="0">
                <a:solidFill>
                  <a:srgbClr val="FF0000"/>
                </a:solidFill>
              </a:rPr>
              <a:t>This is our old peak flow map.  We’re hoping to have something similar for this season.</a:t>
            </a:r>
            <a:endParaRPr lang="en-US" b="1" dirty="0">
              <a:solidFill>
                <a:srgbClr val="FF0000"/>
              </a:solidFill>
            </a:endParaRPr>
          </a:p>
        </p:txBody>
      </p:sp>
      <p:pic>
        <p:nvPicPr>
          <p:cNvPr id="9" name="Picture 8"/>
          <p:cNvPicPr>
            <a:picLocks noChangeAspect="1"/>
          </p:cNvPicPr>
          <p:nvPr/>
        </p:nvPicPr>
        <p:blipFill>
          <a:blip r:embed="rId3" cstate="print"/>
          <a:stretch>
            <a:fillRect/>
          </a:stretch>
        </p:blipFill>
        <p:spPr>
          <a:xfrm>
            <a:off x="4800600" y="5029200"/>
            <a:ext cx="4038600" cy="4572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l="7287" t="11441" r="8393"/>
          <a:stretch>
            <a:fillRect/>
          </a:stretch>
        </p:blipFill>
        <p:spPr bwMode="auto">
          <a:xfrm>
            <a:off x="32941" y="609600"/>
            <a:ext cx="9078118" cy="5638800"/>
          </a:xfrm>
          <a:prstGeom prst="rect">
            <a:avLst/>
          </a:prstGeom>
          <a:noFill/>
          <a:ln w="9525">
            <a:noFill/>
            <a:miter lim="800000"/>
            <a:headEnd/>
            <a:tailEnd/>
          </a:ln>
        </p:spPr>
      </p:pic>
      <p:sp>
        <p:nvSpPr>
          <p:cNvPr id="5" name="TextBox 4"/>
          <p:cNvSpPr txBox="1"/>
          <p:nvPr/>
        </p:nvSpPr>
        <p:spPr>
          <a:xfrm>
            <a:off x="5105400" y="2057400"/>
            <a:ext cx="3385863" cy="307777"/>
          </a:xfrm>
          <a:prstGeom prst="rect">
            <a:avLst/>
          </a:prstGeom>
          <a:noFill/>
        </p:spPr>
        <p:txBody>
          <a:bodyPr wrap="none" rtlCol="0">
            <a:spAutoFit/>
          </a:bodyPr>
          <a:lstStyle/>
          <a:p>
            <a:r>
              <a:rPr lang="en-US" sz="1400" b="1" dirty="0" smtClean="0">
                <a:solidFill>
                  <a:schemeClr val="tx1"/>
                </a:solidFill>
                <a:hlinkClick r:id="rId3"/>
              </a:rPr>
              <a:t>Click here to start web demonstration</a:t>
            </a:r>
            <a:endParaRPr lang="en-US" sz="1400"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aklist.jpg"/>
          <p:cNvPicPr>
            <a:picLocks noChangeAspect="1"/>
          </p:cNvPicPr>
          <p:nvPr/>
        </p:nvPicPr>
        <p:blipFill>
          <a:blip r:embed="rId2" cstate="print"/>
          <a:stretch>
            <a:fillRect/>
          </a:stretch>
        </p:blipFill>
        <p:spPr>
          <a:xfrm>
            <a:off x="0" y="861318"/>
            <a:ext cx="9144000" cy="5615682"/>
          </a:xfrm>
          <a:prstGeom prst="rect">
            <a:avLst/>
          </a:prstGeom>
        </p:spPr>
      </p:pic>
      <p:sp>
        <p:nvSpPr>
          <p:cNvPr id="3" name="TextBox 2"/>
          <p:cNvSpPr txBox="1"/>
          <p:nvPr/>
        </p:nvSpPr>
        <p:spPr>
          <a:xfrm>
            <a:off x="5638800" y="1828800"/>
            <a:ext cx="2286000" cy="646331"/>
          </a:xfrm>
          <a:prstGeom prst="rect">
            <a:avLst/>
          </a:prstGeom>
          <a:noFill/>
        </p:spPr>
        <p:txBody>
          <a:bodyPr wrap="square" rtlCol="0">
            <a:spAutoFit/>
          </a:bodyPr>
          <a:lstStyle/>
          <a:p>
            <a:r>
              <a:rPr lang="en-US" b="1" dirty="0" smtClean="0">
                <a:solidFill>
                  <a:srgbClr val="FF0000"/>
                </a:solidFill>
              </a:rPr>
              <a:t>Previous years show probabilistic distribution of peak flows.</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ak1.jpg"/>
          <p:cNvPicPr>
            <a:picLocks noChangeAspect="1"/>
          </p:cNvPicPr>
          <p:nvPr/>
        </p:nvPicPr>
        <p:blipFill>
          <a:blip r:embed="rId2" cstate="print"/>
          <a:stretch>
            <a:fillRect/>
          </a:stretch>
        </p:blipFill>
        <p:spPr>
          <a:xfrm>
            <a:off x="0" y="76200"/>
            <a:ext cx="9144000" cy="3322071"/>
          </a:xfrm>
          <a:prstGeom prst="rect">
            <a:avLst/>
          </a:prstGeom>
        </p:spPr>
      </p:pic>
      <p:sp>
        <p:nvSpPr>
          <p:cNvPr id="5" name="Oval 4"/>
          <p:cNvSpPr/>
          <p:nvPr/>
        </p:nvSpPr>
        <p:spPr>
          <a:xfrm>
            <a:off x="3276600" y="1828800"/>
            <a:ext cx="3962400" cy="4572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048000" y="3048000"/>
            <a:ext cx="3962400" cy="4572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533900" y="3581400"/>
            <a:ext cx="571500" cy="30480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pic>
        <p:nvPicPr>
          <p:cNvPr id="9" name="Picture 8" descr="tcfc2.png"/>
          <p:cNvPicPr>
            <a:picLocks noChangeAspect="1"/>
          </p:cNvPicPr>
          <p:nvPr/>
        </p:nvPicPr>
        <p:blipFill>
          <a:blip r:embed="rId3" cstate="print"/>
          <a:stretch>
            <a:fillRect/>
          </a:stretch>
        </p:blipFill>
        <p:spPr>
          <a:xfrm>
            <a:off x="76200" y="3886200"/>
            <a:ext cx="4457700" cy="2971800"/>
          </a:xfrm>
          <a:prstGeom prst="rect">
            <a:avLst/>
          </a:prstGeom>
        </p:spPr>
      </p:pic>
      <p:sp>
        <p:nvSpPr>
          <p:cNvPr id="7" name="TextBox 6"/>
          <p:cNvSpPr txBox="1"/>
          <p:nvPr/>
        </p:nvSpPr>
        <p:spPr>
          <a:xfrm>
            <a:off x="5562600" y="3886200"/>
            <a:ext cx="2286000" cy="830997"/>
          </a:xfrm>
          <a:prstGeom prst="rect">
            <a:avLst/>
          </a:prstGeom>
          <a:solidFill>
            <a:srgbClr val="FFFFFF"/>
          </a:solidFill>
        </p:spPr>
        <p:txBody>
          <a:bodyPr wrap="square" rtlCol="0">
            <a:spAutoFit/>
          </a:bodyPr>
          <a:lstStyle/>
          <a:p>
            <a:r>
              <a:rPr lang="en-US" b="1" dirty="0" smtClean="0">
                <a:solidFill>
                  <a:srgbClr val="FF0000"/>
                </a:solidFill>
              </a:rPr>
              <a:t>When a peak nears occurrence, DO NOT use the peak flow list.  Instead, look at the daily hydrograph.</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p:cNvPicPr>
          <p:nvPr/>
        </p:nvPicPr>
        <p:blipFill>
          <a:blip r:embed="rId2" cstate="print"/>
          <a:srcRect l="1558" t="2380" r="3506" b="49333"/>
          <a:stretch>
            <a:fillRect/>
          </a:stretch>
        </p:blipFill>
        <p:spPr bwMode="auto">
          <a:xfrm>
            <a:off x="4589463" y="1089025"/>
            <a:ext cx="4498975" cy="3119438"/>
          </a:xfrm>
          <a:prstGeom prst="rect">
            <a:avLst/>
          </a:prstGeom>
          <a:noFill/>
          <a:ln w="9525">
            <a:noFill/>
            <a:miter lim="800000"/>
            <a:headEnd/>
            <a:tailEnd/>
          </a:ln>
        </p:spPr>
      </p:pic>
      <p:sp>
        <p:nvSpPr>
          <p:cNvPr id="13315" name="Title 1"/>
          <p:cNvSpPr>
            <a:spLocks noGrp="1"/>
          </p:cNvSpPr>
          <p:nvPr>
            <p:ph type="ctrTitle"/>
          </p:nvPr>
        </p:nvSpPr>
        <p:spPr>
          <a:xfrm>
            <a:off x="685800" y="136525"/>
            <a:ext cx="7772400" cy="688975"/>
          </a:xfrm>
        </p:spPr>
        <p:txBody>
          <a:bodyPr>
            <a:normAutofit fontScale="90000"/>
          </a:bodyPr>
          <a:lstStyle/>
          <a:p>
            <a:pPr eaLnBrk="1" hangingPunct="1"/>
            <a:r>
              <a:rPr lang="en-US" sz="3600" dirty="0" smtClean="0"/>
              <a:t>Accounting for diurnal variation</a:t>
            </a:r>
            <a:br>
              <a:rPr lang="en-US" sz="3600" dirty="0" smtClean="0"/>
            </a:br>
            <a:r>
              <a:rPr lang="en-US" sz="2800" dirty="0" smtClean="0">
                <a:solidFill>
                  <a:srgbClr val="FFFFFF"/>
                </a:solidFill>
              </a:rPr>
              <a:t>daily mean to instantaneous peak adjustment </a:t>
            </a:r>
          </a:p>
        </p:txBody>
      </p:sp>
      <p:pic>
        <p:nvPicPr>
          <p:cNvPr id="13316" name="Picture 5"/>
          <p:cNvPicPr>
            <a:picLocks noChangeAspect="1"/>
          </p:cNvPicPr>
          <p:nvPr/>
        </p:nvPicPr>
        <p:blipFill>
          <a:blip r:embed="rId3" cstate="print"/>
          <a:srcRect b="8578"/>
          <a:stretch>
            <a:fillRect/>
          </a:stretch>
        </p:blipFill>
        <p:spPr bwMode="auto">
          <a:xfrm>
            <a:off x="139700" y="1089025"/>
            <a:ext cx="4244975" cy="2943225"/>
          </a:xfrm>
          <a:prstGeom prst="rect">
            <a:avLst/>
          </a:prstGeom>
          <a:noFill/>
          <a:ln w="9525">
            <a:noFill/>
            <a:miter lim="800000"/>
            <a:headEnd/>
            <a:tailEnd/>
          </a:ln>
        </p:spPr>
      </p:pic>
      <p:sp>
        <p:nvSpPr>
          <p:cNvPr id="8" name="TextBox 7"/>
          <p:cNvSpPr txBox="1"/>
          <p:nvPr/>
        </p:nvSpPr>
        <p:spPr>
          <a:xfrm>
            <a:off x="157163" y="4271963"/>
            <a:ext cx="8834437" cy="1169551"/>
          </a:xfrm>
          <a:prstGeom prst="rect">
            <a:avLst/>
          </a:prstGeom>
          <a:solidFill>
            <a:schemeClr val="accent6"/>
          </a:solidFill>
        </p:spPr>
        <p:txBody>
          <a:bodyPr wrap="square">
            <a:spAutoFit/>
          </a:bodyPr>
          <a:lstStyle/>
          <a:p>
            <a:pPr marL="228600" indent="-228600">
              <a:buSzPct val="80000"/>
              <a:buFont typeface="Wingdings" charset="2"/>
              <a:buChar char="q"/>
              <a:defRPr/>
            </a:pPr>
            <a:r>
              <a:rPr lang="en-US" sz="1400" dirty="0">
                <a:cs typeface="ＭＳ Ｐゴシック" charset="-128"/>
              </a:rPr>
              <a:t>some rivers have predictable diurnal melt variations</a:t>
            </a:r>
          </a:p>
          <a:p>
            <a:pPr marL="685800" lvl="1" indent="-228600">
              <a:buSzPct val="80000"/>
              <a:buFont typeface="Wingdings" charset="2"/>
              <a:buChar char="q"/>
              <a:defRPr/>
            </a:pPr>
            <a:r>
              <a:rPr lang="en-US" sz="1400" dirty="0">
                <a:cs typeface="ＭＳ Ｐゴシック" charset="-128"/>
              </a:rPr>
              <a:t>instantaneous peak exceeds daily mean</a:t>
            </a:r>
          </a:p>
          <a:p>
            <a:pPr marL="228600" indent="-228600">
              <a:buSzPct val="80000"/>
              <a:buFont typeface="Wingdings" charset="2"/>
              <a:buChar char="q"/>
              <a:defRPr/>
            </a:pPr>
            <a:r>
              <a:rPr lang="en-US" sz="1400" dirty="0">
                <a:cs typeface="ＭＳ Ｐゴシック" charset="-128"/>
              </a:rPr>
              <a:t>RFC ESP forecasts simulate the daily mean (from 6 hr models)</a:t>
            </a:r>
          </a:p>
          <a:p>
            <a:pPr marL="228600" indent="-228600">
              <a:buSzPct val="80000"/>
              <a:buFont typeface="Wingdings" charset="2"/>
              <a:buChar char="q"/>
              <a:defRPr/>
            </a:pPr>
            <a:r>
              <a:rPr lang="en-US" sz="1400" dirty="0">
                <a:cs typeface="ＭＳ Ｐゴシック" charset="-128"/>
              </a:rPr>
              <a:t>we now use the</a:t>
            </a:r>
            <a:r>
              <a:rPr lang="en-US" sz="1400" i="1" dirty="0">
                <a:cs typeface="ＭＳ Ｐゴシック" charset="-128"/>
              </a:rPr>
              <a:t> </a:t>
            </a:r>
            <a:r>
              <a:rPr lang="en-US" sz="1400" b="1" i="1" dirty="0">
                <a:cs typeface="ＭＳ Ｐゴシック" charset="-128"/>
              </a:rPr>
              <a:t>observed relationship</a:t>
            </a:r>
            <a:r>
              <a:rPr lang="en-US" sz="1400" dirty="0">
                <a:cs typeface="ＭＳ Ｐゴシック" charset="-128"/>
              </a:rPr>
              <a:t> between daily mean and instantaneous peak to relate our daily mean peak forecast percentiles to instantaneous peaks</a:t>
            </a:r>
          </a:p>
        </p:txBody>
      </p:sp>
      <p:pic>
        <p:nvPicPr>
          <p:cNvPr id="13318" name="Picture 8"/>
          <p:cNvPicPr>
            <a:picLocks noChangeAspect="1"/>
          </p:cNvPicPr>
          <p:nvPr/>
        </p:nvPicPr>
        <p:blipFill>
          <a:blip r:embed="rId4" cstate="print"/>
          <a:srcRect/>
          <a:stretch>
            <a:fillRect/>
          </a:stretch>
        </p:blipFill>
        <p:spPr bwMode="auto">
          <a:xfrm>
            <a:off x="666750" y="5895975"/>
            <a:ext cx="8177213" cy="858838"/>
          </a:xfrm>
          <a:prstGeom prst="rect">
            <a:avLst/>
          </a:prstGeom>
          <a:noFill/>
          <a:ln w="9525">
            <a:solidFill>
              <a:srgbClr val="4F81BD"/>
            </a:solidFill>
            <a:miter lim="800000"/>
            <a:headEnd/>
            <a:tailEnd/>
          </a:ln>
        </p:spPr>
      </p:pic>
      <p:sp>
        <p:nvSpPr>
          <p:cNvPr id="10" name="Donut 9"/>
          <p:cNvSpPr>
            <a:spLocks noChangeArrowheads="1"/>
          </p:cNvSpPr>
          <p:nvPr/>
        </p:nvSpPr>
        <p:spPr bwMode="auto">
          <a:xfrm>
            <a:off x="1446213" y="2112963"/>
            <a:ext cx="695325" cy="658812"/>
          </a:xfrm>
          <a:custGeom>
            <a:avLst/>
            <a:gdLst>
              <a:gd name="T0" fmla="*/ 347637 w 695274"/>
              <a:gd name="T1" fmla="*/ 0 h 658220"/>
              <a:gd name="T2" fmla="*/ 101821 w 695274"/>
              <a:gd name="T3" fmla="*/ 96394 h 658220"/>
              <a:gd name="T4" fmla="*/ 0 w 695274"/>
              <a:gd name="T5" fmla="*/ 329110 h 658220"/>
              <a:gd name="T6" fmla="*/ 101821 w 695274"/>
              <a:gd name="T7" fmla="*/ 561826 h 658220"/>
              <a:gd name="T8" fmla="*/ 347637 w 695274"/>
              <a:gd name="T9" fmla="*/ 658220 h 658220"/>
              <a:gd name="T10" fmla="*/ 593453 w 695274"/>
              <a:gd name="T11" fmla="*/ 561826 h 658220"/>
              <a:gd name="T12" fmla="*/ 695274 w 695274"/>
              <a:gd name="T13" fmla="*/ 329110 h 658220"/>
              <a:gd name="T14" fmla="*/ 593453 w 695274"/>
              <a:gd name="T15" fmla="*/ 96394 h 658220"/>
              <a:gd name="T16" fmla="*/ 3 60000 65536"/>
              <a:gd name="T17" fmla="*/ 3 60000 65536"/>
              <a:gd name="T18" fmla="*/ 2 60000 65536"/>
              <a:gd name="T19" fmla="*/ 1 60000 65536"/>
              <a:gd name="T20" fmla="*/ 1 60000 65536"/>
              <a:gd name="T21" fmla="*/ 1 60000 65536"/>
              <a:gd name="T22" fmla="*/ 0 60000 65536"/>
              <a:gd name="T23" fmla="*/ 3 60000 65536"/>
              <a:gd name="T24" fmla="*/ 101821 w 695274"/>
              <a:gd name="T25" fmla="*/ 96394 h 658220"/>
              <a:gd name="T26" fmla="*/ 593453 w 695274"/>
              <a:gd name="T27" fmla="*/ 561826 h 658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5274" h="658220">
                <a:moveTo>
                  <a:pt x="0" y="329110"/>
                </a:moveTo>
                <a:lnTo>
                  <a:pt x="0" y="329110"/>
                </a:lnTo>
                <a:cubicBezTo>
                  <a:pt x="0" y="147347"/>
                  <a:pt x="155642" y="0"/>
                  <a:pt x="347636" y="0"/>
                </a:cubicBezTo>
                <a:cubicBezTo>
                  <a:pt x="539631" y="0"/>
                  <a:pt x="695274" y="147347"/>
                  <a:pt x="695274" y="329110"/>
                </a:cubicBezTo>
                <a:cubicBezTo>
                  <a:pt x="695274" y="510872"/>
                  <a:pt x="539631" y="658219"/>
                  <a:pt x="347637" y="658220"/>
                </a:cubicBezTo>
                <a:cubicBezTo>
                  <a:pt x="155642" y="658220"/>
                  <a:pt x="0" y="510872"/>
                  <a:pt x="0" y="329110"/>
                </a:cubicBezTo>
                <a:close/>
                <a:moveTo>
                  <a:pt x="18812" y="329110"/>
                </a:moveTo>
                <a:lnTo>
                  <a:pt x="18812" y="329110"/>
                </a:lnTo>
                <a:cubicBezTo>
                  <a:pt x="18812" y="500482"/>
                  <a:pt x="166031" y="639407"/>
                  <a:pt x="347636" y="639408"/>
                </a:cubicBezTo>
                <a:lnTo>
                  <a:pt x="347637" y="639408"/>
                </a:lnTo>
                <a:cubicBezTo>
                  <a:pt x="529242" y="639407"/>
                  <a:pt x="676462" y="500482"/>
                  <a:pt x="676462" y="329110"/>
                </a:cubicBezTo>
                <a:cubicBezTo>
                  <a:pt x="676462" y="157737"/>
                  <a:pt x="529242" y="18812"/>
                  <a:pt x="347637" y="18812"/>
                </a:cubicBezTo>
                <a:lnTo>
                  <a:pt x="347636" y="18812"/>
                </a:lnTo>
                <a:cubicBezTo>
                  <a:pt x="166031" y="18812"/>
                  <a:pt x="18812" y="157737"/>
                  <a:pt x="18812" y="329109"/>
                </a:cubicBezTo>
                <a:close/>
              </a:path>
            </a:pathLst>
          </a:cu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latin typeface="+mn-lt"/>
              <a:ea typeface="+mn-ea"/>
            </a:endParaRPr>
          </a:p>
        </p:txBody>
      </p:sp>
      <p:sp>
        <p:nvSpPr>
          <p:cNvPr id="11" name="Donut 10"/>
          <p:cNvSpPr>
            <a:spLocks noChangeArrowheads="1"/>
          </p:cNvSpPr>
          <p:nvPr/>
        </p:nvSpPr>
        <p:spPr bwMode="auto">
          <a:xfrm>
            <a:off x="3003550" y="2112963"/>
            <a:ext cx="695325" cy="658812"/>
          </a:xfrm>
          <a:custGeom>
            <a:avLst/>
            <a:gdLst>
              <a:gd name="T0" fmla="*/ 347637 w 695274"/>
              <a:gd name="T1" fmla="*/ 0 h 658220"/>
              <a:gd name="T2" fmla="*/ 101821 w 695274"/>
              <a:gd name="T3" fmla="*/ 96394 h 658220"/>
              <a:gd name="T4" fmla="*/ 0 w 695274"/>
              <a:gd name="T5" fmla="*/ 329110 h 658220"/>
              <a:gd name="T6" fmla="*/ 101821 w 695274"/>
              <a:gd name="T7" fmla="*/ 561826 h 658220"/>
              <a:gd name="T8" fmla="*/ 347637 w 695274"/>
              <a:gd name="T9" fmla="*/ 658220 h 658220"/>
              <a:gd name="T10" fmla="*/ 593453 w 695274"/>
              <a:gd name="T11" fmla="*/ 561826 h 658220"/>
              <a:gd name="T12" fmla="*/ 695274 w 695274"/>
              <a:gd name="T13" fmla="*/ 329110 h 658220"/>
              <a:gd name="T14" fmla="*/ 593453 w 695274"/>
              <a:gd name="T15" fmla="*/ 96394 h 658220"/>
              <a:gd name="T16" fmla="*/ 3 60000 65536"/>
              <a:gd name="T17" fmla="*/ 3 60000 65536"/>
              <a:gd name="T18" fmla="*/ 2 60000 65536"/>
              <a:gd name="T19" fmla="*/ 1 60000 65536"/>
              <a:gd name="T20" fmla="*/ 1 60000 65536"/>
              <a:gd name="T21" fmla="*/ 1 60000 65536"/>
              <a:gd name="T22" fmla="*/ 0 60000 65536"/>
              <a:gd name="T23" fmla="*/ 3 60000 65536"/>
              <a:gd name="T24" fmla="*/ 101821 w 695274"/>
              <a:gd name="T25" fmla="*/ 96394 h 658220"/>
              <a:gd name="T26" fmla="*/ 593453 w 695274"/>
              <a:gd name="T27" fmla="*/ 561826 h 658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5274" h="658220">
                <a:moveTo>
                  <a:pt x="0" y="329110"/>
                </a:moveTo>
                <a:lnTo>
                  <a:pt x="0" y="329110"/>
                </a:lnTo>
                <a:cubicBezTo>
                  <a:pt x="0" y="147347"/>
                  <a:pt x="155642" y="0"/>
                  <a:pt x="347636" y="0"/>
                </a:cubicBezTo>
                <a:cubicBezTo>
                  <a:pt x="539631" y="0"/>
                  <a:pt x="695274" y="147347"/>
                  <a:pt x="695274" y="329110"/>
                </a:cubicBezTo>
                <a:cubicBezTo>
                  <a:pt x="695274" y="510872"/>
                  <a:pt x="539631" y="658219"/>
                  <a:pt x="347637" y="658220"/>
                </a:cubicBezTo>
                <a:cubicBezTo>
                  <a:pt x="155642" y="658220"/>
                  <a:pt x="0" y="510872"/>
                  <a:pt x="0" y="329110"/>
                </a:cubicBezTo>
                <a:close/>
                <a:moveTo>
                  <a:pt x="18812" y="329110"/>
                </a:moveTo>
                <a:lnTo>
                  <a:pt x="18812" y="329110"/>
                </a:lnTo>
                <a:cubicBezTo>
                  <a:pt x="18812" y="500482"/>
                  <a:pt x="166031" y="639407"/>
                  <a:pt x="347636" y="639408"/>
                </a:cubicBezTo>
                <a:lnTo>
                  <a:pt x="347637" y="639408"/>
                </a:lnTo>
                <a:cubicBezTo>
                  <a:pt x="529242" y="639407"/>
                  <a:pt x="676462" y="500482"/>
                  <a:pt x="676462" y="329110"/>
                </a:cubicBezTo>
                <a:cubicBezTo>
                  <a:pt x="676462" y="157737"/>
                  <a:pt x="529242" y="18812"/>
                  <a:pt x="347637" y="18812"/>
                </a:cubicBezTo>
                <a:lnTo>
                  <a:pt x="347636" y="18812"/>
                </a:lnTo>
                <a:cubicBezTo>
                  <a:pt x="166031" y="18812"/>
                  <a:pt x="18812" y="157737"/>
                  <a:pt x="18812" y="329109"/>
                </a:cubicBezTo>
                <a:close/>
              </a:path>
            </a:pathLst>
          </a:cu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latin typeface="+mn-lt"/>
              <a:ea typeface="+mn-ea"/>
            </a:endParaRPr>
          </a:p>
        </p:txBody>
      </p:sp>
      <p:cxnSp>
        <p:nvCxnSpPr>
          <p:cNvPr id="13" name="Straight Arrow Connector 12"/>
          <p:cNvCxnSpPr>
            <a:cxnSpLocks noChangeShapeType="1"/>
          </p:cNvCxnSpPr>
          <p:nvPr/>
        </p:nvCxnSpPr>
        <p:spPr bwMode="auto">
          <a:xfrm rot="16200000" flipV="1">
            <a:off x="6502400" y="3814763"/>
            <a:ext cx="2382838" cy="296862"/>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7" name="Straight Arrow Connector 16"/>
          <p:cNvCxnSpPr>
            <a:cxnSpLocks noChangeShapeType="1"/>
          </p:cNvCxnSpPr>
          <p:nvPr/>
        </p:nvCxnSpPr>
        <p:spPr bwMode="auto">
          <a:xfrm>
            <a:off x="139700" y="6610350"/>
            <a:ext cx="527050" cy="1588"/>
          </a:xfrm>
          <a:prstGeom prst="straightConnector1">
            <a:avLst/>
          </a:prstGeom>
          <a:noFill/>
          <a:ln w="57150">
            <a:solidFill>
              <a:srgbClr val="FF0000"/>
            </a:solidFill>
            <a:round/>
            <a:headEnd/>
            <a:tailEnd type="arrow" w="med" len="med"/>
          </a:ln>
          <a:effectLst>
            <a:outerShdw dist="20000" dir="5400000" rotWithShape="0">
              <a:srgbClr val="808080">
                <a:alpha val="37999"/>
              </a:srgbClr>
            </a:outerShdw>
          </a:effectLst>
        </p:spPr>
      </p:cxnSp>
      <p:cxnSp>
        <p:nvCxnSpPr>
          <p:cNvPr id="18" name="Straight Arrow Connector 17"/>
          <p:cNvCxnSpPr>
            <a:cxnSpLocks noChangeShapeType="1"/>
          </p:cNvCxnSpPr>
          <p:nvPr/>
        </p:nvCxnSpPr>
        <p:spPr bwMode="auto">
          <a:xfrm rot="10800000">
            <a:off x="2014538" y="2771775"/>
            <a:ext cx="1858962" cy="160972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solidFill>
                  <a:srgbClr val="FFFF00"/>
                </a:solidFill>
              </a:rPr>
              <a:t>What do peak flow forecasts tell us?</a:t>
            </a:r>
          </a:p>
          <a:p>
            <a:r>
              <a:rPr lang="en-US" dirty="0" smtClean="0"/>
              <a:t>They tell us the highest expected daily mean flow value during the spring runoff period.</a:t>
            </a:r>
          </a:p>
          <a:p>
            <a:r>
              <a:rPr lang="en-US" dirty="0" smtClean="0">
                <a:solidFill>
                  <a:srgbClr val="FFFF00"/>
                </a:solidFill>
              </a:rPr>
              <a:t>When does it tell us?</a:t>
            </a:r>
          </a:p>
          <a:p>
            <a:r>
              <a:rPr lang="en-US" dirty="0" smtClean="0"/>
              <a:t>Monthly (or more as needed), between March and the end of the runoff period.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Discussion</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thoughts…</a:t>
            </a:r>
            <a:endParaRPr lang="en-US" dirty="0"/>
          </a:p>
        </p:txBody>
      </p:sp>
      <p:sp>
        <p:nvSpPr>
          <p:cNvPr id="5" name="Content Placeholder 4"/>
          <p:cNvSpPr>
            <a:spLocks noGrp="1"/>
          </p:cNvSpPr>
          <p:nvPr>
            <p:ph idx="1"/>
          </p:nvPr>
        </p:nvSpPr>
        <p:spPr/>
        <p:txBody>
          <a:bodyPr/>
          <a:lstStyle/>
          <a:p>
            <a:r>
              <a:rPr lang="en-US" dirty="0" smtClean="0"/>
              <a:t>Do you access the daily ESP graphics on the CBRFC website?  Are they informative?</a:t>
            </a:r>
          </a:p>
          <a:p>
            <a:endParaRPr lang="en-US" dirty="0" smtClean="0"/>
          </a:p>
          <a:p>
            <a:r>
              <a:rPr lang="en-US" dirty="0" smtClean="0"/>
              <a:t>How do you receive CBRFC forecasts?  How do you want to receive them?</a:t>
            </a:r>
          </a:p>
          <a:p>
            <a:endParaRPr lang="en-US" dirty="0" smtClean="0"/>
          </a:p>
          <a:p>
            <a:r>
              <a:rPr lang="en-US" dirty="0" smtClean="0"/>
              <a:t>Is the difference clear between what drives the short term deterministic vs. the long range </a:t>
            </a:r>
            <a:r>
              <a:rPr lang="en-US" smtClean="0"/>
              <a:t>probabilistic forecasts?</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Model</a:t>
            </a:r>
            <a:endParaRPr lang="en-US" dirty="0"/>
          </a:p>
        </p:txBody>
      </p:sp>
      <p:pic>
        <p:nvPicPr>
          <p:cNvPr id="4" name="Picture 3" descr="GunnisonMap_highlight.png"/>
          <p:cNvPicPr>
            <a:picLocks noChangeAspect="1"/>
          </p:cNvPicPr>
          <p:nvPr/>
        </p:nvPicPr>
        <p:blipFill>
          <a:blip r:embed="rId3" cstate="print"/>
          <a:stretch>
            <a:fillRect/>
          </a:stretch>
        </p:blipFill>
        <p:spPr>
          <a:xfrm>
            <a:off x="0" y="1036379"/>
            <a:ext cx="9144000" cy="5516821"/>
          </a:xfrm>
          <a:prstGeom prst="rect">
            <a:avLst/>
          </a:prstGeom>
        </p:spPr>
      </p:pic>
      <p:sp>
        <p:nvSpPr>
          <p:cNvPr id="6" name="TextBox 5"/>
          <p:cNvSpPr txBox="1"/>
          <p:nvPr/>
        </p:nvSpPr>
        <p:spPr>
          <a:xfrm>
            <a:off x="3810001" y="2438400"/>
            <a:ext cx="4267200" cy="1569660"/>
          </a:xfrm>
          <a:prstGeom prst="rect">
            <a:avLst/>
          </a:prstGeom>
          <a:solidFill>
            <a:srgbClr val="FFFFFF"/>
          </a:solidFill>
          <a:ln w="38100">
            <a:solidFill>
              <a:srgbClr val="FF0000"/>
            </a:solidFill>
          </a:ln>
        </p:spPr>
        <p:txBody>
          <a:bodyPr wrap="square" rtlCol="0">
            <a:spAutoFit/>
          </a:bodyPr>
          <a:lstStyle/>
          <a:p>
            <a:pPr algn="just"/>
            <a:r>
              <a:rPr lang="en-US" sz="1600" b="1" dirty="0" smtClean="0">
                <a:solidFill>
                  <a:schemeClr val="accent6"/>
                </a:solidFill>
              </a:rPr>
              <a:t>The Gunnison River Basin is divided into lumped catchments.  Flow is typically routed from one catchment to downstream catchments.  The furthest downstream catchment in the Gunnison is highlighted here.</a:t>
            </a:r>
            <a:endParaRPr lang="en-US" sz="1600" b="1" dirty="0">
              <a:solidFill>
                <a:schemeClr val="accent6"/>
              </a:solidFill>
            </a:endParaRPr>
          </a:p>
        </p:txBody>
      </p:sp>
      <p:cxnSp>
        <p:nvCxnSpPr>
          <p:cNvPr id="8" name="Straight Arrow Connector 7"/>
          <p:cNvCxnSpPr>
            <a:stCxn id="6" idx="1"/>
          </p:cNvCxnSpPr>
          <p:nvPr/>
        </p:nvCxnSpPr>
        <p:spPr bwMode="auto">
          <a:xfrm flipH="1" flipV="1">
            <a:off x="3048000" y="3200400"/>
            <a:ext cx="762001" cy="2283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should take away…</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We incorporate information from a variety of sources to come up with our forecasts, which are distributed at various intervals throughout the month during the year.</a:t>
            </a:r>
          </a:p>
          <a:p>
            <a:pPr>
              <a:buFont typeface="Arial" pitchFamily="34" charset="0"/>
              <a:buChar char="•"/>
            </a:pPr>
            <a:r>
              <a:rPr lang="en-US" dirty="0" smtClean="0"/>
              <a:t>ESP is becoming our primary forecasting tool for water supply.</a:t>
            </a:r>
          </a:p>
          <a:p>
            <a:pPr>
              <a:buFont typeface="Arial" pitchFamily="34" charset="0"/>
              <a:buChar char="•"/>
            </a:pPr>
            <a:r>
              <a:rPr lang="en-US" dirty="0" smtClean="0"/>
              <a:t>Our products can evolve to meet your needs, so let us know!</a:t>
            </a:r>
          </a:p>
          <a:p>
            <a:pPr lvl="1">
              <a:buFont typeface="Arial" pitchFamily="34" charset="0"/>
              <a:buChar char="•"/>
            </a:pPr>
            <a:endParaRPr lang="en-US" dirty="0" smtClean="0"/>
          </a:p>
          <a:p>
            <a:pPr lvl="1">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unnisonMap_StickDiagram.png"/>
          <p:cNvPicPr>
            <a:picLocks noChangeAspect="1"/>
          </p:cNvPicPr>
          <p:nvPr/>
        </p:nvPicPr>
        <p:blipFill>
          <a:blip r:embed="rId3" cstate="print"/>
          <a:stretch>
            <a:fillRect/>
          </a:stretch>
        </p:blipFill>
        <p:spPr>
          <a:xfrm>
            <a:off x="0" y="1036379"/>
            <a:ext cx="9144000" cy="5516821"/>
          </a:xfrm>
          <a:prstGeom prst="rect">
            <a:avLst/>
          </a:prstGeom>
        </p:spPr>
      </p:pic>
      <p:sp>
        <p:nvSpPr>
          <p:cNvPr id="2" name="Title 1"/>
          <p:cNvSpPr>
            <a:spLocks noGrp="1"/>
          </p:cNvSpPr>
          <p:nvPr>
            <p:ph type="title"/>
          </p:nvPr>
        </p:nvSpPr>
        <p:spPr/>
        <p:txBody>
          <a:bodyPr/>
          <a:lstStyle/>
          <a:p>
            <a:r>
              <a:rPr lang="en-US" dirty="0" smtClean="0"/>
              <a:t>Daily Model</a:t>
            </a:r>
            <a:endParaRPr lang="en-US" dirty="0"/>
          </a:p>
        </p:txBody>
      </p:sp>
      <p:sp>
        <p:nvSpPr>
          <p:cNvPr id="6" name="TextBox 5"/>
          <p:cNvSpPr txBox="1"/>
          <p:nvPr/>
        </p:nvSpPr>
        <p:spPr>
          <a:xfrm>
            <a:off x="4648200" y="5029200"/>
            <a:ext cx="4267200" cy="1077218"/>
          </a:xfrm>
          <a:prstGeom prst="rect">
            <a:avLst/>
          </a:prstGeom>
          <a:solidFill>
            <a:srgbClr val="FFFFFF"/>
          </a:solidFill>
          <a:ln w="38100">
            <a:solidFill>
              <a:srgbClr val="FF0000"/>
            </a:solidFill>
          </a:ln>
        </p:spPr>
        <p:txBody>
          <a:bodyPr wrap="square" rtlCol="0">
            <a:spAutoFit/>
          </a:bodyPr>
          <a:lstStyle/>
          <a:p>
            <a:pPr algn="just"/>
            <a:r>
              <a:rPr lang="en-US" sz="1600" b="1" dirty="0" smtClean="0">
                <a:solidFill>
                  <a:schemeClr val="accent6"/>
                </a:solidFill>
              </a:rPr>
              <a:t>As shown in this stick diagram, headwater catchments flow into downstream catchments, which, in turn, contribute to flow further downstream.</a:t>
            </a:r>
            <a:endParaRPr lang="en-US" sz="1600" b="1" dirty="0">
              <a:solidFill>
                <a:schemeClr val="accent6"/>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Model</a:t>
            </a:r>
            <a:endParaRPr lang="en-US" dirty="0"/>
          </a:p>
        </p:txBody>
      </p:sp>
      <p:pic>
        <p:nvPicPr>
          <p:cNvPr id="5" name="Picture 4" descr="GunnisonMap_GJNC2.png"/>
          <p:cNvPicPr>
            <a:picLocks noChangeAspect="1"/>
          </p:cNvPicPr>
          <p:nvPr/>
        </p:nvPicPr>
        <p:blipFill>
          <a:blip r:embed="rId3" cstate="print"/>
          <a:stretch>
            <a:fillRect/>
          </a:stretch>
        </p:blipFill>
        <p:spPr>
          <a:xfrm>
            <a:off x="0" y="1036379"/>
            <a:ext cx="9144000" cy="5516821"/>
          </a:xfrm>
          <a:prstGeom prst="rect">
            <a:avLst/>
          </a:prstGeom>
        </p:spPr>
      </p:pic>
      <p:sp>
        <p:nvSpPr>
          <p:cNvPr id="6" name="TextBox 5"/>
          <p:cNvSpPr txBox="1"/>
          <p:nvPr/>
        </p:nvSpPr>
        <p:spPr>
          <a:xfrm>
            <a:off x="609600" y="4876800"/>
            <a:ext cx="4267200" cy="1323439"/>
          </a:xfrm>
          <a:prstGeom prst="rect">
            <a:avLst/>
          </a:prstGeom>
          <a:solidFill>
            <a:srgbClr val="FFFFFF"/>
          </a:solidFill>
          <a:ln w="38100">
            <a:solidFill>
              <a:srgbClr val="FF0000"/>
            </a:solidFill>
          </a:ln>
        </p:spPr>
        <p:txBody>
          <a:bodyPr wrap="square" rtlCol="0">
            <a:spAutoFit/>
          </a:bodyPr>
          <a:lstStyle/>
          <a:p>
            <a:pPr algn="just"/>
            <a:r>
              <a:rPr lang="en-US" sz="1600" b="1" dirty="0" smtClean="0">
                <a:solidFill>
                  <a:schemeClr val="accent6"/>
                </a:solidFill>
              </a:rPr>
              <a:t>Each catchment is separated into 1 to 3 zones, depending on catchment size and topographic variability.  Here, an upper (gray), middle (brown), and lower (green) zone are apparent.</a:t>
            </a:r>
            <a:endParaRPr lang="en-US" sz="1600" b="1" dirty="0">
              <a:solidFill>
                <a:schemeClr val="accent6"/>
              </a:solidFill>
            </a:endParaRPr>
          </a:p>
        </p:txBody>
      </p:sp>
      <p:cxnSp>
        <p:nvCxnSpPr>
          <p:cNvPr id="7" name="Straight Arrow Connector 6"/>
          <p:cNvCxnSpPr>
            <a:stCxn id="6" idx="0"/>
          </p:cNvCxnSpPr>
          <p:nvPr/>
        </p:nvCxnSpPr>
        <p:spPr bwMode="auto">
          <a:xfrm flipV="1">
            <a:off x="2743200" y="3886200"/>
            <a:ext cx="685800" cy="990600"/>
          </a:xfrm>
          <a:prstGeom prst="straightConnector1">
            <a:avLst/>
          </a:prstGeom>
          <a:solidFill>
            <a:schemeClr val="accent1"/>
          </a:solidFill>
          <a:ln w="38100" cap="flat" cmpd="sng" algn="ctr">
            <a:solidFill>
              <a:schemeClr val="bg2">
                <a:lumMod val="60000"/>
                <a:lumOff val="40000"/>
              </a:schemeClr>
            </a:solidFill>
            <a:prstDash val="solid"/>
            <a:round/>
            <a:headEnd type="none" w="med" len="med"/>
            <a:tailEnd type="arrow"/>
          </a:ln>
          <a:effectLst/>
        </p:spPr>
      </p:cxnSp>
      <p:cxnSp>
        <p:nvCxnSpPr>
          <p:cNvPr id="11" name="Straight Arrow Connector 10"/>
          <p:cNvCxnSpPr>
            <a:stCxn id="6" idx="0"/>
          </p:cNvCxnSpPr>
          <p:nvPr/>
        </p:nvCxnSpPr>
        <p:spPr bwMode="auto">
          <a:xfrm flipV="1">
            <a:off x="2743200" y="3657600"/>
            <a:ext cx="1295400" cy="1219200"/>
          </a:xfrm>
          <a:prstGeom prst="straightConnector1">
            <a:avLst/>
          </a:prstGeom>
          <a:solidFill>
            <a:schemeClr val="accent1"/>
          </a:solidFill>
          <a:ln w="38100" cap="flat" cmpd="sng" algn="ctr">
            <a:solidFill>
              <a:srgbClr val="FFCC66"/>
            </a:solidFill>
            <a:prstDash val="solid"/>
            <a:round/>
            <a:headEnd type="none" w="med" len="med"/>
            <a:tailEnd type="arrow"/>
          </a:ln>
          <a:effectLst/>
        </p:spPr>
      </p:cxnSp>
      <p:cxnSp>
        <p:nvCxnSpPr>
          <p:cNvPr id="14" name="Straight Arrow Connector 13"/>
          <p:cNvCxnSpPr>
            <a:stCxn id="6" idx="0"/>
          </p:cNvCxnSpPr>
          <p:nvPr/>
        </p:nvCxnSpPr>
        <p:spPr bwMode="auto">
          <a:xfrm flipV="1">
            <a:off x="2743200" y="3276600"/>
            <a:ext cx="2362200" cy="1600200"/>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Model</a:t>
            </a:r>
            <a:endParaRPr lang="en-US" dirty="0"/>
          </a:p>
        </p:txBody>
      </p:sp>
      <p:pic>
        <p:nvPicPr>
          <p:cNvPr id="5" name="Picture 4" descr="GunnisonMap.png"/>
          <p:cNvPicPr>
            <a:picLocks noChangeAspect="1"/>
          </p:cNvPicPr>
          <p:nvPr/>
        </p:nvPicPr>
        <p:blipFill>
          <a:blip r:embed="rId3" cstate="print"/>
          <a:stretch>
            <a:fillRect/>
          </a:stretch>
        </p:blipFill>
        <p:spPr>
          <a:xfrm>
            <a:off x="0" y="1036379"/>
            <a:ext cx="9144000" cy="5516821"/>
          </a:xfrm>
          <a:prstGeom prst="rect">
            <a:avLst/>
          </a:prstGeom>
        </p:spPr>
      </p:pic>
      <p:sp>
        <p:nvSpPr>
          <p:cNvPr id="6" name="TextBox 5"/>
          <p:cNvSpPr txBox="1"/>
          <p:nvPr/>
        </p:nvSpPr>
        <p:spPr>
          <a:xfrm>
            <a:off x="7315200" y="1295400"/>
            <a:ext cx="1676399" cy="1077218"/>
          </a:xfrm>
          <a:prstGeom prst="rect">
            <a:avLst/>
          </a:prstGeom>
          <a:solidFill>
            <a:srgbClr val="FFFFFF"/>
          </a:solidFill>
          <a:ln w="38100">
            <a:solidFill>
              <a:srgbClr val="FF0000"/>
            </a:solidFill>
          </a:ln>
        </p:spPr>
        <p:txBody>
          <a:bodyPr wrap="square" rtlCol="0">
            <a:spAutoFit/>
          </a:bodyPr>
          <a:lstStyle/>
          <a:p>
            <a:pPr algn="just"/>
            <a:r>
              <a:rPr lang="en-US" sz="1600" b="1" dirty="0" smtClean="0">
                <a:solidFill>
                  <a:schemeClr val="accent6"/>
                </a:solidFill>
              </a:rPr>
              <a:t>As an example, the Gunnison River Basin is shown here.</a:t>
            </a:r>
            <a:endParaRPr lang="en-US" sz="1600" b="1" dirty="0">
              <a:solidFill>
                <a:schemeClr val="accent6"/>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unnisonMap_Data.png"/>
          <p:cNvPicPr>
            <a:picLocks noChangeAspect="1"/>
          </p:cNvPicPr>
          <p:nvPr/>
        </p:nvPicPr>
        <p:blipFill>
          <a:blip r:embed="rId3" cstate="print"/>
          <a:stretch>
            <a:fillRect/>
          </a:stretch>
        </p:blipFill>
        <p:spPr>
          <a:xfrm>
            <a:off x="0" y="1036379"/>
            <a:ext cx="9144000" cy="5516821"/>
          </a:xfrm>
          <a:prstGeom prst="rect">
            <a:avLst/>
          </a:prstGeom>
        </p:spPr>
      </p:pic>
      <p:sp>
        <p:nvSpPr>
          <p:cNvPr id="2" name="Title 1"/>
          <p:cNvSpPr>
            <a:spLocks noGrp="1"/>
          </p:cNvSpPr>
          <p:nvPr>
            <p:ph type="title"/>
          </p:nvPr>
        </p:nvSpPr>
        <p:spPr/>
        <p:txBody>
          <a:bodyPr/>
          <a:lstStyle/>
          <a:p>
            <a:r>
              <a:rPr lang="en-US" dirty="0" smtClean="0"/>
              <a:t>Daily Model</a:t>
            </a:r>
            <a:endParaRPr lang="en-US" dirty="0"/>
          </a:p>
        </p:txBody>
      </p:sp>
      <p:sp>
        <p:nvSpPr>
          <p:cNvPr id="6" name="TextBox 5"/>
          <p:cNvSpPr txBox="1"/>
          <p:nvPr/>
        </p:nvSpPr>
        <p:spPr>
          <a:xfrm>
            <a:off x="4800600" y="381000"/>
            <a:ext cx="4267200" cy="1077218"/>
          </a:xfrm>
          <a:prstGeom prst="rect">
            <a:avLst/>
          </a:prstGeom>
          <a:solidFill>
            <a:srgbClr val="FFFFFF"/>
          </a:solidFill>
          <a:ln w="38100">
            <a:solidFill>
              <a:srgbClr val="FF0000"/>
            </a:solidFill>
          </a:ln>
        </p:spPr>
        <p:txBody>
          <a:bodyPr wrap="square" rtlCol="0">
            <a:spAutoFit/>
          </a:bodyPr>
          <a:lstStyle/>
          <a:p>
            <a:pPr algn="just"/>
            <a:r>
              <a:rPr lang="en-US" sz="1600" b="1" dirty="0" smtClean="0">
                <a:solidFill>
                  <a:schemeClr val="accent6"/>
                </a:solidFill>
              </a:rPr>
              <a:t>Forecasters adjust SAC-SMA and SNOW-17 input parameters within the CHPS framework in an effort to produce the most accurate forecast possible.</a:t>
            </a:r>
            <a:endParaRPr lang="en-US" sz="1600" b="1" dirty="0">
              <a:solidFill>
                <a:schemeClr val="accent6"/>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Forecast Traces</a:t>
            </a:r>
            <a:endParaRPr lang="en-US" dirty="0"/>
          </a:p>
        </p:txBody>
      </p:sp>
      <p:sp>
        <p:nvSpPr>
          <p:cNvPr id="3" name="Content Placeholder 2"/>
          <p:cNvSpPr>
            <a:spLocks noGrp="1"/>
          </p:cNvSpPr>
          <p:nvPr>
            <p:ph idx="1"/>
          </p:nvPr>
        </p:nvSpPr>
        <p:spPr>
          <a:xfrm>
            <a:off x="457200" y="1676400"/>
            <a:ext cx="8305800" cy="4648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US" dirty="0" smtClean="0"/>
              <a:t>ESP Forecast Traces are not equivalent to Daily ESP output.  The traces are adjusted</a:t>
            </a:r>
          </a:p>
          <a:p>
            <a:pPr>
              <a:buFont typeface="Arial" pitchFamily="34" charset="0"/>
              <a:buChar char="•"/>
            </a:pPr>
            <a:r>
              <a:rPr lang="en-US" dirty="0" smtClean="0"/>
              <a:t>It is important to note that the adjustment is solely done for the benefit of stakeholders in their modeling efforts</a:t>
            </a:r>
          </a:p>
          <a:p>
            <a:pPr lvl="1">
              <a:buFont typeface="Arial" pitchFamily="34" charset="0"/>
              <a:buChar char="•"/>
            </a:pPr>
            <a:r>
              <a:rPr lang="en-US" i="1" dirty="0">
                <a:solidFill>
                  <a:srgbClr val="FFFFCC"/>
                </a:solidFill>
                <a:ea typeface="+mn-ea"/>
                <a:cs typeface="+mn-cs"/>
              </a:rPr>
              <a:t>Allows </a:t>
            </a:r>
            <a:r>
              <a:rPr lang="en-US" i="1" dirty="0" smtClean="0">
                <a:solidFill>
                  <a:srgbClr val="FFFFCC"/>
                </a:solidFill>
                <a:ea typeface="+mn-ea"/>
                <a:cs typeface="+mn-cs"/>
              </a:rPr>
              <a:t>Reclamation </a:t>
            </a:r>
            <a:r>
              <a:rPr lang="en-US" i="1" dirty="0">
                <a:solidFill>
                  <a:srgbClr val="FFFFCC"/>
                </a:solidFill>
                <a:ea typeface="+mn-ea"/>
                <a:cs typeface="+mn-cs"/>
              </a:rPr>
              <a:t>to compare 24 </a:t>
            </a:r>
            <a:r>
              <a:rPr lang="en-US" i="1" dirty="0" smtClean="0">
                <a:solidFill>
                  <a:srgbClr val="FFFFCC"/>
                </a:solidFill>
                <a:ea typeface="+mn-ea"/>
                <a:cs typeface="+mn-cs"/>
              </a:rPr>
              <a:t>Month Study </a:t>
            </a:r>
            <a:r>
              <a:rPr lang="en-US" i="1" dirty="0">
                <a:solidFill>
                  <a:srgbClr val="FFFFCC"/>
                </a:solidFill>
                <a:ea typeface="+mn-ea"/>
                <a:cs typeface="+mn-cs"/>
              </a:rPr>
              <a:t>to </a:t>
            </a:r>
            <a:r>
              <a:rPr lang="en-US" i="1" dirty="0" smtClean="0">
                <a:solidFill>
                  <a:srgbClr val="FFFFCC"/>
                </a:solidFill>
                <a:ea typeface="+mn-ea"/>
                <a:cs typeface="+mn-cs"/>
              </a:rPr>
              <a:t>MTOM </a:t>
            </a:r>
            <a:r>
              <a:rPr lang="en-US" i="1" dirty="0">
                <a:solidFill>
                  <a:srgbClr val="FFFFCC"/>
                </a:solidFill>
                <a:ea typeface="+mn-ea"/>
                <a:cs typeface="+mn-cs"/>
              </a:rPr>
              <a:t>output more </a:t>
            </a:r>
            <a:r>
              <a:rPr lang="en-US" i="1" dirty="0" smtClean="0">
                <a:solidFill>
                  <a:srgbClr val="FFFFCC"/>
                </a:solidFill>
                <a:ea typeface="+mn-ea"/>
                <a:cs typeface="+mn-cs"/>
              </a:rPr>
              <a:t>directly</a:t>
            </a:r>
          </a:p>
          <a:p>
            <a:pPr lvl="1">
              <a:buFont typeface="Arial" pitchFamily="34" charset="0"/>
              <a:buChar char="•"/>
            </a:pPr>
            <a:r>
              <a:rPr lang="en-US" i="1" dirty="0" smtClean="0">
                <a:solidFill>
                  <a:srgbClr val="FFFFCC"/>
                </a:solidFill>
                <a:ea typeface="+mn-ea"/>
                <a:cs typeface="+mn-cs"/>
              </a:rPr>
              <a:t>Adjustment factors are not representative of an ESP bias or error</a:t>
            </a:r>
          </a:p>
          <a:p>
            <a:pPr>
              <a:buFont typeface="Arial" pitchFamily="34" charset="0"/>
              <a:buChar char="•"/>
            </a:pPr>
            <a:r>
              <a:rPr lang="en-US" dirty="0" smtClean="0"/>
              <a:t>Adjustment is done more for numerical or statistical purposes than for physical reasons</a:t>
            </a:r>
            <a:endParaRPr lang="en-US" i="1" dirty="0" smtClean="0">
              <a:solidFill>
                <a:srgbClr val="FFFFCC"/>
              </a:solidFill>
              <a:ea typeface="+mn-ea"/>
              <a:cs typeface="+mn-cs"/>
            </a:endParaRPr>
          </a:p>
          <a:p>
            <a:pPr>
              <a:buFont typeface="Arial" pitchFamily="34" charset="0"/>
              <a:buChar char="•"/>
            </a:pPr>
            <a:endParaRPr lang="en-US" i="1" dirty="0" smtClean="0">
              <a:solidFill>
                <a:srgbClr val="FFFFCC"/>
              </a:solidFill>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sup_tool.png"/>
          <p:cNvPicPr>
            <a:picLocks noChangeAspect="1"/>
          </p:cNvPicPr>
          <p:nvPr/>
        </p:nvPicPr>
        <p:blipFill>
          <a:blip r:embed="rId2" cstate="print"/>
          <a:stretch>
            <a:fillRect/>
          </a:stretch>
        </p:blipFill>
        <p:spPr>
          <a:xfrm>
            <a:off x="0" y="0"/>
            <a:ext cx="7788019" cy="6858000"/>
          </a:xfrm>
          <a:prstGeom prst="rect">
            <a:avLst/>
          </a:prstGeom>
        </p:spPr>
      </p:pic>
      <p:pic>
        <p:nvPicPr>
          <p:cNvPr id="18433" name="Picture 1" descr="\\lajolla\wpm\wsupMap_50PerDiff_o2014-02-01.png"/>
          <p:cNvPicPr>
            <a:picLocks noChangeAspect="1" noChangeArrowheads="1"/>
          </p:cNvPicPr>
          <p:nvPr/>
        </p:nvPicPr>
        <p:blipFill>
          <a:blip r:embed="rId3" cstate="print"/>
          <a:srcRect/>
          <a:stretch>
            <a:fillRect/>
          </a:stretch>
        </p:blipFill>
        <p:spPr bwMode="auto">
          <a:xfrm>
            <a:off x="1752599" y="617537"/>
            <a:ext cx="5931313" cy="5173663"/>
          </a:xfrm>
          <a:prstGeom prst="rect">
            <a:avLst/>
          </a:prstGeom>
          <a:noFill/>
        </p:spPr>
      </p:pic>
      <p:sp>
        <p:nvSpPr>
          <p:cNvPr id="5" name="TextBox 4"/>
          <p:cNvSpPr txBox="1"/>
          <p:nvPr/>
        </p:nvSpPr>
        <p:spPr>
          <a:xfrm>
            <a:off x="6096000" y="4038600"/>
            <a:ext cx="3048000" cy="1815882"/>
          </a:xfrm>
          <a:prstGeom prst="rect">
            <a:avLst/>
          </a:prstGeom>
          <a:solidFill>
            <a:srgbClr val="FFFFFF"/>
          </a:solidFill>
          <a:ln w="38100">
            <a:solidFill>
              <a:schemeClr val="accent6"/>
            </a:solidFill>
          </a:ln>
        </p:spPr>
        <p:txBody>
          <a:bodyPr wrap="square" rtlCol="0">
            <a:spAutoFit/>
          </a:bodyPr>
          <a:lstStyle/>
          <a:p>
            <a:pPr algn="just"/>
            <a:r>
              <a:rPr lang="en-US" sz="1600" b="1" dirty="0" smtClean="0">
                <a:solidFill>
                  <a:schemeClr val="accent6"/>
                </a:solidFill>
              </a:rPr>
              <a:t>This Water Supply Approval Tool allows forecasters to compare output from SWS and ESP, historical flow volumes, and compare spatial differences between basins before publication.</a:t>
            </a:r>
            <a:endParaRPr lang="en-US" sz="1600" b="1" dirty="0">
              <a:solidFill>
                <a:schemeClr val="accent6"/>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and Seasonal Water Supply Forecasts</a:t>
            </a:r>
            <a:endParaRPr lang="en-US" dirty="0"/>
          </a:p>
        </p:txBody>
      </p:sp>
      <p:pic>
        <p:nvPicPr>
          <p:cNvPr id="4" name="Picture 3" descr="Wsup_toolGunnison.png"/>
          <p:cNvPicPr>
            <a:picLocks noChangeAspect="1"/>
          </p:cNvPicPr>
          <p:nvPr/>
        </p:nvPicPr>
        <p:blipFill>
          <a:blip r:embed="rId2" cstate="print"/>
          <a:srcRect t="5192" r="18333" b="13168"/>
          <a:stretch>
            <a:fillRect/>
          </a:stretch>
        </p:blipFill>
        <p:spPr>
          <a:xfrm>
            <a:off x="349045" y="1438469"/>
            <a:ext cx="8445910" cy="5343331"/>
          </a:xfrm>
          <a:prstGeom prst="rect">
            <a:avLst/>
          </a:prstGeom>
        </p:spPr>
      </p:pic>
      <p:sp>
        <p:nvSpPr>
          <p:cNvPr id="5" name="TextBox 4"/>
          <p:cNvSpPr txBox="1"/>
          <p:nvPr/>
        </p:nvSpPr>
        <p:spPr>
          <a:xfrm>
            <a:off x="3733800" y="2971800"/>
            <a:ext cx="3048000" cy="1569660"/>
          </a:xfrm>
          <a:prstGeom prst="rect">
            <a:avLst/>
          </a:prstGeom>
          <a:solidFill>
            <a:srgbClr val="FFFFFF"/>
          </a:solidFill>
          <a:ln w="38100">
            <a:solidFill>
              <a:schemeClr val="accent6"/>
            </a:solidFill>
          </a:ln>
        </p:spPr>
        <p:txBody>
          <a:bodyPr wrap="square" rtlCol="0">
            <a:spAutoFit/>
          </a:bodyPr>
          <a:lstStyle/>
          <a:p>
            <a:pPr algn="just"/>
            <a:r>
              <a:rPr lang="en-US" sz="1600" b="1" dirty="0" smtClean="0">
                <a:solidFill>
                  <a:schemeClr val="accent6"/>
                </a:solidFill>
              </a:rPr>
              <a:t>Daily ESP forecasts provide an assessment of streamflow conditions, and typically indicates whether official forecasts are expected to rise or fall.</a:t>
            </a:r>
            <a:endParaRPr lang="en-US" sz="1600" b="1" dirty="0">
              <a:solidFill>
                <a:schemeClr val="accent6"/>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Water Supply Forecasts</a:t>
            </a:r>
            <a:endParaRPr lang="en-US" dirty="0"/>
          </a:p>
        </p:txBody>
      </p:sp>
      <p:sp>
        <p:nvSpPr>
          <p:cNvPr id="11" name="Content Placeholder 10"/>
          <p:cNvSpPr>
            <a:spLocks noGrp="1"/>
          </p:cNvSpPr>
          <p:nvPr>
            <p:ph sz="half" idx="2"/>
          </p:nvPr>
        </p:nvSpPr>
        <p:spPr/>
        <p:txBody>
          <a:bodyPr/>
          <a:lstStyle/>
          <a:p>
            <a:r>
              <a:rPr lang="en-US" dirty="0" smtClean="0"/>
              <a:t>Unregulated Reservoir Inflow Forecasts issued approximately biweekly  </a:t>
            </a:r>
          </a:p>
          <a:p>
            <a:endParaRPr lang="en-US" dirty="0" smtClean="0"/>
          </a:p>
          <a:p>
            <a:r>
              <a:rPr lang="en-US" dirty="0" smtClean="0"/>
              <a:t>3-Month Outlook, with Apr-Jul provided beginning in January</a:t>
            </a:r>
          </a:p>
          <a:p>
            <a:endParaRPr lang="en-US" dirty="0" smtClean="0"/>
          </a:p>
          <a:p>
            <a:r>
              <a:rPr lang="en-US" dirty="0" smtClean="0"/>
              <a:t>Precipitation summary provided as well</a:t>
            </a:r>
            <a:endParaRPr lang="en-US" dirty="0"/>
          </a:p>
        </p:txBody>
      </p:sp>
      <p:pic>
        <p:nvPicPr>
          <p:cNvPr id="5" name="Picture 4" descr="SLCESPSTR.png"/>
          <p:cNvPicPr>
            <a:picLocks noChangeAspect="1"/>
          </p:cNvPicPr>
          <p:nvPr/>
        </p:nvPicPr>
        <p:blipFill>
          <a:blip r:embed="rId2" cstate="print"/>
          <a:srcRect t="13130" r="60833" b="3913"/>
          <a:stretch>
            <a:fillRect/>
          </a:stretch>
        </p:blipFill>
        <p:spPr>
          <a:xfrm>
            <a:off x="457200" y="1371600"/>
            <a:ext cx="4038600" cy="5413443"/>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ESP Forecast Traces</a:t>
            </a:r>
            <a:endParaRPr lang="en-US" dirty="0"/>
          </a:p>
        </p:txBody>
      </p:sp>
      <p:sp>
        <p:nvSpPr>
          <p:cNvPr id="5" name="Text Placeholder 4"/>
          <p:cNvSpPr>
            <a:spLocks noGrp="1"/>
          </p:cNvSpPr>
          <p:nvPr>
            <p:ph type="body" idx="1"/>
          </p:nvPr>
        </p:nvSpPr>
        <p:spPr/>
        <p:txBody>
          <a:bodyPr/>
          <a:lstStyle/>
          <a:p>
            <a:r>
              <a:rPr lang="en-US" dirty="0" smtClean="0"/>
              <a:t>Part 4:</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Forecast Traces</a:t>
            </a:r>
            <a:endParaRPr lang="en-US" dirty="0"/>
          </a:p>
        </p:txBody>
      </p:sp>
      <p:sp>
        <p:nvSpPr>
          <p:cNvPr id="3" name="Content Placeholder 2"/>
          <p:cNvSpPr>
            <a:spLocks noGrp="1"/>
          </p:cNvSpPr>
          <p:nvPr>
            <p:ph idx="1"/>
          </p:nvPr>
        </p:nvSpPr>
        <p:spPr>
          <a:xfrm>
            <a:off x="457200" y="1676400"/>
            <a:ext cx="8305800" cy="4648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US" dirty="0" smtClean="0"/>
              <a:t>32-Month ESP traces have been generated for use by stakeholders in the development of probabilistic, operational resource-management models</a:t>
            </a:r>
          </a:p>
          <a:p>
            <a:pPr>
              <a:buFont typeface="Arial" pitchFamily="34" charset="0"/>
              <a:buChar char="•"/>
            </a:pPr>
            <a:r>
              <a:rPr lang="en-US" i="1" dirty="0" smtClean="0">
                <a:solidFill>
                  <a:srgbClr val="FFFFCC"/>
                </a:solidFill>
                <a:ea typeface="+mn-ea"/>
                <a:cs typeface="+mn-cs"/>
              </a:rPr>
              <a:t>Traces are adjusted such that the median of the traces is equivalent to the final forecast issued</a:t>
            </a:r>
          </a:p>
          <a:p>
            <a:pPr lvl="1">
              <a:buFont typeface="Arial" pitchFamily="34" charset="0"/>
              <a:buChar char="•"/>
            </a:pPr>
            <a:r>
              <a:rPr lang="en-US" i="1" dirty="0" smtClean="0">
                <a:solidFill>
                  <a:srgbClr val="FFFFCC"/>
                </a:solidFill>
                <a:ea typeface="+mn-ea"/>
                <a:cs typeface="+mn-cs"/>
              </a:rPr>
              <a:t>This adjustment is applied so that the ensemble is comparable to the final forecast</a:t>
            </a:r>
          </a:p>
          <a:p>
            <a:pPr>
              <a:buFont typeface="Arial" pitchFamily="34" charset="0"/>
              <a:buChar char="•"/>
            </a:pPr>
            <a:endParaRPr lang="en-US" i="1" dirty="0" smtClean="0">
              <a:solidFill>
                <a:srgbClr val="FFFFCC"/>
              </a:solidFill>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Daily Model</a:t>
            </a:r>
            <a:endParaRPr lang="en-US" dirty="0"/>
          </a:p>
        </p:txBody>
      </p:sp>
      <p:sp>
        <p:nvSpPr>
          <p:cNvPr id="5" name="Text Placeholder 4"/>
          <p:cNvSpPr>
            <a:spLocks noGrp="1"/>
          </p:cNvSpPr>
          <p:nvPr>
            <p:ph type="body" idx="1"/>
          </p:nvPr>
        </p:nvSpPr>
        <p:spPr/>
        <p:txBody>
          <a:bodyPr/>
          <a:lstStyle/>
          <a:p>
            <a:r>
              <a:rPr lang="en-US" dirty="0" smtClean="0"/>
              <a:t>Part 1:</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Forecast Traces</a:t>
            </a:r>
            <a:endParaRPr lang="en-US" dirty="0"/>
          </a:p>
        </p:txBody>
      </p:sp>
      <p:pic>
        <p:nvPicPr>
          <p:cNvPr id="4" name="Content Placeholder 3" descr="RAW.GLDA3.oct13.txt.forR.32.png"/>
          <p:cNvPicPr>
            <a:picLocks noGrp="1" noChangeAspect="1"/>
          </p:cNvPicPr>
          <p:nvPr>
            <p:ph idx="1"/>
          </p:nvPr>
        </p:nvPicPr>
        <p:blipFill>
          <a:blip r:embed="rId2" cstate="print"/>
          <a:stretch>
            <a:fillRect/>
          </a:stretch>
        </p:blipFill>
        <p:spPr>
          <a:xfrm>
            <a:off x="952500" y="762000"/>
            <a:ext cx="7239000" cy="6032500"/>
          </a:xfrm>
        </p:spPr>
      </p:pic>
      <p:sp>
        <p:nvSpPr>
          <p:cNvPr id="5" name="TextBox 4"/>
          <p:cNvSpPr txBox="1"/>
          <p:nvPr/>
        </p:nvSpPr>
        <p:spPr>
          <a:xfrm>
            <a:off x="3429000" y="4572000"/>
            <a:ext cx="4267200" cy="830997"/>
          </a:xfrm>
          <a:prstGeom prst="rect">
            <a:avLst/>
          </a:prstGeom>
          <a:solidFill>
            <a:srgbClr val="FFFFFF"/>
          </a:solidFill>
          <a:ln w="38100">
            <a:solidFill>
              <a:srgbClr val="FF0000"/>
            </a:solidFill>
          </a:ln>
        </p:spPr>
        <p:txBody>
          <a:bodyPr wrap="square" rtlCol="0">
            <a:spAutoFit/>
          </a:bodyPr>
          <a:lstStyle/>
          <a:p>
            <a:pPr algn="just"/>
            <a:r>
              <a:rPr lang="en-US" sz="1600" b="1" dirty="0" smtClean="0">
                <a:solidFill>
                  <a:schemeClr val="accent6"/>
                </a:solidFill>
              </a:rPr>
              <a:t>Note differences between RFC forecast (blue triangles) with median forecast derived from ensemble of 30 traces.</a:t>
            </a:r>
            <a:endParaRPr lang="en-US" sz="1600" b="1" dirty="0">
              <a:solidFill>
                <a:schemeClr val="accent6"/>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Forecast Traces</a:t>
            </a:r>
            <a:endParaRPr lang="en-US" dirty="0"/>
          </a:p>
        </p:txBody>
      </p:sp>
      <p:pic>
        <p:nvPicPr>
          <p:cNvPr id="4" name="Content Placeholder 3" descr="RAW.GLDA3.oct13.txt.forR.32.png"/>
          <p:cNvPicPr>
            <a:picLocks noGrp="1" noChangeAspect="1"/>
          </p:cNvPicPr>
          <p:nvPr>
            <p:ph idx="1"/>
          </p:nvPr>
        </p:nvPicPr>
        <p:blipFill>
          <a:blip r:embed="rId2" cstate="print"/>
          <a:stretch>
            <a:fillRect/>
          </a:stretch>
        </p:blipFill>
        <p:spPr>
          <a:xfrm>
            <a:off x="952500" y="762000"/>
            <a:ext cx="7239000" cy="6032500"/>
          </a:xfrm>
        </p:spPr>
      </p:pic>
      <p:sp>
        <p:nvSpPr>
          <p:cNvPr id="5" name="TextBox 4"/>
          <p:cNvSpPr txBox="1"/>
          <p:nvPr/>
        </p:nvSpPr>
        <p:spPr>
          <a:xfrm>
            <a:off x="3429000" y="4572000"/>
            <a:ext cx="4267200" cy="584775"/>
          </a:xfrm>
          <a:prstGeom prst="rect">
            <a:avLst/>
          </a:prstGeom>
          <a:solidFill>
            <a:srgbClr val="FFFFFF"/>
          </a:solidFill>
          <a:ln w="38100">
            <a:solidFill>
              <a:srgbClr val="FF0000"/>
            </a:solidFill>
          </a:ln>
        </p:spPr>
        <p:txBody>
          <a:bodyPr wrap="square" rtlCol="0">
            <a:spAutoFit/>
          </a:bodyPr>
          <a:lstStyle/>
          <a:p>
            <a:pPr algn="just"/>
            <a:r>
              <a:rPr lang="en-US" sz="1600" b="1" dirty="0" smtClean="0">
                <a:solidFill>
                  <a:schemeClr val="accent6"/>
                </a:solidFill>
              </a:rPr>
              <a:t>Traces are adjusted such that the median forecast matches the RFC forecast.</a:t>
            </a:r>
            <a:endParaRPr lang="en-US" sz="1600" b="1" dirty="0">
              <a:solidFill>
                <a:schemeClr val="accent6"/>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Forecast Traces</a:t>
            </a:r>
            <a:endParaRPr lang="en-US" dirty="0"/>
          </a:p>
        </p:txBody>
      </p:sp>
      <p:sp>
        <p:nvSpPr>
          <p:cNvPr id="3" name="Content Placeholder 2"/>
          <p:cNvSpPr>
            <a:spLocks noGrp="1"/>
          </p:cNvSpPr>
          <p:nvPr>
            <p:ph idx="1"/>
          </p:nvPr>
        </p:nvSpPr>
        <p:spPr>
          <a:xfrm>
            <a:off x="457200" y="1676400"/>
            <a:ext cx="8305800" cy="4648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US" dirty="0" smtClean="0"/>
              <a:t>Currently, the raw traces are available via the CBRFC website in text form:</a:t>
            </a:r>
          </a:p>
          <a:p>
            <a:pPr lvl="1">
              <a:buFont typeface="Arial" pitchFamily="34" charset="0"/>
              <a:buChar char="•"/>
            </a:pPr>
            <a:r>
              <a:rPr lang="en-US" i="1" dirty="0" smtClean="0">
                <a:solidFill>
                  <a:srgbClr val="FFFFCC"/>
                </a:solidFill>
                <a:ea typeface="+mn-ea"/>
                <a:cs typeface="+mn-cs"/>
                <a:hlinkClick r:id="rId2"/>
              </a:rPr>
              <a:t>http://www.cbrfc.noaa.gov/outgoing/32month/</a:t>
            </a:r>
            <a:endParaRPr lang="en-US" i="1" dirty="0" smtClean="0">
              <a:solidFill>
                <a:srgbClr val="FFFFCC"/>
              </a:solidFill>
              <a:ea typeface="+mn-ea"/>
              <a:cs typeface="+mn-cs"/>
            </a:endParaRPr>
          </a:p>
          <a:p>
            <a:pPr lvl="1">
              <a:buNone/>
            </a:pPr>
            <a:endParaRPr lang="en-US" i="1" dirty="0" smtClean="0">
              <a:solidFill>
                <a:srgbClr val="FFFFCC"/>
              </a:solidFill>
              <a:ea typeface="+mn-ea"/>
              <a:cs typeface="+mn-cs"/>
            </a:endParaRPr>
          </a:p>
          <a:p>
            <a:pPr>
              <a:buFont typeface="Arial" pitchFamily="34" charset="0"/>
              <a:buChar char="•"/>
            </a:pPr>
            <a:r>
              <a:rPr lang="en-US" dirty="0" smtClean="0"/>
              <a:t>Adjusted ESP traces and graphics will be available on the CBRFC website in the near future</a:t>
            </a:r>
            <a:endParaRPr lang="en-US" i="1" dirty="0" smtClean="0">
              <a:solidFill>
                <a:srgbClr val="FFFFCC"/>
              </a:solidFill>
              <a:ea typeface="+mn-ea"/>
              <a:cs typeface="+mn-cs"/>
            </a:endParaRPr>
          </a:p>
          <a:p>
            <a:pPr>
              <a:buFont typeface="Arial" pitchFamily="34" charset="0"/>
              <a:buChar char="•"/>
            </a:pPr>
            <a:endParaRPr lang="en-US" i="1" dirty="0" smtClean="0">
              <a:solidFill>
                <a:srgbClr val="FFFFCC"/>
              </a:solidFill>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solidFill>
                  <a:srgbClr val="FFFF00"/>
                </a:solidFill>
              </a:rPr>
              <a:t>What do ESP forecast traces tell us?</a:t>
            </a:r>
          </a:p>
          <a:p>
            <a:r>
              <a:rPr lang="en-US" dirty="0" smtClean="0"/>
              <a:t>It is the entire ensemble of ESP output that we use in the determination of our water supply forecasts.  They are typically scaled so that the median of the ensemble is equivalent to our final forecast.  It is useful for probabilistic models.</a:t>
            </a:r>
          </a:p>
          <a:p>
            <a:r>
              <a:rPr lang="en-US" dirty="0" smtClean="0">
                <a:solidFill>
                  <a:srgbClr val="FFFF00"/>
                </a:solidFill>
              </a:rPr>
              <a:t>When does it tell us?</a:t>
            </a:r>
          </a:p>
          <a:p>
            <a:r>
              <a:rPr lang="en-US" dirty="0" smtClean="0"/>
              <a:t>Each month during the water supply forecasting season.</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ctivenew.jpg"/>
          <p:cNvPicPr>
            <a:picLocks noChangeAspect="1"/>
          </p:cNvPicPr>
          <p:nvPr/>
        </p:nvPicPr>
        <p:blipFill>
          <a:blip r:embed="rId2" cstate="print"/>
          <a:stretch>
            <a:fillRect/>
          </a:stretch>
        </p:blipFill>
        <p:spPr>
          <a:xfrm>
            <a:off x="228600" y="3028950"/>
            <a:ext cx="3313687" cy="3752850"/>
          </a:xfrm>
          <a:prstGeom prst="rect">
            <a:avLst/>
          </a:prstGeom>
        </p:spPr>
      </p:pic>
      <p:pic>
        <p:nvPicPr>
          <p:cNvPr id="7" name="Picture 6" descr="lgnd3.jpg"/>
          <p:cNvPicPr>
            <a:picLocks noChangeAspect="1"/>
          </p:cNvPicPr>
          <p:nvPr/>
        </p:nvPicPr>
        <p:blipFill>
          <a:blip r:embed="rId3" cstate="print"/>
          <a:stretch>
            <a:fillRect/>
          </a:stretch>
        </p:blipFill>
        <p:spPr>
          <a:xfrm>
            <a:off x="457200" y="1543050"/>
            <a:ext cx="7010400" cy="704850"/>
          </a:xfrm>
          <a:prstGeom prst="rect">
            <a:avLst/>
          </a:prstGeom>
        </p:spPr>
      </p:pic>
      <p:pic>
        <p:nvPicPr>
          <p:cNvPr id="5" name="Picture 4" descr="chalktbl.jpg"/>
          <p:cNvPicPr>
            <a:picLocks noChangeAspect="1"/>
          </p:cNvPicPr>
          <p:nvPr/>
        </p:nvPicPr>
        <p:blipFill>
          <a:blip r:embed="rId4" cstate="print"/>
          <a:stretch>
            <a:fillRect/>
          </a:stretch>
        </p:blipFill>
        <p:spPr>
          <a:xfrm>
            <a:off x="381000" y="2105025"/>
            <a:ext cx="7753350" cy="942975"/>
          </a:xfrm>
          <a:prstGeom prst="rect">
            <a:avLst/>
          </a:prstGeom>
        </p:spPr>
      </p:pic>
      <p:cxnSp>
        <p:nvCxnSpPr>
          <p:cNvPr id="12" name="Straight Arrow Connector 11"/>
          <p:cNvCxnSpPr/>
          <p:nvPr/>
        </p:nvCxnSpPr>
        <p:spPr>
          <a:xfrm>
            <a:off x="1752600" y="4419600"/>
            <a:ext cx="2590800" cy="1588"/>
          </a:xfrm>
          <a:prstGeom prst="straightConnector1">
            <a:avLst/>
          </a:prstGeom>
          <a:ln w="57150">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8100" y="76200"/>
            <a:ext cx="8343900" cy="369332"/>
          </a:xfrm>
          <a:prstGeom prst="rect">
            <a:avLst/>
          </a:prstGeom>
          <a:noFill/>
        </p:spPr>
        <p:txBody>
          <a:bodyPr wrap="square" rtlCol="0">
            <a:spAutoFit/>
          </a:bodyPr>
          <a:lstStyle/>
          <a:p>
            <a:r>
              <a:rPr lang="en-US" dirty="0" smtClean="0">
                <a:latin typeface="+mn-lt"/>
              </a:rPr>
              <a:t>Transition from peak flow publication to our active conditions main web page: </a:t>
            </a:r>
            <a:endParaRPr lang="en-US" dirty="0">
              <a:latin typeface="+mn-lt"/>
            </a:endParaRPr>
          </a:p>
        </p:txBody>
      </p:sp>
      <p:sp>
        <p:nvSpPr>
          <p:cNvPr id="15" name="Rectangle 14"/>
          <p:cNvSpPr/>
          <p:nvPr/>
        </p:nvSpPr>
        <p:spPr>
          <a:xfrm>
            <a:off x="304800" y="1543050"/>
            <a:ext cx="7829550" cy="13525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legend10.jpg"/>
          <p:cNvPicPr>
            <a:picLocks noChangeAspect="1"/>
          </p:cNvPicPr>
          <p:nvPr/>
        </p:nvPicPr>
        <p:blipFill>
          <a:blip r:embed="rId5" cstate="print"/>
          <a:stretch>
            <a:fillRect/>
          </a:stretch>
        </p:blipFill>
        <p:spPr>
          <a:xfrm>
            <a:off x="3657600" y="4724400"/>
            <a:ext cx="1390650" cy="1219200"/>
          </a:xfrm>
          <a:prstGeom prst="rect">
            <a:avLst/>
          </a:prstGeom>
        </p:spPr>
      </p:pic>
      <p:sp>
        <p:nvSpPr>
          <p:cNvPr id="18" name="TextBox 17"/>
          <p:cNvSpPr txBox="1"/>
          <p:nvPr/>
        </p:nvSpPr>
        <p:spPr>
          <a:xfrm>
            <a:off x="76200" y="417493"/>
            <a:ext cx="8953500" cy="954107"/>
          </a:xfrm>
          <a:prstGeom prst="rect">
            <a:avLst/>
          </a:prstGeom>
          <a:noFill/>
        </p:spPr>
        <p:txBody>
          <a:bodyPr wrap="square" rtlCol="0">
            <a:spAutoFit/>
          </a:bodyPr>
          <a:lstStyle/>
          <a:p>
            <a:pPr>
              <a:buFont typeface="Arial" charset="0"/>
              <a:buChar char="•"/>
            </a:pPr>
            <a:r>
              <a:rPr lang="en-US" sz="1400" dirty="0" smtClean="0"/>
              <a:t> Start looking at both at this time – focus on our active conditions map as the peak nears (not always obvious) </a:t>
            </a:r>
          </a:p>
          <a:p>
            <a:pPr>
              <a:buFont typeface="Arial" charset="0"/>
              <a:buChar char="•"/>
            </a:pPr>
            <a:r>
              <a:rPr lang="en-US" sz="1400" dirty="0" smtClean="0"/>
              <a:t> Frequent updates using recent observations and short term meteorological forecasts (active quality control)</a:t>
            </a:r>
          </a:p>
          <a:p>
            <a:pPr>
              <a:buFont typeface="Arial" charset="0"/>
              <a:buChar char="•"/>
            </a:pPr>
            <a:r>
              <a:rPr lang="en-US" sz="1400" dirty="0" smtClean="0"/>
              <a:t> Multiple peaks that exceed critical levels may occur (not represented in mean daily forecast)</a:t>
            </a:r>
          </a:p>
          <a:p>
            <a:pPr>
              <a:buFont typeface="Arial" charset="0"/>
              <a:buChar char="•"/>
            </a:pPr>
            <a:r>
              <a:rPr lang="en-US" sz="1400" dirty="0" smtClean="0"/>
              <a:t> Known regulation changes will be accounted for on active web page hydrographs</a:t>
            </a:r>
          </a:p>
        </p:txBody>
      </p:sp>
      <p:sp>
        <p:nvSpPr>
          <p:cNvPr id="19" name="TextBox 18"/>
          <p:cNvSpPr txBox="1"/>
          <p:nvPr/>
        </p:nvSpPr>
        <p:spPr>
          <a:xfrm>
            <a:off x="3810000" y="2983468"/>
            <a:ext cx="2209800" cy="369332"/>
          </a:xfrm>
          <a:prstGeom prst="rect">
            <a:avLst/>
          </a:prstGeom>
          <a:noFill/>
        </p:spPr>
        <p:txBody>
          <a:bodyPr wrap="square" rtlCol="0">
            <a:spAutoFit/>
          </a:bodyPr>
          <a:lstStyle/>
          <a:p>
            <a:r>
              <a:rPr lang="en-US" i="1" dirty="0" smtClean="0">
                <a:latin typeface="+mn-lt"/>
              </a:rPr>
              <a:t>Planning </a:t>
            </a:r>
            <a:r>
              <a:rPr lang="en-US" i="1" dirty="0" err="1" smtClean="0">
                <a:latin typeface="+mn-lt"/>
              </a:rPr>
              <a:t>vs</a:t>
            </a:r>
            <a:r>
              <a:rPr lang="en-US" i="1" dirty="0" smtClean="0">
                <a:latin typeface="+mn-lt"/>
              </a:rPr>
              <a:t> real time</a:t>
            </a:r>
            <a:endParaRPr lang="en-US" i="1" dirty="0">
              <a:latin typeface="+mn-lt"/>
            </a:endParaRPr>
          </a:p>
        </p:txBody>
      </p:sp>
      <p:pic>
        <p:nvPicPr>
          <p:cNvPr id="20" name="Picture 19" descr="chalkcreek.png"/>
          <p:cNvPicPr>
            <a:picLocks noChangeAspect="1"/>
          </p:cNvPicPr>
          <p:nvPr/>
        </p:nvPicPr>
        <p:blipFill>
          <a:blip r:embed="rId6" cstate="print"/>
          <a:stretch>
            <a:fillRect/>
          </a:stretch>
        </p:blipFill>
        <p:spPr>
          <a:xfrm>
            <a:off x="4706898" y="3493532"/>
            <a:ext cx="4037052" cy="269136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Water Supply Forecasts</a:t>
            </a:r>
            <a:endParaRPr lang="en-US" dirty="0"/>
          </a:p>
        </p:txBody>
      </p:sp>
      <p:sp>
        <p:nvSpPr>
          <p:cNvPr id="3" name="Content Placeholder 2"/>
          <p:cNvSpPr>
            <a:spLocks noGrp="1"/>
          </p:cNvSpPr>
          <p:nvPr>
            <p:ph idx="1"/>
          </p:nvPr>
        </p:nvSpPr>
        <p:spPr>
          <a:xfrm>
            <a:off x="457200" y="1524000"/>
            <a:ext cx="8305800" cy="4648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US" dirty="0" smtClean="0"/>
              <a:t>SWS relates observed data to seasonal streamflow through regression equations </a:t>
            </a:r>
          </a:p>
          <a:p>
            <a:pPr>
              <a:buFont typeface="Arial" pitchFamily="34" charset="0"/>
              <a:buChar char="•"/>
            </a:pPr>
            <a:r>
              <a:rPr lang="en-US" dirty="0" smtClean="0"/>
              <a:t>Utilizes Monthly Data:</a:t>
            </a:r>
          </a:p>
          <a:p>
            <a:pPr lvl="1">
              <a:buFont typeface="Arial" pitchFamily="34" charset="0"/>
              <a:buChar char="•"/>
            </a:pPr>
            <a:r>
              <a:rPr lang="en-US" i="1" dirty="0">
                <a:solidFill>
                  <a:srgbClr val="FFFFCC"/>
                </a:solidFill>
              </a:rPr>
              <a:t>First of month SWE</a:t>
            </a:r>
          </a:p>
          <a:p>
            <a:pPr lvl="1">
              <a:buFont typeface="Arial" pitchFamily="34" charset="0"/>
              <a:buChar char="•"/>
            </a:pPr>
            <a:r>
              <a:rPr lang="en-US" i="1" dirty="0" smtClean="0">
                <a:solidFill>
                  <a:srgbClr val="FFFFCC"/>
                </a:solidFill>
                <a:ea typeface="+mn-ea"/>
                <a:cs typeface="+mn-cs"/>
              </a:rPr>
              <a:t>Total precipitation (can be multiple months)</a:t>
            </a:r>
          </a:p>
          <a:p>
            <a:pPr lvl="1">
              <a:buFont typeface="Arial" pitchFamily="34" charset="0"/>
              <a:buChar char="•"/>
            </a:pPr>
            <a:r>
              <a:rPr lang="en-US" i="1" dirty="0" smtClean="0">
                <a:solidFill>
                  <a:srgbClr val="FFFFCC"/>
                </a:solidFill>
                <a:ea typeface="+mn-ea"/>
                <a:cs typeface="+mn-cs"/>
              </a:rPr>
              <a:t>Flow volume</a:t>
            </a:r>
          </a:p>
          <a:p>
            <a:pPr lvl="1">
              <a:buFont typeface="Arial" pitchFamily="34" charset="0"/>
              <a:buChar char="•"/>
            </a:pPr>
            <a:r>
              <a:rPr lang="en-US" i="1" dirty="0" smtClean="0">
                <a:solidFill>
                  <a:srgbClr val="FFFFCC"/>
                </a:solidFill>
                <a:ea typeface="+mn-ea"/>
                <a:cs typeface="+mn-cs"/>
              </a:rPr>
              <a:t>Climate indices (e.g., ENSO, PDO, SOI)</a:t>
            </a:r>
          </a:p>
          <a:p>
            <a:pPr>
              <a:buFont typeface="Arial" pitchFamily="34" charset="0"/>
              <a:buChar char="•"/>
            </a:pPr>
            <a:r>
              <a:rPr lang="en-US" dirty="0" smtClean="0"/>
              <a:t>Output </a:t>
            </a:r>
          </a:p>
          <a:p>
            <a:pPr lvl="1">
              <a:buFont typeface="Arial" pitchFamily="34" charset="0"/>
              <a:buChar char="•"/>
            </a:pPr>
            <a:r>
              <a:rPr lang="en-US" dirty="0" smtClean="0"/>
              <a:t>Seasonal volume (e.g. April-July)</a:t>
            </a:r>
          </a:p>
          <a:p>
            <a:pPr lvl="1">
              <a:buFont typeface="Arial" pitchFamily="34" charset="0"/>
              <a:buChar char="•"/>
            </a:pPr>
            <a:r>
              <a:rPr lang="en-US" i="1" dirty="0" smtClean="0">
                <a:solidFill>
                  <a:srgbClr val="FFFFCC"/>
                </a:solidFill>
                <a:ea typeface="+mn-ea"/>
                <a:cs typeface="+mn-cs"/>
              </a:rPr>
              <a:t>Conditional probability distribution; the equation result is the 50% </a:t>
            </a:r>
            <a:r>
              <a:rPr lang="en-US" i="1" dirty="0" err="1" smtClean="0">
                <a:solidFill>
                  <a:srgbClr val="FFFFCC"/>
                </a:solidFill>
                <a:ea typeface="+mn-ea"/>
                <a:cs typeface="+mn-cs"/>
              </a:rPr>
              <a:t>exceedance</a:t>
            </a:r>
            <a:endParaRPr lang="en-US" i="1" dirty="0" smtClean="0">
              <a:solidFill>
                <a:srgbClr val="FFFFCC"/>
              </a:solidFill>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Water Supply Forecasts</a:t>
            </a:r>
            <a:endParaRPr lang="en-US" dirty="0"/>
          </a:p>
        </p:txBody>
      </p:sp>
      <p:sp>
        <p:nvSpPr>
          <p:cNvPr id="3" name="Content Placeholder 2"/>
          <p:cNvSpPr>
            <a:spLocks noGrp="1"/>
          </p:cNvSpPr>
          <p:nvPr>
            <p:ph idx="1"/>
          </p:nvPr>
        </p:nvSpPr>
        <p:spPr>
          <a:xfrm>
            <a:off x="457200" y="1676400"/>
            <a:ext cx="8305800" cy="464820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US" dirty="0" smtClean="0"/>
              <a:t>Ensemble Streamflow Prediction (ESP)</a:t>
            </a:r>
          </a:p>
          <a:p>
            <a:pPr lvl="1">
              <a:buFont typeface="Arial" pitchFamily="34" charset="0"/>
              <a:buChar char="•"/>
            </a:pPr>
            <a:r>
              <a:rPr lang="en-US" i="1" dirty="0" smtClean="0">
                <a:solidFill>
                  <a:srgbClr val="FFFFCC"/>
                </a:solidFill>
                <a:ea typeface="+mn-ea"/>
                <a:cs typeface="+mn-cs"/>
              </a:rPr>
              <a:t>This is the CBRFC’s primary model for water supply forecasting</a:t>
            </a:r>
          </a:p>
          <a:p>
            <a:pPr lvl="1">
              <a:buFont typeface="Arial" pitchFamily="34" charset="0"/>
              <a:buChar char="•"/>
            </a:pPr>
            <a:r>
              <a:rPr lang="en-US" i="1" dirty="0" smtClean="0">
                <a:solidFill>
                  <a:srgbClr val="FFFFCC"/>
                </a:solidFill>
                <a:ea typeface="+mn-ea"/>
                <a:cs typeface="+mn-cs"/>
              </a:rPr>
              <a:t>Run daily starting from current model snow and soil states</a:t>
            </a:r>
          </a:p>
          <a:p>
            <a:pPr lvl="1">
              <a:buFont typeface="Arial" pitchFamily="34" charset="0"/>
              <a:buChar char="•"/>
            </a:pPr>
            <a:r>
              <a:rPr lang="en-US" i="1" dirty="0" smtClean="0">
                <a:solidFill>
                  <a:srgbClr val="FFFFCC"/>
                </a:solidFill>
                <a:ea typeface="+mn-ea"/>
                <a:cs typeface="+mn-cs"/>
              </a:rPr>
              <a:t>Uses historical temperature and precipitation from the calibration history to derive an ensemble of future hydrologic traces (currently using 30 traces from 1981-2010)</a:t>
            </a:r>
          </a:p>
          <a:p>
            <a:pPr lvl="1">
              <a:buFont typeface="Arial" pitchFamily="34" charset="0"/>
              <a:buChar char="•"/>
            </a:pPr>
            <a:r>
              <a:rPr lang="en-US" i="1" dirty="0" smtClean="0">
                <a:solidFill>
                  <a:srgbClr val="FFFFCC"/>
                </a:solidFill>
                <a:ea typeface="+mn-ea"/>
                <a:cs typeface="+mn-cs"/>
              </a:rPr>
              <a:t>Daily </a:t>
            </a:r>
            <a:r>
              <a:rPr lang="en-US" i="1" dirty="0" err="1" smtClean="0">
                <a:solidFill>
                  <a:srgbClr val="FFFFCC"/>
                </a:solidFill>
                <a:ea typeface="+mn-ea"/>
                <a:cs typeface="+mn-cs"/>
              </a:rPr>
              <a:t>timestep</a:t>
            </a:r>
            <a:r>
              <a:rPr lang="en-US" i="1" dirty="0" smtClean="0">
                <a:solidFill>
                  <a:srgbClr val="FFFFCC"/>
                </a:solidFill>
                <a:ea typeface="+mn-ea"/>
                <a:cs typeface="+mn-cs"/>
              </a:rPr>
              <a:t> for 12 months into the future</a:t>
            </a:r>
          </a:p>
          <a:p>
            <a:pPr lvl="1">
              <a:buFont typeface="Arial" pitchFamily="34" charset="0"/>
              <a:buChar char="•"/>
            </a:pPr>
            <a:r>
              <a:rPr lang="en-US" i="1" dirty="0" smtClean="0">
                <a:solidFill>
                  <a:srgbClr val="FFFFCC"/>
                </a:solidFill>
                <a:ea typeface="+mn-ea"/>
                <a:cs typeface="+mn-cs"/>
              </a:rPr>
              <a:t>Median (or 50% </a:t>
            </a:r>
            <a:r>
              <a:rPr lang="en-US" i="1" dirty="0" err="1" smtClean="0">
                <a:solidFill>
                  <a:srgbClr val="FFFFCC"/>
                </a:solidFill>
                <a:ea typeface="+mn-ea"/>
                <a:cs typeface="+mn-cs"/>
              </a:rPr>
              <a:t>exceedance</a:t>
            </a:r>
            <a:r>
              <a:rPr lang="en-US" i="1" dirty="0" smtClean="0">
                <a:solidFill>
                  <a:srgbClr val="FFFFCC"/>
                </a:solidFill>
                <a:ea typeface="+mn-ea"/>
                <a:cs typeface="+mn-cs"/>
              </a:rPr>
              <a:t>) value is not equivalent to water supply forecasts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00200" y="152400"/>
            <a:ext cx="6705600" cy="1143000"/>
          </a:xfrm>
        </p:spPr>
        <p:txBody>
          <a:bodyPr/>
          <a:lstStyle/>
          <a:p>
            <a:r>
              <a:rPr lang="en-US" dirty="0" smtClean="0"/>
              <a:t>Seasonal Water Supply Forecasts</a:t>
            </a:r>
            <a:endParaRPr lang="en-US" dirty="0"/>
          </a:p>
        </p:txBody>
      </p:sp>
      <p:sp>
        <p:nvSpPr>
          <p:cNvPr id="11267" name="Rectangle 3"/>
          <p:cNvSpPr>
            <a:spLocks noGrp="1" noChangeArrowheads="1"/>
          </p:cNvSpPr>
          <p:nvPr>
            <p:ph type="body" idx="1"/>
          </p:nvPr>
        </p:nvSpPr>
        <p:spPr/>
        <p:txBody>
          <a:bodyPr/>
          <a:lstStyle/>
          <a:p>
            <a:pPr>
              <a:lnSpc>
                <a:spcPct val="90000"/>
              </a:lnSpc>
            </a:pPr>
            <a:r>
              <a:rPr lang="en-US" u="sng" dirty="0" smtClean="0"/>
              <a:t>SWS</a:t>
            </a:r>
            <a:endParaRPr lang="en-US" u="sng" dirty="0"/>
          </a:p>
        </p:txBody>
      </p:sp>
      <p:sp>
        <p:nvSpPr>
          <p:cNvPr id="5" name="Content Placeholder 4"/>
          <p:cNvSpPr>
            <a:spLocks noGrp="1"/>
          </p:cNvSpPr>
          <p:nvPr>
            <p:ph sz="half" idx="2"/>
          </p:nvPr>
        </p:nvSpPr>
        <p:spPr/>
        <p:txBody>
          <a:bodyPr/>
          <a:lstStyle/>
          <a:p>
            <a:pPr>
              <a:lnSpc>
                <a:spcPct val="90000"/>
              </a:lnSpc>
            </a:pPr>
            <a:r>
              <a:rPr lang="en-US" dirty="0" smtClean="0"/>
              <a:t>Easy to calibrate, maintain and run.</a:t>
            </a:r>
          </a:p>
          <a:p>
            <a:pPr>
              <a:lnSpc>
                <a:spcPct val="90000"/>
              </a:lnSpc>
            </a:pPr>
            <a:endParaRPr lang="en-US" dirty="0" smtClean="0"/>
          </a:p>
          <a:p>
            <a:pPr>
              <a:lnSpc>
                <a:spcPct val="90000"/>
              </a:lnSpc>
            </a:pPr>
            <a:r>
              <a:rPr lang="en-US" dirty="0" smtClean="0"/>
              <a:t>Works only for seasonal volumes.</a:t>
            </a:r>
          </a:p>
          <a:p>
            <a:pPr>
              <a:lnSpc>
                <a:spcPct val="90000"/>
              </a:lnSpc>
            </a:pPr>
            <a:endParaRPr lang="en-US" dirty="0" smtClean="0"/>
          </a:p>
          <a:p>
            <a:pPr>
              <a:lnSpc>
                <a:spcPct val="90000"/>
              </a:lnSpc>
            </a:pPr>
            <a:r>
              <a:rPr lang="en-US" dirty="0" smtClean="0"/>
              <a:t>Equations are made to be run only at specific times (i.e. first of month and only for winter and spring).</a:t>
            </a:r>
          </a:p>
          <a:p>
            <a:endParaRPr lang="en-US" dirty="0"/>
          </a:p>
        </p:txBody>
      </p:sp>
      <p:sp>
        <p:nvSpPr>
          <p:cNvPr id="11268" name="Rectangle 4"/>
          <p:cNvSpPr>
            <a:spLocks noGrp="1" noChangeArrowheads="1"/>
          </p:cNvSpPr>
          <p:nvPr>
            <p:ph type="body" sz="quarter" idx="3"/>
          </p:nvPr>
        </p:nvSpPr>
        <p:spPr/>
        <p:txBody>
          <a:bodyPr/>
          <a:lstStyle/>
          <a:p>
            <a:pPr>
              <a:lnSpc>
                <a:spcPct val="90000"/>
              </a:lnSpc>
            </a:pPr>
            <a:r>
              <a:rPr lang="en-US" u="sng" dirty="0" smtClean="0"/>
              <a:t>ESP</a:t>
            </a:r>
            <a:endParaRPr lang="en-US" u="sng" dirty="0"/>
          </a:p>
        </p:txBody>
      </p:sp>
      <p:sp>
        <p:nvSpPr>
          <p:cNvPr id="6" name="Content Placeholder 5"/>
          <p:cNvSpPr>
            <a:spLocks noGrp="1"/>
          </p:cNvSpPr>
          <p:nvPr>
            <p:ph sz="quarter" idx="4"/>
          </p:nvPr>
        </p:nvSpPr>
        <p:spPr/>
        <p:txBody>
          <a:bodyPr/>
          <a:lstStyle/>
          <a:p>
            <a:pPr>
              <a:lnSpc>
                <a:spcPct val="90000"/>
              </a:lnSpc>
            </a:pPr>
            <a:r>
              <a:rPr lang="en-US" dirty="0" smtClean="0"/>
              <a:t>Requires extensive calibration and maintenance.</a:t>
            </a:r>
          </a:p>
          <a:p>
            <a:pPr>
              <a:lnSpc>
                <a:spcPct val="90000"/>
              </a:lnSpc>
            </a:pPr>
            <a:r>
              <a:rPr lang="en-US" dirty="0" smtClean="0"/>
              <a:t>Can compute many hydrologic variables over any period.</a:t>
            </a:r>
          </a:p>
          <a:p>
            <a:pPr>
              <a:lnSpc>
                <a:spcPct val="90000"/>
              </a:lnSpc>
            </a:pPr>
            <a:r>
              <a:rPr lang="en-US" dirty="0" smtClean="0"/>
              <a:t>Can be run at any time.</a:t>
            </a:r>
          </a:p>
          <a:p>
            <a:pPr>
              <a:lnSpc>
                <a:spcPct val="90000"/>
              </a:lnSpc>
            </a:pPr>
            <a:r>
              <a:rPr lang="en-US" dirty="0" smtClean="0"/>
              <a:t>Keeps track of soil moisture.</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Seasonal Water Supply Forecasts</a:t>
            </a:r>
            <a:endParaRPr lang="en-US" dirty="0"/>
          </a:p>
        </p:txBody>
      </p:sp>
      <p:sp>
        <p:nvSpPr>
          <p:cNvPr id="6" name="Content Placeholder 5"/>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US" dirty="0" smtClean="0"/>
              <a:t>Informed by SWS, ESP, and forecaster expertise</a:t>
            </a:r>
          </a:p>
          <a:p>
            <a:pPr>
              <a:buFont typeface="Arial" pitchFamily="34" charset="0"/>
              <a:buChar char="•"/>
            </a:pPr>
            <a:r>
              <a:rPr lang="en-US" dirty="0" smtClean="0"/>
              <a:t>Uncertainty comes from:</a:t>
            </a:r>
          </a:p>
          <a:p>
            <a:pPr lvl="1">
              <a:buFont typeface="Arial" pitchFamily="34" charset="0"/>
              <a:buChar char="•"/>
            </a:pPr>
            <a:r>
              <a:rPr lang="en-US" dirty="0" smtClean="0"/>
              <a:t>Density of gage network</a:t>
            </a:r>
          </a:p>
          <a:p>
            <a:pPr lvl="1">
              <a:buFont typeface="Arial" pitchFamily="34" charset="0"/>
              <a:buChar char="•"/>
            </a:pPr>
            <a:r>
              <a:rPr lang="en-US" dirty="0" smtClean="0"/>
              <a:t>Errors in historical observations</a:t>
            </a:r>
          </a:p>
          <a:p>
            <a:pPr lvl="1">
              <a:buFont typeface="Arial" pitchFamily="34" charset="0"/>
              <a:buChar char="•"/>
            </a:pPr>
            <a:r>
              <a:rPr lang="en-US" dirty="0" smtClean="0"/>
              <a:t>Variations in consumptive use</a:t>
            </a:r>
          </a:p>
          <a:p>
            <a:pPr lvl="1">
              <a:buFont typeface="Arial" pitchFamily="34" charset="0"/>
              <a:buChar char="•"/>
            </a:pPr>
            <a:r>
              <a:rPr lang="en-US" dirty="0" smtClean="0"/>
              <a:t>Limitations of models used (SAC-SMA and SNOW-17)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Model</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Deterministic forecast that is updated at least once daily, though more frequently during times of hydrologic significance</a:t>
            </a:r>
            <a:endParaRPr lang="en-US" sz="1800" dirty="0" smtClean="0"/>
          </a:p>
          <a:p>
            <a:pPr lvl="1">
              <a:buFont typeface="Arial" pitchFamily="34" charset="0"/>
              <a:buChar char="•"/>
            </a:pPr>
            <a:r>
              <a:rPr lang="en-US" dirty="0" smtClean="0"/>
              <a:t>Coupled, lumped, hydrologic model within the Community Hydrologic Prediction System (CHPS)</a:t>
            </a:r>
          </a:p>
          <a:p>
            <a:pPr lvl="1">
              <a:buFont typeface="Arial" pitchFamily="34" charset="0"/>
              <a:buChar char="•"/>
            </a:pPr>
            <a:r>
              <a:rPr lang="en-US" dirty="0" smtClean="0"/>
              <a:t>Sacramento Soil Moisture Accounting (SAC-SMA)</a:t>
            </a:r>
          </a:p>
          <a:p>
            <a:pPr lvl="1">
              <a:buFont typeface="Arial" pitchFamily="34" charset="0"/>
              <a:buChar char="•"/>
            </a:pPr>
            <a:r>
              <a:rPr lang="en-US" dirty="0" smtClean="0"/>
              <a:t>SNOW-17 (Temperature-indexed snow accumulation/melt model)</a:t>
            </a:r>
          </a:p>
          <a:p>
            <a:pPr>
              <a:buFont typeface="Arial" pitchFamily="34" charset="0"/>
              <a:buChar char="•"/>
            </a:pPr>
            <a:r>
              <a:rPr lang="en-US" dirty="0" smtClean="0"/>
              <a:t>Dependent on observed temperature, precipitation, freezing level, and reservoir data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srcRect t="11441" r="17997"/>
          <a:stretch>
            <a:fillRect/>
          </a:stretch>
        </p:blipFill>
        <p:spPr bwMode="auto">
          <a:xfrm>
            <a:off x="69101" y="2819400"/>
            <a:ext cx="4960099" cy="3810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Daily Model</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The results of this model output are ultimately what is available through the CBRFC website</a:t>
            </a:r>
            <a:endParaRPr lang="en-US" dirty="0"/>
          </a:p>
        </p:txBody>
      </p:sp>
      <p:sp>
        <p:nvSpPr>
          <p:cNvPr id="9" name="TextBox 8"/>
          <p:cNvSpPr txBox="1"/>
          <p:nvPr/>
        </p:nvSpPr>
        <p:spPr>
          <a:xfrm>
            <a:off x="5457776" y="6477000"/>
            <a:ext cx="3385863" cy="307777"/>
          </a:xfrm>
          <a:prstGeom prst="rect">
            <a:avLst/>
          </a:prstGeom>
          <a:noFill/>
        </p:spPr>
        <p:txBody>
          <a:bodyPr wrap="none" rtlCol="0">
            <a:spAutoFit/>
          </a:bodyPr>
          <a:lstStyle/>
          <a:p>
            <a:r>
              <a:rPr lang="en-US" sz="1400" b="1" dirty="0" smtClean="0">
                <a:solidFill>
                  <a:schemeClr val="tx1"/>
                </a:solidFill>
                <a:hlinkClick r:id="rId3"/>
              </a:rPr>
              <a:t>Click here to start web demonstration</a:t>
            </a:r>
            <a:endParaRPr lang="en-US" sz="1400" b="1" dirty="0">
              <a:solidFill>
                <a:schemeClr val="tx1"/>
              </a:solidFill>
            </a:endParaRPr>
          </a:p>
        </p:txBody>
      </p:sp>
      <p:sp>
        <p:nvSpPr>
          <p:cNvPr id="8" name="Rectangle 7"/>
          <p:cNvSpPr/>
          <p:nvPr/>
        </p:nvSpPr>
        <p:spPr>
          <a:xfrm>
            <a:off x="2286000" y="-20346739"/>
            <a:ext cx="4572000" cy="47551479"/>
          </a:xfrm>
          <a:prstGeom prst="rect">
            <a:avLst/>
          </a:prstGeom>
        </p:spPr>
        <p:txBody>
          <a:bodyPr>
            <a:spAutoFit/>
          </a:bodyPr>
          <a:lstStyle/>
          <a:p>
            <a:r>
              <a:rPr lang="en-US" dirty="0" smtClean="0"/>
              <a:t>BIG COTTONWOOD CK - SALT LAKE CITY, NR	BCTU1	925	430	798	176	05/16/14									5/18 - 6/7																																																																																																																																																																																																																																																																																																																																																																																																																																																																																																																																																																																																																																																																																																																																																																																																																																																																																																																																																																																																																																																</a:t>
            </a:r>
            <a:endParaRPr lang="en-US" dirty="0"/>
          </a:p>
        </p:txBody>
      </p:sp>
      <p:pic>
        <p:nvPicPr>
          <p:cNvPr id="1026" name="Picture 2"/>
          <p:cNvPicPr>
            <a:picLocks noChangeAspect="1" noChangeArrowheads="1"/>
          </p:cNvPicPr>
          <p:nvPr/>
        </p:nvPicPr>
        <p:blipFill>
          <a:blip r:embed="rId4" cstate="print"/>
          <a:srcRect t="7921" r="43787" b="2310"/>
          <a:stretch>
            <a:fillRect/>
          </a:stretch>
        </p:blipFill>
        <p:spPr bwMode="auto">
          <a:xfrm>
            <a:off x="4800600" y="2286000"/>
            <a:ext cx="4437530" cy="4191000"/>
          </a:xfrm>
          <a:prstGeom prst="rect">
            <a:avLst/>
          </a:prstGeom>
          <a:noFill/>
          <a:ln w="9525">
            <a:noFill/>
            <a:miter lim="800000"/>
            <a:headEnd/>
            <a:tailEnd/>
          </a:ln>
        </p:spPr>
      </p:pic>
      <p:cxnSp>
        <p:nvCxnSpPr>
          <p:cNvPr id="7" name="Straight Arrow Connector 6"/>
          <p:cNvCxnSpPr/>
          <p:nvPr/>
        </p:nvCxnSpPr>
        <p:spPr bwMode="auto">
          <a:xfrm flipV="1">
            <a:off x="3124200" y="3581400"/>
            <a:ext cx="2590800" cy="15240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t="11441"/>
          <a:stretch>
            <a:fillRect/>
          </a:stretch>
        </p:blipFill>
        <p:spPr bwMode="auto">
          <a:xfrm>
            <a:off x="35497" y="571500"/>
            <a:ext cx="9073006" cy="5715000"/>
          </a:xfrm>
          <a:prstGeom prst="rect">
            <a:avLst/>
          </a:prstGeom>
          <a:noFill/>
          <a:ln w="9525">
            <a:noFill/>
            <a:miter lim="800000"/>
            <a:headEnd/>
            <a:tailEnd/>
          </a:ln>
        </p:spPr>
      </p:pic>
      <p:grpSp>
        <p:nvGrpSpPr>
          <p:cNvPr id="15" name="Group 14"/>
          <p:cNvGrpSpPr/>
          <p:nvPr/>
        </p:nvGrpSpPr>
        <p:grpSpPr>
          <a:xfrm>
            <a:off x="152400" y="2057400"/>
            <a:ext cx="3671601" cy="762000"/>
            <a:chOff x="152400" y="2057400"/>
            <a:chExt cx="3671601" cy="762000"/>
          </a:xfrm>
        </p:grpSpPr>
        <p:sp>
          <p:nvSpPr>
            <p:cNvPr id="6" name="Rectangle 5"/>
            <p:cNvSpPr/>
            <p:nvPr/>
          </p:nvSpPr>
          <p:spPr bwMode="auto">
            <a:xfrm>
              <a:off x="152400" y="2057400"/>
              <a:ext cx="1447800" cy="7620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7" name="TextBox 6"/>
            <p:cNvSpPr txBox="1"/>
            <p:nvPr/>
          </p:nvSpPr>
          <p:spPr>
            <a:xfrm>
              <a:off x="1752600" y="2209800"/>
              <a:ext cx="2071401" cy="461665"/>
            </a:xfrm>
            <a:prstGeom prst="rect">
              <a:avLst/>
            </a:prstGeom>
            <a:noFill/>
          </p:spPr>
          <p:txBody>
            <a:bodyPr wrap="square" rtlCol="0">
              <a:spAutoFit/>
            </a:bodyPr>
            <a:lstStyle/>
            <a:p>
              <a:r>
                <a:rPr lang="en-US" b="1" dirty="0" smtClean="0">
                  <a:solidFill>
                    <a:srgbClr val="FF0000"/>
                  </a:solidFill>
                </a:rPr>
                <a:t>Conveniently zoom to</a:t>
              </a:r>
            </a:p>
            <a:p>
              <a:r>
                <a:rPr lang="en-US" b="1" dirty="0" smtClean="0">
                  <a:solidFill>
                    <a:srgbClr val="FF0000"/>
                  </a:solidFill>
                </a:rPr>
                <a:t>a selected area of interest</a:t>
              </a:r>
              <a:endParaRPr lang="en-US" b="1" dirty="0">
                <a:solidFill>
                  <a:srgbClr val="FF0000"/>
                </a:solidFill>
              </a:endParaRPr>
            </a:p>
          </p:txBody>
        </p:sp>
      </p:grpSp>
      <p:grpSp>
        <p:nvGrpSpPr>
          <p:cNvPr id="16" name="Group 15"/>
          <p:cNvGrpSpPr/>
          <p:nvPr/>
        </p:nvGrpSpPr>
        <p:grpSpPr>
          <a:xfrm>
            <a:off x="152400" y="2895600"/>
            <a:ext cx="3519201" cy="3048000"/>
            <a:chOff x="152400" y="2895600"/>
            <a:chExt cx="3519201" cy="3048000"/>
          </a:xfrm>
        </p:grpSpPr>
        <p:sp>
          <p:nvSpPr>
            <p:cNvPr id="9" name="Rectangle 8"/>
            <p:cNvSpPr/>
            <p:nvPr/>
          </p:nvSpPr>
          <p:spPr bwMode="auto">
            <a:xfrm>
              <a:off x="152400" y="2895600"/>
              <a:ext cx="1066800" cy="30480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0" name="TextBox 9"/>
            <p:cNvSpPr txBox="1"/>
            <p:nvPr/>
          </p:nvSpPr>
          <p:spPr>
            <a:xfrm>
              <a:off x="1600200" y="3886200"/>
              <a:ext cx="2071401" cy="461665"/>
            </a:xfrm>
            <a:prstGeom prst="rect">
              <a:avLst/>
            </a:prstGeom>
            <a:noFill/>
          </p:spPr>
          <p:txBody>
            <a:bodyPr wrap="square" rtlCol="0">
              <a:spAutoFit/>
            </a:bodyPr>
            <a:lstStyle/>
            <a:p>
              <a:r>
                <a:rPr lang="en-US" b="1" dirty="0" smtClean="0">
                  <a:solidFill>
                    <a:srgbClr val="FF0000"/>
                  </a:solidFill>
                </a:rPr>
                <a:t>Options to customized your map</a:t>
              </a:r>
            </a:p>
          </p:txBody>
        </p:sp>
      </p:grpSp>
      <p:grpSp>
        <p:nvGrpSpPr>
          <p:cNvPr id="17" name="Group 16"/>
          <p:cNvGrpSpPr/>
          <p:nvPr/>
        </p:nvGrpSpPr>
        <p:grpSpPr>
          <a:xfrm>
            <a:off x="228600" y="2133600"/>
            <a:ext cx="4572000" cy="3618131"/>
            <a:chOff x="228600" y="2133600"/>
            <a:chExt cx="4572000" cy="3618131"/>
          </a:xfrm>
        </p:grpSpPr>
        <p:sp>
          <p:nvSpPr>
            <p:cNvPr id="11" name="Rectangle 10"/>
            <p:cNvSpPr/>
            <p:nvPr/>
          </p:nvSpPr>
          <p:spPr bwMode="auto">
            <a:xfrm>
              <a:off x="228600" y="4724400"/>
              <a:ext cx="914400" cy="3810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2" name="TextBox 11"/>
            <p:cNvSpPr txBox="1"/>
            <p:nvPr/>
          </p:nvSpPr>
          <p:spPr>
            <a:xfrm>
              <a:off x="1676400" y="5105400"/>
              <a:ext cx="2071401" cy="646331"/>
            </a:xfrm>
            <a:prstGeom prst="rect">
              <a:avLst/>
            </a:prstGeom>
            <a:noFill/>
          </p:spPr>
          <p:txBody>
            <a:bodyPr wrap="square" rtlCol="0">
              <a:spAutoFit/>
            </a:bodyPr>
            <a:lstStyle/>
            <a:p>
              <a:r>
                <a:rPr lang="en-US" b="1" dirty="0" smtClean="0">
                  <a:solidFill>
                    <a:srgbClr val="FF0000"/>
                  </a:solidFill>
                </a:rPr>
                <a:t>I’ve added SNOTEL sensors in the Lake Powell region</a:t>
              </a:r>
            </a:p>
          </p:txBody>
        </p:sp>
        <p:sp>
          <p:nvSpPr>
            <p:cNvPr id="13" name="Oval 12"/>
            <p:cNvSpPr/>
            <p:nvPr/>
          </p:nvSpPr>
          <p:spPr bwMode="auto">
            <a:xfrm>
              <a:off x="4343400" y="4953000"/>
              <a:ext cx="457200" cy="381000"/>
            </a:xfrm>
            <a:prstGeom prst="ellipse">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4" name="Oval 13"/>
            <p:cNvSpPr/>
            <p:nvPr/>
          </p:nvSpPr>
          <p:spPr bwMode="auto">
            <a:xfrm>
              <a:off x="3657600" y="2133600"/>
              <a:ext cx="457200" cy="381000"/>
            </a:xfrm>
            <a:prstGeom prst="ellipse">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grpSp>
      <p:grpSp>
        <p:nvGrpSpPr>
          <p:cNvPr id="21" name="Group 20"/>
          <p:cNvGrpSpPr/>
          <p:nvPr/>
        </p:nvGrpSpPr>
        <p:grpSpPr>
          <a:xfrm>
            <a:off x="5715000" y="1447800"/>
            <a:ext cx="2071401" cy="1600200"/>
            <a:chOff x="5715000" y="1447800"/>
            <a:chExt cx="2071401" cy="1600200"/>
          </a:xfrm>
        </p:grpSpPr>
        <p:sp>
          <p:nvSpPr>
            <p:cNvPr id="19" name="Rectangle 18"/>
            <p:cNvSpPr/>
            <p:nvPr/>
          </p:nvSpPr>
          <p:spPr bwMode="auto">
            <a:xfrm>
              <a:off x="6400800" y="2057400"/>
              <a:ext cx="1143000" cy="9906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20" name="TextBox 19"/>
            <p:cNvSpPr txBox="1"/>
            <p:nvPr/>
          </p:nvSpPr>
          <p:spPr>
            <a:xfrm>
              <a:off x="5715000" y="1447800"/>
              <a:ext cx="2071401" cy="461665"/>
            </a:xfrm>
            <a:prstGeom prst="rect">
              <a:avLst/>
            </a:prstGeom>
            <a:noFill/>
          </p:spPr>
          <p:txBody>
            <a:bodyPr wrap="square" rtlCol="0">
              <a:spAutoFit/>
            </a:bodyPr>
            <a:lstStyle/>
            <a:p>
              <a:r>
                <a:rPr lang="en-US" b="1" dirty="0" smtClean="0">
                  <a:solidFill>
                    <a:srgbClr val="FF0000"/>
                  </a:solidFill>
                </a:rPr>
                <a:t>See areas of hydrologic interest</a:t>
              </a:r>
              <a:endParaRPr lang="en-US"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par>
                                <p:cTn id="13" presetID="5" presetClass="exit" presetSubtype="10" fill="hold" nodeType="withEffect">
                                  <p:stCondLst>
                                    <p:cond delay="0"/>
                                  </p:stCondLst>
                                  <p:childTnLst>
                                    <p:animEffect transition="out" filter="checkerboard(across)">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par>
                                <p:cTn id="21" presetID="5" presetClass="exit" presetSubtype="10" fill="hold" nodeType="withEffect">
                                  <p:stCondLst>
                                    <p:cond delay="0"/>
                                  </p:stCondLst>
                                  <p:childTnLst>
                                    <p:animEffect transition="out" filter="checkerboard(across)">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par>
                                <p:cTn id="29" presetID="3" presetClass="exit" presetSubtype="10" fill="hold" nodeType="withEffect">
                                  <p:stCondLst>
                                    <p:cond delay="0"/>
                                  </p:stCondLst>
                                  <p:childTnLst>
                                    <p:animEffect transition="out" filter="blinds(horizontal)">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t="11185" r="43787" b="2310"/>
          <a:stretch>
            <a:fillRect/>
          </a:stretch>
        </p:blipFill>
        <p:spPr bwMode="auto">
          <a:xfrm>
            <a:off x="896470" y="0"/>
            <a:ext cx="7367974" cy="6705600"/>
          </a:xfrm>
          <a:prstGeom prst="rect">
            <a:avLst/>
          </a:prstGeom>
          <a:noFill/>
          <a:ln w="9525">
            <a:noFill/>
            <a:miter lim="800000"/>
            <a:headEnd/>
            <a:tailEnd/>
          </a:ln>
        </p:spPr>
      </p:pic>
      <p:grpSp>
        <p:nvGrpSpPr>
          <p:cNvPr id="16" name="Group 15"/>
          <p:cNvGrpSpPr/>
          <p:nvPr/>
        </p:nvGrpSpPr>
        <p:grpSpPr>
          <a:xfrm>
            <a:off x="1064678" y="5029200"/>
            <a:ext cx="6326722" cy="1600200"/>
            <a:chOff x="1064678" y="5029200"/>
            <a:chExt cx="6326722" cy="1600200"/>
          </a:xfrm>
        </p:grpSpPr>
        <p:sp>
          <p:nvSpPr>
            <p:cNvPr id="10" name="Rectangle 9"/>
            <p:cNvSpPr/>
            <p:nvPr/>
          </p:nvSpPr>
          <p:spPr bwMode="auto">
            <a:xfrm>
              <a:off x="1064678" y="5029200"/>
              <a:ext cx="4800600" cy="16002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11" name="TextBox 10"/>
            <p:cNvSpPr txBox="1"/>
            <p:nvPr/>
          </p:nvSpPr>
          <p:spPr>
            <a:xfrm>
              <a:off x="6170078" y="5410200"/>
              <a:ext cx="1221322" cy="646331"/>
            </a:xfrm>
            <a:prstGeom prst="rect">
              <a:avLst/>
            </a:prstGeom>
            <a:noFill/>
          </p:spPr>
          <p:txBody>
            <a:bodyPr wrap="square" rtlCol="0">
              <a:spAutoFit/>
            </a:bodyPr>
            <a:lstStyle/>
            <a:p>
              <a:r>
                <a:rPr lang="en-US" b="1" dirty="0" smtClean="0">
                  <a:solidFill>
                    <a:srgbClr val="FF0000"/>
                  </a:solidFill>
                </a:rPr>
                <a:t>Options to customize the hydrograph</a:t>
              </a:r>
              <a:endParaRPr lang="en-US" b="1" dirty="0">
                <a:solidFill>
                  <a:srgbClr val="FF0000"/>
                </a:solidFill>
              </a:endParaRPr>
            </a:p>
          </p:txBody>
        </p:sp>
      </p:grpSp>
      <p:grpSp>
        <p:nvGrpSpPr>
          <p:cNvPr id="15" name="Group 14"/>
          <p:cNvGrpSpPr/>
          <p:nvPr/>
        </p:nvGrpSpPr>
        <p:grpSpPr>
          <a:xfrm>
            <a:off x="990600" y="1828800"/>
            <a:ext cx="2664878" cy="2667000"/>
            <a:chOff x="990600" y="1828800"/>
            <a:chExt cx="2664878" cy="2667000"/>
          </a:xfrm>
        </p:grpSpPr>
        <p:sp>
          <p:nvSpPr>
            <p:cNvPr id="6" name="Rectangle 5"/>
            <p:cNvSpPr/>
            <p:nvPr/>
          </p:nvSpPr>
          <p:spPr bwMode="auto">
            <a:xfrm>
              <a:off x="1598078" y="1828800"/>
              <a:ext cx="2057400" cy="7620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7" name="TextBox 6"/>
            <p:cNvSpPr txBox="1"/>
            <p:nvPr/>
          </p:nvSpPr>
          <p:spPr>
            <a:xfrm>
              <a:off x="1979078" y="2667000"/>
              <a:ext cx="1268296" cy="276999"/>
            </a:xfrm>
            <a:prstGeom prst="rect">
              <a:avLst/>
            </a:prstGeom>
            <a:noFill/>
          </p:spPr>
          <p:txBody>
            <a:bodyPr wrap="none" rtlCol="0">
              <a:spAutoFit/>
            </a:bodyPr>
            <a:lstStyle/>
            <a:p>
              <a:r>
                <a:rPr lang="en-US" b="1" dirty="0" smtClean="0">
                  <a:solidFill>
                    <a:srgbClr val="FF0000"/>
                  </a:solidFill>
                </a:rPr>
                <a:t>Observed Data</a:t>
              </a:r>
              <a:endParaRPr lang="en-US" b="1" dirty="0">
                <a:solidFill>
                  <a:srgbClr val="FF0000"/>
                </a:solidFill>
              </a:endParaRPr>
            </a:p>
          </p:txBody>
        </p:sp>
        <p:sp>
          <p:nvSpPr>
            <p:cNvPr id="12" name="Rectangle 11"/>
            <p:cNvSpPr/>
            <p:nvPr/>
          </p:nvSpPr>
          <p:spPr bwMode="auto">
            <a:xfrm>
              <a:off x="990600" y="4343400"/>
              <a:ext cx="762000" cy="1524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grpSp>
      <p:grpSp>
        <p:nvGrpSpPr>
          <p:cNvPr id="14" name="Group 13"/>
          <p:cNvGrpSpPr/>
          <p:nvPr/>
        </p:nvGrpSpPr>
        <p:grpSpPr>
          <a:xfrm>
            <a:off x="1752600" y="1828800"/>
            <a:ext cx="3884078" cy="2667000"/>
            <a:chOff x="1752600" y="1828800"/>
            <a:chExt cx="3884078" cy="2667000"/>
          </a:xfrm>
        </p:grpSpPr>
        <p:sp>
          <p:nvSpPr>
            <p:cNvPr id="8" name="Rectangle 7"/>
            <p:cNvSpPr/>
            <p:nvPr/>
          </p:nvSpPr>
          <p:spPr bwMode="auto">
            <a:xfrm>
              <a:off x="3655478" y="1828800"/>
              <a:ext cx="1981200" cy="7620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sp>
          <p:nvSpPr>
            <p:cNvPr id="9" name="TextBox 8"/>
            <p:cNvSpPr txBox="1"/>
            <p:nvPr/>
          </p:nvSpPr>
          <p:spPr>
            <a:xfrm>
              <a:off x="4094930" y="2667000"/>
              <a:ext cx="1221322" cy="461665"/>
            </a:xfrm>
            <a:prstGeom prst="rect">
              <a:avLst/>
            </a:prstGeom>
            <a:noFill/>
          </p:spPr>
          <p:txBody>
            <a:bodyPr wrap="square" rtlCol="0">
              <a:spAutoFit/>
            </a:bodyPr>
            <a:lstStyle/>
            <a:p>
              <a:r>
                <a:rPr lang="en-US" b="1" dirty="0" smtClean="0">
                  <a:solidFill>
                    <a:srgbClr val="FF0000"/>
                  </a:solidFill>
                </a:rPr>
                <a:t>Forecasted Data</a:t>
              </a:r>
              <a:endParaRPr lang="en-US" b="1" dirty="0">
                <a:solidFill>
                  <a:srgbClr val="FF0000"/>
                </a:solidFill>
              </a:endParaRPr>
            </a:p>
          </p:txBody>
        </p:sp>
        <p:sp>
          <p:nvSpPr>
            <p:cNvPr id="13" name="Rectangle 12"/>
            <p:cNvSpPr/>
            <p:nvPr/>
          </p:nvSpPr>
          <p:spPr bwMode="auto">
            <a:xfrm>
              <a:off x="1752600" y="4343400"/>
              <a:ext cx="3124200" cy="152400"/>
            </a:xfrm>
            <a:prstGeom prst="rect">
              <a:avLst/>
            </a:prstGeom>
            <a:solidFill>
              <a:srgbClr val="FFFF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FFFFFF"/>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2000"/>
                                        <p:tgtEl>
                                          <p:spTgt spid="14"/>
                                        </p:tgtEl>
                                      </p:cBhvr>
                                    </p:animEffect>
                                  </p:childTnLst>
                                </p:cTn>
                              </p:par>
                              <p:par>
                                <p:cTn id="13" presetID="22" presetClass="exit" presetSubtype="4" fill="hold" nodeType="withEffect">
                                  <p:stCondLst>
                                    <p:cond delay="0"/>
                                  </p:stCondLst>
                                  <p:childTnLst>
                                    <p:animEffect transition="out" filter="wipe(down)">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par>
                                <p:cTn id="21" presetID="5" presetClass="exit" presetSubtype="10" fill="hold" nodeType="withEffect">
                                  <p:stCondLst>
                                    <p:cond delay="0"/>
                                  </p:stCondLst>
                                  <p:childTnLst>
                                    <p:animEffect transition="out" filter="checkerboard(across)">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aa">
  <a:themeElements>
    <a:clrScheme name="Custom 1">
      <a:dk1>
        <a:srgbClr val="000000"/>
      </a:dk1>
      <a:lt1>
        <a:srgbClr val="009999"/>
      </a:lt1>
      <a:dk2>
        <a:srgbClr val="000000"/>
      </a:dk2>
      <a:lt2>
        <a:srgbClr val="808080"/>
      </a:lt2>
      <a:accent1>
        <a:srgbClr val="00CC99"/>
      </a:accent1>
      <a:accent2>
        <a:srgbClr val="3333CC"/>
      </a:accent2>
      <a:accent3>
        <a:srgbClr val="AACACA"/>
      </a:accent3>
      <a:accent4>
        <a:srgbClr val="000000"/>
      </a:accent4>
      <a:accent5>
        <a:srgbClr val="AAE2CA"/>
      </a:accent5>
      <a:accent6>
        <a:srgbClr val="2D2DB9"/>
      </a:accent6>
      <a:hlink>
        <a:srgbClr val="FF0000"/>
      </a:hlink>
      <a:folHlink>
        <a:srgbClr val="FF0000"/>
      </a:folHlink>
    </a:clrScheme>
    <a:fontScheme name="noa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FFFFFF"/>
            </a:solidFill>
            <a:effectLst/>
            <a:latin typeface="Arial" charset="0"/>
          </a:defRPr>
        </a:defPPr>
      </a:lstStyle>
    </a:lnDef>
  </a:objectDefaults>
  <a:extraClrSchemeLst>
    <a:extraClrScheme>
      <a:clrScheme name="noa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a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Designs\noaa.pot</Template>
  <TotalTime>41674</TotalTime>
  <Words>2237</Words>
  <Application>Microsoft Office PowerPoint</Application>
  <PresentationFormat>On-screen Show (4:3)</PresentationFormat>
  <Paragraphs>259</Paragraphs>
  <Slides>58</Slides>
  <Notes>6</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noaa</vt:lpstr>
      <vt:lpstr>CBRFC Forecast Products: Where, When, and What is Issued?</vt:lpstr>
      <vt:lpstr>Overview</vt:lpstr>
      <vt:lpstr>Overview</vt:lpstr>
      <vt:lpstr>What you should take away…</vt:lpstr>
      <vt:lpstr>Daily Model</vt:lpstr>
      <vt:lpstr>Daily Model</vt:lpstr>
      <vt:lpstr>Daily Model</vt:lpstr>
      <vt:lpstr>Slide 8</vt:lpstr>
      <vt:lpstr>Slide 9</vt:lpstr>
      <vt:lpstr>Daily Model</vt:lpstr>
      <vt:lpstr>Slide 11</vt:lpstr>
      <vt:lpstr>So….</vt:lpstr>
      <vt:lpstr>Daily ESP Forecast</vt:lpstr>
      <vt:lpstr>Daily ESP Forecast</vt:lpstr>
      <vt:lpstr>Daily ESP Forecast</vt:lpstr>
      <vt:lpstr>Daily ESP Forecast</vt:lpstr>
      <vt:lpstr>Daily ESP Forecast</vt:lpstr>
      <vt:lpstr>Daily ESP Forecast</vt:lpstr>
      <vt:lpstr>Daily ESP Forecast</vt:lpstr>
      <vt:lpstr>So….</vt:lpstr>
      <vt:lpstr>Seasonal Water Supply Forecasts</vt:lpstr>
      <vt:lpstr>Seasonal Water Supply Forecasts</vt:lpstr>
      <vt:lpstr>Slide 23</vt:lpstr>
      <vt:lpstr>Seasonal Water Supply Forecasts</vt:lpstr>
      <vt:lpstr>So….</vt:lpstr>
      <vt:lpstr>Peak Flow Forecasts</vt:lpstr>
      <vt:lpstr>Peak Flow Forecasts</vt:lpstr>
      <vt:lpstr>Peak Flow Forecasts</vt:lpstr>
      <vt:lpstr>Spring Weather Really Matters</vt:lpstr>
      <vt:lpstr>Slide 30</vt:lpstr>
      <vt:lpstr>Slide 31</vt:lpstr>
      <vt:lpstr>Slide 32</vt:lpstr>
      <vt:lpstr>Slide 33</vt:lpstr>
      <vt:lpstr>Accounting for diurnal variation daily mean to instantaneous peak adjustment </vt:lpstr>
      <vt:lpstr>So….</vt:lpstr>
      <vt:lpstr>Discussion</vt:lpstr>
      <vt:lpstr>Some thoughts…</vt:lpstr>
      <vt:lpstr>Extra Slides</vt:lpstr>
      <vt:lpstr>Daily Model</vt:lpstr>
      <vt:lpstr>Daily Model</vt:lpstr>
      <vt:lpstr>Daily Model</vt:lpstr>
      <vt:lpstr>Daily Model</vt:lpstr>
      <vt:lpstr>Daily Model</vt:lpstr>
      <vt:lpstr>ESP Forecast Traces</vt:lpstr>
      <vt:lpstr>Slide 45</vt:lpstr>
      <vt:lpstr>Monthly and Seasonal Water Supply Forecasts</vt:lpstr>
      <vt:lpstr>Seasonal Water Supply Forecasts</vt:lpstr>
      <vt:lpstr>ESP Forecast Traces</vt:lpstr>
      <vt:lpstr>ESP Forecast Traces</vt:lpstr>
      <vt:lpstr>ESP Forecast Traces</vt:lpstr>
      <vt:lpstr>ESP Forecast Traces</vt:lpstr>
      <vt:lpstr>ESP Forecast Traces</vt:lpstr>
      <vt:lpstr>So….</vt:lpstr>
      <vt:lpstr>Slide 54</vt:lpstr>
      <vt:lpstr>Seasonal Water Supply Forecasts</vt:lpstr>
      <vt:lpstr>Seasonal Water Supply Forecasts</vt:lpstr>
      <vt:lpstr>Seasonal Water Supply Forecasts</vt:lpstr>
      <vt:lpstr>Seasonal Water Supply Forecasts</vt:lpstr>
    </vt:vector>
  </TitlesOfParts>
  <Company>National Weather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 3rd Quarter Review 2001</dc:title>
  <dc:creator>David Pascual</dc:creator>
  <cp:lastModifiedBy>W. Paul Miller</cp:lastModifiedBy>
  <cp:revision>1724</cp:revision>
  <dcterms:created xsi:type="dcterms:W3CDTF">2014-02-12T17:56:41Z</dcterms:created>
  <dcterms:modified xsi:type="dcterms:W3CDTF">2014-02-24T20:45:02Z</dcterms:modified>
</cp:coreProperties>
</file>