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6" r:id="rId3"/>
    <p:sldId id="257" r:id="rId4"/>
    <p:sldId id="260" r:id="rId5"/>
    <p:sldId id="266" r:id="rId6"/>
    <p:sldId id="258" r:id="rId7"/>
    <p:sldId id="265" r:id="rId8"/>
    <p:sldId id="259" r:id="rId9"/>
    <p:sldId id="261" r:id="rId10"/>
    <p:sldId id="262" r:id="rId11"/>
    <p:sldId id="264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96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498FE-1047-4644-95B1-FF43819B86CD}" type="datetimeFigureOut">
              <a:rPr lang="en-US" smtClean="0"/>
              <a:pPr/>
              <a:t>2/24/2014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A39EB-0F7C-4914-A9C7-26C12505E1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498FE-1047-4644-95B1-FF43819B86CD}" type="datetimeFigureOut">
              <a:rPr lang="en-US" smtClean="0"/>
              <a:pPr/>
              <a:t>2/24/2014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A39EB-0F7C-4914-A9C7-26C12505E1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498FE-1047-4644-95B1-FF43819B86CD}" type="datetimeFigureOut">
              <a:rPr lang="en-US" smtClean="0"/>
              <a:pPr/>
              <a:t>2/24/2014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A39EB-0F7C-4914-A9C7-26C12505E1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498FE-1047-4644-95B1-FF43819B86CD}" type="datetimeFigureOut">
              <a:rPr lang="en-US" smtClean="0"/>
              <a:pPr/>
              <a:t>2/24/2014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A39EB-0F7C-4914-A9C7-26C12505E1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498FE-1047-4644-95B1-FF43819B86CD}" type="datetimeFigureOut">
              <a:rPr lang="en-US" smtClean="0"/>
              <a:pPr/>
              <a:t>2/24/2014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A39EB-0F7C-4914-A9C7-26C12505E1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498FE-1047-4644-95B1-FF43819B86CD}" type="datetimeFigureOut">
              <a:rPr lang="en-US" smtClean="0"/>
              <a:pPr/>
              <a:t>2/24/2014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A39EB-0F7C-4914-A9C7-26C12505E1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498FE-1047-4644-95B1-FF43819B86CD}" type="datetimeFigureOut">
              <a:rPr lang="en-US" smtClean="0"/>
              <a:pPr/>
              <a:t>2/24/2014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A39EB-0F7C-4914-A9C7-26C12505E1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498FE-1047-4644-95B1-FF43819B86CD}" type="datetimeFigureOut">
              <a:rPr lang="en-US" smtClean="0"/>
              <a:pPr/>
              <a:t>2/24/2014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A39EB-0F7C-4914-A9C7-26C12505E1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498FE-1047-4644-95B1-FF43819B86CD}" type="datetimeFigureOut">
              <a:rPr lang="en-US" smtClean="0"/>
              <a:pPr/>
              <a:t>2/24/2014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A39EB-0F7C-4914-A9C7-26C12505E1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498FE-1047-4644-95B1-FF43819B86CD}" type="datetimeFigureOut">
              <a:rPr lang="en-US" smtClean="0"/>
              <a:pPr/>
              <a:t>2/24/2014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A39EB-0F7C-4914-A9C7-26C12505E1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498FE-1047-4644-95B1-FF43819B86CD}" type="datetimeFigureOut">
              <a:rPr lang="en-US" smtClean="0"/>
              <a:pPr/>
              <a:t>2/24/2014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A39EB-0F7C-4914-A9C7-26C12505E1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498FE-1047-4644-95B1-FF43819B86CD}" type="datetimeFigureOut">
              <a:rPr lang="en-US" smtClean="0"/>
              <a:pPr/>
              <a:t>2/24/2014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A39EB-0F7C-4914-A9C7-26C12505E1F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What</a:t>
            </a:r>
            <a:r>
              <a:rPr kumimoji="0" lang="en-US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Affects 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Forecast Quality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1524000"/>
            <a:ext cx="8382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Uncertainty in weather forecasts</a:t>
            </a:r>
          </a:p>
          <a:p>
            <a:r>
              <a:rPr lang="en-US" sz="2800" dirty="0" smtClean="0"/>
              <a:t>Data</a:t>
            </a:r>
          </a:p>
          <a:p>
            <a:r>
              <a:rPr lang="en-US" sz="2800" dirty="0" smtClean="0"/>
              <a:t> </a:t>
            </a:r>
            <a:r>
              <a:rPr lang="en-US" sz="2800" dirty="0" smtClean="0"/>
              <a:t>   Network density</a:t>
            </a:r>
          </a:p>
          <a:p>
            <a:r>
              <a:rPr lang="en-US" sz="2800" dirty="0" smtClean="0"/>
              <a:t>    Quality of measurements</a:t>
            </a:r>
          </a:p>
          <a:p>
            <a:r>
              <a:rPr lang="en-US" sz="2800" dirty="0" smtClean="0"/>
              <a:t>    Missing measurements</a:t>
            </a:r>
          </a:p>
          <a:p>
            <a:r>
              <a:rPr lang="en-US" sz="2800" dirty="0" smtClean="0"/>
              <a:t> </a:t>
            </a:r>
            <a:r>
              <a:rPr lang="en-US" sz="2800" dirty="0" smtClean="0"/>
              <a:t>   Loss of data sites used in calibration</a:t>
            </a:r>
          </a:p>
          <a:p>
            <a:r>
              <a:rPr lang="en-US" sz="2800" dirty="0" smtClean="0"/>
              <a:t>Diversions &amp; consumptive </a:t>
            </a:r>
            <a:r>
              <a:rPr lang="en-US" sz="2800" dirty="0" smtClean="0"/>
              <a:t>u</a:t>
            </a:r>
            <a:r>
              <a:rPr lang="en-US" sz="2800" dirty="0" smtClean="0"/>
              <a:t>se</a:t>
            </a:r>
          </a:p>
          <a:p>
            <a:r>
              <a:rPr lang="en-US" sz="2800" dirty="0" smtClean="0"/>
              <a:t>Model calibration errors (usually tied to historical data)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rma3t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62400" y="76201"/>
            <a:ext cx="5029200" cy="3352799"/>
          </a:xfrm>
          <a:prstGeom prst="rect">
            <a:avLst/>
          </a:prstGeom>
        </p:spPr>
      </p:pic>
      <p:pic>
        <p:nvPicPr>
          <p:cNvPr id="3" name="Picture 2" descr="gsweb1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361983"/>
            <a:ext cx="3429000" cy="4505417"/>
          </a:xfrm>
          <a:prstGeom prst="rect">
            <a:avLst/>
          </a:prstGeom>
        </p:spPr>
      </p:pic>
      <p:pic>
        <p:nvPicPr>
          <p:cNvPr id="4" name="Picture 3" descr="mrma3sw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62398" y="3378200"/>
            <a:ext cx="5105402" cy="3403600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 flipH="1">
            <a:off x="4343400" y="1752600"/>
            <a:ext cx="4191000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1676400" y="2667000"/>
            <a:ext cx="685800" cy="45720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52400" y="228600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SNOTEL Site: Mormon Mountain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52400" y="6183868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Precip</a:t>
            </a:r>
            <a:r>
              <a:rPr lang="en-US" dirty="0" smtClean="0"/>
              <a:t> Type – Remained as snow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rma3pc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24300" y="3429000"/>
            <a:ext cx="5143501" cy="3429000"/>
          </a:xfrm>
          <a:prstGeom prst="rect">
            <a:avLst/>
          </a:prstGeom>
        </p:spPr>
      </p:pic>
      <p:pic>
        <p:nvPicPr>
          <p:cNvPr id="3" name="Picture 2" descr="gsweb1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361983"/>
            <a:ext cx="3429000" cy="4505417"/>
          </a:xfrm>
          <a:prstGeom prst="rect">
            <a:avLst/>
          </a:prstGeom>
        </p:spPr>
      </p:pic>
      <p:pic>
        <p:nvPicPr>
          <p:cNvPr id="5" name="Picture 4" descr="singstn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62400" y="76200"/>
            <a:ext cx="5105400" cy="3403600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1676400" y="2667000"/>
            <a:ext cx="685800" cy="45720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52400" y="228600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SNOTEL Site: Mormon Mountain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905000"/>
            <a:ext cx="7924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Large runoff forecast indicated but response was minimal</a:t>
            </a:r>
          </a:p>
          <a:p>
            <a:endParaRPr lang="en-US" dirty="0" smtClean="0"/>
          </a:p>
          <a:p>
            <a:r>
              <a:rPr lang="en-US" dirty="0" smtClean="0"/>
              <a:t>Never had a good handle on the freezing level, rain/snow line (critical in AZ)</a:t>
            </a:r>
          </a:p>
          <a:p>
            <a:endParaRPr lang="en-US" dirty="0" smtClean="0"/>
          </a:p>
          <a:p>
            <a:r>
              <a:rPr lang="en-US" dirty="0" smtClean="0"/>
              <a:t>Good data network exists but lower elevation SNOTEL might have helped </a:t>
            </a:r>
          </a:p>
          <a:p>
            <a:endParaRPr lang="en-US" dirty="0" smtClean="0"/>
          </a:p>
          <a:p>
            <a:r>
              <a:rPr lang="en-US" dirty="0" smtClean="0"/>
              <a:t>Data network limits &amp; uncertainty in future weather (misplaced QPF &amp; challenging Freezing Level) resulted in missed forecast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990600"/>
            <a:ext cx="701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January </a:t>
            </a:r>
            <a:r>
              <a:rPr lang="en-US" sz="2400" dirty="0" smtClean="0"/>
              <a:t>2010 Heavy Rain </a:t>
            </a:r>
            <a:r>
              <a:rPr lang="en-US" sz="2400" dirty="0" smtClean="0"/>
              <a:t>Even - Oak </a:t>
            </a:r>
            <a:r>
              <a:rPr lang="en-US" sz="2400" dirty="0" smtClean="0"/>
              <a:t>Creek 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6375"/>
            <a:ext cx="7772400" cy="1470025"/>
          </a:xfrm>
        </p:spPr>
        <p:txBody>
          <a:bodyPr/>
          <a:lstStyle/>
          <a:p>
            <a:r>
              <a:rPr lang="en-US" dirty="0" smtClean="0"/>
              <a:t>Precipitation Network</a:t>
            </a:r>
            <a:br>
              <a:rPr lang="en-US" dirty="0" smtClean="0"/>
            </a:br>
            <a:r>
              <a:rPr lang="en-US" dirty="0" smtClean="0"/>
              <a:t>(~3000 stations)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828800"/>
            <a:ext cx="6400800" cy="3886200"/>
          </a:xfrm>
        </p:spPr>
        <p:txBody>
          <a:bodyPr>
            <a:normAutofit fontScale="77500" lnSpcReduction="20000"/>
          </a:bodyPr>
          <a:lstStyle/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NRCS (SNOTEL and SCAN)</a:t>
            </a:r>
          </a:p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COOP</a:t>
            </a:r>
          </a:p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RAWS</a:t>
            </a:r>
          </a:p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ALERT (several counties in AZ, NM and NV)</a:t>
            </a:r>
          </a:p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USRCRN</a:t>
            </a:r>
          </a:p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USCRN</a:t>
            </a:r>
          </a:p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ASOS</a:t>
            </a:r>
          </a:p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AWOS</a:t>
            </a:r>
          </a:p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UCN</a:t>
            </a:r>
          </a:p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COCORAHS</a:t>
            </a:r>
          </a:p>
          <a:p>
            <a:pPr algn="l"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Precipitation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Periodically update the metadata</a:t>
            </a:r>
          </a:p>
          <a:p>
            <a:pPr lvl="1"/>
            <a:r>
              <a:rPr lang="en-US" dirty="0" smtClean="0"/>
              <a:t>Mainly latitude, longitude and elevation</a:t>
            </a:r>
          </a:p>
          <a:p>
            <a:pPr lvl="1"/>
            <a:r>
              <a:rPr lang="en-US" dirty="0" smtClean="0"/>
              <a:t>Additional check using 30 meter DEM data</a:t>
            </a:r>
          </a:p>
          <a:p>
            <a:pPr lvl="1"/>
            <a:r>
              <a:rPr lang="en-US" dirty="0" smtClean="0"/>
              <a:t>Goal is to remove obvious errors </a:t>
            </a:r>
          </a:p>
          <a:p>
            <a:pPr lvl="1"/>
            <a:r>
              <a:rPr lang="en-US" dirty="0" smtClean="0"/>
              <a:t>Done about once each year</a:t>
            </a:r>
          </a:p>
          <a:p>
            <a:pPr lvl="1"/>
            <a:r>
              <a:rPr lang="en-US" dirty="0" smtClean="0"/>
              <a:t>Important for precipitation analysis</a:t>
            </a:r>
          </a:p>
          <a:p>
            <a:pPr lvl="1"/>
            <a:r>
              <a:rPr lang="en-US" dirty="0" smtClean="0"/>
              <a:t>Important for radar bias calculation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ventgaugedensit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450" y="0"/>
            <a:ext cx="8631463" cy="66294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radar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958397"/>
            <a:ext cx="8943394" cy="4832803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2895600" y="2590800"/>
            <a:ext cx="457200" cy="30480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0" y="15240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Radar coverage depends on Freezing Level</a:t>
            </a:r>
          </a:p>
          <a:p>
            <a:r>
              <a:rPr lang="en-US" dirty="0" smtClean="0"/>
              <a:t>			Adjusting for bias depends on gage network density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Precipitation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Upper Colorado </a:t>
            </a:r>
          </a:p>
          <a:p>
            <a:pPr lvl="1"/>
            <a:r>
              <a:rPr lang="en-US" dirty="0" smtClean="0"/>
              <a:t>Winter: use predetermined station weights</a:t>
            </a:r>
          </a:p>
          <a:p>
            <a:pPr lvl="1"/>
            <a:r>
              <a:rPr lang="en-US" dirty="0" smtClean="0"/>
              <a:t>summer : use all stations including radar, but limit the radar where the mid beam is &lt; 8000 AGL</a:t>
            </a:r>
          </a:p>
          <a:p>
            <a:r>
              <a:rPr lang="en-US" dirty="0" smtClean="0"/>
              <a:t>Lower Colorado</a:t>
            </a:r>
          </a:p>
          <a:p>
            <a:pPr lvl="1"/>
            <a:r>
              <a:rPr lang="en-US" dirty="0" smtClean="0"/>
              <a:t>winter : Use all stations including radar but </a:t>
            </a:r>
            <a:r>
              <a:rPr lang="en-US" dirty="0"/>
              <a:t>o</a:t>
            </a:r>
            <a:r>
              <a:rPr lang="en-US" dirty="0" smtClean="0"/>
              <a:t>nly use radar in areas where it is raining. This results in only using gauges in most areas</a:t>
            </a:r>
          </a:p>
          <a:p>
            <a:pPr lvl="1"/>
            <a:r>
              <a:rPr lang="en-US" dirty="0" smtClean="0"/>
              <a:t>summer : use all stations including radar, but limit the radar where the mid beam is &lt; 8000 AGL</a:t>
            </a:r>
          </a:p>
          <a:p>
            <a:pPr lvl="1"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sweb1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" y="450624"/>
            <a:ext cx="5063666" cy="5569176"/>
          </a:xfrm>
          <a:prstGeom prst="rect">
            <a:avLst/>
          </a:prstGeom>
        </p:spPr>
      </p:pic>
      <p:pic>
        <p:nvPicPr>
          <p:cNvPr id="3" name="Picture 2" descr="gesweb1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34000" y="1676400"/>
            <a:ext cx="3505200" cy="3390446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>
            <a:off x="1600200" y="2362200"/>
            <a:ext cx="838200" cy="609600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638800" y="1752600"/>
            <a:ext cx="2133600" cy="2743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486400" y="457200"/>
            <a:ext cx="335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January </a:t>
            </a:r>
            <a:r>
              <a:rPr lang="en-US" dirty="0" smtClean="0"/>
              <a:t>2010 Heavy Rain Event</a:t>
            </a:r>
          </a:p>
          <a:p>
            <a:pPr algn="ctr"/>
            <a:r>
              <a:rPr lang="en-US" dirty="0" smtClean="0"/>
              <a:t>Oak Creek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ventprecip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461051"/>
            <a:ext cx="8229600" cy="6320749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4572000" y="1905000"/>
            <a:ext cx="914400" cy="1066800"/>
          </a:xfrm>
          <a:prstGeom prst="ellipse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133600" y="76200"/>
            <a:ext cx="449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January 21-22 2010 Observed Precipitation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ventfreezin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450" y="0"/>
            <a:ext cx="8929100" cy="6858000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3962400" y="1066800"/>
            <a:ext cx="1524000" cy="205740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14726</TotalTime>
  <Words>284</Words>
  <Application>Microsoft Office PowerPoint</Application>
  <PresentationFormat>On-screen Show (4:3)</PresentationFormat>
  <Paragraphs>51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Precipitation Network (~3000 stations)</vt:lpstr>
      <vt:lpstr>Precipitation Network</vt:lpstr>
      <vt:lpstr>Slide 4</vt:lpstr>
      <vt:lpstr>Slide 5</vt:lpstr>
      <vt:lpstr>Precipitation Network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ccp</dc:creator>
  <cp:lastModifiedBy>ges</cp:lastModifiedBy>
  <cp:revision>38</cp:revision>
  <dcterms:created xsi:type="dcterms:W3CDTF">2014-02-11T17:29:43Z</dcterms:created>
  <dcterms:modified xsi:type="dcterms:W3CDTF">2014-02-24T16:07:42Z</dcterms:modified>
</cp:coreProperties>
</file>