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71" r:id="rId2"/>
    <p:sldId id="284" r:id="rId3"/>
    <p:sldId id="256" r:id="rId4"/>
    <p:sldId id="267" r:id="rId5"/>
    <p:sldId id="268" r:id="rId6"/>
    <p:sldId id="272" r:id="rId7"/>
    <p:sldId id="269" r:id="rId8"/>
    <p:sldId id="280" r:id="rId9"/>
    <p:sldId id="270" r:id="rId10"/>
    <p:sldId id="274" r:id="rId11"/>
    <p:sldId id="281" r:id="rId12"/>
    <p:sldId id="276" r:id="rId13"/>
    <p:sldId id="282" r:id="rId14"/>
    <p:sldId id="277" r:id="rId15"/>
    <p:sldId id="285" r:id="rId16"/>
    <p:sldId id="278" r:id="rId17"/>
    <p:sldId id="279" r:id="rId18"/>
  </p:sldIdLst>
  <p:sldSz cx="9144000" cy="6858000" type="screen4x3"/>
  <p:notesSz cx="6934200" cy="9220200"/>
  <p:defaultTextStyle>
    <a:defPPr>
      <a:defRPr lang="en-US"/>
    </a:defPPr>
    <a:lvl1pPr algn="ctr" rtl="0" fontAlgn="base">
      <a:spcBef>
        <a:spcPct val="0"/>
      </a:spcBef>
      <a:spcAft>
        <a:spcPct val="0"/>
      </a:spcAft>
      <a:defRPr sz="1200" kern="1200">
        <a:solidFill>
          <a:srgbClr val="FFFFFF"/>
        </a:solidFill>
        <a:latin typeface="Arial" charset="0"/>
        <a:ea typeface="+mn-ea"/>
        <a:cs typeface="+mn-cs"/>
      </a:defRPr>
    </a:lvl1pPr>
    <a:lvl2pPr marL="457200" algn="ctr" rtl="0" fontAlgn="base">
      <a:spcBef>
        <a:spcPct val="0"/>
      </a:spcBef>
      <a:spcAft>
        <a:spcPct val="0"/>
      </a:spcAft>
      <a:defRPr sz="1200" kern="1200">
        <a:solidFill>
          <a:srgbClr val="FFFFFF"/>
        </a:solidFill>
        <a:latin typeface="Arial" charset="0"/>
        <a:ea typeface="+mn-ea"/>
        <a:cs typeface="+mn-cs"/>
      </a:defRPr>
    </a:lvl2pPr>
    <a:lvl3pPr marL="914400" algn="ctr" rtl="0" fontAlgn="base">
      <a:spcBef>
        <a:spcPct val="0"/>
      </a:spcBef>
      <a:spcAft>
        <a:spcPct val="0"/>
      </a:spcAft>
      <a:defRPr sz="1200" kern="1200">
        <a:solidFill>
          <a:srgbClr val="FFFFFF"/>
        </a:solidFill>
        <a:latin typeface="Arial" charset="0"/>
        <a:ea typeface="+mn-ea"/>
        <a:cs typeface="+mn-cs"/>
      </a:defRPr>
    </a:lvl3pPr>
    <a:lvl4pPr marL="1371600" algn="ctr" rtl="0" fontAlgn="base">
      <a:spcBef>
        <a:spcPct val="0"/>
      </a:spcBef>
      <a:spcAft>
        <a:spcPct val="0"/>
      </a:spcAft>
      <a:defRPr sz="1200" kern="1200">
        <a:solidFill>
          <a:srgbClr val="FFFFFF"/>
        </a:solidFill>
        <a:latin typeface="Arial" charset="0"/>
        <a:ea typeface="+mn-ea"/>
        <a:cs typeface="+mn-cs"/>
      </a:defRPr>
    </a:lvl4pPr>
    <a:lvl5pPr marL="1828800" algn="ctr" rtl="0" fontAlgn="base">
      <a:spcBef>
        <a:spcPct val="0"/>
      </a:spcBef>
      <a:spcAft>
        <a:spcPct val="0"/>
      </a:spcAft>
      <a:defRPr sz="1200" kern="1200">
        <a:solidFill>
          <a:srgbClr val="FFFFFF"/>
        </a:solidFill>
        <a:latin typeface="Arial" charset="0"/>
        <a:ea typeface="+mn-ea"/>
        <a:cs typeface="+mn-cs"/>
      </a:defRPr>
    </a:lvl5pPr>
    <a:lvl6pPr marL="2286000" algn="l" defTabSz="914400" rtl="0" eaLnBrk="1" latinLnBrk="0" hangingPunct="1">
      <a:defRPr sz="1200" kern="1200">
        <a:solidFill>
          <a:srgbClr val="FFFFFF"/>
        </a:solidFill>
        <a:latin typeface="Arial" charset="0"/>
        <a:ea typeface="+mn-ea"/>
        <a:cs typeface="+mn-cs"/>
      </a:defRPr>
    </a:lvl6pPr>
    <a:lvl7pPr marL="2743200" algn="l" defTabSz="914400" rtl="0" eaLnBrk="1" latinLnBrk="0" hangingPunct="1">
      <a:defRPr sz="1200" kern="1200">
        <a:solidFill>
          <a:srgbClr val="FFFFFF"/>
        </a:solidFill>
        <a:latin typeface="Arial" charset="0"/>
        <a:ea typeface="+mn-ea"/>
        <a:cs typeface="+mn-cs"/>
      </a:defRPr>
    </a:lvl7pPr>
    <a:lvl8pPr marL="3200400" algn="l" defTabSz="914400" rtl="0" eaLnBrk="1" latinLnBrk="0" hangingPunct="1">
      <a:defRPr sz="1200" kern="1200">
        <a:solidFill>
          <a:srgbClr val="FFFFFF"/>
        </a:solidFill>
        <a:latin typeface="Arial" charset="0"/>
        <a:ea typeface="+mn-ea"/>
        <a:cs typeface="+mn-cs"/>
      </a:defRPr>
    </a:lvl8pPr>
    <a:lvl9pPr marL="3657600" algn="l" defTabSz="914400" rtl="0" eaLnBrk="1" latinLnBrk="0" hangingPunct="1">
      <a:defRPr sz="1200"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E881"/>
    <a:srgbClr val="FFCC66"/>
    <a:srgbClr val="FFC081"/>
    <a:srgbClr val="FFA245"/>
    <a:srgbClr val="CC3300"/>
    <a:srgbClr val="FFF5C9"/>
    <a:srgbClr val="FFEA81"/>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96" autoAdjust="0"/>
  </p:normalViewPr>
  <p:slideViewPr>
    <p:cSldViewPr>
      <p:cViewPr varScale="1">
        <p:scale>
          <a:sx n="81" d="100"/>
          <a:sy n="81" d="100"/>
        </p:scale>
        <p:origin x="-96" y="-258"/>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88" y="-33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01963"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l" defTabSz="920750">
              <a:defRPr>
                <a:latin typeface="ACaslon RegularSC" pitchFamily="18" charset="0"/>
              </a:defRPr>
            </a:lvl1pPr>
          </a:lstStyle>
          <a:p>
            <a:endParaRPr lang="en-US"/>
          </a:p>
        </p:txBody>
      </p:sp>
      <p:sp>
        <p:nvSpPr>
          <p:cNvPr id="54275" name="Rectangle 3"/>
          <p:cNvSpPr>
            <a:spLocks noGrp="1" noChangeArrowheads="1"/>
          </p:cNvSpPr>
          <p:nvPr>
            <p:ph type="dt" sz="quarter" idx="1"/>
          </p:nvPr>
        </p:nvSpPr>
        <p:spPr bwMode="auto">
          <a:xfrm>
            <a:off x="3932238" y="0"/>
            <a:ext cx="3001962"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r" defTabSz="920750">
              <a:defRPr>
                <a:latin typeface="ACaslon RegularSC" pitchFamily="18" charset="0"/>
              </a:defRPr>
            </a:lvl1pPr>
          </a:lstStyle>
          <a:p>
            <a:endParaRPr lang="en-US"/>
          </a:p>
        </p:txBody>
      </p:sp>
      <p:sp>
        <p:nvSpPr>
          <p:cNvPr id="54276" name="Rectangle 4"/>
          <p:cNvSpPr>
            <a:spLocks noGrp="1" noChangeArrowheads="1"/>
          </p:cNvSpPr>
          <p:nvPr>
            <p:ph type="ftr" sz="quarter" idx="2"/>
          </p:nvPr>
        </p:nvSpPr>
        <p:spPr bwMode="auto">
          <a:xfrm>
            <a:off x="0" y="8759825"/>
            <a:ext cx="3001963"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l" defTabSz="920750">
              <a:defRPr>
                <a:latin typeface="ACaslon RegularSC" pitchFamily="18" charset="0"/>
              </a:defRPr>
            </a:lvl1pPr>
          </a:lstStyle>
          <a:p>
            <a:endParaRPr lang="en-US"/>
          </a:p>
        </p:txBody>
      </p:sp>
      <p:sp>
        <p:nvSpPr>
          <p:cNvPr id="54277" name="Rectangle 5"/>
          <p:cNvSpPr>
            <a:spLocks noGrp="1" noChangeArrowheads="1"/>
          </p:cNvSpPr>
          <p:nvPr>
            <p:ph type="sldNum" sz="quarter" idx="3"/>
          </p:nvPr>
        </p:nvSpPr>
        <p:spPr bwMode="auto">
          <a:xfrm>
            <a:off x="3932238" y="8759825"/>
            <a:ext cx="3001962"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r" defTabSz="920750">
              <a:defRPr>
                <a:latin typeface="ACaslon RegularSC" pitchFamily="18" charset="0"/>
              </a:defRPr>
            </a:lvl1pPr>
          </a:lstStyle>
          <a:p>
            <a:fld id="{D2AEAF29-F48E-4744-93E7-E1A3C19F24F4}" type="slidenum">
              <a:rPr lang="en-US"/>
              <a:pPr/>
              <a:t>‹#›</a:t>
            </a:fld>
            <a:endParaRPr lang="en-US"/>
          </a:p>
        </p:txBody>
      </p:sp>
    </p:spTree>
    <p:extLst>
      <p:ext uri="{BB962C8B-B14F-4D97-AF65-F5344CB8AC3E}">
        <p14:creationId xmlns:p14="http://schemas.microsoft.com/office/powerpoint/2010/main" xmlns="" val="273506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l">
              <a:defRPr>
                <a:latin typeface="CaslonOpnface BT" pitchFamily="82" charset="0"/>
              </a:defRPr>
            </a:lvl1pPr>
          </a:lstStyle>
          <a:p>
            <a:endParaRPr lang="en-US"/>
          </a:p>
        </p:txBody>
      </p:sp>
      <p:sp>
        <p:nvSpPr>
          <p:cNvPr id="119811" name="Rectangle 3"/>
          <p:cNvSpPr>
            <a:spLocks noGrp="1" noChangeArrowheads="1"/>
          </p:cNvSpPr>
          <p:nvPr>
            <p:ph type="dt" idx="1"/>
          </p:nvPr>
        </p:nvSpPr>
        <p:spPr bwMode="auto">
          <a:xfrm>
            <a:off x="396240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r">
              <a:defRPr>
                <a:latin typeface="CaslonOpnface BT" pitchFamily="82" charset="0"/>
              </a:defRPr>
            </a:lvl1pPr>
          </a:lstStyle>
          <a:p>
            <a:endParaRPr lang="en-US"/>
          </a:p>
        </p:txBody>
      </p:sp>
      <p:sp>
        <p:nvSpPr>
          <p:cNvPr id="119812" name="Rectangle 4"/>
          <p:cNvSpPr>
            <a:spLocks noGrp="1" noRot="1" noChangeAspect="1" noChangeArrowheads="1" noTextEdit="1"/>
          </p:cNvSpPr>
          <p:nvPr>
            <p:ph type="sldImg" idx="2"/>
          </p:nvPr>
        </p:nvSpPr>
        <p:spPr bwMode="auto">
          <a:xfrm>
            <a:off x="1181100" y="685800"/>
            <a:ext cx="4570413" cy="3427413"/>
          </a:xfrm>
          <a:prstGeom prst="rect">
            <a:avLst/>
          </a:prstGeom>
          <a:noFill/>
          <a:ln w="9525">
            <a:solidFill>
              <a:srgbClr val="000000"/>
            </a:solidFill>
            <a:miter lim="800000"/>
            <a:headEnd/>
            <a:tailEnd/>
          </a:ln>
          <a:effectLst/>
        </p:spPr>
      </p:sp>
      <p:sp>
        <p:nvSpPr>
          <p:cNvPr id="119813" name="Rectangle 5"/>
          <p:cNvSpPr>
            <a:spLocks noGrp="1" noChangeArrowheads="1"/>
          </p:cNvSpPr>
          <p:nvPr>
            <p:ph type="body" sz="quarter" idx="3"/>
          </p:nvPr>
        </p:nvSpPr>
        <p:spPr bwMode="auto">
          <a:xfrm>
            <a:off x="912813" y="4340225"/>
            <a:ext cx="5106987" cy="4192588"/>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119814" name="Rectangle 6"/>
          <p:cNvSpPr>
            <a:spLocks noGrp="1" noChangeArrowheads="1"/>
          </p:cNvSpPr>
          <p:nvPr>
            <p:ph type="ftr" sz="quarter" idx="4"/>
          </p:nvPr>
        </p:nvSpPr>
        <p:spPr bwMode="auto">
          <a:xfrm>
            <a:off x="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l">
              <a:defRPr>
                <a:latin typeface="CaslonOpnface BT" pitchFamily="82" charset="0"/>
              </a:defRPr>
            </a:lvl1pPr>
          </a:lstStyle>
          <a:p>
            <a:endParaRPr lang="en-US"/>
          </a:p>
        </p:txBody>
      </p:sp>
      <p:sp>
        <p:nvSpPr>
          <p:cNvPr id="119815" name="Rectangle 7"/>
          <p:cNvSpPr>
            <a:spLocks noGrp="1" noChangeArrowheads="1"/>
          </p:cNvSpPr>
          <p:nvPr>
            <p:ph type="sldNum" sz="quarter" idx="5"/>
          </p:nvPr>
        </p:nvSpPr>
        <p:spPr bwMode="auto">
          <a:xfrm>
            <a:off x="396240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r">
              <a:defRPr>
                <a:latin typeface="CaslonOpnface BT" pitchFamily="82" charset="0"/>
              </a:defRPr>
            </a:lvl1pPr>
          </a:lstStyle>
          <a:p>
            <a:fld id="{1E4EB34C-07EF-4E70-AB89-4E1E97B72528}" type="slidenum">
              <a:rPr lang="en-US"/>
              <a:pPr/>
              <a:t>‹#›</a:t>
            </a:fld>
            <a:endParaRPr lang="en-US"/>
          </a:p>
        </p:txBody>
      </p:sp>
    </p:spTree>
    <p:extLst>
      <p:ext uri="{BB962C8B-B14F-4D97-AF65-F5344CB8AC3E}">
        <p14:creationId xmlns:p14="http://schemas.microsoft.com/office/powerpoint/2010/main" xmlns="" val="817712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buChar char="•"/>
      <a:defRPr sz="1400" kern="1200">
        <a:solidFill>
          <a:schemeClr val="tx1"/>
        </a:solidFill>
        <a:latin typeface="Times New Roman" pitchFamily="18" charset="0"/>
        <a:ea typeface="+mn-ea"/>
        <a:cs typeface="+mn-cs"/>
      </a:defRPr>
    </a:lvl1pPr>
    <a:lvl2pPr marL="342900" indent="114300" algn="l" rtl="0" fontAlgn="base">
      <a:spcBef>
        <a:spcPct val="30000"/>
      </a:spcBef>
      <a:spcAft>
        <a:spcPct val="0"/>
      </a:spcAft>
      <a:buFont typeface="Wingdings" pitchFamily="2" charset="2"/>
      <a:buChar char="Ø"/>
      <a:defRPr sz="1200" kern="1200">
        <a:solidFill>
          <a:schemeClr val="tx1"/>
        </a:solidFill>
        <a:latin typeface="Times New Roman" pitchFamily="18" charset="0"/>
        <a:ea typeface="+mn-ea"/>
        <a:cs typeface="+mn-cs"/>
      </a:defRPr>
    </a:lvl2pPr>
    <a:lvl3pPr marL="749300" indent="165100" algn="l" rtl="0" fontAlgn="base">
      <a:spcBef>
        <a:spcPct val="30000"/>
      </a:spcBef>
      <a:spcAft>
        <a:spcPct val="0"/>
      </a:spcAft>
      <a:buFont typeface="Wingdings" pitchFamily="2" charset="2"/>
      <a:buChar char="ü"/>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CE32C-9BDF-40CB-A6E6-86F65826A438}" type="slidenum">
              <a:rPr lang="en-US"/>
              <a:pPr/>
              <a:t>1</a:t>
            </a:fld>
            <a:endParaRPr lang="en-US"/>
          </a:p>
        </p:txBody>
      </p:sp>
      <p:sp>
        <p:nvSpPr>
          <p:cNvPr id="321538" name="Rectangle 2"/>
          <p:cNvSpPr>
            <a:spLocks noGrp="1" noRot="1" noChangeAspect="1" noChangeArrowheads="1" noTextEdit="1"/>
          </p:cNvSpPr>
          <p:nvPr>
            <p:ph type="sldImg"/>
          </p:nvPr>
        </p:nvSpPr>
        <p:spPr>
          <a:ln/>
        </p:spPr>
      </p:sp>
      <p:sp>
        <p:nvSpPr>
          <p:cNvPr id="839682" name="Rectangle 2"/>
          <p:cNvSpPr>
            <a:spLocks noGrp="1" noChangeArrowheads="1"/>
          </p:cNvSpPr>
          <p:nvPr>
            <p:ph type="body" idx="1"/>
          </p:nvPr>
        </p:nvSpPr>
        <p:spPr/>
        <p:txBody>
          <a:bodyPr/>
          <a:lstStyle/>
          <a:p>
            <a:pPr>
              <a:buFontTx/>
              <a:buNone/>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CE32C-9BDF-40CB-A6E6-86F65826A438}" type="slidenum">
              <a:rPr lang="en-US"/>
              <a:pPr/>
              <a:t>2</a:t>
            </a:fld>
            <a:endParaRPr lang="en-US"/>
          </a:p>
        </p:txBody>
      </p:sp>
      <p:sp>
        <p:nvSpPr>
          <p:cNvPr id="321538" name="Rectangle 2"/>
          <p:cNvSpPr>
            <a:spLocks noGrp="1" noRot="1" noChangeAspect="1" noChangeArrowheads="1" noTextEdit="1"/>
          </p:cNvSpPr>
          <p:nvPr>
            <p:ph type="sldImg"/>
          </p:nvPr>
        </p:nvSpPr>
        <p:spPr>
          <a:ln/>
        </p:spPr>
      </p:sp>
      <p:sp>
        <p:nvSpPr>
          <p:cNvPr id="839682" name="Rectangle 2"/>
          <p:cNvSpPr>
            <a:spLocks noGrp="1" noChangeArrowheads="1"/>
          </p:cNvSpPr>
          <p:nvPr>
            <p:ph type="body" idx="1"/>
          </p:nvPr>
        </p:nvSpPr>
        <p:spPr/>
        <p:txBody>
          <a:bodyPr/>
          <a:lstStyle/>
          <a:p>
            <a:pPr>
              <a:buFontTx/>
              <a:buNone/>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CE32C-9BDF-40CB-A6E6-86F65826A438}" type="slidenum">
              <a:rPr lang="en-US"/>
              <a:pPr/>
              <a:t>3</a:t>
            </a:fld>
            <a:endParaRPr lang="en-US"/>
          </a:p>
        </p:txBody>
      </p:sp>
      <p:sp>
        <p:nvSpPr>
          <p:cNvPr id="321538" name="Rectangle 2"/>
          <p:cNvSpPr>
            <a:spLocks noGrp="1" noRot="1" noChangeAspect="1" noChangeArrowheads="1" noTextEdit="1"/>
          </p:cNvSpPr>
          <p:nvPr>
            <p:ph type="sldImg"/>
          </p:nvPr>
        </p:nvSpPr>
        <p:spPr>
          <a:ln/>
        </p:spPr>
      </p:sp>
      <p:sp>
        <p:nvSpPr>
          <p:cNvPr id="839682" name="Rectangle 2"/>
          <p:cNvSpPr>
            <a:spLocks noGrp="1" noChangeArrowheads="1"/>
          </p:cNvSpPr>
          <p:nvPr>
            <p:ph type="body" idx="1"/>
          </p:nvPr>
        </p:nvSpPr>
        <p:spPr/>
        <p:txBody>
          <a:bodyPr/>
          <a:lstStyle/>
          <a:p>
            <a:pPr>
              <a:buFontTx/>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CE32C-9BDF-40CB-A6E6-86F65826A438}" type="slidenum">
              <a:rPr lang="en-US"/>
              <a:pPr/>
              <a:t>5</a:t>
            </a:fld>
            <a:endParaRPr lang="en-US"/>
          </a:p>
        </p:txBody>
      </p:sp>
      <p:sp>
        <p:nvSpPr>
          <p:cNvPr id="321538" name="Rectangle 2"/>
          <p:cNvSpPr>
            <a:spLocks noGrp="1" noRot="1" noChangeAspect="1" noChangeArrowheads="1" noTextEdit="1"/>
          </p:cNvSpPr>
          <p:nvPr>
            <p:ph type="sldImg"/>
          </p:nvPr>
        </p:nvSpPr>
        <p:spPr>
          <a:ln/>
        </p:spPr>
      </p:sp>
      <p:sp>
        <p:nvSpPr>
          <p:cNvPr id="839682" name="Rectangle 2"/>
          <p:cNvSpPr>
            <a:spLocks noGrp="1" noChangeArrowheads="1"/>
          </p:cNvSpPr>
          <p:nvPr>
            <p:ph type="body" idx="1"/>
          </p:nvPr>
        </p:nvSpPr>
        <p:spPr/>
        <p:txBody>
          <a:bodyPr/>
          <a:lstStyle/>
          <a:p>
            <a:pPr>
              <a:buFontTx/>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52400" y="304800"/>
            <a:ext cx="8839200" cy="533400"/>
          </a:xfrm>
        </p:spPr>
        <p:txBody>
          <a:bodyPr anchor="ctr"/>
          <a:lstStyle>
            <a:lvl1pPr>
              <a:defRPr/>
            </a:lvl1pPr>
          </a:lstStyle>
          <a:p>
            <a:r>
              <a:rPr lang="en-US"/>
              <a:t>Click to edit Master title style</a:t>
            </a:r>
          </a:p>
        </p:txBody>
      </p:sp>
      <p:sp>
        <p:nvSpPr>
          <p:cNvPr id="4106" name="Rectangle 10"/>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1600200" y="152400"/>
            <a:ext cx="670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mj-lt"/>
          <a:ea typeface="+mj-ea"/>
          <a:cs typeface="+mj-cs"/>
        </a:defRPr>
      </a:lvl1pPr>
      <a:lvl2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2pPr>
      <a:lvl3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3pPr>
      <a:lvl4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4pPr>
      <a:lvl5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5pPr>
      <a:lvl6pPr marL="4572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6pPr>
      <a:lvl7pPr marL="9144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7pPr>
      <a:lvl8pPr marL="13716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8pPr>
      <a:lvl9pPr marL="18288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9pPr>
    </p:titleStyle>
    <p:bodyStyle>
      <a:lvl1pPr algn="l" rtl="0" fontAlgn="base">
        <a:lnSpc>
          <a:spcPct val="85000"/>
        </a:lnSpc>
        <a:spcBef>
          <a:spcPct val="0"/>
        </a:spcBef>
        <a:spcAft>
          <a:spcPct val="40000"/>
        </a:spcAft>
        <a:defRPr sz="2800" b="1" i="1">
          <a:solidFill>
            <a:srgbClr val="FFFFCC"/>
          </a:solidFill>
          <a:effectLst>
            <a:outerShdw blurRad="38100" dist="38100" dir="2700000" algn="tl">
              <a:srgbClr val="000000"/>
            </a:outerShdw>
          </a:effectLst>
          <a:latin typeface="+mn-lt"/>
          <a:ea typeface="+mn-ea"/>
          <a:cs typeface="+mn-cs"/>
        </a:defRPr>
      </a:lvl1pPr>
      <a:lvl2pPr marL="339725" indent="-225425" algn="l" rtl="0" fontAlgn="base">
        <a:lnSpc>
          <a:spcPct val="85000"/>
        </a:lnSpc>
        <a:spcBef>
          <a:spcPct val="0"/>
        </a:spcBef>
        <a:spcAft>
          <a:spcPct val="40000"/>
        </a:spcAft>
        <a:buChar char="•"/>
        <a:defRPr sz="2400" b="1">
          <a:solidFill>
            <a:srgbClr val="FFFFFF"/>
          </a:solidFill>
          <a:effectLst>
            <a:outerShdw blurRad="38100" dist="38100" dir="2700000" algn="tl">
              <a:srgbClr val="000000"/>
            </a:outerShdw>
          </a:effectLst>
          <a:latin typeface="+mn-lt"/>
        </a:defRPr>
      </a:lvl2pPr>
      <a:lvl3pPr marL="692150" indent="-238125" algn="l" rtl="0" fontAlgn="base">
        <a:lnSpc>
          <a:spcPct val="85000"/>
        </a:lnSpc>
        <a:spcBef>
          <a:spcPct val="0"/>
        </a:spcBef>
        <a:spcAft>
          <a:spcPct val="40000"/>
        </a:spcAft>
        <a:buChar char="–"/>
        <a:defRPr sz="2000" i="1">
          <a:solidFill>
            <a:srgbClr val="FFFFFF"/>
          </a:solidFill>
          <a:effectLst>
            <a:outerShdw blurRad="38100" dist="38100" dir="2700000" algn="tl">
              <a:srgbClr val="000000"/>
            </a:outerShdw>
          </a:effectLst>
          <a:latin typeface="+mn-lt"/>
        </a:defRPr>
      </a:lvl3pPr>
      <a:lvl4pPr marL="1030288" indent="-223838" algn="l" rtl="0" fontAlgn="base">
        <a:lnSpc>
          <a:spcPct val="85000"/>
        </a:lnSpc>
        <a:spcBef>
          <a:spcPct val="0"/>
        </a:spcBef>
        <a:spcAft>
          <a:spcPct val="40000"/>
        </a:spcAft>
        <a:buChar char="•"/>
        <a:defRPr b="1">
          <a:solidFill>
            <a:srgbClr val="FFFFFF"/>
          </a:solidFill>
          <a:effectLst>
            <a:outerShdw blurRad="38100" dist="38100" dir="2700000" algn="tl">
              <a:srgbClr val="000000"/>
            </a:outerShdw>
          </a:effectLst>
          <a:latin typeface="+mn-lt"/>
        </a:defRPr>
      </a:lvl4pPr>
      <a:lvl5pPr marL="13700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5pPr>
      <a:lvl6pPr marL="18272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6pPr>
      <a:lvl7pPr marL="22844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7pPr>
      <a:lvl8pPr marL="27416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8pPr>
      <a:lvl9pPr marL="31988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70"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830480" name="Text Box 1040"/>
          <p:cNvSpPr txBox="1">
            <a:spLocks noChangeArrowheads="1"/>
          </p:cNvSpPr>
          <p:nvPr/>
        </p:nvSpPr>
        <p:spPr bwMode="auto">
          <a:xfrm>
            <a:off x="152400" y="6553200"/>
            <a:ext cx="3200400" cy="304800"/>
          </a:xfrm>
          <a:prstGeom prst="rect">
            <a:avLst/>
          </a:prstGeom>
          <a:noFill/>
          <a:ln w="9525">
            <a:noFill/>
            <a:miter lim="800000"/>
            <a:headEnd/>
            <a:tailEnd/>
          </a:ln>
          <a:effectLst/>
        </p:spPr>
        <p:txBody>
          <a:bodyPr>
            <a:spAutoFit/>
          </a:bodyPr>
          <a:lstStyle/>
          <a:p>
            <a:pPr>
              <a:spcBef>
                <a:spcPct val="50000"/>
              </a:spcBef>
            </a:pPr>
            <a:r>
              <a:rPr lang="en-US" sz="1400" b="1">
                <a:solidFill>
                  <a:schemeClr val="bg2"/>
                </a:solidFill>
              </a:rPr>
              <a:t>NOAA’s National Weather Service</a:t>
            </a:r>
          </a:p>
        </p:txBody>
      </p:sp>
      <p:sp>
        <p:nvSpPr>
          <p:cNvPr id="11" name="TextBox 10"/>
          <p:cNvSpPr txBox="1"/>
          <p:nvPr/>
        </p:nvSpPr>
        <p:spPr>
          <a:xfrm>
            <a:off x="1752600" y="1219200"/>
            <a:ext cx="6324600" cy="523220"/>
          </a:xfrm>
          <a:prstGeom prst="rect">
            <a:avLst/>
          </a:prstGeom>
          <a:noFill/>
        </p:spPr>
        <p:txBody>
          <a:bodyPr wrap="square" rtlCol="0">
            <a:spAutoFit/>
          </a:bodyPr>
          <a:lstStyle/>
          <a:p>
            <a:pPr algn="l"/>
            <a:r>
              <a:rPr lang="en-US" sz="2800" dirty="0" smtClean="0"/>
              <a:t>Welcome to the Colorado Basin RFC</a:t>
            </a:r>
            <a:endParaRPr lang="en-US" sz="2800" dirty="0"/>
          </a:p>
        </p:txBody>
      </p:sp>
      <p:sp>
        <p:nvSpPr>
          <p:cNvPr id="12" name="TextBox 11"/>
          <p:cNvSpPr txBox="1"/>
          <p:nvPr/>
        </p:nvSpPr>
        <p:spPr>
          <a:xfrm>
            <a:off x="228600" y="2448342"/>
            <a:ext cx="8534400" cy="2308324"/>
          </a:xfrm>
          <a:prstGeom prst="rect">
            <a:avLst/>
          </a:prstGeom>
          <a:noFill/>
        </p:spPr>
        <p:txBody>
          <a:bodyPr wrap="square" rtlCol="0">
            <a:spAutoFit/>
          </a:bodyPr>
          <a:lstStyle/>
          <a:p>
            <a:pPr algn="l"/>
            <a:r>
              <a:rPr lang="en-US" sz="2400" dirty="0" smtClean="0">
                <a:effectLst>
                  <a:outerShdw blurRad="38100" dist="38100" dir="2700000" algn="tl">
                    <a:srgbClr val="000000">
                      <a:alpha val="43137"/>
                    </a:srgbClr>
                  </a:outerShdw>
                </a:effectLst>
              </a:rPr>
              <a:t>Logistics &amp; Introductions</a:t>
            </a:r>
          </a:p>
          <a:p>
            <a:pPr algn="l"/>
            <a:endParaRPr lang="en-US" sz="2400" dirty="0" smtClean="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	Office layout</a:t>
            </a:r>
          </a:p>
          <a:p>
            <a:pPr algn="l"/>
            <a:r>
              <a:rPr lang="en-US" sz="2400" dirty="0" smtClean="0">
                <a:effectLst>
                  <a:outerShdw blurRad="38100" dist="38100" dir="2700000" algn="tl">
                    <a:srgbClr val="000000">
                      <a:alpha val="43137"/>
                    </a:srgbClr>
                  </a:outerShdw>
                </a:effectLst>
              </a:rPr>
              <a:t>	Breaks</a:t>
            </a:r>
          </a:p>
          <a:p>
            <a:pPr algn="l"/>
            <a:r>
              <a:rPr lang="en-US" sz="2400" dirty="0" smtClean="0">
                <a:effectLst>
                  <a:outerShdw blurRad="38100" dist="38100" dir="2700000" algn="tl">
                    <a:srgbClr val="000000">
                      <a:alpha val="43137"/>
                    </a:srgbClr>
                  </a:outerShdw>
                </a:effectLst>
              </a:rPr>
              <a:t>	Lunch (please fill out lunch order early)</a:t>
            </a:r>
          </a:p>
          <a:p>
            <a:pPr algn="l"/>
            <a:r>
              <a:rPr lang="en-US" sz="2400" dirty="0" smtClean="0">
                <a:effectLst>
                  <a:outerShdw blurRad="38100" dist="38100" dir="2700000" algn="tl">
                    <a:srgbClr val="000000">
                      <a:alpha val="43137"/>
                    </a:srgbClr>
                  </a:outerShdw>
                </a:effectLst>
              </a:rPr>
              <a:t>	Tuesday evening at Squatters</a:t>
            </a:r>
            <a:endParaRPr lang="en-US" sz="1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95400" y="1371600"/>
            <a:ext cx="7467600" cy="523220"/>
          </a:xfrm>
          <a:prstGeom prst="rect">
            <a:avLst/>
          </a:prstGeom>
          <a:noFill/>
        </p:spPr>
        <p:txBody>
          <a:bodyPr wrap="square" rtlCol="0">
            <a:spAutoFit/>
          </a:bodyPr>
          <a:lstStyle/>
          <a:p>
            <a:pPr algn="l"/>
            <a:r>
              <a:rPr lang="en-US" sz="2800" dirty="0" smtClean="0"/>
              <a:t>Incorporating New Science - Collaborations</a:t>
            </a:r>
          </a:p>
        </p:txBody>
      </p:sp>
      <p:sp>
        <p:nvSpPr>
          <p:cNvPr id="6" name="TextBox 5"/>
          <p:cNvSpPr txBox="1"/>
          <p:nvPr/>
        </p:nvSpPr>
        <p:spPr>
          <a:xfrm>
            <a:off x="228600" y="2514600"/>
            <a:ext cx="5701480" cy="4154984"/>
          </a:xfrm>
          <a:prstGeom prst="rect">
            <a:avLst/>
          </a:prstGeom>
          <a:noFill/>
        </p:spPr>
        <p:txBody>
          <a:bodyPr wrap="square" rtlCol="0">
            <a:spAutoFit/>
          </a:bodyPr>
          <a:lstStyle/>
          <a:p>
            <a:pPr algn="l"/>
            <a:r>
              <a:rPr lang="en-US" sz="2800" b="1" dirty="0" smtClean="0">
                <a:effectLst>
                  <a:outerShdw blurRad="38100" dist="38100" dir="2700000" algn="tl">
                    <a:srgbClr val="000000">
                      <a:alpha val="43137"/>
                    </a:srgbClr>
                  </a:outerShdw>
                </a:effectLst>
              </a:rPr>
              <a:t>NASA </a:t>
            </a:r>
            <a:r>
              <a:rPr lang="en-US" sz="2800" b="1" dirty="0">
                <a:effectLst>
                  <a:outerShdw blurRad="38100" dist="38100" dir="2700000" algn="tl">
                    <a:srgbClr val="000000">
                      <a:alpha val="43137"/>
                    </a:srgbClr>
                  </a:outerShdw>
                </a:effectLst>
              </a:rPr>
              <a:t>JPL</a:t>
            </a:r>
          </a:p>
          <a:p>
            <a:pPr algn="l"/>
            <a:r>
              <a:rPr lang="en-US" sz="2800" dirty="0" smtClean="0">
                <a:effectLst>
                  <a:outerShdw blurRad="38100" dist="38100" dir="2700000" algn="tl">
                    <a:srgbClr val="000000">
                      <a:alpha val="43137"/>
                    </a:srgbClr>
                  </a:outerShdw>
                </a:effectLst>
              </a:rPr>
              <a:t>Remote sensed snow information (MODIS) </a:t>
            </a:r>
            <a:r>
              <a:rPr lang="en-US" sz="2800" dirty="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Investigate how remote sensed 	gridded snow covered area and snow 	contamination can be used to improve 	our forecasts</a:t>
            </a:r>
          </a:p>
          <a:p>
            <a:pPr algn="l"/>
            <a:endParaRPr lang="en-US" sz="2400" dirty="0" smtClean="0">
              <a:effectLst>
                <a:outerShdw blurRad="38100" dist="38100" dir="2700000" algn="tl">
                  <a:srgbClr val="000000">
                    <a:alpha val="43137"/>
                  </a:srgbClr>
                </a:outerShdw>
              </a:effectLst>
            </a:endParaRPr>
          </a:p>
          <a:p>
            <a:pPr algn="l"/>
            <a:r>
              <a:rPr lang="en-US" sz="2800" dirty="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p:txBody>
      </p:sp>
      <p:pic>
        <p:nvPicPr>
          <p:cNvPr id="7" name="P 7" descr="modscag_snotel_gunn_sj.png"/>
          <p:cNvPicPr/>
          <p:nvPr/>
        </p:nvPicPr>
        <p:blipFill>
          <a:blip r:embed="rId2" cstate="print"/>
          <a:srcRect t="9524"/>
          <a:stretch>
            <a:fillRect/>
          </a:stretch>
        </p:blipFill>
        <p:spPr>
          <a:xfrm>
            <a:off x="5969000" y="2438400"/>
            <a:ext cx="3175000" cy="3975100"/>
          </a:xfrm>
          <a:prstGeom prst="rect">
            <a:avLst/>
          </a:prstGeom>
        </p:spPr>
      </p:pic>
    </p:spTree>
    <p:extLst>
      <p:ext uri="{BB962C8B-B14F-4D97-AF65-F5344CB8AC3E}">
        <p14:creationId xmlns:p14="http://schemas.microsoft.com/office/powerpoint/2010/main" xmlns="" val="428253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95400" y="1371600"/>
            <a:ext cx="7467600" cy="523220"/>
          </a:xfrm>
          <a:prstGeom prst="rect">
            <a:avLst/>
          </a:prstGeom>
          <a:noFill/>
        </p:spPr>
        <p:txBody>
          <a:bodyPr wrap="square" rtlCol="0">
            <a:spAutoFit/>
          </a:bodyPr>
          <a:lstStyle/>
          <a:p>
            <a:pPr algn="l"/>
            <a:r>
              <a:rPr lang="en-US" sz="2800" dirty="0" smtClean="0"/>
              <a:t>Incorporating New Science - Collaborations</a:t>
            </a:r>
          </a:p>
        </p:txBody>
      </p:sp>
      <p:sp>
        <p:nvSpPr>
          <p:cNvPr id="6" name="TextBox 5"/>
          <p:cNvSpPr txBox="1"/>
          <p:nvPr/>
        </p:nvSpPr>
        <p:spPr>
          <a:xfrm>
            <a:off x="457200" y="2514600"/>
            <a:ext cx="7696200" cy="2677656"/>
          </a:xfrm>
          <a:prstGeom prst="rect">
            <a:avLst/>
          </a:prstGeom>
          <a:noFill/>
        </p:spPr>
        <p:txBody>
          <a:bodyPr wrap="square" rtlCol="0">
            <a:spAutoFit/>
          </a:bodyPr>
          <a:lstStyle/>
          <a:p>
            <a:pPr algn="l"/>
            <a:endParaRPr lang="en-US" sz="2000" dirty="0" smtClean="0">
              <a:effectLst>
                <a:outerShdw blurRad="38100" dist="38100" dir="2700000" algn="tl">
                  <a:srgbClr val="000000">
                    <a:alpha val="43137"/>
                  </a:srgbClr>
                </a:outerShdw>
              </a:effectLst>
            </a:endParaRPr>
          </a:p>
          <a:p>
            <a:pPr algn="l"/>
            <a:r>
              <a:rPr lang="en-US" sz="2800" b="1" dirty="0" smtClean="0">
                <a:effectLst>
                  <a:outerShdw blurRad="38100" dist="38100" dir="2700000" algn="tl">
                    <a:srgbClr val="000000">
                      <a:alpha val="43137"/>
                    </a:srgbClr>
                  </a:outerShdw>
                </a:effectLst>
              </a:rPr>
              <a:t>Western Water Assessment (WWA) </a:t>
            </a:r>
            <a:r>
              <a:rPr lang="en-US" sz="2400" dirty="0" smtClean="0">
                <a:effectLst>
                  <a:outerShdw blurRad="38100" dist="38100" dir="2700000" algn="tl">
                    <a:srgbClr val="000000">
                      <a:alpha val="43137"/>
                    </a:srgbClr>
                  </a:outerShdw>
                </a:effectLst>
              </a:rPr>
              <a:t>–</a:t>
            </a:r>
          </a:p>
          <a:p>
            <a:pPr marL="342900" indent="-342900" algn="l">
              <a:buFont typeface="Arial"/>
              <a:buChar char="•"/>
            </a:pPr>
            <a:r>
              <a:rPr lang="en-US" sz="2400" dirty="0" smtClean="0">
                <a:effectLst>
                  <a:outerShdw blurRad="38100" dist="38100" dir="2700000" algn="tl">
                    <a:srgbClr val="000000">
                      <a:alpha val="43137"/>
                    </a:srgbClr>
                  </a:outerShdw>
                </a:effectLst>
              </a:rPr>
              <a:t>Impacts of dust on snow and beetle kill on forecast water supply </a:t>
            </a:r>
            <a:endParaRPr lang="en-US" sz="2400" b="1" dirty="0" smtClean="0">
              <a:effectLst>
                <a:outerShdw blurRad="38100" dist="38100" dir="2700000" algn="tl">
                  <a:srgbClr val="000000">
                    <a:alpha val="43137"/>
                  </a:srgbClr>
                </a:outerShdw>
              </a:effectLst>
            </a:endParaRPr>
          </a:p>
          <a:p>
            <a:pPr marL="342900" indent="-342900" algn="l">
              <a:buFont typeface="Arial"/>
              <a:buChar char="•"/>
            </a:pPr>
            <a:r>
              <a:rPr lang="en-US" sz="2400" dirty="0" smtClean="0">
                <a:effectLst>
                  <a:outerShdw blurRad="38100" dist="38100" dir="2700000" algn="tl">
                    <a:srgbClr val="000000">
                      <a:alpha val="43137"/>
                    </a:srgbClr>
                  </a:outerShdw>
                </a:effectLst>
              </a:rPr>
              <a:t>Analysis of Information Use by Stakeholders of the CBRFC</a:t>
            </a:r>
            <a:endParaRPr lang="en-US" sz="2800" dirty="0" smtClean="0">
              <a:effectLst>
                <a:outerShdw blurRad="38100" dist="38100" dir="2700000" algn="tl">
                  <a:srgbClr val="000000">
                    <a:alpha val="43137"/>
                  </a:srgbClr>
                </a:outerShdw>
              </a:effectLst>
            </a:endParaRPr>
          </a:p>
          <a:p>
            <a:pPr algn="l"/>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02402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95400" y="1371600"/>
            <a:ext cx="7467600" cy="523220"/>
          </a:xfrm>
          <a:prstGeom prst="rect">
            <a:avLst/>
          </a:prstGeom>
          <a:noFill/>
        </p:spPr>
        <p:txBody>
          <a:bodyPr wrap="square" rtlCol="0">
            <a:spAutoFit/>
          </a:bodyPr>
          <a:lstStyle/>
          <a:p>
            <a:pPr algn="l"/>
            <a:r>
              <a:rPr lang="en-US" sz="2800" dirty="0" smtClean="0"/>
              <a:t>Incorporating New Science - Collaborations</a:t>
            </a:r>
          </a:p>
        </p:txBody>
      </p:sp>
      <p:sp>
        <p:nvSpPr>
          <p:cNvPr id="6" name="TextBox 5"/>
          <p:cNvSpPr txBox="1"/>
          <p:nvPr/>
        </p:nvSpPr>
        <p:spPr>
          <a:xfrm>
            <a:off x="457200" y="2514600"/>
            <a:ext cx="8077200" cy="2800767"/>
          </a:xfrm>
          <a:prstGeom prst="rect">
            <a:avLst/>
          </a:prstGeom>
          <a:noFill/>
        </p:spPr>
        <p:txBody>
          <a:bodyPr wrap="square" rtlCol="0">
            <a:spAutoFit/>
          </a:bodyPr>
          <a:lstStyle/>
          <a:p>
            <a:pPr algn="l"/>
            <a:r>
              <a:rPr lang="en-US" sz="2800" b="1" dirty="0" smtClean="0">
                <a:effectLst>
                  <a:outerShdw blurRad="38100" dist="38100" dir="2700000" algn="tl">
                    <a:srgbClr val="000000">
                      <a:alpha val="43137"/>
                    </a:srgbClr>
                  </a:outerShdw>
                </a:effectLst>
              </a:rPr>
              <a:t>Utah State University – </a:t>
            </a:r>
            <a:r>
              <a:rPr lang="en-US" sz="2800" b="1" dirty="0" err="1" smtClean="0">
                <a:effectLst>
                  <a:outerShdw blurRad="38100" dist="38100" dir="2700000" algn="tl">
                    <a:srgbClr val="000000">
                      <a:alpha val="43137"/>
                    </a:srgbClr>
                  </a:outerShdw>
                </a:effectLst>
              </a:rPr>
              <a:t>Dr</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Tarboton</a:t>
            </a:r>
            <a:endParaRPr lang="en-US" sz="2800" b="1" dirty="0" smtClean="0">
              <a:effectLst>
                <a:outerShdw blurRad="38100" dist="38100" dir="2700000" algn="tl">
                  <a:srgbClr val="000000">
                    <a:alpha val="43137"/>
                  </a:srgbClr>
                </a:outerShdw>
              </a:effectLst>
            </a:endParaRPr>
          </a:p>
          <a:p>
            <a:pPr algn="l"/>
            <a:endParaRPr lang="en-US" sz="2400" b="1" dirty="0">
              <a:effectLst>
                <a:outerShdw blurRad="38100" dist="38100" dir="2700000" algn="tl">
                  <a:srgbClr val="000000">
                    <a:alpha val="43137"/>
                  </a:srgbClr>
                </a:outerShdw>
              </a:effectLst>
            </a:endParaRPr>
          </a:p>
          <a:p>
            <a:pPr algn="l"/>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Evaluate Utah Energy Balance Snow Model within 	CHPS to improve </a:t>
            </a:r>
            <a:r>
              <a:rPr lang="en-US" sz="2400" dirty="0" err="1" smtClean="0">
                <a:effectLst>
                  <a:outerShdw blurRad="38100" dist="38100" dir="2700000" algn="tl">
                    <a:srgbClr val="000000">
                      <a:alpha val="43137"/>
                    </a:srgbClr>
                  </a:outerShdw>
                </a:effectLst>
              </a:rPr>
              <a:t>streamflow</a:t>
            </a:r>
            <a:r>
              <a:rPr lang="en-US" sz="2400" dirty="0" smtClean="0">
                <a:effectLst>
                  <a:outerShdw blurRad="38100" dist="38100" dir="2700000" algn="tl">
                    <a:srgbClr val="000000">
                      <a:alpha val="43137"/>
                    </a:srgbClr>
                  </a:outerShdw>
                </a:effectLst>
              </a:rPr>
              <a:t> prediction</a:t>
            </a:r>
          </a:p>
          <a:p>
            <a:pPr algn="l"/>
            <a:endParaRPr lang="en-US" sz="2400" dirty="0">
              <a:effectLst>
                <a:outerShdw blurRad="38100" dist="38100" dir="2700000" algn="tl">
                  <a:srgbClr val="000000">
                    <a:alpha val="43137"/>
                  </a:srgbClr>
                </a:outerShdw>
              </a:effectLst>
            </a:endParaRPr>
          </a:p>
          <a:p>
            <a:pPr algn="l"/>
            <a:endParaRPr lang="en-US" sz="2800" dirty="0" smtClean="0">
              <a:effectLst>
                <a:outerShdw blurRad="38100" dist="38100" dir="2700000" algn="tl">
                  <a:srgbClr val="000000">
                    <a:alpha val="43137"/>
                  </a:srgbClr>
                </a:outerShdw>
              </a:effectLst>
            </a:endParaRPr>
          </a:p>
          <a:p>
            <a:pPr algn="l"/>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27178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95400" y="1371600"/>
            <a:ext cx="7467600" cy="523220"/>
          </a:xfrm>
          <a:prstGeom prst="rect">
            <a:avLst/>
          </a:prstGeom>
          <a:noFill/>
        </p:spPr>
        <p:txBody>
          <a:bodyPr wrap="square" rtlCol="0">
            <a:spAutoFit/>
          </a:bodyPr>
          <a:lstStyle/>
          <a:p>
            <a:pPr algn="l"/>
            <a:r>
              <a:rPr lang="en-US" sz="2800" dirty="0" smtClean="0"/>
              <a:t>Incorporating New Science - Collaborations</a:t>
            </a:r>
          </a:p>
        </p:txBody>
      </p:sp>
      <p:sp>
        <p:nvSpPr>
          <p:cNvPr id="6" name="TextBox 5"/>
          <p:cNvSpPr txBox="1"/>
          <p:nvPr/>
        </p:nvSpPr>
        <p:spPr>
          <a:xfrm>
            <a:off x="457200" y="2514600"/>
            <a:ext cx="8077200" cy="3908762"/>
          </a:xfrm>
          <a:prstGeom prst="rect">
            <a:avLst/>
          </a:prstGeom>
          <a:noFill/>
        </p:spPr>
        <p:txBody>
          <a:bodyPr wrap="square" rtlCol="0">
            <a:spAutoFit/>
          </a:bodyPr>
          <a:lstStyle/>
          <a:p>
            <a:pPr algn="l"/>
            <a:r>
              <a:rPr lang="en-US" sz="2800" b="1" dirty="0" smtClean="0">
                <a:effectLst>
                  <a:outerShdw blurRad="38100" dist="38100" dir="2700000" algn="tl">
                    <a:srgbClr val="000000">
                      <a:alpha val="43137"/>
                    </a:srgbClr>
                  </a:outerShdw>
                </a:effectLst>
              </a:rPr>
              <a:t>University of Massachusetts – SARP funded</a:t>
            </a:r>
          </a:p>
          <a:p>
            <a:pPr algn="l"/>
            <a:endParaRPr lang="en-US" sz="2400" b="1" dirty="0">
              <a:effectLst>
                <a:outerShdw blurRad="38100" dist="38100" dir="2700000" algn="tl">
                  <a:srgbClr val="000000">
                    <a:alpha val="43137"/>
                  </a:srgbClr>
                </a:outerShdw>
              </a:effectLst>
            </a:endParaRPr>
          </a:p>
          <a:p>
            <a:pPr algn="l"/>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Integrating Climate Forecasts and Reforecasts into 	Decision Making – Demonstrate potential 	usefulness of climate forecasts for Public utility 	planning and create an appropriate framework for 	their applications.</a:t>
            </a:r>
          </a:p>
          <a:p>
            <a:pPr algn="l"/>
            <a:endParaRPr lang="en-US" sz="2400" dirty="0">
              <a:effectLst>
                <a:outerShdw blurRad="38100" dist="38100" dir="2700000" algn="tl">
                  <a:srgbClr val="000000">
                    <a:alpha val="43137"/>
                  </a:srgbClr>
                </a:outerShdw>
              </a:effectLst>
            </a:endParaRPr>
          </a:p>
          <a:p>
            <a:pPr algn="l"/>
            <a:endParaRPr lang="en-US" sz="2800" dirty="0" smtClean="0">
              <a:effectLst>
                <a:outerShdw blurRad="38100" dist="38100" dir="2700000" algn="tl">
                  <a:srgbClr val="000000">
                    <a:alpha val="43137"/>
                  </a:srgbClr>
                </a:outerShdw>
              </a:effectLst>
            </a:endParaRPr>
          </a:p>
          <a:p>
            <a:pPr algn="l"/>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40898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19200" y="1371600"/>
            <a:ext cx="7467600" cy="523220"/>
          </a:xfrm>
          <a:prstGeom prst="rect">
            <a:avLst/>
          </a:prstGeom>
          <a:noFill/>
        </p:spPr>
        <p:txBody>
          <a:bodyPr wrap="square" rtlCol="0">
            <a:spAutoFit/>
          </a:bodyPr>
          <a:lstStyle/>
          <a:p>
            <a:pPr algn="l"/>
            <a:r>
              <a:rPr lang="en-US" sz="2800" dirty="0" smtClean="0"/>
              <a:t>Incorporating New Science – NWS Efforts</a:t>
            </a:r>
          </a:p>
        </p:txBody>
      </p:sp>
      <p:sp>
        <p:nvSpPr>
          <p:cNvPr id="6" name="TextBox 5"/>
          <p:cNvSpPr txBox="1"/>
          <p:nvPr/>
        </p:nvSpPr>
        <p:spPr>
          <a:xfrm>
            <a:off x="457200" y="2514600"/>
            <a:ext cx="8077200" cy="2369880"/>
          </a:xfrm>
          <a:prstGeom prst="rect">
            <a:avLst/>
          </a:prstGeom>
          <a:noFill/>
        </p:spPr>
        <p:txBody>
          <a:bodyPr wrap="square" rtlCol="0">
            <a:spAutoFit/>
          </a:bodyPr>
          <a:lstStyle/>
          <a:p>
            <a:pPr algn="l"/>
            <a:r>
              <a:rPr lang="en-US" sz="2800" b="1" dirty="0" smtClean="0">
                <a:effectLst>
                  <a:outerShdw blurRad="38100" dist="38100" dir="2700000" algn="tl">
                    <a:srgbClr val="000000">
                      <a:alpha val="43137"/>
                    </a:srgbClr>
                  </a:outerShdw>
                </a:effectLst>
              </a:rPr>
              <a:t>Hydrologic Ensemble Forecast System, HEFS </a:t>
            </a:r>
            <a:endParaRPr lang="en-US" sz="2400" dirty="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Provides short to long term probabilistic forecasts by incorporating climate and weather forecast information.</a:t>
            </a:r>
          </a:p>
          <a:p>
            <a:pPr algn="l"/>
            <a:endParaRPr lang="en-US" sz="2400" dirty="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CBRFC is one of 5 test sites nationwide.</a:t>
            </a:r>
            <a:endParaRPr lang="en-US" sz="2800" dirty="0" smtClean="0">
              <a:effectLst>
                <a:outerShdw blurRad="38100" dist="38100" dir="2700000" algn="tl">
                  <a:srgbClr val="000000">
                    <a:alpha val="43137"/>
                  </a:srgbClr>
                </a:outerShdw>
              </a:effectLst>
            </a:endParaRPr>
          </a:p>
          <a:p>
            <a:pPr algn="l"/>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2717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533400" y="1280160"/>
            <a:ext cx="7772400" cy="5577840"/>
          </a:xfrm>
          <a:prstGeom prst="rect">
            <a:avLst/>
          </a:prstGeom>
        </p:spPr>
      </p:pic>
    </p:spTree>
    <p:extLst>
      <p:ext uri="{BB962C8B-B14F-4D97-AF65-F5344CB8AC3E}">
        <p14:creationId xmlns:p14="http://schemas.microsoft.com/office/powerpoint/2010/main" xmlns="" val="210263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19200" y="1371600"/>
            <a:ext cx="7467600" cy="954107"/>
          </a:xfrm>
          <a:prstGeom prst="rect">
            <a:avLst/>
          </a:prstGeom>
          <a:noFill/>
        </p:spPr>
        <p:txBody>
          <a:bodyPr wrap="square" rtlCol="0">
            <a:spAutoFit/>
          </a:bodyPr>
          <a:lstStyle/>
          <a:p>
            <a:r>
              <a:rPr lang="en-US" sz="2800" dirty="0" smtClean="0"/>
              <a:t>Incorporating New Science and Improving Services – CBRFC local efforts </a:t>
            </a:r>
          </a:p>
        </p:txBody>
      </p:sp>
      <p:sp>
        <p:nvSpPr>
          <p:cNvPr id="6" name="TextBox 5"/>
          <p:cNvSpPr txBox="1"/>
          <p:nvPr/>
        </p:nvSpPr>
        <p:spPr>
          <a:xfrm>
            <a:off x="457200" y="2514600"/>
            <a:ext cx="8077200" cy="2862322"/>
          </a:xfrm>
          <a:prstGeom prst="rect">
            <a:avLst/>
          </a:prstGeom>
          <a:noFill/>
        </p:spPr>
        <p:txBody>
          <a:bodyPr wrap="square" rtlCol="0">
            <a:spAutoFit/>
          </a:bodyPr>
          <a:lstStyle/>
          <a:p>
            <a:pPr algn="l"/>
            <a:r>
              <a:rPr lang="en-US" sz="2400" dirty="0" smtClean="0">
                <a:effectLst>
                  <a:outerShdw blurRad="38100" dist="38100" dir="2700000" algn="tl">
                    <a:srgbClr val="000000">
                      <a:alpha val="43137"/>
                    </a:srgbClr>
                  </a:outerShdw>
                </a:effectLst>
              </a:rPr>
              <a:t>Web page improvements</a:t>
            </a:r>
          </a:p>
          <a:p>
            <a:pPr algn="l"/>
            <a:endParaRPr lang="en-US" sz="2400" dirty="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New </a:t>
            </a:r>
            <a:r>
              <a:rPr lang="en-US" sz="2400" smtClean="0">
                <a:effectLst>
                  <a:outerShdw blurRad="38100" dist="38100" dir="2700000" algn="tl">
                    <a:srgbClr val="000000">
                      <a:alpha val="43137"/>
                    </a:srgbClr>
                  </a:outerShdw>
                </a:effectLst>
              </a:rPr>
              <a:t>products, </a:t>
            </a:r>
            <a:r>
              <a:rPr lang="en-US" sz="2400" dirty="0" smtClean="0">
                <a:effectLst>
                  <a:outerShdw blurRad="38100" dist="38100" dir="2700000" algn="tl">
                    <a:srgbClr val="000000">
                      <a:alpha val="43137"/>
                    </a:srgbClr>
                  </a:outerShdw>
                </a:effectLst>
              </a:rPr>
              <a:t>new ways to display information and forecasts</a:t>
            </a:r>
          </a:p>
          <a:p>
            <a:pPr algn="l"/>
            <a:endParaRPr lang="en-US" sz="2400"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	</a:t>
            </a:r>
            <a:r>
              <a:rPr lang="en-US" sz="3600" b="1" i="1" dirty="0" smtClean="0">
                <a:effectLst>
                  <a:outerShdw blurRad="38100" dist="38100" dir="2700000" algn="tl">
                    <a:srgbClr val="000000">
                      <a:alpha val="43137"/>
                    </a:srgbClr>
                  </a:outerShdw>
                </a:effectLst>
              </a:rPr>
              <a:t>**Based on your feedback**</a:t>
            </a:r>
            <a:endParaRPr lang="en-US" sz="4000" b="1" i="1" dirty="0" smtClean="0">
              <a:effectLst>
                <a:outerShdw blurRad="38100" dist="38100" dir="2700000" algn="tl">
                  <a:srgbClr val="000000">
                    <a:alpha val="43137"/>
                  </a:srgbClr>
                </a:outerShdw>
              </a:effectLst>
            </a:endParaRPr>
          </a:p>
          <a:p>
            <a:pPr algn="l"/>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0293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6" name="TextBox 5"/>
          <p:cNvSpPr txBox="1"/>
          <p:nvPr/>
        </p:nvSpPr>
        <p:spPr>
          <a:xfrm>
            <a:off x="228600" y="2514600"/>
            <a:ext cx="8534400" cy="3046988"/>
          </a:xfrm>
          <a:prstGeom prst="rect">
            <a:avLst/>
          </a:prstGeom>
          <a:noFill/>
        </p:spPr>
        <p:txBody>
          <a:bodyPr wrap="square" rtlCol="0">
            <a:spAutoFit/>
          </a:bodyPr>
          <a:lstStyle/>
          <a:p>
            <a:pPr algn="l"/>
            <a:r>
              <a:rPr lang="en-US" sz="2400" dirty="0" smtClean="0">
                <a:effectLst>
                  <a:outerShdw blurRad="38100" dist="38100" dir="2700000" algn="tl">
                    <a:srgbClr val="000000">
                      <a:alpha val="43137"/>
                    </a:srgbClr>
                  </a:outerShdw>
                </a:effectLst>
              </a:rPr>
              <a:t>What are 2-3 key products and services you wish you had but don’t from the CBRFC ?</a:t>
            </a:r>
          </a:p>
          <a:p>
            <a:pPr algn="l">
              <a:buFont typeface="Arial" pitchFamily="34" charset="0"/>
              <a:buChar char="•"/>
            </a:pPr>
            <a:endParaRPr lang="en-US" sz="2400" dirty="0" smtClean="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Where would you like to see CBRFC invest its development and operational energies ?</a:t>
            </a:r>
          </a:p>
          <a:p>
            <a:pPr algn="l">
              <a:buFont typeface="Arial" pitchFamily="34" charset="0"/>
              <a:buChar char="•"/>
            </a:pPr>
            <a:endParaRPr lang="en-US" sz="2400" dirty="0" smtClean="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What key upcoming decisions points do you have that you would like the CBRFC to be aware of ?</a:t>
            </a:r>
          </a:p>
        </p:txBody>
      </p:sp>
      <p:sp>
        <p:nvSpPr>
          <p:cNvPr id="7" name="TextBox 6"/>
          <p:cNvSpPr txBox="1"/>
          <p:nvPr/>
        </p:nvSpPr>
        <p:spPr>
          <a:xfrm>
            <a:off x="2819400" y="1524000"/>
            <a:ext cx="4114800" cy="523220"/>
          </a:xfrm>
          <a:prstGeom prst="rect">
            <a:avLst/>
          </a:prstGeom>
          <a:noFill/>
        </p:spPr>
        <p:txBody>
          <a:bodyPr wrap="square" rtlCol="0">
            <a:spAutoFit/>
          </a:bodyPr>
          <a:lstStyle/>
          <a:p>
            <a:pPr algn="l"/>
            <a:r>
              <a:rPr lang="en-US" sz="2800" dirty="0" smtClean="0"/>
              <a:t>Questions To Consider</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70"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830480" name="Text Box 1040"/>
          <p:cNvSpPr txBox="1">
            <a:spLocks noChangeArrowheads="1"/>
          </p:cNvSpPr>
          <p:nvPr/>
        </p:nvSpPr>
        <p:spPr bwMode="auto">
          <a:xfrm>
            <a:off x="152400" y="6553200"/>
            <a:ext cx="3200400" cy="304800"/>
          </a:xfrm>
          <a:prstGeom prst="rect">
            <a:avLst/>
          </a:prstGeom>
          <a:noFill/>
          <a:ln w="9525">
            <a:noFill/>
            <a:miter lim="800000"/>
            <a:headEnd/>
            <a:tailEnd/>
          </a:ln>
          <a:effectLst/>
        </p:spPr>
        <p:txBody>
          <a:bodyPr>
            <a:spAutoFit/>
          </a:bodyPr>
          <a:lstStyle/>
          <a:p>
            <a:pPr>
              <a:spcBef>
                <a:spcPct val="50000"/>
              </a:spcBef>
            </a:pPr>
            <a:r>
              <a:rPr lang="en-US" sz="1400" b="1">
                <a:solidFill>
                  <a:schemeClr val="bg2"/>
                </a:solidFill>
              </a:rPr>
              <a:t>NOAA’s National Weather Service</a:t>
            </a:r>
          </a:p>
        </p:txBody>
      </p:sp>
      <p:sp>
        <p:nvSpPr>
          <p:cNvPr id="11" name="TextBox 10"/>
          <p:cNvSpPr txBox="1"/>
          <p:nvPr/>
        </p:nvSpPr>
        <p:spPr>
          <a:xfrm>
            <a:off x="1752600" y="1219200"/>
            <a:ext cx="6324600" cy="523220"/>
          </a:xfrm>
          <a:prstGeom prst="rect">
            <a:avLst/>
          </a:prstGeom>
          <a:noFill/>
        </p:spPr>
        <p:txBody>
          <a:bodyPr wrap="square" rtlCol="0">
            <a:spAutoFit/>
          </a:bodyPr>
          <a:lstStyle/>
          <a:p>
            <a:pPr algn="l"/>
            <a:r>
              <a:rPr lang="en-US" sz="2800" dirty="0" smtClean="0"/>
              <a:t>Welcome to the Colorado Basin RFC</a:t>
            </a:r>
            <a:endParaRPr lang="en-US" sz="2800" dirty="0"/>
          </a:p>
        </p:txBody>
      </p:sp>
      <p:sp>
        <p:nvSpPr>
          <p:cNvPr id="12" name="TextBox 11"/>
          <p:cNvSpPr txBox="1"/>
          <p:nvPr/>
        </p:nvSpPr>
        <p:spPr>
          <a:xfrm>
            <a:off x="228600" y="2438400"/>
            <a:ext cx="8534400" cy="1938992"/>
          </a:xfrm>
          <a:prstGeom prst="rect">
            <a:avLst/>
          </a:prstGeom>
          <a:noFill/>
        </p:spPr>
        <p:txBody>
          <a:bodyPr wrap="square" rtlCol="0">
            <a:spAutoFit/>
          </a:bodyPr>
          <a:lstStyle/>
          <a:p>
            <a:pPr algn="l"/>
            <a:r>
              <a:rPr lang="en-US" sz="2400" dirty="0" smtClean="0">
                <a:effectLst>
                  <a:outerShdw blurRad="38100" dist="38100" dir="2700000" algn="tl">
                    <a:srgbClr val="000000">
                      <a:alpha val="43137"/>
                    </a:srgbClr>
                  </a:outerShdw>
                </a:effectLst>
              </a:rPr>
              <a:t>Introductions</a:t>
            </a:r>
          </a:p>
          <a:p>
            <a:pPr algn="l"/>
            <a:endParaRPr lang="en-US" sz="2400" dirty="0" smtClean="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	Name</a:t>
            </a:r>
          </a:p>
          <a:p>
            <a:pPr algn="l"/>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Agency</a:t>
            </a:r>
          </a:p>
          <a:p>
            <a:pPr algn="l"/>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What you hope to get out of this meeting</a:t>
            </a:r>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9796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70"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830480" name="Text Box 1040"/>
          <p:cNvSpPr txBox="1">
            <a:spLocks noChangeArrowheads="1"/>
          </p:cNvSpPr>
          <p:nvPr/>
        </p:nvSpPr>
        <p:spPr bwMode="auto">
          <a:xfrm>
            <a:off x="152400" y="6553200"/>
            <a:ext cx="3200400" cy="304800"/>
          </a:xfrm>
          <a:prstGeom prst="rect">
            <a:avLst/>
          </a:prstGeom>
          <a:noFill/>
          <a:ln w="9525">
            <a:noFill/>
            <a:miter lim="800000"/>
            <a:headEnd/>
            <a:tailEnd/>
          </a:ln>
          <a:effectLst/>
        </p:spPr>
        <p:txBody>
          <a:bodyPr>
            <a:spAutoFit/>
          </a:bodyPr>
          <a:lstStyle/>
          <a:p>
            <a:pPr>
              <a:spcBef>
                <a:spcPct val="50000"/>
              </a:spcBef>
            </a:pPr>
            <a:r>
              <a:rPr lang="en-US" sz="1400" b="1">
                <a:solidFill>
                  <a:schemeClr val="bg2"/>
                </a:solidFill>
              </a:rPr>
              <a:t>NOAA’s National Weather Service</a:t>
            </a:r>
          </a:p>
        </p:txBody>
      </p:sp>
      <p:sp>
        <p:nvSpPr>
          <p:cNvPr id="11" name="TextBox 10"/>
          <p:cNvSpPr txBox="1"/>
          <p:nvPr/>
        </p:nvSpPr>
        <p:spPr>
          <a:xfrm>
            <a:off x="2438400" y="1219200"/>
            <a:ext cx="5638800" cy="523220"/>
          </a:xfrm>
          <a:prstGeom prst="rect">
            <a:avLst/>
          </a:prstGeom>
          <a:noFill/>
        </p:spPr>
        <p:txBody>
          <a:bodyPr wrap="square" rtlCol="0">
            <a:spAutoFit/>
          </a:bodyPr>
          <a:lstStyle/>
          <a:p>
            <a:pPr algn="l"/>
            <a:r>
              <a:rPr lang="en-US" sz="2800" dirty="0" smtClean="0"/>
              <a:t>Overview of Meeting and Goals</a:t>
            </a:r>
            <a:endParaRPr lang="en-US" sz="2800" dirty="0"/>
          </a:p>
        </p:txBody>
      </p:sp>
      <p:sp>
        <p:nvSpPr>
          <p:cNvPr id="12" name="TextBox 11"/>
          <p:cNvSpPr txBox="1"/>
          <p:nvPr/>
        </p:nvSpPr>
        <p:spPr>
          <a:xfrm>
            <a:off x="228600" y="1828800"/>
            <a:ext cx="8915400" cy="4524315"/>
          </a:xfrm>
          <a:prstGeom prst="rect">
            <a:avLst/>
          </a:prstGeom>
          <a:noFill/>
        </p:spPr>
        <p:txBody>
          <a:bodyPr wrap="square" rtlCol="0">
            <a:spAutoFit/>
          </a:bodyPr>
          <a:lstStyle/>
          <a:p>
            <a:pPr algn="l"/>
            <a:r>
              <a:rPr lang="en-US" sz="2400" dirty="0" smtClean="0">
                <a:effectLst>
                  <a:outerShdw blurRad="38100" dist="38100" dir="2700000" algn="tl">
                    <a:srgbClr val="000000">
                      <a:alpha val="43137"/>
                    </a:srgbClr>
                  </a:outerShdw>
                </a:effectLst>
              </a:rPr>
              <a:t>Address responses to the questionnaire</a:t>
            </a:r>
          </a:p>
          <a:p>
            <a:pPr algn="l"/>
            <a:r>
              <a:rPr lang="en-US" sz="2400" dirty="0" smtClean="0">
                <a:effectLst>
                  <a:outerShdw blurRad="38100" dist="38100" dir="2700000" algn="tl">
                    <a:srgbClr val="000000">
                      <a:alpha val="43137"/>
                    </a:srgbClr>
                  </a:outerShdw>
                </a:effectLst>
              </a:rPr>
              <a:t>Improve our understanding of your needs and operations</a:t>
            </a:r>
          </a:p>
          <a:p>
            <a:pPr algn="l"/>
            <a:r>
              <a:rPr lang="en-US" sz="2400" dirty="0" smtClean="0">
                <a:effectLst>
                  <a:outerShdw blurRad="38100" dist="38100" dir="2700000" algn="tl">
                    <a:srgbClr val="000000">
                      <a:alpha val="43137"/>
                    </a:srgbClr>
                  </a:outerShdw>
                </a:effectLst>
              </a:rPr>
              <a:t>Improve your understanding of our abilities and services</a:t>
            </a:r>
          </a:p>
          <a:p>
            <a:pPr algn="l"/>
            <a:r>
              <a:rPr lang="en-US" sz="2400" dirty="0" smtClean="0">
                <a:effectLst>
                  <a:outerShdw blurRad="38100" dist="38100" dir="2700000" algn="tl">
                    <a:srgbClr val="000000">
                      <a:alpha val="43137"/>
                    </a:srgbClr>
                  </a:outerShdw>
                </a:effectLst>
              </a:rPr>
              <a:t>Asking the proper questions to help the CBRFC:</a:t>
            </a:r>
          </a:p>
          <a:p>
            <a:pPr algn="l"/>
            <a:endParaRPr lang="en-US" sz="2400" dirty="0" smtClean="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	Identify where to focus future development activities</a:t>
            </a:r>
          </a:p>
          <a:p>
            <a:pPr algn="l"/>
            <a:r>
              <a:rPr lang="en-US" sz="2400" dirty="0" smtClean="0">
                <a:effectLst>
                  <a:outerShdw blurRad="38100" dist="38100" dir="2700000" algn="tl">
                    <a:srgbClr val="000000">
                      <a:alpha val="43137"/>
                    </a:srgbClr>
                  </a:outerShdw>
                </a:effectLst>
              </a:rPr>
              <a:t>	Identify the best products and delivery method</a:t>
            </a:r>
          </a:p>
          <a:p>
            <a:pPr algn="l"/>
            <a:r>
              <a:rPr lang="en-US" sz="2400" dirty="0" smtClean="0">
                <a:effectLst>
                  <a:outerShdw blurRad="38100" dist="38100" dir="2700000" algn="tl">
                    <a:srgbClr val="000000">
                      <a:alpha val="43137"/>
                    </a:srgbClr>
                  </a:outerShdw>
                </a:effectLst>
              </a:rPr>
              <a:t>	Identify where we can best improve our services</a:t>
            </a:r>
          </a:p>
          <a:p>
            <a:pPr algn="l"/>
            <a:endParaRPr lang="en-US" sz="2400" dirty="0" smtClean="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Opportunities:</a:t>
            </a:r>
          </a:p>
          <a:p>
            <a:pPr algn="l"/>
            <a:r>
              <a:rPr lang="en-US" sz="2400" dirty="0" smtClean="0">
                <a:effectLst>
                  <a:outerShdw blurRad="38100" dist="38100" dir="2700000" algn="tl">
                    <a:srgbClr val="000000">
                      <a:alpha val="43137"/>
                    </a:srgbClr>
                  </a:outerShdw>
                </a:effectLst>
              </a:rPr>
              <a:t>	Meet with staff members</a:t>
            </a:r>
          </a:p>
          <a:p>
            <a:pPr algn="l"/>
            <a:r>
              <a:rPr lang="en-US" sz="2400" dirty="0" smtClean="0">
                <a:effectLst>
                  <a:outerShdw blurRad="38100" dist="38100" dir="2700000" algn="tl">
                    <a:srgbClr val="000000">
                      <a:alpha val="43137"/>
                    </a:srgbClr>
                  </a:outerShdw>
                </a:effectLst>
              </a:rPr>
              <a:t>	View our operational procedures &amp; model interaction</a:t>
            </a:r>
            <a:endParaRPr lang="en-US" sz="1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2438400" y="1143000"/>
            <a:ext cx="5181600" cy="954107"/>
          </a:xfrm>
          <a:prstGeom prst="rect">
            <a:avLst/>
          </a:prstGeom>
          <a:noFill/>
        </p:spPr>
        <p:txBody>
          <a:bodyPr wrap="square" rtlCol="0">
            <a:spAutoFit/>
          </a:bodyPr>
          <a:lstStyle/>
          <a:p>
            <a:pPr algn="l"/>
            <a:r>
              <a:rPr lang="en-US" sz="2800" dirty="0" smtClean="0"/>
              <a:t>Overview of Meeting and Goals</a:t>
            </a:r>
          </a:p>
          <a:p>
            <a:r>
              <a:rPr lang="en-US" sz="2800" dirty="0" smtClean="0"/>
              <a:t>Agenda</a:t>
            </a:r>
            <a:endParaRPr lang="en-US" sz="2800" dirty="0"/>
          </a:p>
        </p:txBody>
      </p:sp>
      <p:sp>
        <p:nvSpPr>
          <p:cNvPr id="6" name="TextBox 5"/>
          <p:cNvSpPr txBox="1"/>
          <p:nvPr/>
        </p:nvSpPr>
        <p:spPr>
          <a:xfrm>
            <a:off x="457200" y="2362200"/>
            <a:ext cx="8077200" cy="3785652"/>
          </a:xfrm>
          <a:prstGeom prst="rect">
            <a:avLst/>
          </a:prstGeom>
          <a:noFill/>
        </p:spPr>
        <p:txBody>
          <a:bodyPr wrap="square" rtlCol="0">
            <a:spAutoFit/>
          </a:bodyPr>
          <a:lstStyle/>
          <a:p>
            <a:pPr algn="l">
              <a:buFont typeface="Arial" pitchFamily="34" charset="0"/>
              <a:buChar char="•"/>
            </a:pPr>
            <a:r>
              <a:rPr lang="en-US" sz="2400" dirty="0" smtClean="0">
                <a:effectLst>
                  <a:outerShdw blurRad="38100" dist="38100" dir="2700000" algn="tl">
                    <a:srgbClr val="000000">
                      <a:alpha val="43137"/>
                    </a:srgbClr>
                  </a:outerShdw>
                </a:effectLst>
              </a:rPr>
              <a:t> Overview of Meeting and </a:t>
            </a:r>
            <a:r>
              <a:rPr lang="en-US" sz="2400" dirty="0" smtClean="0">
                <a:effectLst>
                  <a:outerShdw blurRad="38100" dist="38100" dir="2700000" algn="tl">
                    <a:srgbClr val="000000">
                      <a:alpha val="43137"/>
                    </a:srgbClr>
                  </a:outerShdw>
                </a:effectLst>
              </a:rPr>
              <a:t>Goals</a:t>
            </a:r>
          </a:p>
          <a:p>
            <a:pPr algn="l"/>
            <a:endParaRPr lang="en-US" sz="2400" dirty="0" smtClean="0">
              <a:effectLst>
                <a:outerShdw blurRad="38100" dist="38100" dir="2700000" algn="tl">
                  <a:srgbClr val="000000">
                    <a:alpha val="43137"/>
                  </a:srgbClr>
                </a:outerShdw>
              </a:effectLst>
            </a:endParaRPr>
          </a:p>
          <a:p>
            <a:pPr algn="l">
              <a:buFont typeface="Arial" pitchFamily="34" charset="0"/>
              <a:buChar char="•"/>
            </a:pPr>
            <a:r>
              <a:rPr lang="en-US" sz="2400" dirty="0" smtClean="0">
                <a:effectLst>
                  <a:outerShdw blurRad="38100" dist="38100" dir="2700000" algn="tl">
                    <a:srgbClr val="000000">
                      <a:alpha val="43137"/>
                    </a:srgbClr>
                  </a:outerShdw>
                </a:effectLst>
              </a:rPr>
              <a:t> Summary: recent changes and roadmap</a:t>
            </a:r>
          </a:p>
          <a:p>
            <a:pPr algn="l">
              <a:buFont typeface="Arial" pitchFamily="34" charset="0"/>
              <a:buChar char="•"/>
            </a:pPr>
            <a:r>
              <a:rPr lang="en-US" sz="2400" dirty="0" smtClean="0">
                <a:effectLst>
                  <a:outerShdw blurRad="38100" dist="38100" dir="2700000" algn="tl">
                    <a:srgbClr val="000000">
                      <a:alpha val="43137"/>
                    </a:srgbClr>
                  </a:outerShdw>
                </a:effectLst>
              </a:rPr>
              <a:t> CBRFC Model Review</a:t>
            </a:r>
            <a:endParaRPr lang="en-US" sz="2000" dirty="0" smtClean="0">
              <a:effectLst>
                <a:outerShdw blurRad="38100" dist="38100" dir="2700000" algn="tl">
                  <a:srgbClr val="000000">
                    <a:alpha val="43137"/>
                  </a:srgbClr>
                </a:outerShdw>
              </a:effectLst>
            </a:endParaRPr>
          </a:p>
          <a:p>
            <a:pPr algn="l">
              <a:buFont typeface="Arial" pitchFamily="34" charset="0"/>
              <a:buChar char="•"/>
            </a:pPr>
            <a:r>
              <a:rPr lang="en-US" sz="2400" dirty="0" smtClean="0">
                <a:effectLst>
                  <a:outerShdw blurRad="38100" dist="38100" dir="2700000" algn="tl">
                    <a:srgbClr val="000000">
                      <a:alpha val="43137"/>
                    </a:srgbClr>
                  </a:outerShdw>
                </a:effectLst>
              </a:rPr>
              <a:t> CBRFC Product Review</a:t>
            </a:r>
          </a:p>
          <a:p>
            <a:pPr algn="l">
              <a:buFont typeface="Arial" pitchFamily="34" charset="0"/>
              <a:buChar char="•"/>
            </a:pPr>
            <a:r>
              <a:rPr lang="en-US" sz="2400" dirty="0" smtClean="0">
                <a:effectLst>
                  <a:outerShdw blurRad="38100" dist="38100" dir="2700000" algn="tl">
                    <a:srgbClr val="000000">
                      <a:alpha val="43137"/>
                    </a:srgbClr>
                  </a:outerShdw>
                </a:effectLst>
              </a:rPr>
              <a:t> Forecast Product Dissemination/Accessibility</a:t>
            </a:r>
          </a:p>
          <a:p>
            <a:pPr algn="l">
              <a:buFont typeface="Arial" pitchFamily="34" charset="0"/>
              <a:buChar char="•"/>
            </a:pPr>
            <a:r>
              <a:rPr lang="en-US" sz="2400" dirty="0" smtClean="0">
                <a:effectLst>
                  <a:outerShdw blurRad="38100" dist="38100" dir="2700000" algn="tl">
                    <a:srgbClr val="000000">
                      <a:alpha val="43137"/>
                    </a:srgbClr>
                  </a:outerShdw>
                </a:effectLst>
              </a:rPr>
              <a:t> Verification</a:t>
            </a:r>
          </a:p>
          <a:p>
            <a:pPr algn="l">
              <a:buFont typeface="Arial" pitchFamily="34" charset="0"/>
              <a:buChar char="•"/>
            </a:pPr>
            <a:r>
              <a:rPr lang="en-US" sz="2400" dirty="0" smtClean="0">
                <a:effectLst>
                  <a:outerShdw blurRad="38100" dist="38100" dir="2700000" algn="tl">
                    <a:srgbClr val="000000">
                      <a:alpha val="43137"/>
                    </a:srgbClr>
                  </a:outerShdw>
                </a:effectLst>
              </a:rPr>
              <a:t> Customer Survey Results</a:t>
            </a:r>
          </a:p>
          <a:p>
            <a:pPr algn="l">
              <a:buFont typeface="Arial" pitchFamily="34" charset="0"/>
              <a:buChar char="•"/>
            </a:pPr>
            <a:r>
              <a:rPr lang="en-US" sz="2400" dirty="0" smtClean="0">
                <a:effectLst>
                  <a:outerShdw blurRad="38100" dist="38100" dir="2700000" algn="tl">
                    <a:srgbClr val="000000">
                      <a:alpha val="43137"/>
                    </a:srgbClr>
                  </a:outerShdw>
                </a:effectLst>
              </a:rPr>
              <a:t> Stakeholder Presentations</a:t>
            </a:r>
          </a:p>
          <a:p>
            <a:pPr algn="l">
              <a:buFont typeface="Arial" pitchFamily="34" charset="0"/>
              <a:buChar char="•"/>
            </a:pPr>
            <a:r>
              <a:rPr lang="en-US" sz="2400" dirty="0" smtClean="0">
                <a:effectLst>
                  <a:outerShdw blurRad="38100" dist="38100" dir="2700000" algn="tl">
                    <a:srgbClr val="000000">
                      <a:alpha val="43137"/>
                    </a:srgbClr>
                  </a:outerShdw>
                </a:effectLst>
              </a:rPr>
              <a:t> New Technologies / Wrap-Up</a:t>
            </a:r>
            <a:endParaRPr lang="en-US" sz="1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70"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830480" name="Text Box 1040"/>
          <p:cNvSpPr txBox="1">
            <a:spLocks noChangeArrowheads="1"/>
          </p:cNvSpPr>
          <p:nvPr/>
        </p:nvSpPr>
        <p:spPr bwMode="auto">
          <a:xfrm>
            <a:off x="152400" y="6553200"/>
            <a:ext cx="3200400" cy="304800"/>
          </a:xfrm>
          <a:prstGeom prst="rect">
            <a:avLst/>
          </a:prstGeom>
          <a:noFill/>
          <a:ln w="9525">
            <a:noFill/>
            <a:miter lim="800000"/>
            <a:headEnd/>
            <a:tailEnd/>
          </a:ln>
          <a:effectLst/>
        </p:spPr>
        <p:txBody>
          <a:bodyPr>
            <a:spAutoFit/>
          </a:bodyPr>
          <a:lstStyle/>
          <a:p>
            <a:pPr>
              <a:spcBef>
                <a:spcPct val="50000"/>
              </a:spcBef>
            </a:pPr>
            <a:r>
              <a:rPr lang="en-US" sz="1400" b="1">
                <a:solidFill>
                  <a:schemeClr val="bg2"/>
                </a:solidFill>
              </a:rPr>
              <a:t>NOAA’s National Weather Service</a:t>
            </a:r>
          </a:p>
        </p:txBody>
      </p:sp>
      <p:sp>
        <p:nvSpPr>
          <p:cNvPr id="4" name="TextBox 3"/>
          <p:cNvSpPr txBox="1"/>
          <p:nvPr/>
        </p:nvSpPr>
        <p:spPr>
          <a:xfrm>
            <a:off x="2438400" y="1219200"/>
            <a:ext cx="5181600" cy="954107"/>
          </a:xfrm>
          <a:prstGeom prst="rect">
            <a:avLst/>
          </a:prstGeom>
          <a:noFill/>
        </p:spPr>
        <p:txBody>
          <a:bodyPr wrap="square" rtlCol="0">
            <a:spAutoFit/>
          </a:bodyPr>
          <a:lstStyle/>
          <a:p>
            <a:pPr algn="l"/>
            <a:r>
              <a:rPr lang="en-US" sz="2800" dirty="0" smtClean="0"/>
              <a:t>Overview of Meeting and Goals</a:t>
            </a:r>
          </a:p>
          <a:p>
            <a:r>
              <a:rPr lang="en-US" sz="2800" dirty="0" smtClean="0"/>
              <a:t>Shaping the Agenda</a:t>
            </a:r>
            <a:endParaRPr lang="en-US" sz="2800" dirty="0"/>
          </a:p>
        </p:txBody>
      </p:sp>
      <p:sp>
        <p:nvSpPr>
          <p:cNvPr id="5" name="TextBox 4"/>
          <p:cNvSpPr txBox="1"/>
          <p:nvPr/>
        </p:nvSpPr>
        <p:spPr>
          <a:xfrm>
            <a:off x="685800" y="2591574"/>
            <a:ext cx="8077200" cy="4647426"/>
          </a:xfrm>
          <a:prstGeom prst="rect">
            <a:avLst/>
          </a:prstGeom>
          <a:noFill/>
        </p:spPr>
        <p:txBody>
          <a:bodyPr wrap="square" rtlCol="0">
            <a:spAutoFit/>
          </a:bodyPr>
          <a:lstStyle/>
          <a:p>
            <a:pPr algn="l"/>
            <a:r>
              <a:rPr lang="en-US" sz="2400" dirty="0" smtClean="0">
                <a:effectLst>
                  <a:outerShdw blurRad="38100" dist="38100" dir="2700000" algn="tl">
                    <a:srgbClr val="000000">
                      <a:alpha val="43137"/>
                    </a:srgbClr>
                  </a:outerShdw>
                </a:effectLst>
              </a:rPr>
              <a:t>Summary of comments from questionnaire:</a:t>
            </a:r>
          </a:p>
          <a:p>
            <a:pPr algn="l"/>
            <a:endParaRPr lang="en-US" sz="2400" dirty="0" smtClean="0">
              <a:effectLst>
                <a:outerShdw blurRad="38100" dist="38100" dir="2700000" algn="tl">
                  <a:srgbClr val="000000">
                    <a:alpha val="43137"/>
                  </a:srgbClr>
                </a:outerShdw>
              </a:effectLst>
            </a:endParaRPr>
          </a:p>
          <a:p>
            <a:pPr algn="l"/>
            <a:r>
              <a:rPr lang="en-US" sz="2000" dirty="0" smtClean="0">
                <a:effectLst>
                  <a:outerShdw blurRad="38100" dist="38100" dir="2700000" algn="tl">
                    <a:srgbClr val="000000">
                      <a:alpha val="43137"/>
                    </a:srgbClr>
                  </a:outerShdw>
                </a:effectLst>
              </a:rPr>
              <a:t>	Discuss the methods used to generate forecasts</a:t>
            </a:r>
          </a:p>
          <a:p>
            <a:pPr algn="l"/>
            <a:r>
              <a:rPr lang="en-US" sz="2000" dirty="0" smtClean="0">
                <a:effectLst>
                  <a:outerShdw blurRad="38100" dist="38100" dir="2700000" algn="tl">
                    <a:srgbClr val="000000">
                      <a:alpha val="43137"/>
                    </a:srgbClr>
                  </a:outerShdw>
                </a:effectLst>
              </a:rPr>
              <a:t>	Soil moisture, precipitation impacts in the model</a:t>
            </a:r>
          </a:p>
          <a:p>
            <a:pPr algn="l"/>
            <a:r>
              <a:rPr lang="en-US" sz="2000" dirty="0" smtClean="0">
                <a:effectLst>
                  <a:outerShdw blurRad="38100" dist="38100" dir="2700000" algn="tl">
                    <a:srgbClr val="000000">
                      <a:alpha val="43137"/>
                    </a:srgbClr>
                  </a:outerShdw>
                </a:effectLst>
              </a:rPr>
              <a:t>	Discuss new products (Daily ESP, etc.)</a:t>
            </a:r>
          </a:p>
          <a:p>
            <a:pPr algn="l"/>
            <a:r>
              <a:rPr lang="en-US" sz="2000" dirty="0" smtClean="0">
                <a:effectLst>
                  <a:outerShdw blurRad="38100" dist="38100" dir="2700000" algn="tl">
                    <a:srgbClr val="000000">
                      <a:alpha val="43137"/>
                    </a:srgbClr>
                  </a:outerShdw>
                </a:effectLst>
              </a:rPr>
              <a:t>	Verification statistics availability</a:t>
            </a:r>
          </a:p>
          <a:p>
            <a:pPr algn="l"/>
            <a:r>
              <a:rPr lang="en-US" sz="2000" dirty="0" smtClean="0">
                <a:effectLst>
                  <a:outerShdw blurRad="38100" dist="38100" dir="2700000" algn="tl">
                    <a:srgbClr val="000000">
                      <a:alpha val="43137"/>
                    </a:srgbClr>
                  </a:outerShdw>
                </a:effectLst>
              </a:rPr>
              <a:t>	Website changes, simplification, consistency</a:t>
            </a:r>
          </a:p>
          <a:p>
            <a:pPr algn="l"/>
            <a:r>
              <a:rPr lang="en-US" sz="2000" dirty="0" smtClean="0">
                <a:effectLst>
                  <a:outerShdw blurRad="38100" dist="38100" dir="2700000" algn="tl">
                    <a:srgbClr val="000000">
                      <a:alpha val="43137"/>
                    </a:srgbClr>
                  </a:outerShdw>
                </a:effectLst>
              </a:rPr>
              <a:t>	How are others using forecasts (stakeholder presentations)</a:t>
            </a:r>
          </a:p>
          <a:p>
            <a:pPr algn="l"/>
            <a:r>
              <a:rPr lang="en-US" sz="2000" dirty="0" smtClean="0">
                <a:effectLst>
                  <a:outerShdw blurRad="38100" dist="38100" dir="2700000" algn="tl">
                    <a:srgbClr val="000000">
                      <a:alpha val="43137"/>
                    </a:srgbClr>
                  </a:outerShdw>
                </a:effectLst>
              </a:rPr>
              <a:t>	Update on new technologies / forecast tools</a:t>
            </a:r>
          </a:p>
          <a:p>
            <a:pPr algn="l"/>
            <a:r>
              <a:rPr lang="en-US" sz="2400" dirty="0" smtClean="0">
                <a:effectLst>
                  <a:outerShdw blurRad="38100" dist="38100" dir="2700000" algn="tl">
                    <a:srgbClr val="000000">
                      <a:alpha val="43137"/>
                    </a:srgbClr>
                  </a:outerShdw>
                </a:effectLst>
              </a:rPr>
              <a:t>	</a:t>
            </a:r>
          </a:p>
          <a:p>
            <a:pPr algn="l"/>
            <a:r>
              <a:rPr lang="en-US" sz="2400" dirty="0" smtClean="0">
                <a:effectLst>
                  <a:outerShdw blurRad="38100" dist="38100" dir="2700000" algn="tl">
                    <a:srgbClr val="000000">
                      <a:alpha val="43137"/>
                    </a:srgbClr>
                  </a:outerShdw>
                </a:effectLst>
              </a:rPr>
              <a:t>	</a:t>
            </a:r>
          </a:p>
          <a:p>
            <a:pPr algn="l"/>
            <a:endParaRPr lang="en-US" sz="2400" dirty="0" smtClean="0">
              <a:effectLst>
                <a:outerShdw blurRad="38100" dist="38100" dir="2700000" algn="tl">
                  <a:srgbClr val="000000">
                    <a:alpha val="43137"/>
                  </a:srgbClr>
                </a:outerShdw>
              </a:effectLst>
            </a:endParaRPr>
          </a:p>
          <a:p>
            <a:pPr algn="l"/>
            <a:endParaRPr lang="en-US" sz="1800" dirty="0" smtClean="0">
              <a:effectLst>
                <a:outerShdw blurRad="38100" dist="38100" dir="2700000" algn="tl">
                  <a:srgbClr val="000000">
                    <a:alpha val="43137"/>
                  </a:srgbClr>
                </a:outerShdw>
              </a:effectLst>
            </a:endParaRPr>
          </a:p>
          <a:p>
            <a:pPr algn="l"/>
            <a:endParaRPr lang="en-US" sz="1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95400" y="1219200"/>
            <a:ext cx="7315200" cy="523220"/>
          </a:xfrm>
          <a:prstGeom prst="rect">
            <a:avLst/>
          </a:prstGeom>
          <a:noFill/>
        </p:spPr>
        <p:txBody>
          <a:bodyPr wrap="square" rtlCol="0">
            <a:spAutoFit/>
          </a:bodyPr>
          <a:lstStyle/>
          <a:p>
            <a:pPr algn="l"/>
            <a:r>
              <a:rPr lang="en-US" sz="2800" dirty="0" smtClean="0"/>
              <a:t>Summary of product and web page changes</a:t>
            </a:r>
          </a:p>
        </p:txBody>
      </p:sp>
      <p:sp>
        <p:nvSpPr>
          <p:cNvPr id="8" name="TextBox 7"/>
          <p:cNvSpPr txBox="1"/>
          <p:nvPr/>
        </p:nvSpPr>
        <p:spPr>
          <a:xfrm>
            <a:off x="340712" y="5410200"/>
            <a:ext cx="2915882" cy="461665"/>
          </a:xfrm>
          <a:prstGeom prst="rect">
            <a:avLst/>
          </a:prstGeom>
          <a:noFill/>
        </p:spPr>
        <p:txBody>
          <a:bodyPr wrap="none" rtlCol="0">
            <a:spAutoFit/>
          </a:bodyPr>
          <a:lstStyle/>
          <a:p>
            <a:r>
              <a:rPr lang="en-US" sz="2400" b="1" dirty="0" smtClean="0"/>
              <a:t>ESP Daily Updates</a:t>
            </a:r>
            <a:endParaRPr lang="en-US" sz="2400" b="1" dirty="0"/>
          </a:p>
        </p:txBody>
      </p:sp>
      <p:pic>
        <p:nvPicPr>
          <p:cNvPr id="9" name="Picture 8"/>
          <p:cNvPicPr>
            <a:picLocks noChangeAspect="1"/>
          </p:cNvPicPr>
          <p:nvPr/>
        </p:nvPicPr>
        <p:blipFill>
          <a:blip r:embed="rId2" cstate="print"/>
          <a:stretch>
            <a:fillRect/>
          </a:stretch>
        </p:blipFill>
        <p:spPr>
          <a:xfrm>
            <a:off x="152400" y="1828800"/>
            <a:ext cx="6324600" cy="3101334"/>
          </a:xfrm>
          <a:prstGeom prst="rect">
            <a:avLst/>
          </a:prstGeom>
        </p:spPr>
      </p:pic>
      <p:pic>
        <p:nvPicPr>
          <p:cNvPr id="6" name="Picture 5"/>
          <p:cNvPicPr>
            <a:picLocks noChangeAspect="1"/>
          </p:cNvPicPr>
          <p:nvPr/>
        </p:nvPicPr>
        <p:blipFill>
          <a:blip r:embed="rId3" cstate="print"/>
          <a:stretch>
            <a:fillRect/>
          </a:stretch>
        </p:blipFill>
        <p:spPr>
          <a:xfrm>
            <a:off x="3429000" y="2615110"/>
            <a:ext cx="5715000" cy="4041017"/>
          </a:xfrm>
          <a:prstGeom prst="rect">
            <a:avLst/>
          </a:prstGeom>
        </p:spPr>
      </p:pic>
    </p:spTree>
    <p:extLst>
      <p:ext uri="{BB962C8B-B14F-4D97-AF65-F5344CB8AC3E}">
        <p14:creationId xmlns:p14="http://schemas.microsoft.com/office/powerpoint/2010/main" xmlns="" val="222072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295400" y="1219200"/>
            <a:ext cx="7315200" cy="523220"/>
          </a:xfrm>
          <a:prstGeom prst="rect">
            <a:avLst/>
          </a:prstGeom>
          <a:noFill/>
        </p:spPr>
        <p:txBody>
          <a:bodyPr wrap="square" rtlCol="0">
            <a:spAutoFit/>
          </a:bodyPr>
          <a:lstStyle/>
          <a:p>
            <a:pPr algn="l"/>
            <a:r>
              <a:rPr lang="en-US" sz="2800" dirty="0" smtClean="0"/>
              <a:t>Summary of product and web page changes</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1752600"/>
            <a:ext cx="6019800" cy="4994806"/>
          </a:xfrm>
          <a:prstGeom prst="rect">
            <a:avLst/>
          </a:prstGeom>
        </p:spPr>
      </p:pic>
      <p:sp>
        <p:nvSpPr>
          <p:cNvPr id="8" name="TextBox 7"/>
          <p:cNvSpPr txBox="1"/>
          <p:nvPr/>
        </p:nvSpPr>
        <p:spPr>
          <a:xfrm>
            <a:off x="0" y="3048000"/>
            <a:ext cx="2146742" cy="2431435"/>
          </a:xfrm>
          <a:prstGeom prst="rect">
            <a:avLst/>
          </a:prstGeom>
          <a:noFill/>
        </p:spPr>
        <p:txBody>
          <a:bodyPr wrap="none" rtlCol="0">
            <a:spAutoFit/>
          </a:bodyPr>
          <a:lstStyle/>
          <a:p>
            <a:pPr algn="l"/>
            <a:r>
              <a:rPr lang="en-US" sz="2400" b="1" dirty="0" smtClean="0"/>
              <a:t>Web Page </a:t>
            </a:r>
          </a:p>
          <a:p>
            <a:pPr algn="l"/>
            <a:r>
              <a:rPr lang="en-US" sz="2400" b="1" dirty="0" smtClean="0"/>
              <a:t>Changes:</a:t>
            </a:r>
          </a:p>
          <a:p>
            <a:pPr algn="l"/>
            <a:r>
              <a:rPr lang="en-US" sz="1600" b="1" dirty="0" smtClean="0"/>
              <a:t>Google map</a:t>
            </a:r>
          </a:p>
          <a:p>
            <a:pPr algn="l"/>
            <a:r>
              <a:rPr lang="en-US" sz="1600" b="1" dirty="0" smtClean="0"/>
              <a:t>Search</a:t>
            </a:r>
          </a:p>
          <a:p>
            <a:pPr algn="l"/>
            <a:r>
              <a:rPr lang="en-US" sz="1600" b="1" dirty="0" smtClean="0"/>
              <a:t>Easy zoom</a:t>
            </a:r>
          </a:p>
          <a:p>
            <a:pPr algn="l"/>
            <a:r>
              <a:rPr lang="en-US" sz="1600" b="1" dirty="0" smtClean="0"/>
              <a:t>Reorganized header</a:t>
            </a:r>
          </a:p>
          <a:p>
            <a:pPr algn="l"/>
            <a:r>
              <a:rPr lang="en-US" sz="1600" b="1" dirty="0" smtClean="0"/>
              <a:t>Still lots to do….</a:t>
            </a:r>
          </a:p>
          <a:p>
            <a:pPr algn="l"/>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828800" y="1219200"/>
            <a:ext cx="6477000" cy="954107"/>
          </a:xfrm>
          <a:prstGeom prst="rect">
            <a:avLst/>
          </a:prstGeom>
          <a:noFill/>
        </p:spPr>
        <p:txBody>
          <a:bodyPr wrap="square" rtlCol="0">
            <a:spAutoFit/>
          </a:bodyPr>
          <a:lstStyle/>
          <a:p>
            <a:r>
              <a:rPr lang="en-US" sz="2800" dirty="0" smtClean="0"/>
              <a:t>Roadmap: Incorporating New Science and Improving Services</a:t>
            </a:r>
          </a:p>
        </p:txBody>
      </p:sp>
      <p:sp>
        <p:nvSpPr>
          <p:cNvPr id="6" name="TextBox 5"/>
          <p:cNvSpPr txBox="1"/>
          <p:nvPr/>
        </p:nvSpPr>
        <p:spPr>
          <a:xfrm>
            <a:off x="457200" y="2362200"/>
            <a:ext cx="8077200" cy="3693319"/>
          </a:xfrm>
          <a:prstGeom prst="rect">
            <a:avLst/>
          </a:prstGeom>
          <a:noFill/>
        </p:spPr>
        <p:txBody>
          <a:bodyPr wrap="square" rtlCol="0">
            <a:spAutoFit/>
          </a:bodyPr>
          <a:lstStyle/>
          <a:p>
            <a:pPr algn="l"/>
            <a:r>
              <a:rPr lang="en-US" sz="2400" dirty="0" smtClean="0">
                <a:effectLst>
                  <a:outerShdw blurRad="38100" dist="38100" dir="2700000" algn="tl">
                    <a:srgbClr val="000000">
                      <a:alpha val="43137"/>
                    </a:srgbClr>
                  </a:outerShdw>
                </a:effectLst>
              </a:rPr>
              <a:t>Development work done through:</a:t>
            </a:r>
          </a:p>
          <a:p>
            <a:pPr algn="l"/>
            <a:endParaRPr lang="en-US" sz="2400" dirty="0">
              <a:effectLst>
                <a:outerShdw blurRad="38100" dist="38100" dir="2700000" algn="tl">
                  <a:srgbClr val="000000">
                    <a:alpha val="43137"/>
                  </a:srgbClr>
                </a:outerShdw>
              </a:effectLst>
            </a:endParaRPr>
          </a:p>
          <a:p>
            <a:pPr marL="800100" lvl="1" indent="-342900" algn="l">
              <a:buFont typeface="Arial"/>
              <a:buChar char="•"/>
            </a:pPr>
            <a:r>
              <a:rPr lang="en-US" sz="2400" dirty="0" smtClean="0">
                <a:effectLst>
                  <a:outerShdw blurRad="38100" dist="38100" dir="2700000" algn="tl">
                    <a:srgbClr val="000000">
                      <a:alpha val="43137"/>
                    </a:srgbClr>
                  </a:outerShdw>
                </a:effectLst>
              </a:rPr>
              <a:t>Collaborations</a:t>
            </a:r>
          </a:p>
          <a:p>
            <a:pPr marL="800100" lvl="1" indent="-342900" algn="l">
              <a:buFont typeface="Arial"/>
              <a:buChar char="•"/>
            </a:pPr>
            <a:r>
              <a:rPr lang="en-US" sz="2400" dirty="0">
                <a:effectLst>
                  <a:outerShdw blurRad="38100" dist="38100" dir="2700000" algn="tl">
                    <a:srgbClr val="000000">
                      <a:alpha val="43137"/>
                    </a:srgbClr>
                  </a:outerShdw>
                </a:effectLst>
              </a:rPr>
              <a:t>National Resources</a:t>
            </a:r>
          </a:p>
          <a:p>
            <a:pPr marL="800100" lvl="1" indent="-342900" algn="l">
              <a:buFont typeface="Arial"/>
              <a:buChar char="•"/>
            </a:pPr>
            <a:r>
              <a:rPr lang="en-US" sz="2400" dirty="0">
                <a:effectLst>
                  <a:outerShdw blurRad="38100" dist="38100" dir="2700000" algn="tl">
                    <a:srgbClr val="000000">
                      <a:alpha val="43137"/>
                    </a:srgbClr>
                  </a:outerShdw>
                </a:effectLst>
              </a:rPr>
              <a:t>Local resources</a:t>
            </a:r>
          </a:p>
          <a:p>
            <a:pPr lvl="1" algn="l"/>
            <a:endParaRPr lang="en-US" sz="2400" dirty="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Main goals are to meet stakeholder needs and improve our forecasts and services.</a:t>
            </a:r>
          </a:p>
          <a:p>
            <a:pPr algn="l"/>
            <a:r>
              <a:rPr lang="en-US" sz="2400" dirty="0">
                <a:effectLst>
                  <a:outerShdw blurRad="38100" dist="38100" dir="2700000" algn="tl">
                    <a:srgbClr val="000000">
                      <a:alpha val="43137"/>
                    </a:srgbClr>
                  </a:outerShdw>
                </a:effectLst>
              </a:rPr>
              <a:t>	</a:t>
            </a:r>
          </a:p>
          <a:p>
            <a:pPr algn="l"/>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35272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752600" y="112693"/>
            <a:ext cx="6934200" cy="954107"/>
          </a:xfrm>
          <a:prstGeom prst="rect">
            <a:avLst/>
          </a:prstGeom>
          <a:noFill/>
          <a:ln w="9525">
            <a:noFill/>
            <a:miter lim="800000"/>
            <a:headEnd/>
            <a:tailEnd/>
          </a:ln>
          <a:effectLst/>
        </p:spPr>
        <p:txBody>
          <a:bodyPr wrap="square">
            <a:spAutoFit/>
          </a:bodyPr>
          <a:lstStyle/>
          <a:p>
            <a:r>
              <a:rPr lang="en-US" sz="2800" b="1" dirty="0" smtClean="0">
                <a:effectLst>
                  <a:outerShdw blurRad="38100" dist="38100" dir="2700000" algn="tl">
                    <a:srgbClr val="000000"/>
                  </a:outerShdw>
                </a:effectLst>
              </a:rPr>
              <a:t>Colorado Basin River Forecast Center</a:t>
            </a:r>
          </a:p>
          <a:p>
            <a:r>
              <a:rPr lang="en-US" sz="2800" b="1" dirty="0" smtClean="0">
                <a:effectLst>
                  <a:outerShdw blurRad="38100" dist="38100" dir="2700000" algn="tl">
                    <a:srgbClr val="000000"/>
                  </a:outerShdw>
                </a:effectLst>
              </a:rPr>
              <a:t>Stakeholder Forum</a:t>
            </a:r>
            <a:endParaRPr lang="en-US" sz="2800" b="1" dirty="0">
              <a:effectLst>
                <a:outerShdw blurRad="38100" dist="38100" dir="2700000" algn="tl">
                  <a:srgbClr val="000000"/>
                </a:outerShdw>
              </a:effectLst>
            </a:endParaRPr>
          </a:p>
        </p:txBody>
      </p:sp>
      <p:sp>
        <p:nvSpPr>
          <p:cNvPr id="5" name="TextBox 4"/>
          <p:cNvSpPr txBox="1"/>
          <p:nvPr/>
        </p:nvSpPr>
        <p:spPr>
          <a:xfrm>
            <a:off x="1828800" y="1219200"/>
            <a:ext cx="6477000" cy="707886"/>
          </a:xfrm>
          <a:prstGeom prst="rect">
            <a:avLst/>
          </a:prstGeom>
          <a:noFill/>
        </p:spPr>
        <p:txBody>
          <a:bodyPr wrap="square" rtlCol="0">
            <a:spAutoFit/>
          </a:bodyPr>
          <a:lstStyle/>
          <a:p>
            <a:r>
              <a:rPr lang="en-US" sz="2000" dirty="0" smtClean="0"/>
              <a:t>Roadmap: Incorporating New Science and Improving Services</a:t>
            </a:r>
          </a:p>
        </p:txBody>
      </p:sp>
      <p:sp>
        <p:nvSpPr>
          <p:cNvPr id="6" name="TextBox 5"/>
          <p:cNvSpPr txBox="1"/>
          <p:nvPr/>
        </p:nvSpPr>
        <p:spPr>
          <a:xfrm>
            <a:off x="457200" y="2209800"/>
            <a:ext cx="8077200" cy="4862869"/>
          </a:xfrm>
          <a:prstGeom prst="rect">
            <a:avLst/>
          </a:prstGeom>
          <a:noFill/>
        </p:spPr>
        <p:txBody>
          <a:bodyPr wrap="square" rtlCol="0">
            <a:spAutoFit/>
          </a:bodyPr>
          <a:lstStyle/>
          <a:p>
            <a:pPr algn="l"/>
            <a:r>
              <a:rPr lang="en-US" sz="2800" b="1" dirty="0" smtClean="0">
                <a:effectLst>
                  <a:outerShdw blurRad="38100" dist="38100" dir="2700000" algn="tl">
                    <a:srgbClr val="000000">
                      <a:alpha val="43137"/>
                    </a:srgbClr>
                  </a:outerShdw>
                </a:effectLst>
              </a:rPr>
              <a:t>Collaborations - Goals:</a:t>
            </a:r>
          </a:p>
          <a:p>
            <a:pPr algn="l"/>
            <a:endParaRPr lang="en-US" sz="2400" dirty="0">
              <a:effectLst>
                <a:outerShdw blurRad="38100" dist="38100" dir="2700000" algn="tl">
                  <a:srgbClr val="000000">
                    <a:alpha val="43137"/>
                  </a:srgbClr>
                </a:outerShdw>
              </a:effectLst>
            </a:endParaRPr>
          </a:p>
          <a:p>
            <a:pPr algn="l"/>
            <a:r>
              <a:rPr lang="en-US" sz="2400" dirty="0" smtClean="0">
                <a:effectLst>
                  <a:outerShdw blurRad="38100" dist="38100" dir="2700000" algn="tl">
                    <a:srgbClr val="000000">
                      <a:alpha val="43137"/>
                    </a:srgbClr>
                  </a:outerShdw>
                </a:effectLst>
              </a:rPr>
              <a:t>	1. Improve CBRFC forecast skill for water supply and snow melt through focused work on areas of our forecast process that have been shown to be deficient (e.g. Werner and Yeager, 2013). These include:</a:t>
            </a:r>
          </a:p>
          <a:p>
            <a:pPr marL="1714500" lvl="3" indent="-342900" algn="l">
              <a:buFont typeface="Arial"/>
              <a:buChar char="•"/>
            </a:pPr>
            <a:r>
              <a:rPr lang="en-US" sz="2400" dirty="0" smtClean="0">
                <a:effectLst>
                  <a:outerShdw blurRad="38100" dist="38100" dir="2700000" algn="tl">
                    <a:srgbClr val="000000">
                      <a:alpha val="43137"/>
                    </a:srgbClr>
                  </a:outerShdw>
                </a:effectLst>
              </a:rPr>
              <a:t>Snow modeling</a:t>
            </a:r>
          </a:p>
          <a:p>
            <a:pPr marL="1714500" lvl="3" indent="-342900" algn="l">
              <a:buFont typeface="Arial"/>
              <a:buChar char="•"/>
            </a:pPr>
            <a:r>
              <a:rPr lang="en-US" sz="2400" dirty="0" smtClean="0">
                <a:effectLst>
                  <a:outerShdw blurRad="38100" dist="38100" dir="2700000" algn="tl">
                    <a:srgbClr val="000000">
                      <a:alpha val="43137"/>
                    </a:srgbClr>
                  </a:outerShdw>
                </a:effectLst>
              </a:rPr>
              <a:t>Incorporating ensemble weather and climate forecasts</a:t>
            </a:r>
          </a:p>
          <a:p>
            <a:pPr algn="l"/>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2. Improve decision support including connectivity with reservoir decision support systems</a:t>
            </a:r>
          </a:p>
          <a:p>
            <a:pPr algn="l"/>
            <a:r>
              <a:rPr lang="en-US" sz="2400" dirty="0">
                <a:effectLst>
                  <a:outerShdw blurRad="38100" dist="38100" dir="2700000" algn="tl">
                    <a:srgbClr val="000000">
                      <a:alpha val="43137"/>
                    </a:srgbClr>
                  </a:outerShdw>
                </a:effectLst>
              </a:rPr>
              <a:t>	</a:t>
            </a:r>
          </a:p>
          <a:p>
            <a:pPr algn="l"/>
            <a:endParaRPr lang="en-US" sz="1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D:\Program Files\Microsoft Office\Templates\Presentation Designs\noaa.pot</Template>
  <TotalTime>55597</TotalTime>
  <Words>500</Words>
  <Application>Microsoft Office PowerPoint</Application>
  <PresentationFormat>On-screen Show (4:3)</PresentationFormat>
  <Paragraphs>165</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noaa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National Weather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3rd Quarter Review 2001</dc:title>
  <dc:creator>David Pascual</dc:creator>
  <cp:lastModifiedBy>ges</cp:lastModifiedBy>
  <cp:revision>2467</cp:revision>
  <dcterms:created xsi:type="dcterms:W3CDTF">2014-02-12T16:50:38Z</dcterms:created>
  <dcterms:modified xsi:type="dcterms:W3CDTF">2014-02-25T14:46:12Z</dcterms:modified>
</cp:coreProperties>
</file>