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83" r:id="rId2"/>
    <p:sldId id="284" r:id="rId3"/>
    <p:sldId id="287" r:id="rId4"/>
    <p:sldId id="288" r:id="rId5"/>
    <p:sldId id="286" r:id="rId6"/>
    <p:sldId id="308" r:id="rId7"/>
    <p:sldId id="285" r:id="rId8"/>
    <p:sldId id="302" r:id="rId9"/>
    <p:sldId id="264" r:id="rId10"/>
    <p:sldId id="318" r:id="rId11"/>
    <p:sldId id="289" r:id="rId12"/>
    <p:sldId id="290" r:id="rId13"/>
    <p:sldId id="268" r:id="rId14"/>
    <p:sldId id="267" r:id="rId15"/>
    <p:sldId id="291" r:id="rId16"/>
    <p:sldId id="293" r:id="rId17"/>
    <p:sldId id="294" r:id="rId18"/>
    <p:sldId id="271" r:id="rId19"/>
    <p:sldId id="272" r:id="rId20"/>
    <p:sldId id="273" r:id="rId21"/>
    <p:sldId id="295" r:id="rId22"/>
    <p:sldId id="297" r:id="rId23"/>
    <p:sldId id="298" r:id="rId24"/>
    <p:sldId id="278" r:id="rId25"/>
    <p:sldId id="279" r:id="rId26"/>
    <p:sldId id="299" r:id="rId27"/>
    <p:sldId id="300" r:id="rId28"/>
    <p:sldId id="313" r:id="rId29"/>
    <p:sldId id="309" r:id="rId30"/>
    <p:sldId id="317" r:id="rId31"/>
    <p:sldId id="304" r:id="rId32"/>
    <p:sldId id="305" r:id="rId33"/>
    <p:sldId id="306" r:id="rId34"/>
    <p:sldId id="310" r:id="rId35"/>
    <p:sldId id="312" r:id="rId36"/>
    <p:sldId id="314" r:id="rId37"/>
    <p:sldId id="315" r:id="rId38"/>
    <p:sldId id="316" r:id="rId39"/>
    <p:sldId id="320" r:id="rId40"/>
    <p:sldId id="319" r:id="rId4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4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627027A-146D-47B3-9744-CA1AD69728FB}" type="datetimeFigureOut">
              <a:rPr lang="en-US" smtClean="0"/>
              <a:pPr/>
              <a:t>2/25/2014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EC0247C-81BB-49B3-8B17-8226C53A292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9AB13-62A5-40A5-A2E1-03D8BDA381C2}"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9AB13-62A5-40A5-A2E1-03D8BDA381C2}"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9AB13-62A5-40A5-A2E1-03D8BDA381C2}"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9AB13-62A5-40A5-A2E1-03D8BDA381C2}"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9AB13-62A5-40A5-A2E1-03D8BDA381C2}"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9AB13-62A5-40A5-A2E1-03D8BDA381C2}"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9AB13-62A5-40A5-A2E1-03D8BDA381C2}" type="datetimeFigureOut">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9AB13-62A5-40A5-A2E1-03D8BDA381C2}" type="datetimeFigureOut">
              <a:rPr lang="en-US" smtClean="0"/>
              <a:pPr/>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9AB13-62A5-40A5-A2E1-03D8BDA381C2}"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9AB13-62A5-40A5-A2E1-03D8BDA381C2}"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9AB13-62A5-40A5-A2E1-03D8BDA381C2}"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0D1E7-1E4B-4AF6-AC33-3B830E23D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AB13-62A5-40A5-A2E1-03D8BDA381C2}" type="datetimeFigureOut">
              <a:rPr lang="en-US" smtClean="0"/>
              <a:pPr/>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0D1E7-1E4B-4AF6-AC33-3B830E23D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5.xml"/><Relationship Id="rId5" Type="http://schemas.openxmlformats.org/officeDocument/2006/relationships/image" Target="../media/image19.gif"/><Relationship Id="rId4" Type="http://schemas.openxmlformats.org/officeDocument/2006/relationships/image" Target="../media/image18.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Hydrologic Model Review</a:t>
            </a:r>
            <a:endParaRPr lang="en-US" dirty="0"/>
          </a:p>
        </p:txBody>
      </p:sp>
      <p:sp>
        <p:nvSpPr>
          <p:cNvPr id="5" name="Subtitle 4"/>
          <p:cNvSpPr>
            <a:spLocks noGrp="1"/>
          </p:cNvSpPr>
          <p:nvPr>
            <p:ph type="subTitle" idx="1"/>
          </p:nvPr>
        </p:nvSpPr>
        <p:spPr>
          <a:xfrm>
            <a:off x="1219200" y="3886200"/>
            <a:ext cx="6705600" cy="1752600"/>
          </a:xfrm>
        </p:spPr>
        <p:txBody>
          <a:bodyPr>
            <a:normAutofit fontScale="92500"/>
          </a:bodyPr>
          <a:lstStyle/>
          <a:p>
            <a:r>
              <a:rPr lang="en-US" dirty="0" smtClean="0"/>
              <a:t>CBRFC Fourth Annual Stakeholder Forum</a:t>
            </a:r>
          </a:p>
          <a:p>
            <a:r>
              <a:rPr lang="en-US" dirty="0" smtClean="0"/>
              <a:t>February 25 – 26, 2014</a:t>
            </a:r>
          </a:p>
          <a:p>
            <a:r>
              <a:rPr lang="en-US" dirty="0" smtClean="0"/>
              <a:t>Salt Lake City, UT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abvkrem.jpg"/>
          <p:cNvPicPr>
            <a:picLocks noChangeAspect="1"/>
          </p:cNvPicPr>
          <p:nvPr/>
        </p:nvPicPr>
        <p:blipFill>
          <a:blip r:embed="rId2" cstate="print"/>
          <a:stretch>
            <a:fillRect/>
          </a:stretch>
        </p:blipFill>
        <p:spPr>
          <a:xfrm>
            <a:off x="0" y="71342"/>
            <a:ext cx="9144000" cy="6715315"/>
          </a:xfrm>
          <a:prstGeom prst="rect">
            <a:avLst/>
          </a:prstGeom>
        </p:spPr>
      </p:pic>
      <p:sp>
        <p:nvSpPr>
          <p:cNvPr id="8" name="Rectangle 7"/>
          <p:cNvSpPr/>
          <p:nvPr/>
        </p:nvSpPr>
        <p:spPr>
          <a:xfrm>
            <a:off x="2133600" y="152400"/>
            <a:ext cx="2971800" cy="2667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05400" y="152400"/>
            <a:ext cx="1719830" cy="369332"/>
          </a:xfrm>
          <a:prstGeom prst="rect">
            <a:avLst/>
          </a:prstGeom>
          <a:noFill/>
          <a:ln>
            <a:noFill/>
          </a:ln>
        </p:spPr>
        <p:txBody>
          <a:bodyPr wrap="none" rtlCol="0">
            <a:spAutoFit/>
          </a:bodyPr>
          <a:lstStyle/>
          <a:p>
            <a:r>
              <a:rPr lang="en-US" b="1" dirty="0" smtClean="0">
                <a:solidFill>
                  <a:srgbClr val="0070C0"/>
                </a:solidFill>
              </a:rPr>
              <a:t>Blue River Basin</a:t>
            </a:r>
            <a:endParaRPr lang="en-US" b="1" dirty="0">
              <a:solidFill>
                <a:srgbClr val="0070C0"/>
              </a:solidFill>
            </a:endParaRPr>
          </a:p>
        </p:txBody>
      </p:sp>
      <p:sp>
        <p:nvSpPr>
          <p:cNvPr id="11" name="Oval 10"/>
          <p:cNvSpPr/>
          <p:nvPr/>
        </p:nvSpPr>
        <p:spPr>
          <a:xfrm>
            <a:off x="3733800" y="7620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420231"/>
            <a:ext cx="2057400" cy="2246769"/>
          </a:xfrm>
          <a:prstGeom prst="rect">
            <a:avLst/>
          </a:prstGeom>
          <a:noFill/>
        </p:spPr>
        <p:txBody>
          <a:bodyPr wrap="square" rtlCol="0">
            <a:spAutoFit/>
          </a:bodyPr>
          <a:lstStyle/>
          <a:p>
            <a:r>
              <a:rPr lang="en-US" sz="1600" dirty="0" smtClean="0">
                <a:solidFill>
                  <a:srgbClr val="7030A0"/>
                </a:solidFill>
              </a:rPr>
              <a:t>Ten Mile Ck at Frisco</a:t>
            </a:r>
          </a:p>
          <a:p>
            <a:pPr>
              <a:buFont typeface="Arial" pitchFamily="34" charset="0"/>
              <a:buChar char="•"/>
            </a:pPr>
            <a:r>
              <a:rPr lang="en-US" sz="1400" dirty="0" smtClean="0"/>
              <a:t> </a:t>
            </a:r>
            <a:r>
              <a:rPr lang="en-US" sz="1400" dirty="0" smtClean="0">
                <a:solidFill>
                  <a:srgbClr val="7030A0"/>
                </a:solidFill>
              </a:rPr>
              <a:t>Headwater</a:t>
            </a:r>
          </a:p>
          <a:p>
            <a:pPr>
              <a:buFont typeface="Arial" pitchFamily="34" charset="0"/>
              <a:buChar char="•"/>
            </a:pPr>
            <a:r>
              <a:rPr lang="en-US" sz="1400" dirty="0" smtClean="0">
                <a:solidFill>
                  <a:srgbClr val="7030A0"/>
                </a:solidFill>
              </a:rPr>
              <a:t> No (known) upstream reservoirs or diversions</a:t>
            </a:r>
          </a:p>
          <a:p>
            <a:pPr>
              <a:buFont typeface="Arial" pitchFamily="34" charset="0"/>
              <a:buChar char="•"/>
            </a:pPr>
            <a:r>
              <a:rPr lang="en-US" sz="1400" dirty="0" smtClean="0">
                <a:solidFill>
                  <a:srgbClr val="7030A0"/>
                </a:solidFill>
              </a:rPr>
              <a:t> 2 subareas</a:t>
            </a:r>
          </a:p>
          <a:p>
            <a:pPr lvl="1">
              <a:buFont typeface="Arial" pitchFamily="34" charset="0"/>
              <a:buChar char="•"/>
            </a:pPr>
            <a:r>
              <a:rPr lang="en-US" sz="1400" dirty="0" smtClean="0">
                <a:solidFill>
                  <a:srgbClr val="7030A0"/>
                </a:solidFill>
              </a:rPr>
              <a:t> Lower:  9196 ft – 11,500 ft  (56 mi</a:t>
            </a:r>
            <a:r>
              <a:rPr lang="en-US" sz="1400" baseline="30000" dirty="0" smtClean="0">
                <a:solidFill>
                  <a:srgbClr val="7030A0"/>
                </a:solidFill>
              </a:rPr>
              <a:t>2</a:t>
            </a:r>
            <a:r>
              <a:rPr lang="en-US" sz="1400" dirty="0" smtClean="0">
                <a:solidFill>
                  <a:srgbClr val="7030A0"/>
                </a:solidFill>
              </a:rPr>
              <a:t>)</a:t>
            </a:r>
          </a:p>
          <a:p>
            <a:pPr lvl="1">
              <a:buFont typeface="Arial" pitchFamily="34" charset="0"/>
              <a:buChar char="•"/>
            </a:pPr>
            <a:r>
              <a:rPr lang="en-US" sz="1400" dirty="0" smtClean="0">
                <a:solidFill>
                  <a:srgbClr val="7030A0"/>
                </a:solidFill>
              </a:rPr>
              <a:t> Upper:  11,500 ft – 13,779 ft (32 mi</a:t>
            </a:r>
            <a:r>
              <a:rPr lang="en-US" sz="1400" baseline="30000" dirty="0" smtClean="0">
                <a:solidFill>
                  <a:srgbClr val="7030A0"/>
                </a:solidFill>
              </a:rPr>
              <a:t>2</a:t>
            </a:r>
            <a:r>
              <a:rPr lang="en-US" sz="1400" dirty="0" smtClean="0">
                <a:solidFill>
                  <a:srgbClr val="7030A0"/>
                </a:solidFill>
              </a:rPr>
              <a:t>)</a:t>
            </a:r>
          </a:p>
          <a:p>
            <a:pPr>
              <a:buFont typeface="Arial" pitchFamily="34" charset="0"/>
              <a:buChar char="•"/>
            </a:pP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Calibration – Precipitation</a:t>
            </a:r>
            <a:endParaRPr lang="en-US" dirty="0"/>
          </a:p>
        </p:txBody>
      </p:sp>
      <p:sp>
        <p:nvSpPr>
          <p:cNvPr id="3" name="Content Placeholder 2"/>
          <p:cNvSpPr>
            <a:spLocks noGrp="1"/>
          </p:cNvSpPr>
          <p:nvPr>
            <p:ph idx="1"/>
          </p:nvPr>
        </p:nvSpPr>
        <p:spPr/>
        <p:txBody>
          <a:bodyPr>
            <a:normAutofit/>
          </a:bodyPr>
          <a:lstStyle/>
          <a:p>
            <a:r>
              <a:rPr lang="en-US" sz="2800" dirty="0" smtClean="0"/>
              <a:t>Each subarea MAP is calculated using precipitation stations that (hopefully) have similar characteristics to that area.</a:t>
            </a:r>
          </a:p>
          <a:p>
            <a:r>
              <a:rPr lang="en-US" sz="2800" dirty="0" smtClean="0"/>
              <a:t>Weights are chosen to guarantee water balance in each area.</a:t>
            </a:r>
          </a:p>
          <a:p>
            <a:pPr lvl="1"/>
            <a:r>
              <a:rPr lang="en-US" sz="2400" dirty="0" smtClean="0"/>
              <a:t>The water balance is calculated using the PRISM sets.</a:t>
            </a:r>
          </a:p>
          <a:p>
            <a:r>
              <a:rPr lang="en-US" sz="2800" dirty="0" smtClean="0"/>
              <a:t>Station weights for TCFC2:</a:t>
            </a:r>
          </a:p>
          <a:p>
            <a:pPr lvl="1"/>
            <a:r>
              <a:rPr lang="en-US" sz="2400" dirty="0" smtClean="0"/>
              <a:t>Upper area – Fremont Pass .67, Copper Mountain .67</a:t>
            </a:r>
          </a:p>
          <a:p>
            <a:pPr lvl="1"/>
            <a:r>
              <a:rPr lang="en-US" sz="2400" dirty="0" smtClean="0"/>
              <a:t>Lower area – Fremont Pass .52, Copper Mountain .52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 Temperature</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Each subarea MAT represents the mid-point elevation of the area.</a:t>
            </a:r>
          </a:p>
          <a:p>
            <a:pPr lvl="1"/>
            <a:r>
              <a:rPr lang="en-US" dirty="0" smtClean="0"/>
              <a:t>Nearby stations (whose </a:t>
            </a:r>
            <a:r>
              <a:rPr lang="en-US" dirty="0" err="1" smtClean="0"/>
              <a:t>climatologies</a:t>
            </a:r>
            <a:r>
              <a:rPr lang="en-US" dirty="0" smtClean="0"/>
              <a:t> are known) are used to calculate the temperature of the MAT (whose climatology is calculated using the </a:t>
            </a:r>
            <a:r>
              <a:rPr lang="en-US" dirty="0" err="1" smtClean="0"/>
              <a:t>climatologies</a:t>
            </a:r>
            <a:r>
              <a:rPr lang="en-US" dirty="0" smtClean="0"/>
              <a:t> of the nearby stations).</a:t>
            </a:r>
          </a:p>
          <a:p>
            <a:r>
              <a:rPr lang="en-US" sz="3300" dirty="0" smtClean="0"/>
              <a:t>Temperature is calculated by using the ratio between the station and area </a:t>
            </a:r>
            <a:r>
              <a:rPr lang="en-US" sz="3300" dirty="0" err="1" smtClean="0"/>
              <a:t>climatologies</a:t>
            </a:r>
            <a:r>
              <a:rPr lang="en-US" sz="3300" dirty="0" smtClean="0"/>
              <a:t>. </a:t>
            </a:r>
          </a:p>
          <a:p>
            <a:r>
              <a:rPr lang="en-US" sz="3300" dirty="0" smtClean="0"/>
              <a:t>Temperature stations used by TCFC2:</a:t>
            </a:r>
          </a:p>
          <a:p>
            <a:pPr lvl="1"/>
            <a:r>
              <a:rPr lang="en-US" dirty="0" smtClean="0"/>
              <a:t>Dillon COOP</a:t>
            </a:r>
          </a:p>
          <a:p>
            <a:pPr lvl="1"/>
            <a:r>
              <a:rPr lang="en-US" dirty="0" smtClean="0"/>
              <a:t>Climax COOP </a:t>
            </a:r>
          </a:p>
          <a:p>
            <a:pPr lvl="1"/>
            <a:r>
              <a:rPr lang="en-US" dirty="0" smtClean="0"/>
              <a:t>Vail SNOTEL</a:t>
            </a:r>
          </a:p>
          <a:p>
            <a:pPr lvl="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81000" y="381000"/>
            <a:ext cx="8540750" cy="6180137"/>
            <a:chOff x="603250" y="525463"/>
            <a:chExt cx="8540750" cy="6180137"/>
          </a:xfrm>
        </p:grpSpPr>
        <p:sp>
          <p:nvSpPr>
            <p:cNvPr id="2" name="AutoShape 2"/>
            <p:cNvSpPr>
              <a:spLocks noChangeArrowheads="1"/>
            </p:cNvSpPr>
            <p:nvPr/>
          </p:nvSpPr>
          <p:spPr bwMode="auto">
            <a:xfrm>
              <a:off x="2911475" y="525463"/>
              <a:ext cx="2378075" cy="663575"/>
            </a:xfrm>
            <a:prstGeom prst="parallelogram">
              <a:avLst>
                <a:gd name="adj" fmla="val 89544"/>
              </a:avLst>
            </a:prstGeom>
            <a:noFill/>
            <a:ln w="25400">
              <a:solidFill>
                <a:schemeClr val="tx1"/>
              </a:solidFill>
              <a:miter lim="800000"/>
              <a:headEnd/>
              <a:tailEnd/>
            </a:ln>
            <a:effectLst/>
          </p:spPr>
          <p:txBody>
            <a:bodyPr wrap="none" lIns="90488" tIns="44450" rIns="90488" bIns="44450" anchor="ctr"/>
            <a:lstStyle/>
            <a:p>
              <a:pPr algn="ctr"/>
              <a:r>
                <a:rPr lang="en-US" sz="1000" b="1"/>
                <a:t>Precipitation</a:t>
              </a:r>
            </a:p>
            <a:p>
              <a:pPr algn="ctr"/>
              <a:r>
                <a:rPr lang="en-US" sz="1000" b="1"/>
                <a:t>and</a:t>
              </a:r>
            </a:p>
            <a:p>
              <a:pPr algn="ctr"/>
              <a:r>
                <a:rPr lang="en-US" sz="1000" b="1"/>
                <a:t>Air Temperature</a:t>
              </a:r>
            </a:p>
          </p:txBody>
        </p:sp>
        <p:sp>
          <p:nvSpPr>
            <p:cNvPr id="3" name="AutoShape 3"/>
            <p:cNvSpPr>
              <a:spLocks noChangeArrowheads="1"/>
            </p:cNvSpPr>
            <p:nvPr/>
          </p:nvSpPr>
          <p:spPr bwMode="auto">
            <a:xfrm>
              <a:off x="3009900" y="1497013"/>
              <a:ext cx="1779588" cy="777875"/>
            </a:xfrm>
            <a:prstGeom prst="diamond">
              <a:avLst/>
            </a:prstGeom>
            <a:noFill/>
            <a:ln w="25400">
              <a:solidFill>
                <a:schemeClr val="tx1"/>
              </a:solidFill>
              <a:miter lim="800000"/>
              <a:headEnd/>
              <a:tailEnd/>
            </a:ln>
            <a:effectLst/>
          </p:spPr>
          <p:txBody>
            <a:bodyPr wrap="none" lIns="90488" tIns="44450" rIns="90488" bIns="44450" anchor="ctr"/>
            <a:lstStyle/>
            <a:p>
              <a:pPr algn="ctr"/>
              <a:r>
                <a:rPr lang="en-US" sz="1000" b="1"/>
                <a:t>Rain</a:t>
              </a:r>
            </a:p>
            <a:p>
              <a:pPr algn="ctr"/>
              <a:r>
                <a:rPr lang="en-US" sz="1000" b="1"/>
                <a:t>or </a:t>
              </a:r>
            </a:p>
            <a:p>
              <a:pPr algn="ctr"/>
              <a:r>
                <a:rPr lang="en-US" sz="1000" b="1"/>
                <a:t>Snow</a:t>
              </a:r>
            </a:p>
          </p:txBody>
        </p:sp>
        <p:sp>
          <p:nvSpPr>
            <p:cNvPr id="4" name="Rectangle 3"/>
            <p:cNvSpPr>
              <a:spLocks noChangeArrowheads="1"/>
            </p:cNvSpPr>
            <p:nvPr/>
          </p:nvSpPr>
          <p:spPr bwMode="auto">
            <a:xfrm>
              <a:off x="3213100" y="3359150"/>
              <a:ext cx="1474788" cy="673100"/>
            </a:xfrm>
            <a:prstGeom prst="rect">
              <a:avLst/>
            </a:prstGeom>
            <a:noFill/>
            <a:ln w="25400">
              <a:solidFill>
                <a:schemeClr val="tx1"/>
              </a:solidFill>
              <a:miter lim="800000"/>
              <a:headEnd/>
              <a:tailEnd/>
            </a:ln>
            <a:effectLst/>
          </p:spPr>
          <p:txBody>
            <a:bodyPr wrap="none" lIns="90488" tIns="44450" rIns="90488" bIns="44450" anchor="ctr"/>
            <a:lstStyle/>
            <a:p>
              <a:pPr algn="ctr"/>
              <a:r>
                <a:rPr lang="en-US" sz="1000" b="1"/>
                <a:t>Energy Exchange</a:t>
              </a:r>
            </a:p>
            <a:p>
              <a:pPr algn="ctr"/>
              <a:r>
                <a:rPr lang="en-US" sz="1000" b="1"/>
                <a:t>at</a:t>
              </a:r>
            </a:p>
            <a:p>
              <a:pPr algn="ctr"/>
              <a:r>
                <a:rPr lang="en-US" sz="1000" b="1"/>
                <a:t>Snow-Air</a:t>
              </a:r>
            </a:p>
            <a:p>
              <a:pPr algn="ctr"/>
              <a:r>
                <a:rPr lang="en-US" sz="1000" b="1"/>
                <a:t>Interface</a:t>
              </a:r>
            </a:p>
          </p:txBody>
        </p:sp>
        <p:sp>
          <p:nvSpPr>
            <p:cNvPr id="5" name="AutoShape 5"/>
            <p:cNvSpPr>
              <a:spLocks noChangeArrowheads="1"/>
            </p:cNvSpPr>
            <p:nvPr/>
          </p:nvSpPr>
          <p:spPr bwMode="auto">
            <a:xfrm>
              <a:off x="3111500" y="4354513"/>
              <a:ext cx="1677988" cy="377825"/>
            </a:xfrm>
            <a:prstGeom prst="octagon">
              <a:avLst>
                <a:gd name="adj" fmla="val 29278"/>
              </a:avLst>
            </a:prstGeom>
            <a:noFill/>
            <a:ln w="25400">
              <a:solidFill>
                <a:schemeClr val="tx1"/>
              </a:solidFill>
              <a:miter lim="800000"/>
              <a:headEnd/>
              <a:tailEnd/>
            </a:ln>
            <a:effectLst/>
          </p:spPr>
          <p:txBody>
            <a:bodyPr wrap="none" lIns="90488" tIns="44450" rIns="90488" bIns="44450" anchor="ctr"/>
            <a:lstStyle/>
            <a:p>
              <a:pPr algn="ctr"/>
              <a:r>
                <a:rPr lang="en-US" sz="1000" b="1"/>
                <a:t>Snow Cover</a:t>
              </a:r>
            </a:p>
            <a:p>
              <a:pPr algn="ctr"/>
              <a:r>
                <a:rPr lang="en-US" sz="1000" b="1"/>
                <a:t>Heat Deficit</a:t>
              </a:r>
            </a:p>
          </p:txBody>
        </p:sp>
        <p:sp>
          <p:nvSpPr>
            <p:cNvPr id="6" name="Rectangle 5"/>
            <p:cNvSpPr>
              <a:spLocks noChangeArrowheads="1"/>
            </p:cNvSpPr>
            <p:nvPr/>
          </p:nvSpPr>
          <p:spPr bwMode="auto">
            <a:xfrm>
              <a:off x="3009900" y="5154613"/>
              <a:ext cx="1779588" cy="377825"/>
            </a:xfrm>
            <a:prstGeom prst="rect">
              <a:avLst/>
            </a:prstGeom>
            <a:noFill/>
            <a:ln w="25400">
              <a:solidFill>
                <a:schemeClr val="tx1"/>
              </a:solidFill>
              <a:miter lim="800000"/>
              <a:headEnd/>
              <a:tailEnd/>
            </a:ln>
            <a:effectLst/>
          </p:spPr>
          <p:txBody>
            <a:bodyPr wrap="none" lIns="90488" tIns="44450" rIns="90488" bIns="44450" anchor="ctr"/>
            <a:lstStyle/>
            <a:p>
              <a:pPr algn="ctr"/>
              <a:r>
                <a:rPr lang="en-US" sz="1000" b="1"/>
                <a:t>Ground</a:t>
              </a:r>
            </a:p>
            <a:p>
              <a:pPr algn="ctr"/>
              <a:r>
                <a:rPr lang="en-US" sz="1000" b="1"/>
                <a:t>Melt</a:t>
              </a:r>
            </a:p>
          </p:txBody>
        </p:sp>
        <p:sp>
          <p:nvSpPr>
            <p:cNvPr id="7" name="AutoShape 7"/>
            <p:cNvSpPr>
              <a:spLocks noChangeArrowheads="1"/>
            </p:cNvSpPr>
            <p:nvPr/>
          </p:nvSpPr>
          <p:spPr bwMode="auto">
            <a:xfrm>
              <a:off x="3009900" y="5954713"/>
              <a:ext cx="1577975" cy="492125"/>
            </a:xfrm>
            <a:prstGeom prst="parallelogram">
              <a:avLst>
                <a:gd name="adj" fmla="val 80117"/>
              </a:avLst>
            </a:prstGeom>
            <a:noFill/>
            <a:ln w="25400">
              <a:solidFill>
                <a:schemeClr val="tx1"/>
              </a:solidFill>
              <a:miter lim="800000"/>
              <a:headEnd/>
              <a:tailEnd/>
            </a:ln>
            <a:effectLst/>
          </p:spPr>
          <p:txBody>
            <a:bodyPr wrap="none" lIns="90488" tIns="44450" rIns="90488" bIns="44450" anchor="ctr"/>
            <a:lstStyle/>
            <a:p>
              <a:pPr algn="ctr"/>
              <a:r>
                <a:rPr lang="en-US" sz="1000" b="1"/>
                <a:t>Snow</a:t>
              </a:r>
            </a:p>
            <a:p>
              <a:pPr algn="ctr"/>
              <a:r>
                <a:rPr lang="en-US" sz="1000" b="1"/>
                <a:t>Cover</a:t>
              </a:r>
            </a:p>
            <a:p>
              <a:pPr algn="ctr"/>
              <a:r>
                <a:rPr lang="en-US" sz="1000" b="1"/>
                <a:t>Outflow</a:t>
              </a:r>
            </a:p>
          </p:txBody>
        </p:sp>
        <p:sp>
          <p:nvSpPr>
            <p:cNvPr id="8" name="AutoShape 8"/>
            <p:cNvSpPr>
              <a:spLocks noChangeArrowheads="1"/>
            </p:cNvSpPr>
            <p:nvPr/>
          </p:nvSpPr>
          <p:spPr bwMode="auto">
            <a:xfrm>
              <a:off x="603250" y="6183313"/>
              <a:ext cx="1576388" cy="492125"/>
            </a:xfrm>
            <a:prstGeom prst="parallelogram">
              <a:avLst>
                <a:gd name="adj" fmla="val 80036"/>
              </a:avLst>
            </a:prstGeom>
            <a:noFill/>
            <a:ln w="25400">
              <a:solidFill>
                <a:schemeClr val="tx1"/>
              </a:solidFill>
              <a:miter lim="800000"/>
              <a:headEnd/>
              <a:tailEnd/>
            </a:ln>
            <a:effectLst/>
          </p:spPr>
          <p:txBody>
            <a:bodyPr wrap="none" lIns="90488" tIns="44450" rIns="90488" bIns="44450" anchor="ctr"/>
            <a:lstStyle/>
            <a:p>
              <a:pPr algn="ctr"/>
              <a:r>
                <a:rPr lang="en-US" sz="1000" b="1"/>
                <a:t>Rain </a:t>
              </a:r>
            </a:p>
            <a:p>
              <a:pPr algn="ctr"/>
              <a:r>
                <a:rPr lang="en-US" sz="1000" b="1"/>
                <a:t>plus</a:t>
              </a:r>
            </a:p>
            <a:p>
              <a:pPr algn="ctr"/>
              <a:r>
                <a:rPr lang="en-US" sz="1000" b="1"/>
                <a:t>Melt</a:t>
              </a:r>
            </a:p>
          </p:txBody>
        </p:sp>
        <p:sp>
          <p:nvSpPr>
            <p:cNvPr id="9" name="Rectangle 8"/>
            <p:cNvSpPr>
              <a:spLocks noChangeArrowheads="1"/>
            </p:cNvSpPr>
            <p:nvPr/>
          </p:nvSpPr>
          <p:spPr bwMode="auto">
            <a:xfrm>
              <a:off x="6221413" y="3359150"/>
              <a:ext cx="1174750" cy="458788"/>
            </a:xfrm>
            <a:prstGeom prst="rect">
              <a:avLst/>
            </a:prstGeom>
            <a:noFill/>
            <a:ln w="25400">
              <a:solidFill>
                <a:schemeClr val="tx1"/>
              </a:solidFill>
              <a:miter lim="800000"/>
              <a:headEnd/>
              <a:tailEnd/>
            </a:ln>
            <a:effectLst/>
          </p:spPr>
          <p:txBody>
            <a:bodyPr wrap="none" lIns="90488" tIns="44450" rIns="90488" bIns="44450" anchor="ctr"/>
            <a:lstStyle/>
            <a:p>
              <a:pPr algn="ctr"/>
              <a:r>
                <a:rPr lang="en-US" sz="1000" b="1"/>
                <a:t>Areal Extent</a:t>
              </a:r>
            </a:p>
            <a:p>
              <a:pPr algn="ctr"/>
              <a:r>
                <a:rPr lang="en-US" sz="1000" b="1"/>
                <a:t>of the</a:t>
              </a:r>
            </a:p>
            <a:p>
              <a:pPr algn="ctr"/>
              <a:r>
                <a:rPr lang="en-US" sz="1000" b="1"/>
                <a:t>Snow Cover</a:t>
              </a:r>
            </a:p>
          </p:txBody>
        </p:sp>
        <p:sp>
          <p:nvSpPr>
            <p:cNvPr id="10" name="Rectangle 9"/>
            <p:cNvSpPr>
              <a:spLocks noChangeArrowheads="1"/>
            </p:cNvSpPr>
            <p:nvPr/>
          </p:nvSpPr>
          <p:spPr bwMode="auto">
            <a:xfrm>
              <a:off x="6321425" y="4640263"/>
              <a:ext cx="1074738" cy="377825"/>
            </a:xfrm>
            <a:prstGeom prst="rect">
              <a:avLst/>
            </a:prstGeom>
            <a:noFill/>
            <a:ln w="25400">
              <a:solidFill>
                <a:schemeClr val="tx1"/>
              </a:solidFill>
              <a:miter lim="800000"/>
              <a:headEnd/>
              <a:tailEnd/>
            </a:ln>
            <a:effectLst/>
          </p:spPr>
          <p:txBody>
            <a:bodyPr wrap="none" lIns="90488" tIns="44450" rIns="90488" bIns="44450" anchor="ctr"/>
            <a:lstStyle/>
            <a:p>
              <a:pPr algn="ctr"/>
              <a:r>
                <a:rPr lang="en-US" sz="1000" b="1"/>
                <a:t>Liquid Water</a:t>
              </a:r>
            </a:p>
            <a:p>
              <a:pPr algn="ctr"/>
              <a:r>
                <a:rPr lang="en-US" sz="1000" b="1"/>
                <a:t>Storage</a:t>
              </a:r>
            </a:p>
          </p:txBody>
        </p:sp>
        <p:sp>
          <p:nvSpPr>
            <p:cNvPr id="11" name="Rectangle 10"/>
            <p:cNvSpPr>
              <a:spLocks noChangeArrowheads="1"/>
            </p:cNvSpPr>
            <p:nvPr/>
          </p:nvSpPr>
          <p:spPr bwMode="auto">
            <a:xfrm>
              <a:off x="6356350" y="5202238"/>
              <a:ext cx="1098550" cy="506412"/>
            </a:xfrm>
            <a:prstGeom prst="rect">
              <a:avLst/>
            </a:prstGeom>
            <a:noFill/>
            <a:ln w="25400">
              <a:solidFill>
                <a:schemeClr val="tx1"/>
              </a:solidFill>
              <a:miter lim="800000"/>
              <a:headEnd/>
              <a:tailEnd/>
            </a:ln>
            <a:effectLst/>
          </p:spPr>
          <p:txBody>
            <a:bodyPr wrap="none" lIns="90488" tIns="44450" rIns="90488" bIns="44450" anchor="ctr"/>
            <a:lstStyle/>
            <a:p>
              <a:pPr algn="ctr"/>
              <a:r>
                <a:rPr lang="en-US" sz="1000" b="1"/>
                <a:t>Transmission</a:t>
              </a:r>
            </a:p>
            <a:p>
              <a:pPr algn="ctr"/>
              <a:r>
                <a:rPr lang="en-US" sz="1000" b="1"/>
                <a:t>of</a:t>
              </a:r>
            </a:p>
            <a:p>
              <a:pPr algn="ctr"/>
              <a:r>
                <a:rPr lang="en-US" sz="1000" b="1"/>
                <a:t>Excess Water</a:t>
              </a:r>
            </a:p>
          </p:txBody>
        </p:sp>
        <p:sp>
          <p:nvSpPr>
            <p:cNvPr id="12" name="AutoShape 12"/>
            <p:cNvSpPr>
              <a:spLocks noChangeArrowheads="1"/>
            </p:cNvSpPr>
            <p:nvPr/>
          </p:nvSpPr>
          <p:spPr bwMode="auto">
            <a:xfrm>
              <a:off x="3213100" y="2640013"/>
              <a:ext cx="1474788" cy="434975"/>
            </a:xfrm>
            <a:prstGeom prst="octagon">
              <a:avLst>
                <a:gd name="adj" fmla="val 29278"/>
              </a:avLst>
            </a:prstGeom>
            <a:noFill/>
            <a:ln w="25400">
              <a:solidFill>
                <a:schemeClr val="tx1"/>
              </a:solidFill>
              <a:miter lim="800000"/>
              <a:headEnd/>
              <a:tailEnd/>
            </a:ln>
            <a:effectLst/>
          </p:spPr>
          <p:txBody>
            <a:bodyPr wrap="none" lIns="90488" tIns="44450" rIns="90488" bIns="44450" anchor="ctr"/>
            <a:lstStyle/>
            <a:p>
              <a:pPr algn="ctr"/>
              <a:r>
                <a:rPr lang="en-US" sz="1000" b="1"/>
                <a:t>Accumulated</a:t>
              </a:r>
            </a:p>
            <a:p>
              <a:pPr algn="ctr"/>
              <a:r>
                <a:rPr lang="en-US" sz="1000" b="1"/>
                <a:t>Snow Cover</a:t>
              </a:r>
            </a:p>
          </p:txBody>
        </p:sp>
        <p:sp>
          <p:nvSpPr>
            <p:cNvPr id="13" name="Rectangle 12"/>
            <p:cNvSpPr>
              <a:spLocks noChangeArrowheads="1"/>
            </p:cNvSpPr>
            <p:nvPr/>
          </p:nvSpPr>
          <p:spPr bwMode="auto">
            <a:xfrm>
              <a:off x="5029200" y="1143000"/>
              <a:ext cx="3657600" cy="1797050"/>
            </a:xfrm>
            <a:prstGeom prst="rect">
              <a:avLst/>
            </a:prstGeom>
            <a:noFill/>
            <a:ln w="9525">
              <a:noFill/>
              <a:miter lim="800000"/>
              <a:headEnd/>
              <a:tailEnd/>
            </a:ln>
            <a:effectLst/>
          </p:spPr>
          <p:txBody>
            <a:bodyPr lIns="90488" tIns="44450" rIns="90488" bIns="44450">
              <a:spAutoFit/>
            </a:bodyPr>
            <a:lstStyle/>
            <a:p>
              <a:pPr algn="ctr"/>
              <a:r>
                <a:rPr lang="en-US" sz="2800" b="1" dirty="0">
                  <a:solidFill>
                    <a:schemeClr val="hlink"/>
                  </a:solidFill>
                  <a:latin typeface="NewCenturySchlbk" charset="0"/>
                </a:rPr>
                <a:t>SNOW ACCUMULATION</a:t>
              </a:r>
            </a:p>
            <a:p>
              <a:pPr algn="ctr"/>
              <a:r>
                <a:rPr lang="en-US" sz="2800" b="1" dirty="0">
                  <a:solidFill>
                    <a:schemeClr val="hlink"/>
                  </a:solidFill>
                  <a:latin typeface="NewCenturySchlbk" charset="0"/>
                </a:rPr>
                <a:t>AND ABLATION MODEL (SNOW-17)</a:t>
              </a:r>
            </a:p>
          </p:txBody>
        </p:sp>
        <p:sp>
          <p:nvSpPr>
            <p:cNvPr id="14" name="Line 14"/>
            <p:cNvSpPr>
              <a:spLocks noChangeShapeType="1"/>
            </p:cNvSpPr>
            <p:nvPr/>
          </p:nvSpPr>
          <p:spPr bwMode="auto">
            <a:xfrm flipH="1">
              <a:off x="1585913" y="1885950"/>
              <a:ext cx="140335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 name="Line 15"/>
            <p:cNvSpPr>
              <a:spLocks noChangeShapeType="1"/>
            </p:cNvSpPr>
            <p:nvPr/>
          </p:nvSpPr>
          <p:spPr bwMode="auto">
            <a:xfrm>
              <a:off x="1592263" y="1892300"/>
              <a:ext cx="0" cy="136525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6" name="Line 16"/>
            <p:cNvSpPr>
              <a:spLocks noChangeShapeType="1"/>
            </p:cNvSpPr>
            <p:nvPr/>
          </p:nvSpPr>
          <p:spPr bwMode="auto">
            <a:xfrm flipH="1">
              <a:off x="1592263" y="5486400"/>
              <a:ext cx="7937" cy="547688"/>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7" name="Rectangle 16"/>
            <p:cNvSpPr>
              <a:spLocks noChangeArrowheads="1"/>
            </p:cNvSpPr>
            <p:nvPr/>
          </p:nvSpPr>
          <p:spPr bwMode="auto">
            <a:xfrm>
              <a:off x="1247775" y="4673600"/>
              <a:ext cx="636588" cy="723900"/>
            </a:xfrm>
            <a:prstGeom prst="rect">
              <a:avLst/>
            </a:prstGeom>
            <a:noFill/>
            <a:ln w="25400">
              <a:solidFill>
                <a:schemeClr val="tx1"/>
              </a:solidFill>
              <a:miter lim="800000"/>
              <a:headEnd/>
              <a:tailEnd/>
            </a:ln>
            <a:effectLst/>
          </p:spPr>
          <p:txBody>
            <a:bodyPr wrap="none" lIns="90488" tIns="44450" rIns="90488" bIns="44450">
              <a:spAutoFit/>
            </a:bodyPr>
            <a:lstStyle/>
            <a:p>
              <a:pPr algn="ctr"/>
              <a:r>
                <a:rPr lang="en-US" sz="1000" b="1"/>
                <a:t>Rain</a:t>
              </a:r>
            </a:p>
            <a:p>
              <a:pPr algn="ctr"/>
              <a:r>
                <a:rPr lang="en-US" sz="1000" b="1"/>
                <a:t>on</a:t>
              </a:r>
            </a:p>
            <a:p>
              <a:pPr algn="ctr"/>
              <a:r>
                <a:rPr lang="en-US" sz="1000" b="1"/>
                <a:t>Bare </a:t>
              </a:r>
            </a:p>
            <a:p>
              <a:pPr algn="ctr"/>
              <a:r>
                <a:rPr lang="en-US" sz="1000" b="1"/>
                <a:t>Ground</a:t>
              </a:r>
            </a:p>
          </p:txBody>
        </p:sp>
        <p:sp>
          <p:nvSpPr>
            <p:cNvPr id="18" name="Line 18"/>
            <p:cNvSpPr>
              <a:spLocks noChangeShapeType="1"/>
            </p:cNvSpPr>
            <p:nvPr/>
          </p:nvSpPr>
          <p:spPr bwMode="auto">
            <a:xfrm>
              <a:off x="3898900" y="2292350"/>
              <a:ext cx="0" cy="207963"/>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9" name="Line 19"/>
            <p:cNvSpPr>
              <a:spLocks noChangeShapeType="1"/>
            </p:cNvSpPr>
            <p:nvPr/>
          </p:nvSpPr>
          <p:spPr bwMode="auto">
            <a:xfrm>
              <a:off x="3898900" y="3092450"/>
              <a:ext cx="0" cy="150813"/>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0" name="Line 20"/>
            <p:cNvSpPr>
              <a:spLocks noChangeShapeType="1"/>
            </p:cNvSpPr>
            <p:nvPr/>
          </p:nvSpPr>
          <p:spPr bwMode="auto">
            <a:xfrm>
              <a:off x="3898900" y="5549900"/>
              <a:ext cx="0" cy="255588"/>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1" name="Line 21"/>
            <p:cNvSpPr>
              <a:spLocks noChangeShapeType="1"/>
            </p:cNvSpPr>
            <p:nvPr/>
          </p:nvSpPr>
          <p:spPr bwMode="auto">
            <a:xfrm>
              <a:off x="4711700" y="3657600"/>
              <a:ext cx="12700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2" name="Line 22"/>
            <p:cNvSpPr>
              <a:spLocks noChangeShapeType="1"/>
            </p:cNvSpPr>
            <p:nvPr/>
          </p:nvSpPr>
          <p:spPr bwMode="auto">
            <a:xfrm>
              <a:off x="4811713" y="4514850"/>
              <a:ext cx="2071687"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 name="Rectangle 22"/>
            <p:cNvSpPr>
              <a:spLocks noChangeArrowheads="1"/>
            </p:cNvSpPr>
            <p:nvPr/>
          </p:nvSpPr>
          <p:spPr bwMode="auto">
            <a:xfrm>
              <a:off x="4959350" y="4237038"/>
              <a:ext cx="930275" cy="241300"/>
            </a:xfrm>
            <a:prstGeom prst="rect">
              <a:avLst/>
            </a:prstGeom>
            <a:noFill/>
            <a:ln w="9525">
              <a:noFill/>
              <a:miter lim="800000"/>
              <a:headEnd/>
              <a:tailEnd/>
            </a:ln>
            <a:effectLst/>
          </p:spPr>
          <p:txBody>
            <a:bodyPr wrap="none" lIns="90488" tIns="44450" rIns="90488" bIns="44450">
              <a:spAutoFit/>
            </a:bodyPr>
            <a:lstStyle/>
            <a:p>
              <a:r>
                <a:rPr lang="en-US" sz="1000" b="1"/>
                <a:t>      Deficit = 0</a:t>
              </a:r>
            </a:p>
          </p:txBody>
        </p:sp>
        <p:sp>
          <p:nvSpPr>
            <p:cNvPr id="24" name="Line 24"/>
            <p:cNvSpPr>
              <a:spLocks noChangeShapeType="1"/>
            </p:cNvSpPr>
            <p:nvPr/>
          </p:nvSpPr>
          <p:spPr bwMode="auto">
            <a:xfrm>
              <a:off x="3898900" y="6464300"/>
              <a:ext cx="0" cy="160338"/>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5" name="Line 25"/>
            <p:cNvSpPr>
              <a:spLocks noChangeShapeType="1"/>
            </p:cNvSpPr>
            <p:nvPr/>
          </p:nvSpPr>
          <p:spPr bwMode="auto">
            <a:xfrm flipH="1">
              <a:off x="2038350" y="6629400"/>
              <a:ext cx="1870075"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6" name="AutoShape 26"/>
            <p:cNvSpPr>
              <a:spLocks noChangeArrowheads="1"/>
            </p:cNvSpPr>
            <p:nvPr/>
          </p:nvSpPr>
          <p:spPr bwMode="auto">
            <a:xfrm rot="10800000">
              <a:off x="6858000" y="4573588"/>
              <a:ext cx="69850" cy="3492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27" name="AutoShape 27"/>
            <p:cNvSpPr>
              <a:spLocks noChangeArrowheads="1"/>
            </p:cNvSpPr>
            <p:nvPr/>
          </p:nvSpPr>
          <p:spPr bwMode="auto">
            <a:xfrm rot="5400000">
              <a:off x="6069013" y="3598863"/>
              <a:ext cx="73025" cy="13652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28" name="Line 28"/>
            <p:cNvSpPr>
              <a:spLocks noChangeShapeType="1"/>
            </p:cNvSpPr>
            <p:nvPr/>
          </p:nvSpPr>
          <p:spPr bwMode="auto">
            <a:xfrm>
              <a:off x="6910388" y="5035550"/>
              <a:ext cx="0" cy="74613"/>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9" name="AutoShape 29"/>
            <p:cNvSpPr>
              <a:spLocks noChangeArrowheads="1"/>
            </p:cNvSpPr>
            <p:nvPr/>
          </p:nvSpPr>
          <p:spPr bwMode="auto">
            <a:xfrm rot="10800000">
              <a:off x="6873875" y="5135563"/>
              <a:ext cx="71438" cy="3492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30" name="Line 30"/>
            <p:cNvSpPr>
              <a:spLocks noChangeShapeType="1"/>
            </p:cNvSpPr>
            <p:nvPr/>
          </p:nvSpPr>
          <p:spPr bwMode="auto">
            <a:xfrm>
              <a:off x="3883025" y="1206500"/>
              <a:ext cx="0" cy="150813"/>
            </a:xfrm>
            <a:prstGeom prst="line">
              <a:avLst/>
            </a:prstGeom>
            <a:noFill/>
            <a:ln w="25400">
              <a:solidFill>
                <a:schemeClr val="tx1"/>
              </a:solidFill>
              <a:round/>
              <a:headEnd type="none" w="sm" len="sm"/>
              <a:tailEnd type="none" w="sm" len="sm"/>
            </a:ln>
            <a:effectLst/>
          </p:spPr>
          <p:txBody>
            <a:bodyPr wrap="none" anchor="ctr"/>
            <a:lstStyle/>
            <a:p>
              <a:endParaRPr lang="en-US"/>
            </a:p>
          </p:txBody>
        </p:sp>
        <p:grpSp>
          <p:nvGrpSpPr>
            <p:cNvPr id="31" name="Group 30"/>
            <p:cNvGrpSpPr>
              <a:grpSpLocks/>
            </p:cNvGrpSpPr>
            <p:nvPr/>
          </p:nvGrpSpPr>
          <p:grpSpPr bwMode="auto">
            <a:xfrm>
              <a:off x="3797300" y="4749800"/>
              <a:ext cx="204788" cy="382588"/>
              <a:chOff x="2392" y="2992"/>
              <a:chExt cx="129" cy="241"/>
            </a:xfrm>
          </p:grpSpPr>
          <p:sp>
            <p:nvSpPr>
              <p:cNvPr id="32" name="Line 32"/>
              <p:cNvSpPr>
                <a:spLocks noChangeShapeType="1"/>
              </p:cNvSpPr>
              <p:nvPr/>
            </p:nvSpPr>
            <p:spPr bwMode="auto">
              <a:xfrm>
                <a:off x="2456" y="2992"/>
                <a:ext cx="0" cy="167"/>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33" name="AutoShape 33"/>
              <p:cNvSpPr>
                <a:spLocks noChangeArrowheads="1"/>
              </p:cNvSpPr>
              <p:nvPr/>
            </p:nvSpPr>
            <p:spPr bwMode="auto">
              <a:xfrm rot="10800000">
                <a:off x="2392" y="3175"/>
                <a:ext cx="129" cy="58"/>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grpSp>
        <p:sp>
          <p:nvSpPr>
            <p:cNvPr id="34" name="AutoShape 34"/>
            <p:cNvSpPr>
              <a:spLocks noChangeArrowheads="1"/>
            </p:cNvSpPr>
            <p:nvPr/>
          </p:nvSpPr>
          <p:spPr bwMode="auto">
            <a:xfrm rot="10800000">
              <a:off x="3779838" y="1382713"/>
              <a:ext cx="206375" cy="9207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35" name="AutoShape 35"/>
            <p:cNvSpPr>
              <a:spLocks noChangeArrowheads="1"/>
            </p:cNvSpPr>
            <p:nvPr/>
          </p:nvSpPr>
          <p:spPr bwMode="auto">
            <a:xfrm rot="10800000">
              <a:off x="3797300" y="2525713"/>
              <a:ext cx="204788" cy="9207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36" name="AutoShape 36"/>
            <p:cNvSpPr>
              <a:spLocks noChangeArrowheads="1"/>
            </p:cNvSpPr>
            <p:nvPr/>
          </p:nvSpPr>
          <p:spPr bwMode="auto">
            <a:xfrm rot="16200000">
              <a:off x="1887537" y="6534151"/>
              <a:ext cx="111125" cy="171450"/>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37" name="AutoShape 37"/>
            <p:cNvSpPr>
              <a:spLocks noChangeArrowheads="1"/>
            </p:cNvSpPr>
            <p:nvPr/>
          </p:nvSpPr>
          <p:spPr bwMode="auto">
            <a:xfrm rot="10800000">
              <a:off x="3797300" y="5830888"/>
              <a:ext cx="204788" cy="9207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38" name="Line 38"/>
            <p:cNvSpPr>
              <a:spLocks noChangeShapeType="1"/>
            </p:cNvSpPr>
            <p:nvPr/>
          </p:nvSpPr>
          <p:spPr bwMode="auto">
            <a:xfrm>
              <a:off x="6892925" y="4521200"/>
              <a:ext cx="0" cy="17463"/>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39" name="AutoShape 39"/>
            <p:cNvSpPr>
              <a:spLocks noChangeArrowheads="1"/>
            </p:cNvSpPr>
            <p:nvPr/>
          </p:nvSpPr>
          <p:spPr bwMode="auto">
            <a:xfrm rot="10800000">
              <a:off x="1490663" y="6059488"/>
              <a:ext cx="203200" cy="9207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40" name="Line 40"/>
            <p:cNvSpPr>
              <a:spLocks noChangeShapeType="1"/>
            </p:cNvSpPr>
            <p:nvPr/>
          </p:nvSpPr>
          <p:spPr bwMode="auto">
            <a:xfrm flipH="1">
              <a:off x="5011738" y="5353050"/>
              <a:ext cx="13208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1" name="AutoShape 41"/>
            <p:cNvSpPr>
              <a:spLocks noChangeArrowheads="1"/>
            </p:cNvSpPr>
            <p:nvPr/>
          </p:nvSpPr>
          <p:spPr bwMode="auto">
            <a:xfrm rot="16200000">
              <a:off x="4865688" y="5267325"/>
              <a:ext cx="111125" cy="16827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42" name="AutoShape 42"/>
            <p:cNvSpPr>
              <a:spLocks noChangeArrowheads="1"/>
            </p:cNvSpPr>
            <p:nvPr/>
          </p:nvSpPr>
          <p:spPr bwMode="auto">
            <a:xfrm rot="10800000">
              <a:off x="3797300" y="3259138"/>
              <a:ext cx="204788" cy="9207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grpSp>
          <p:nvGrpSpPr>
            <p:cNvPr id="43" name="Group 42"/>
            <p:cNvGrpSpPr>
              <a:grpSpLocks/>
            </p:cNvGrpSpPr>
            <p:nvPr/>
          </p:nvGrpSpPr>
          <p:grpSpPr bwMode="auto">
            <a:xfrm>
              <a:off x="889000" y="3327400"/>
              <a:ext cx="1508125" cy="674688"/>
              <a:chOff x="560" y="2096"/>
              <a:chExt cx="950" cy="425"/>
            </a:xfrm>
          </p:grpSpPr>
          <p:sp>
            <p:nvSpPr>
              <p:cNvPr id="44" name="Freeform 43"/>
              <p:cNvSpPr>
                <a:spLocks/>
              </p:cNvSpPr>
              <p:nvPr/>
            </p:nvSpPr>
            <p:spPr bwMode="auto">
              <a:xfrm>
                <a:off x="560" y="2096"/>
                <a:ext cx="950" cy="425"/>
              </a:xfrm>
              <a:custGeom>
                <a:avLst/>
                <a:gdLst/>
                <a:ahLst/>
                <a:cxnLst>
                  <a:cxn ang="0">
                    <a:pos x="474" y="0"/>
                  </a:cxn>
                  <a:cxn ang="0">
                    <a:pos x="0" y="212"/>
                  </a:cxn>
                  <a:cxn ang="0">
                    <a:pos x="474" y="424"/>
                  </a:cxn>
                  <a:cxn ang="0">
                    <a:pos x="949" y="212"/>
                  </a:cxn>
                  <a:cxn ang="0">
                    <a:pos x="474" y="0"/>
                  </a:cxn>
                </a:cxnLst>
                <a:rect l="0" t="0" r="r" b="b"/>
                <a:pathLst>
                  <a:path w="950" h="425">
                    <a:moveTo>
                      <a:pt x="474" y="0"/>
                    </a:moveTo>
                    <a:lnTo>
                      <a:pt x="0" y="212"/>
                    </a:lnTo>
                    <a:lnTo>
                      <a:pt x="474" y="424"/>
                    </a:lnTo>
                    <a:lnTo>
                      <a:pt x="949" y="212"/>
                    </a:lnTo>
                    <a:lnTo>
                      <a:pt x="474" y="0"/>
                    </a:lnTo>
                  </a:path>
                </a:pathLst>
              </a:custGeom>
              <a:noFill/>
              <a:ln w="25400" cap="rnd" cmpd="sng">
                <a:solidFill>
                  <a:schemeClr val="tx1"/>
                </a:solidFill>
                <a:prstDash val="solid"/>
                <a:round/>
                <a:headEnd/>
                <a:tailEnd/>
              </a:ln>
              <a:effectLst/>
            </p:spPr>
            <p:txBody>
              <a:bodyPr/>
              <a:lstStyle/>
              <a:p>
                <a:endParaRPr lang="en-US"/>
              </a:p>
            </p:txBody>
          </p:sp>
          <p:sp>
            <p:nvSpPr>
              <p:cNvPr id="45" name="Rectangle 44"/>
              <p:cNvSpPr>
                <a:spLocks noChangeArrowheads="1"/>
              </p:cNvSpPr>
              <p:nvPr/>
            </p:nvSpPr>
            <p:spPr bwMode="auto">
              <a:xfrm>
                <a:off x="828" y="2219"/>
                <a:ext cx="413" cy="178"/>
              </a:xfrm>
              <a:prstGeom prst="rect">
                <a:avLst/>
              </a:prstGeom>
              <a:noFill/>
              <a:ln w="9525">
                <a:noFill/>
                <a:miter lim="800000"/>
                <a:headEnd/>
                <a:tailEnd/>
              </a:ln>
              <a:effectLst/>
            </p:spPr>
            <p:txBody>
              <a:bodyPr wrap="none" lIns="92075" tIns="46038" rIns="92075" bIns="46038" anchor="ctr"/>
              <a:lstStyle/>
              <a:p>
                <a:pPr algn="ctr"/>
                <a:r>
                  <a:rPr lang="en-US" sz="900" b="1"/>
                  <a:t>Bare ground</a:t>
                </a:r>
              </a:p>
              <a:p>
                <a:pPr algn="ctr"/>
                <a:r>
                  <a:rPr lang="en-US" sz="900" b="1"/>
                  <a:t> or</a:t>
                </a:r>
              </a:p>
              <a:p>
                <a:pPr algn="ctr"/>
                <a:r>
                  <a:rPr lang="en-US" sz="900" b="1"/>
                  <a:t> </a:t>
                </a:r>
                <a:r>
                  <a:rPr lang="en-US" sz="1000" b="1"/>
                  <a:t>snow cover</a:t>
                </a:r>
              </a:p>
            </p:txBody>
          </p:sp>
        </p:grpSp>
        <p:sp>
          <p:nvSpPr>
            <p:cNvPr id="46" name="Line 46"/>
            <p:cNvSpPr>
              <a:spLocks noChangeShapeType="1"/>
            </p:cNvSpPr>
            <p:nvPr/>
          </p:nvSpPr>
          <p:spPr bwMode="auto">
            <a:xfrm>
              <a:off x="1593850" y="4059238"/>
              <a:ext cx="6350" cy="48895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7" name="AutoShape 47"/>
            <p:cNvSpPr>
              <a:spLocks noChangeArrowheads="1"/>
            </p:cNvSpPr>
            <p:nvPr/>
          </p:nvSpPr>
          <p:spPr bwMode="auto">
            <a:xfrm rot="10800000">
              <a:off x="1497013" y="4573588"/>
              <a:ext cx="206375" cy="9207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sp>
          <p:nvSpPr>
            <p:cNvPr id="48" name="Line 48"/>
            <p:cNvSpPr>
              <a:spLocks noChangeShapeType="1"/>
            </p:cNvSpPr>
            <p:nvPr/>
          </p:nvSpPr>
          <p:spPr bwMode="auto">
            <a:xfrm flipV="1">
              <a:off x="2395538" y="3649663"/>
              <a:ext cx="555625" cy="3175"/>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9" name="AutoShape 49"/>
            <p:cNvSpPr>
              <a:spLocks noChangeArrowheads="1"/>
            </p:cNvSpPr>
            <p:nvPr/>
          </p:nvSpPr>
          <p:spPr bwMode="auto">
            <a:xfrm rot="5400000">
              <a:off x="3022600" y="3563938"/>
              <a:ext cx="111125" cy="171450"/>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grpSp>
          <p:nvGrpSpPr>
            <p:cNvPr id="50" name="Group 49"/>
            <p:cNvGrpSpPr>
              <a:grpSpLocks/>
            </p:cNvGrpSpPr>
            <p:nvPr/>
          </p:nvGrpSpPr>
          <p:grpSpPr bwMode="auto">
            <a:xfrm>
              <a:off x="3779838" y="4040188"/>
              <a:ext cx="204787" cy="306387"/>
              <a:chOff x="2381" y="2545"/>
              <a:chExt cx="129" cy="193"/>
            </a:xfrm>
          </p:grpSpPr>
          <p:sp>
            <p:nvSpPr>
              <p:cNvPr id="51" name="Line 51"/>
              <p:cNvSpPr>
                <a:spLocks noChangeShapeType="1"/>
              </p:cNvSpPr>
              <p:nvPr/>
            </p:nvSpPr>
            <p:spPr bwMode="auto">
              <a:xfrm>
                <a:off x="2446" y="2545"/>
                <a:ext cx="0" cy="134"/>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52" name="AutoShape 52"/>
              <p:cNvSpPr>
                <a:spLocks noChangeArrowheads="1"/>
              </p:cNvSpPr>
              <p:nvPr/>
            </p:nvSpPr>
            <p:spPr bwMode="auto">
              <a:xfrm rot="10800000">
                <a:off x="2381" y="2693"/>
                <a:ext cx="129" cy="45"/>
              </a:xfrm>
              <a:prstGeom prst="triangle">
                <a:avLst>
                  <a:gd name="adj" fmla="val 49986"/>
                </a:avLst>
              </a:prstGeom>
              <a:solidFill>
                <a:schemeClr val="accent1"/>
              </a:solidFill>
              <a:ln w="25400">
                <a:solidFill>
                  <a:schemeClr val="tx1"/>
                </a:solidFill>
                <a:miter lim="800000"/>
                <a:headEnd/>
                <a:tailEnd/>
              </a:ln>
              <a:effectLst/>
            </p:spPr>
            <p:txBody>
              <a:bodyPr wrap="none" anchor="ctr"/>
              <a:lstStyle/>
              <a:p>
                <a:endParaRPr lang="en-US"/>
              </a:p>
            </p:txBody>
          </p:sp>
        </p:grpSp>
        <p:sp>
          <p:nvSpPr>
            <p:cNvPr id="53" name="Rectangle 52"/>
            <p:cNvSpPr>
              <a:spLocks noChangeArrowheads="1"/>
            </p:cNvSpPr>
            <p:nvPr/>
          </p:nvSpPr>
          <p:spPr bwMode="auto">
            <a:xfrm>
              <a:off x="4953000" y="5754057"/>
              <a:ext cx="4191000" cy="951543"/>
            </a:xfrm>
            <a:prstGeom prst="rect">
              <a:avLst/>
            </a:prstGeom>
            <a:noFill/>
            <a:ln w="9525">
              <a:noFill/>
              <a:miter lim="800000"/>
              <a:headEnd/>
              <a:tailEnd/>
            </a:ln>
            <a:effectLst/>
          </p:spPr>
          <p:txBody>
            <a:bodyPr wrap="square" lIns="90488" tIns="44450" rIns="90488" bIns="44450">
              <a:spAutoFit/>
            </a:bodyPr>
            <a:lstStyle/>
            <a:p>
              <a:r>
                <a:rPr lang="en-US" sz="2800" b="1" dirty="0" smtClean="0">
                  <a:solidFill>
                    <a:schemeClr val="accent6"/>
                  </a:solidFill>
                  <a:latin typeface="NewCenturySchlbk" charset="0"/>
                </a:rPr>
                <a:t>This is a temperature index model</a:t>
              </a:r>
              <a:endParaRPr lang="en-US" sz="2800" b="1" dirty="0">
                <a:solidFill>
                  <a:schemeClr val="accent6"/>
                </a:solidFill>
                <a:latin typeface="NewCenturySchlbk"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p:cNvGrpSpPr/>
          <p:nvPr/>
        </p:nvGrpSpPr>
        <p:grpSpPr>
          <a:xfrm>
            <a:off x="366713" y="152400"/>
            <a:ext cx="8574087" cy="6673850"/>
            <a:chOff x="366713" y="152400"/>
            <a:chExt cx="8574087" cy="6673850"/>
          </a:xfrm>
        </p:grpSpPr>
        <p:sp>
          <p:nvSpPr>
            <p:cNvPr id="2" name="Line 2"/>
            <p:cNvSpPr>
              <a:spLocks noChangeShapeType="1"/>
            </p:cNvSpPr>
            <p:nvPr/>
          </p:nvSpPr>
          <p:spPr bwMode="auto">
            <a:xfrm>
              <a:off x="457200" y="24463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 name="Line 3"/>
            <p:cNvSpPr>
              <a:spLocks noChangeShapeType="1"/>
            </p:cNvSpPr>
            <p:nvPr/>
          </p:nvSpPr>
          <p:spPr bwMode="auto">
            <a:xfrm>
              <a:off x="465138" y="2971800"/>
              <a:ext cx="41005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 name="Line 4"/>
            <p:cNvSpPr>
              <a:spLocks noChangeShapeType="1"/>
            </p:cNvSpPr>
            <p:nvPr/>
          </p:nvSpPr>
          <p:spPr bwMode="auto">
            <a:xfrm flipV="1">
              <a:off x="4572000" y="2433638"/>
              <a:ext cx="0" cy="544512"/>
            </a:xfrm>
            <a:prstGeom prst="line">
              <a:avLst/>
            </a:prstGeom>
            <a:noFill/>
            <a:ln w="12700">
              <a:solidFill>
                <a:schemeClr val="tx1"/>
              </a:solidFill>
              <a:round/>
              <a:headEnd type="none" w="sm" len="sm"/>
              <a:tailEnd type="none" w="sm" len="sm"/>
            </a:ln>
            <a:effectLst/>
          </p:spPr>
          <p:txBody>
            <a:bodyPr wrap="none" anchor="ctr"/>
            <a:lstStyle/>
            <a:p>
              <a:endParaRPr lang="en-US"/>
            </a:p>
          </p:txBody>
        </p:sp>
        <p:graphicFrame>
          <p:nvGraphicFramePr>
            <p:cNvPr id="5" name="Object 5">
              <a:hlinkClick r:id="" action="ppaction://ole?verb=0"/>
            </p:cNvPr>
            <p:cNvGraphicFramePr>
              <a:graphicFrameLocks/>
            </p:cNvGraphicFramePr>
            <p:nvPr/>
          </p:nvGraphicFramePr>
          <p:xfrm>
            <a:off x="914400" y="1828800"/>
            <a:ext cx="469900" cy="622300"/>
          </p:xfrm>
          <a:graphic>
            <a:graphicData uri="http://schemas.openxmlformats.org/presentationml/2006/ole">
              <p:oleObj spid="_x0000_s4098" name="Clip" r:id="rId3" imgW="469800" imgH="622080" progId="">
                <p:embed/>
              </p:oleObj>
            </a:graphicData>
          </a:graphic>
        </p:graphicFrame>
        <p:graphicFrame>
          <p:nvGraphicFramePr>
            <p:cNvPr id="6" name="Object 6">
              <a:hlinkClick r:id="" action="ppaction://ole?verb=0"/>
            </p:cNvPr>
            <p:cNvGraphicFramePr>
              <a:graphicFrameLocks/>
            </p:cNvGraphicFramePr>
            <p:nvPr/>
          </p:nvGraphicFramePr>
          <p:xfrm>
            <a:off x="1712913" y="1905000"/>
            <a:ext cx="433387" cy="698500"/>
          </p:xfrm>
          <a:graphic>
            <a:graphicData uri="http://schemas.openxmlformats.org/presentationml/2006/ole">
              <p:oleObj spid="_x0000_s4099" name="Clip" r:id="rId4" imgW="433080" imgH="698400" progId="">
                <p:embed/>
              </p:oleObj>
            </a:graphicData>
          </a:graphic>
        </p:graphicFrame>
        <p:sp>
          <p:nvSpPr>
            <p:cNvPr id="7" name="Line 7"/>
            <p:cNvSpPr>
              <a:spLocks noChangeShapeType="1"/>
            </p:cNvSpPr>
            <p:nvPr/>
          </p:nvSpPr>
          <p:spPr bwMode="auto">
            <a:xfrm flipV="1">
              <a:off x="2141538" y="1728788"/>
              <a:ext cx="500062" cy="33496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8" name="Line 8"/>
            <p:cNvSpPr>
              <a:spLocks noChangeShapeType="1"/>
            </p:cNvSpPr>
            <p:nvPr/>
          </p:nvSpPr>
          <p:spPr bwMode="auto">
            <a:xfrm flipV="1">
              <a:off x="1379538" y="1519238"/>
              <a:ext cx="595312" cy="3921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9"/>
            <p:cNvSpPr>
              <a:spLocks noChangeShapeType="1"/>
            </p:cNvSpPr>
            <p:nvPr/>
          </p:nvSpPr>
          <p:spPr bwMode="auto">
            <a:xfrm>
              <a:off x="465138" y="2667000"/>
              <a:ext cx="4100512" cy="0"/>
            </a:xfrm>
            <a:prstGeom prst="line">
              <a:avLst/>
            </a:prstGeom>
            <a:noFill/>
            <a:ln w="12700">
              <a:solidFill>
                <a:schemeClr val="tx1"/>
              </a:solidFill>
              <a:prstDash val="lgDash"/>
              <a:round/>
              <a:headEnd type="none" w="sm" len="sm"/>
              <a:tailEnd type="none" w="sm" len="sm"/>
            </a:ln>
            <a:effectLst/>
          </p:spPr>
          <p:txBody>
            <a:bodyPr wrap="none" anchor="ctr"/>
            <a:lstStyle/>
            <a:p>
              <a:endParaRPr lang="en-US"/>
            </a:p>
          </p:txBody>
        </p:sp>
        <p:sp>
          <p:nvSpPr>
            <p:cNvPr id="10" name="Rectangle 10"/>
            <p:cNvSpPr>
              <a:spLocks noChangeArrowheads="1"/>
            </p:cNvSpPr>
            <p:nvPr/>
          </p:nvSpPr>
          <p:spPr bwMode="auto">
            <a:xfrm>
              <a:off x="2576513" y="2682875"/>
              <a:ext cx="1674812" cy="211138"/>
            </a:xfrm>
            <a:prstGeom prst="rect">
              <a:avLst/>
            </a:prstGeom>
            <a:noFill/>
            <a:ln w="9525">
              <a:noFill/>
              <a:miter lim="800000"/>
              <a:headEnd/>
              <a:tailEnd/>
            </a:ln>
            <a:effectLst/>
          </p:spPr>
          <p:txBody>
            <a:bodyPr wrap="none" lIns="90488" tIns="44450" rIns="90488" bIns="44450">
              <a:spAutoFit/>
            </a:bodyPr>
            <a:lstStyle/>
            <a:p>
              <a:r>
                <a:rPr lang="en-US" sz="800" b="1"/>
                <a:t>TENSION   WATER   STORAGE</a:t>
              </a:r>
            </a:p>
          </p:txBody>
        </p:sp>
        <p:sp>
          <p:nvSpPr>
            <p:cNvPr id="11" name="Freeform 11"/>
            <p:cNvSpPr>
              <a:spLocks/>
            </p:cNvSpPr>
            <p:nvPr/>
          </p:nvSpPr>
          <p:spPr bwMode="auto">
            <a:xfrm>
              <a:off x="1371600" y="4038600"/>
              <a:ext cx="1588" cy="1588"/>
            </a:xfrm>
            <a:custGeom>
              <a:avLst/>
              <a:gdLst/>
              <a:ahLst/>
              <a:cxnLst>
                <a:cxn ang="0">
                  <a:pos x="0" y="0"/>
                </a:cxn>
                <a:cxn ang="0">
                  <a:pos x="0" y="0"/>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2" name="Line 12"/>
            <p:cNvSpPr>
              <a:spLocks noChangeShapeType="1"/>
            </p:cNvSpPr>
            <p:nvPr/>
          </p:nvSpPr>
          <p:spPr bwMode="auto">
            <a:xfrm>
              <a:off x="457200" y="3360738"/>
              <a:ext cx="0" cy="442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3" name="Line 13"/>
            <p:cNvSpPr>
              <a:spLocks noChangeShapeType="1"/>
            </p:cNvSpPr>
            <p:nvPr/>
          </p:nvSpPr>
          <p:spPr bwMode="auto">
            <a:xfrm>
              <a:off x="465138" y="3581400"/>
              <a:ext cx="4862512" cy="0"/>
            </a:xfrm>
            <a:prstGeom prst="line">
              <a:avLst/>
            </a:prstGeom>
            <a:noFill/>
            <a:ln w="12700">
              <a:solidFill>
                <a:schemeClr val="tx1"/>
              </a:solidFill>
              <a:prstDash val="lgDash"/>
              <a:round/>
              <a:headEnd type="none" w="sm" len="sm"/>
              <a:tailEnd type="none" w="sm" len="sm"/>
            </a:ln>
            <a:effectLst/>
          </p:spPr>
          <p:txBody>
            <a:bodyPr wrap="none" anchor="ctr"/>
            <a:lstStyle/>
            <a:p>
              <a:endParaRPr lang="en-US"/>
            </a:p>
          </p:txBody>
        </p:sp>
        <p:sp>
          <p:nvSpPr>
            <p:cNvPr id="14" name="Rectangle 14"/>
            <p:cNvSpPr>
              <a:spLocks noChangeArrowheads="1"/>
            </p:cNvSpPr>
            <p:nvPr/>
          </p:nvSpPr>
          <p:spPr bwMode="auto">
            <a:xfrm>
              <a:off x="2805113" y="3673475"/>
              <a:ext cx="1385887" cy="211138"/>
            </a:xfrm>
            <a:prstGeom prst="rect">
              <a:avLst/>
            </a:prstGeom>
            <a:noFill/>
            <a:ln w="9525">
              <a:noFill/>
              <a:miter lim="800000"/>
              <a:headEnd/>
              <a:tailEnd/>
            </a:ln>
            <a:effectLst/>
          </p:spPr>
          <p:txBody>
            <a:bodyPr wrap="none" lIns="90488" tIns="44450" rIns="90488" bIns="44450">
              <a:spAutoFit/>
            </a:bodyPr>
            <a:lstStyle/>
            <a:p>
              <a:r>
                <a:rPr lang="en-US" sz="800" b="1"/>
                <a:t>FREE WATER STORAGE</a:t>
              </a:r>
            </a:p>
          </p:txBody>
        </p:sp>
        <p:sp>
          <p:nvSpPr>
            <p:cNvPr id="15" name="Line 15"/>
            <p:cNvSpPr>
              <a:spLocks noChangeShapeType="1"/>
            </p:cNvSpPr>
            <p:nvPr/>
          </p:nvSpPr>
          <p:spPr bwMode="auto">
            <a:xfrm>
              <a:off x="457200" y="3817938"/>
              <a:ext cx="0"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 name="Line 16"/>
            <p:cNvSpPr>
              <a:spLocks noChangeShapeType="1"/>
            </p:cNvSpPr>
            <p:nvPr/>
          </p:nvSpPr>
          <p:spPr bwMode="auto">
            <a:xfrm>
              <a:off x="465138" y="3962400"/>
              <a:ext cx="2119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 name="Line 17"/>
            <p:cNvSpPr>
              <a:spLocks noChangeShapeType="1"/>
            </p:cNvSpPr>
            <p:nvPr/>
          </p:nvSpPr>
          <p:spPr bwMode="auto">
            <a:xfrm>
              <a:off x="3055938" y="3962400"/>
              <a:ext cx="2271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 name="Line 18"/>
            <p:cNvSpPr>
              <a:spLocks noChangeShapeType="1"/>
            </p:cNvSpPr>
            <p:nvPr/>
          </p:nvSpPr>
          <p:spPr bwMode="auto">
            <a:xfrm>
              <a:off x="2590800" y="3970338"/>
              <a:ext cx="0" cy="595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 name="Line 19"/>
            <p:cNvSpPr>
              <a:spLocks noChangeShapeType="1"/>
            </p:cNvSpPr>
            <p:nvPr/>
          </p:nvSpPr>
          <p:spPr bwMode="auto">
            <a:xfrm>
              <a:off x="3048000" y="3970338"/>
              <a:ext cx="0" cy="595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 name="Line 20"/>
            <p:cNvSpPr>
              <a:spLocks noChangeShapeType="1"/>
            </p:cNvSpPr>
            <p:nvPr/>
          </p:nvSpPr>
          <p:spPr bwMode="auto">
            <a:xfrm flipH="1">
              <a:off x="452438" y="4572000"/>
              <a:ext cx="2144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 name="Line 21"/>
            <p:cNvSpPr>
              <a:spLocks noChangeShapeType="1"/>
            </p:cNvSpPr>
            <p:nvPr/>
          </p:nvSpPr>
          <p:spPr bwMode="auto">
            <a:xfrm>
              <a:off x="457200" y="4579938"/>
              <a:ext cx="0" cy="11287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 name="Line 22"/>
            <p:cNvSpPr>
              <a:spLocks noChangeShapeType="1"/>
            </p:cNvSpPr>
            <p:nvPr/>
          </p:nvSpPr>
          <p:spPr bwMode="auto">
            <a:xfrm>
              <a:off x="3055938" y="4572000"/>
              <a:ext cx="1966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3" name="Line 23"/>
            <p:cNvSpPr>
              <a:spLocks noChangeShapeType="1"/>
            </p:cNvSpPr>
            <p:nvPr/>
          </p:nvSpPr>
          <p:spPr bwMode="auto">
            <a:xfrm>
              <a:off x="5029200" y="4579938"/>
              <a:ext cx="0" cy="900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4" name="Line 24"/>
            <p:cNvSpPr>
              <a:spLocks noChangeShapeType="1"/>
            </p:cNvSpPr>
            <p:nvPr/>
          </p:nvSpPr>
          <p:spPr bwMode="auto">
            <a:xfrm flipH="1">
              <a:off x="3043238" y="5562600"/>
              <a:ext cx="1001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5" name="Line 25"/>
            <p:cNvSpPr>
              <a:spLocks noChangeShapeType="1"/>
            </p:cNvSpPr>
            <p:nvPr/>
          </p:nvSpPr>
          <p:spPr bwMode="auto">
            <a:xfrm>
              <a:off x="2590800" y="45799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6" name="Line 26"/>
            <p:cNvSpPr>
              <a:spLocks noChangeShapeType="1"/>
            </p:cNvSpPr>
            <p:nvPr/>
          </p:nvSpPr>
          <p:spPr bwMode="auto">
            <a:xfrm>
              <a:off x="3048000" y="4579938"/>
              <a:ext cx="0" cy="976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 name="Line 27"/>
            <p:cNvSpPr>
              <a:spLocks noChangeShapeType="1"/>
            </p:cNvSpPr>
            <p:nvPr/>
          </p:nvSpPr>
          <p:spPr bwMode="auto">
            <a:xfrm>
              <a:off x="4038600" y="45799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8" name="Line 28"/>
            <p:cNvSpPr>
              <a:spLocks noChangeShapeType="1"/>
            </p:cNvSpPr>
            <p:nvPr/>
          </p:nvSpPr>
          <p:spPr bwMode="auto">
            <a:xfrm>
              <a:off x="3055938" y="5257800"/>
              <a:ext cx="976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 name="Line 29"/>
            <p:cNvSpPr>
              <a:spLocks noChangeShapeType="1"/>
            </p:cNvSpPr>
            <p:nvPr/>
          </p:nvSpPr>
          <p:spPr bwMode="auto">
            <a:xfrm>
              <a:off x="4038600" y="5265738"/>
              <a:ext cx="0" cy="290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 name="Line 30"/>
            <p:cNvSpPr>
              <a:spLocks noChangeShapeType="1"/>
            </p:cNvSpPr>
            <p:nvPr/>
          </p:nvSpPr>
          <p:spPr bwMode="auto">
            <a:xfrm>
              <a:off x="1524000" y="45799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1" name="Rectangle 31"/>
            <p:cNvSpPr>
              <a:spLocks noChangeArrowheads="1"/>
            </p:cNvSpPr>
            <p:nvPr/>
          </p:nvSpPr>
          <p:spPr bwMode="auto">
            <a:xfrm>
              <a:off x="581025" y="4587875"/>
              <a:ext cx="679450" cy="700088"/>
            </a:xfrm>
            <a:prstGeom prst="rect">
              <a:avLst/>
            </a:prstGeom>
            <a:noFill/>
            <a:ln w="9525">
              <a:noFill/>
              <a:miter lim="800000"/>
              <a:headEnd/>
              <a:tailEnd/>
            </a:ln>
            <a:effectLst/>
          </p:spPr>
          <p:txBody>
            <a:bodyPr wrap="none" lIns="90488" tIns="44450" rIns="90488" bIns="44450">
              <a:spAutoFit/>
            </a:bodyPr>
            <a:lstStyle/>
            <a:p>
              <a:pPr algn="ctr"/>
              <a:endParaRPr lang="en-US" sz="800" b="1"/>
            </a:p>
            <a:p>
              <a:pPr algn="ctr"/>
              <a:r>
                <a:rPr lang="en-US" sz="800" b="1"/>
                <a:t>PRIMARY</a:t>
              </a:r>
            </a:p>
            <a:p>
              <a:pPr algn="ctr"/>
              <a:r>
                <a:rPr lang="en-US" sz="800" b="1"/>
                <a:t>FREE</a:t>
              </a:r>
            </a:p>
            <a:p>
              <a:pPr algn="ctr"/>
              <a:r>
                <a:rPr lang="en-US" sz="800" b="1"/>
                <a:t>WATER</a:t>
              </a:r>
            </a:p>
            <a:p>
              <a:pPr algn="ctr"/>
              <a:r>
                <a:rPr lang="en-US" sz="800" b="1"/>
                <a:t>STORAGE</a:t>
              </a:r>
            </a:p>
          </p:txBody>
        </p:sp>
        <p:sp>
          <p:nvSpPr>
            <p:cNvPr id="32" name="Rectangle 32"/>
            <p:cNvSpPr>
              <a:spLocks noChangeArrowheads="1"/>
            </p:cNvSpPr>
            <p:nvPr/>
          </p:nvSpPr>
          <p:spPr bwMode="auto">
            <a:xfrm>
              <a:off x="1647825" y="4587875"/>
              <a:ext cx="679450" cy="577850"/>
            </a:xfrm>
            <a:prstGeom prst="rect">
              <a:avLst/>
            </a:prstGeom>
            <a:noFill/>
            <a:ln w="9525">
              <a:noFill/>
              <a:miter lim="800000"/>
              <a:headEnd/>
              <a:tailEnd/>
            </a:ln>
            <a:effectLst/>
          </p:spPr>
          <p:txBody>
            <a:bodyPr wrap="none" lIns="90488" tIns="44450" rIns="90488" bIns="44450">
              <a:spAutoFit/>
            </a:bodyPr>
            <a:lstStyle/>
            <a:p>
              <a:pPr algn="ctr"/>
              <a:endParaRPr lang="en-US" sz="800" b="1"/>
            </a:p>
            <a:p>
              <a:pPr algn="ctr"/>
              <a:r>
                <a:rPr lang="en-US" sz="800" b="1"/>
                <a:t>TENSION</a:t>
              </a:r>
            </a:p>
            <a:p>
              <a:pPr algn="ctr"/>
              <a:r>
                <a:rPr lang="en-US" sz="800" b="1"/>
                <a:t>WATER </a:t>
              </a:r>
            </a:p>
            <a:p>
              <a:pPr algn="ctr"/>
              <a:r>
                <a:rPr lang="en-US" sz="800" b="1"/>
                <a:t>STORAGE</a:t>
              </a:r>
            </a:p>
          </p:txBody>
        </p:sp>
        <p:sp>
          <p:nvSpPr>
            <p:cNvPr id="33" name="Line 33"/>
            <p:cNvSpPr>
              <a:spLocks noChangeShapeType="1"/>
            </p:cNvSpPr>
            <p:nvPr/>
          </p:nvSpPr>
          <p:spPr bwMode="auto">
            <a:xfrm>
              <a:off x="465138" y="5715000"/>
              <a:ext cx="442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4" name="Line 34"/>
            <p:cNvSpPr>
              <a:spLocks noChangeShapeType="1"/>
            </p:cNvSpPr>
            <p:nvPr/>
          </p:nvSpPr>
          <p:spPr bwMode="auto">
            <a:xfrm>
              <a:off x="914400" y="5722938"/>
              <a:ext cx="0"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5" name="Line 35"/>
            <p:cNvSpPr>
              <a:spLocks noChangeShapeType="1"/>
            </p:cNvSpPr>
            <p:nvPr/>
          </p:nvSpPr>
          <p:spPr bwMode="auto">
            <a:xfrm>
              <a:off x="922338" y="5867400"/>
              <a:ext cx="1381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6" name="Line 36"/>
            <p:cNvSpPr>
              <a:spLocks noChangeShapeType="1"/>
            </p:cNvSpPr>
            <p:nvPr/>
          </p:nvSpPr>
          <p:spPr bwMode="auto">
            <a:xfrm flipV="1">
              <a:off x="1066800" y="5710238"/>
              <a:ext cx="0" cy="163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7" name="Line 37"/>
            <p:cNvSpPr>
              <a:spLocks noChangeShapeType="1"/>
            </p:cNvSpPr>
            <p:nvPr/>
          </p:nvSpPr>
          <p:spPr bwMode="auto">
            <a:xfrm>
              <a:off x="1074738" y="5715000"/>
              <a:ext cx="33385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8" name="Line 38"/>
            <p:cNvSpPr>
              <a:spLocks noChangeShapeType="1"/>
            </p:cNvSpPr>
            <p:nvPr/>
          </p:nvSpPr>
          <p:spPr bwMode="auto">
            <a:xfrm>
              <a:off x="4419600" y="5722938"/>
              <a:ext cx="0"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9" name="Line 39"/>
            <p:cNvSpPr>
              <a:spLocks noChangeShapeType="1"/>
            </p:cNvSpPr>
            <p:nvPr/>
          </p:nvSpPr>
          <p:spPr bwMode="auto">
            <a:xfrm>
              <a:off x="4427538" y="5867400"/>
              <a:ext cx="1381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0" name="Line 40"/>
            <p:cNvSpPr>
              <a:spLocks noChangeShapeType="1"/>
            </p:cNvSpPr>
            <p:nvPr/>
          </p:nvSpPr>
          <p:spPr bwMode="auto">
            <a:xfrm flipV="1">
              <a:off x="4572000" y="5710238"/>
              <a:ext cx="0" cy="163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 name="Line 41"/>
            <p:cNvSpPr>
              <a:spLocks noChangeShapeType="1"/>
            </p:cNvSpPr>
            <p:nvPr/>
          </p:nvSpPr>
          <p:spPr bwMode="auto">
            <a:xfrm>
              <a:off x="4579938" y="5715000"/>
              <a:ext cx="442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2" name="Line 42"/>
            <p:cNvSpPr>
              <a:spLocks noChangeShapeType="1"/>
            </p:cNvSpPr>
            <p:nvPr/>
          </p:nvSpPr>
          <p:spPr bwMode="auto">
            <a:xfrm flipV="1">
              <a:off x="5029200" y="5405438"/>
              <a:ext cx="0" cy="315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3" name="Line 43"/>
            <p:cNvSpPr>
              <a:spLocks noChangeShapeType="1"/>
            </p:cNvSpPr>
            <p:nvPr/>
          </p:nvSpPr>
          <p:spPr bwMode="auto">
            <a:xfrm>
              <a:off x="1524000" y="5265738"/>
              <a:ext cx="0" cy="290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4" name="Line 44"/>
            <p:cNvSpPr>
              <a:spLocks noChangeShapeType="1"/>
            </p:cNvSpPr>
            <p:nvPr/>
          </p:nvSpPr>
          <p:spPr bwMode="auto">
            <a:xfrm>
              <a:off x="1531938" y="5257800"/>
              <a:ext cx="1204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5" name="Line 45"/>
            <p:cNvSpPr>
              <a:spLocks noChangeShapeType="1"/>
            </p:cNvSpPr>
            <p:nvPr/>
          </p:nvSpPr>
          <p:spPr bwMode="auto">
            <a:xfrm>
              <a:off x="2743200" y="5341938"/>
              <a:ext cx="0" cy="214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 name="Line 46"/>
            <p:cNvSpPr>
              <a:spLocks noChangeShapeType="1"/>
            </p:cNvSpPr>
            <p:nvPr/>
          </p:nvSpPr>
          <p:spPr bwMode="auto">
            <a:xfrm>
              <a:off x="1531938" y="5562600"/>
              <a:ext cx="1204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7" name="Rectangle 47"/>
            <p:cNvSpPr>
              <a:spLocks noChangeArrowheads="1"/>
            </p:cNvSpPr>
            <p:nvPr/>
          </p:nvSpPr>
          <p:spPr bwMode="auto">
            <a:xfrm>
              <a:off x="3171825" y="4587875"/>
              <a:ext cx="679450" cy="577850"/>
            </a:xfrm>
            <a:prstGeom prst="rect">
              <a:avLst/>
            </a:prstGeom>
            <a:noFill/>
            <a:ln w="9525">
              <a:noFill/>
              <a:miter lim="800000"/>
              <a:headEnd/>
              <a:tailEnd/>
            </a:ln>
            <a:effectLst/>
          </p:spPr>
          <p:txBody>
            <a:bodyPr wrap="none" lIns="90488" tIns="44450" rIns="90488" bIns="44450">
              <a:spAutoFit/>
            </a:bodyPr>
            <a:lstStyle/>
            <a:p>
              <a:pPr algn="ctr"/>
              <a:endParaRPr lang="en-US" sz="800" b="1"/>
            </a:p>
            <a:p>
              <a:pPr algn="ctr"/>
              <a:r>
                <a:rPr lang="en-US" sz="800" b="1"/>
                <a:t>TENSION</a:t>
              </a:r>
            </a:p>
            <a:p>
              <a:pPr algn="ctr"/>
              <a:r>
                <a:rPr lang="en-US" sz="800" b="1"/>
                <a:t>WATER</a:t>
              </a:r>
            </a:p>
            <a:p>
              <a:pPr algn="ctr"/>
              <a:r>
                <a:rPr lang="en-US" sz="800" b="1"/>
                <a:t>STORAGE</a:t>
              </a:r>
            </a:p>
          </p:txBody>
        </p:sp>
        <p:sp>
          <p:nvSpPr>
            <p:cNvPr id="48" name="Rectangle 48"/>
            <p:cNvSpPr>
              <a:spLocks noChangeArrowheads="1"/>
            </p:cNvSpPr>
            <p:nvPr/>
          </p:nvSpPr>
          <p:spPr bwMode="auto">
            <a:xfrm>
              <a:off x="4002088" y="4587875"/>
              <a:ext cx="1095375" cy="577850"/>
            </a:xfrm>
            <a:prstGeom prst="rect">
              <a:avLst/>
            </a:prstGeom>
            <a:noFill/>
            <a:ln w="9525">
              <a:noFill/>
              <a:miter lim="800000"/>
              <a:headEnd/>
              <a:tailEnd/>
            </a:ln>
            <a:effectLst/>
          </p:spPr>
          <p:txBody>
            <a:bodyPr wrap="none" lIns="90488" tIns="44450" rIns="90488" bIns="44450">
              <a:spAutoFit/>
            </a:bodyPr>
            <a:lstStyle/>
            <a:p>
              <a:pPr algn="ctr"/>
              <a:endParaRPr lang="en-US" sz="800" b="1"/>
            </a:p>
            <a:p>
              <a:pPr algn="ctr"/>
              <a:r>
                <a:rPr lang="en-US" sz="800" b="1"/>
                <a:t>SUPPLEMENTARY</a:t>
              </a:r>
            </a:p>
            <a:p>
              <a:pPr algn="ctr"/>
              <a:r>
                <a:rPr lang="en-US" sz="800" b="1"/>
                <a:t>FREE WATER</a:t>
              </a:r>
            </a:p>
            <a:p>
              <a:pPr algn="ctr"/>
              <a:r>
                <a:rPr lang="en-US" sz="800" b="1"/>
                <a:t>STORAGE</a:t>
              </a:r>
            </a:p>
          </p:txBody>
        </p:sp>
        <p:sp>
          <p:nvSpPr>
            <p:cNvPr id="49" name="Rectangle 49"/>
            <p:cNvSpPr>
              <a:spLocks noChangeArrowheads="1"/>
            </p:cNvSpPr>
            <p:nvPr/>
          </p:nvSpPr>
          <p:spPr bwMode="auto">
            <a:xfrm>
              <a:off x="4156075" y="381000"/>
              <a:ext cx="3922713" cy="819150"/>
            </a:xfrm>
            <a:prstGeom prst="rect">
              <a:avLst/>
            </a:prstGeom>
            <a:noFill/>
            <a:ln w="9525">
              <a:noFill/>
              <a:miter lim="800000"/>
              <a:headEnd/>
              <a:tailEnd/>
            </a:ln>
            <a:effectLst/>
          </p:spPr>
          <p:txBody>
            <a:bodyPr wrap="none" lIns="90488" tIns="44450" rIns="90488" bIns="44450">
              <a:spAutoFit/>
            </a:bodyPr>
            <a:lstStyle/>
            <a:p>
              <a:pPr algn="ctr"/>
              <a:r>
                <a:rPr lang="en-US" b="1" dirty="0">
                  <a:solidFill>
                    <a:schemeClr val="hlink"/>
                  </a:solidFill>
                  <a:latin typeface="Arial" pitchFamily="34" charset="0"/>
                </a:rPr>
                <a:t>Sacramento Soil Moisture</a:t>
              </a:r>
            </a:p>
            <a:p>
              <a:pPr algn="ctr"/>
              <a:r>
                <a:rPr lang="en-US" b="1" dirty="0">
                  <a:solidFill>
                    <a:schemeClr val="hlink"/>
                  </a:solidFill>
                  <a:latin typeface="Arial" pitchFamily="34" charset="0"/>
                </a:rPr>
                <a:t>Accounting Model</a:t>
              </a:r>
            </a:p>
          </p:txBody>
        </p:sp>
        <p:sp>
          <p:nvSpPr>
            <p:cNvPr id="50" name="Line 50"/>
            <p:cNvSpPr>
              <a:spLocks noChangeShapeType="1"/>
            </p:cNvSpPr>
            <p:nvPr/>
          </p:nvSpPr>
          <p:spPr bwMode="auto">
            <a:xfrm>
              <a:off x="2362200" y="1379538"/>
              <a:ext cx="0" cy="2143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1" name="Line 51"/>
            <p:cNvSpPr>
              <a:spLocks noChangeShapeType="1"/>
            </p:cNvSpPr>
            <p:nvPr/>
          </p:nvSpPr>
          <p:spPr bwMode="auto">
            <a:xfrm>
              <a:off x="2895600" y="1531938"/>
              <a:ext cx="0" cy="442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2" name="Line 52"/>
            <p:cNvSpPr>
              <a:spLocks noChangeShapeType="1"/>
            </p:cNvSpPr>
            <p:nvPr/>
          </p:nvSpPr>
          <p:spPr bwMode="auto">
            <a:xfrm>
              <a:off x="3200400" y="1531938"/>
              <a:ext cx="0" cy="6715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3" name="Line 53"/>
            <p:cNvSpPr>
              <a:spLocks noChangeShapeType="1"/>
            </p:cNvSpPr>
            <p:nvPr/>
          </p:nvSpPr>
          <p:spPr bwMode="auto">
            <a:xfrm>
              <a:off x="3429000" y="1684338"/>
              <a:ext cx="0" cy="2905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4" name="Line 54"/>
            <p:cNvSpPr>
              <a:spLocks noChangeShapeType="1"/>
            </p:cNvSpPr>
            <p:nvPr/>
          </p:nvSpPr>
          <p:spPr bwMode="auto">
            <a:xfrm>
              <a:off x="3657600" y="1455738"/>
              <a:ext cx="0" cy="519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5" name="Line 55"/>
            <p:cNvSpPr>
              <a:spLocks noChangeShapeType="1"/>
            </p:cNvSpPr>
            <p:nvPr/>
          </p:nvSpPr>
          <p:spPr bwMode="auto">
            <a:xfrm>
              <a:off x="3886200" y="1760538"/>
              <a:ext cx="0" cy="519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6" name="Line 56"/>
            <p:cNvSpPr>
              <a:spLocks noChangeShapeType="1"/>
            </p:cNvSpPr>
            <p:nvPr/>
          </p:nvSpPr>
          <p:spPr bwMode="auto">
            <a:xfrm>
              <a:off x="4038600" y="1455738"/>
              <a:ext cx="0" cy="2905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7" name="Line 57"/>
            <p:cNvSpPr>
              <a:spLocks noChangeShapeType="1"/>
            </p:cNvSpPr>
            <p:nvPr/>
          </p:nvSpPr>
          <p:spPr bwMode="auto">
            <a:xfrm>
              <a:off x="4267200" y="1531938"/>
              <a:ext cx="0" cy="442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8" name="Line 58"/>
            <p:cNvSpPr>
              <a:spLocks noChangeShapeType="1"/>
            </p:cNvSpPr>
            <p:nvPr/>
          </p:nvSpPr>
          <p:spPr bwMode="auto">
            <a:xfrm>
              <a:off x="2590800" y="1379538"/>
              <a:ext cx="0" cy="138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59" name="Rectangle 59"/>
            <p:cNvSpPr>
              <a:spLocks noChangeArrowheads="1"/>
            </p:cNvSpPr>
            <p:nvPr/>
          </p:nvSpPr>
          <p:spPr bwMode="auto">
            <a:xfrm>
              <a:off x="366713" y="4260850"/>
              <a:ext cx="1058862" cy="393700"/>
            </a:xfrm>
            <a:prstGeom prst="rect">
              <a:avLst/>
            </a:prstGeom>
            <a:noFill/>
            <a:ln w="9525">
              <a:noFill/>
              <a:miter lim="800000"/>
              <a:headEnd/>
              <a:tailEnd/>
            </a:ln>
            <a:effectLst/>
          </p:spPr>
          <p:txBody>
            <a:bodyPr wrap="none" lIns="90488" tIns="44450" rIns="90488" bIns="44450">
              <a:spAutoFit/>
            </a:bodyPr>
            <a:lstStyle/>
            <a:p>
              <a:r>
                <a:rPr lang="en-US" sz="1000" b="1"/>
                <a:t>LOWER ZONE</a:t>
              </a:r>
            </a:p>
            <a:p>
              <a:endParaRPr lang="en-US" sz="1000" b="1"/>
            </a:p>
          </p:txBody>
        </p:sp>
        <p:sp>
          <p:nvSpPr>
            <p:cNvPr id="60" name="Rectangle 60"/>
            <p:cNvSpPr>
              <a:spLocks noChangeArrowheads="1"/>
            </p:cNvSpPr>
            <p:nvPr/>
          </p:nvSpPr>
          <p:spPr bwMode="auto">
            <a:xfrm>
              <a:off x="366713" y="2965450"/>
              <a:ext cx="995362" cy="241300"/>
            </a:xfrm>
            <a:prstGeom prst="rect">
              <a:avLst/>
            </a:prstGeom>
            <a:noFill/>
            <a:ln w="9525">
              <a:noFill/>
              <a:miter lim="800000"/>
              <a:headEnd/>
              <a:tailEnd/>
            </a:ln>
            <a:effectLst/>
          </p:spPr>
          <p:txBody>
            <a:bodyPr wrap="none" lIns="90488" tIns="44450" rIns="90488" bIns="44450">
              <a:spAutoFit/>
            </a:bodyPr>
            <a:lstStyle/>
            <a:p>
              <a:r>
                <a:rPr lang="en-US" sz="1000" b="1"/>
                <a:t>UPPER ZONE</a:t>
              </a:r>
            </a:p>
          </p:txBody>
        </p:sp>
        <p:sp>
          <p:nvSpPr>
            <p:cNvPr id="61" name="Line 61"/>
            <p:cNvSpPr>
              <a:spLocks noChangeShapeType="1"/>
            </p:cNvSpPr>
            <p:nvPr/>
          </p:nvSpPr>
          <p:spPr bwMode="auto">
            <a:xfrm>
              <a:off x="7170738" y="4953000"/>
              <a:ext cx="1204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2" name="Line 62"/>
            <p:cNvSpPr>
              <a:spLocks noChangeShapeType="1"/>
            </p:cNvSpPr>
            <p:nvPr/>
          </p:nvSpPr>
          <p:spPr bwMode="auto">
            <a:xfrm>
              <a:off x="6865938" y="5791200"/>
              <a:ext cx="12811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3" name="Line 63"/>
            <p:cNvSpPr>
              <a:spLocks noChangeShapeType="1"/>
            </p:cNvSpPr>
            <p:nvPr/>
          </p:nvSpPr>
          <p:spPr bwMode="auto">
            <a:xfrm flipV="1">
              <a:off x="6865938" y="4948238"/>
              <a:ext cx="290512" cy="849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4" name="Freeform 64"/>
            <p:cNvSpPr>
              <a:spLocks/>
            </p:cNvSpPr>
            <p:nvPr/>
          </p:nvSpPr>
          <p:spPr bwMode="auto">
            <a:xfrm>
              <a:off x="8153400" y="4637088"/>
              <a:ext cx="787400" cy="1163637"/>
            </a:xfrm>
            <a:custGeom>
              <a:avLst/>
              <a:gdLst/>
              <a:ahLst/>
              <a:cxnLst>
                <a:cxn ang="0">
                  <a:pos x="0" y="727"/>
                </a:cxn>
                <a:cxn ang="0">
                  <a:pos x="56" y="732"/>
                </a:cxn>
                <a:cxn ang="0">
                  <a:pos x="100" y="717"/>
                </a:cxn>
                <a:cxn ang="0">
                  <a:pos x="144" y="702"/>
                </a:cxn>
                <a:cxn ang="0">
                  <a:pos x="188" y="688"/>
                </a:cxn>
                <a:cxn ang="0">
                  <a:pos x="232" y="673"/>
                </a:cxn>
                <a:cxn ang="0">
                  <a:pos x="276" y="644"/>
                </a:cxn>
                <a:cxn ang="0">
                  <a:pos x="320" y="615"/>
                </a:cxn>
                <a:cxn ang="0">
                  <a:pos x="364" y="615"/>
                </a:cxn>
                <a:cxn ang="0">
                  <a:pos x="393" y="571"/>
                </a:cxn>
                <a:cxn ang="0">
                  <a:pos x="393" y="527"/>
                </a:cxn>
                <a:cxn ang="0">
                  <a:pos x="407" y="483"/>
                </a:cxn>
                <a:cxn ang="0">
                  <a:pos x="422" y="439"/>
                </a:cxn>
                <a:cxn ang="0">
                  <a:pos x="437" y="395"/>
                </a:cxn>
                <a:cxn ang="0">
                  <a:pos x="451" y="351"/>
                </a:cxn>
                <a:cxn ang="0">
                  <a:pos x="451" y="307"/>
                </a:cxn>
                <a:cxn ang="0">
                  <a:pos x="466" y="263"/>
                </a:cxn>
                <a:cxn ang="0">
                  <a:pos x="466" y="219"/>
                </a:cxn>
                <a:cxn ang="0">
                  <a:pos x="481" y="161"/>
                </a:cxn>
                <a:cxn ang="0">
                  <a:pos x="481" y="117"/>
                </a:cxn>
                <a:cxn ang="0">
                  <a:pos x="481" y="73"/>
                </a:cxn>
                <a:cxn ang="0">
                  <a:pos x="495" y="29"/>
                </a:cxn>
                <a:cxn ang="0">
                  <a:pos x="451" y="0"/>
                </a:cxn>
                <a:cxn ang="0">
                  <a:pos x="407" y="0"/>
                </a:cxn>
                <a:cxn ang="0">
                  <a:pos x="349" y="15"/>
                </a:cxn>
                <a:cxn ang="0">
                  <a:pos x="320" y="59"/>
                </a:cxn>
                <a:cxn ang="0">
                  <a:pos x="276" y="88"/>
                </a:cxn>
                <a:cxn ang="0">
                  <a:pos x="261" y="132"/>
                </a:cxn>
                <a:cxn ang="0">
                  <a:pos x="232" y="176"/>
                </a:cxn>
                <a:cxn ang="0">
                  <a:pos x="188" y="190"/>
                </a:cxn>
                <a:cxn ang="0">
                  <a:pos x="144" y="205"/>
                </a:cxn>
                <a:cxn ang="0">
                  <a:pos x="96" y="199"/>
                </a:cxn>
              </a:cxnLst>
              <a:rect l="0" t="0" r="r" b="b"/>
              <a:pathLst>
                <a:path w="496" h="733">
                  <a:moveTo>
                    <a:pt x="0" y="727"/>
                  </a:moveTo>
                  <a:lnTo>
                    <a:pt x="56" y="732"/>
                  </a:lnTo>
                  <a:lnTo>
                    <a:pt x="100" y="717"/>
                  </a:lnTo>
                  <a:lnTo>
                    <a:pt x="144" y="702"/>
                  </a:lnTo>
                  <a:lnTo>
                    <a:pt x="188" y="688"/>
                  </a:lnTo>
                  <a:lnTo>
                    <a:pt x="232" y="673"/>
                  </a:lnTo>
                  <a:lnTo>
                    <a:pt x="276" y="644"/>
                  </a:lnTo>
                  <a:lnTo>
                    <a:pt x="320" y="615"/>
                  </a:lnTo>
                  <a:lnTo>
                    <a:pt x="364" y="615"/>
                  </a:lnTo>
                  <a:lnTo>
                    <a:pt x="393" y="571"/>
                  </a:lnTo>
                  <a:lnTo>
                    <a:pt x="393" y="527"/>
                  </a:lnTo>
                  <a:lnTo>
                    <a:pt x="407" y="483"/>
                  </a:lnTo>
                  <a:lnTo>
                    <a:pt x="422" y="439"/>
                  </a:lnTo>
                  <a:lnTo>
                    <a:pt x="437" y="395"/>
                  </a:lnTo>
                  <a:lnTo>
                    <a:pt x="451" y="351"/>
                  </a:lnTo>
                  <a:lnTo>
                    <a:pt x="451" y="307"/>
                  </a:lnTo>
                  <a:lnTo>
                    <a:pt x="466" y="263"/>
                  </a:lnTo>
                  <a:lnTo>
                    <a:pt x="466" y="219"/>
                  </a:lnTo>
                  <a:lnTo>
                    <a:pt x="481" y="161"/>
                  </a:lnTo>
                  <a:lnTo>
                    <a:pt x="481" y="117"/>
                  </a:lnTo>
                  <a:lnTo>
                    <a:pt x="481" y="73"/>
                  </a:lnTo>
                  <a:lnTo>
                    <a:pt x="495" y="29"/>
                  </a:lnTo>
                  <a:lnTo>
                    <a:pt x="451" y="0"/>
                  </a:lnTo>
                  <a:lnTo>
                    <a:pt x="407" y="0"/>
                  </a:lnTo>
                  <a:lnTo>
                    <a:pt x="349" y="15"/>
                  </a:lnTo>
                  <a:lnTo>
                    <a:pt x="320" y="59"/>
                  </a:lnTo>
                  <a:lnTo>
                    <a:pt x="276" y="88"/>
                  </a:lnTo>
                  <a:lnTo>
                    <a:pt x="261" y="132"/>
                  </a:lnTo>
                  <a:lnTo>
                    <a:pt x="232" y="176"/>
                  </a:lnTo>
                  <a:lnTo>
                    <a:pt x="188" y="190"/>
                  </a:lnTo>
                  <a:lnTo>
                    <a:pt x="144" y="205"/>
                  </a:lnTo>
                  <a:lnTo>
                    <a:pt x="96" y="199"/>
                  </a:lnTo>
                </a:path>
              </a:pathLst>
            </a:custGeom>
            <a:noFill/>
            <a:ln w="12700" cap="rnd" cmpd="sng">
              <a:solidFill>
                <a:schemeClr val="tx1"/>
              </a:solidFill>
              <a:prstDash val="solid"/>
              <a:round/>
              <a:headEnd type="none" w="sm" len="sm"/>
              <a:tailEnd type="none" w="sm" len="sm"/>
            </a:ln>
            <a:effectLst/>
          </p:spPr>
          <p:txBody>
            <a:bodyPr/>
            <a:lstStyle/>
            <a:p>
              <a:endParaRPr lang="en-US"/>
            </a:p>
          </p:txBody>
        </p:sp>
        <p:graphicFrame>
          <p:nvGraphicFramePr>
            <p:cNvPr id="65" name="Object 65">
              <a:hlinkClick r:id="" action="ppaction://ole?verb=0"/>
            </p:cNvPr>
            <p:cNvGraphicFramePr>
              <a:graphicFrameLocks/>
            </p:cNvGraphicFramePr>
            <p:nvPr/>
          </p:nvGraphicFramePr>
          <p:xfrm>
            <a:off x="8229600" y="4343400"/>
            <a:ext cx="546100" cy="1155700"/>
          </p:xfrm>
          <a:graphic>
            <a:graphicData uri="http://schemas.openxmlformats.org/presentationml/2006/ole">
              <p:oleObj spid="_x0000_s4100" name="Clip" r:id="rId5" imgW="545760" imgH="1155600" progId="">
                <p:embed/>
              </p:oleObj>
            </a:graphicData>
          </a:graphic>
        </p:graphicFrame>
        <p:sp>
          <p:nvSpPr>
            <p:cNvPr id="66" name="Line 66"/>
            <p:cNvSpPr>
              <a:spLocks noChangeShapeType="1"/>
            </p:cNvSpPr>
            <p:nvPr/>
          </p:nvSpPr>
          <p:spPr bwMode="auto">
            <a:xfrm flipV="1">
              <a:off x="6942138" y="4948238"/>
              <a:ext cx="290512" cy="849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7" name="Line 67"/>
            <p:cNvSpPr>
              <a:spLocks noChangeShapeType="1"/>
            </p:cNvSpPr>
            <p:nvPr/>
          </p:nvSpPr>
          <p:spPr bwMode="auto">
            <a:xfrm flipV="1">
              <a:off x="7018338" y="4948238"/>
              <a:ext cx="290512" cy="849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8" name="Line 68"/>
            <p:cNvSpPr>
              <a:spLocks noChangeShapeType="1"/>
            </p:cNvSpPr>
            <p:nvPr/>
          </p:nvSpPr>
          <p:spPr bwMode="auto">
            <a:xfrm flipV="1">
              <a:off x="8161338" y="4948238"/>
              <a:ext cx="214312" cy="849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9" name="Line 69"/>
            <p:cNvSpPr>
              <a:spLocks noChangeShapeType="1"/>
            </p:cNvSpPr>
            <p:nvPr/>
          </p:nvSpPr>
          <p:spPr bwMode="auto">
            <a:xfrm flipV="1">
              <a:off x="8085138" y="4948238"/>
              <a:ext cx="214312" cy="849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 name="Line 70"/>
            <p:cNvSpPr>
              <a:spLocks noChangeShapeType="1"/>
            </p:cNvSpPr>
            <p:nvPr/>
          </p:nvSpPr>
          <p:spPr bwMode="auto">
            <a:xfrm flipV="1">
              <a:off x="8008938" y="4948238"/>
              <a:ext cx="214312" cy="849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 name="Freeform 71"/>
            <p:cNvSpPr>
              <a:spLocks/>
            </p:cNvSpPr>
            <p:nvPr/>
          </p:nvSpPr>
          <p:spPr bwMode="auto">
            <a:xfrm>
              <a:off x="6850063" y="5791200"/>
              <a:ext cx="1381125" cy="496888"/>
            </a:xfrm>
            <a:custGeom>
              <a:avLst/>
              <a:gdLst/>
              <a:ahLst/>
              <a:cxnLst>
                <a:cxn ang="0">
                  <a:pos x="869" y="0"/>
                </a:cxn>
                <a:cxn ang="0">
                  <a:pos x="863" y="49"/>
                </a:cxn>
                <a:cxn ang="0">
                  <a:pos x="819" y="92"/>
                </a:cxn>
                <a:cxn ang="0">
                  <a:pos x="789" y="136"/>
                </a:cxn>
                <a:cxn ang="0">
                  <a:pos x="760" y="180"/>
                </a:cxn>
                <a:cxn ang="0">
                  <a:pos x="716" y="195"/>
                </a:cxn>
                <a:cxn ang="0">
                  <a:pos x="672" y="224"/>
                </a:cxn>
                <a:cxn ang="0">
                  <a:pos x="628" y="239"/>
                </a:cxn>
                <a:cxn ang="0">
                  <a:pos x="570" y="268"/>
                </a:cxn>
                <a:cxn ang="0">
                  <a:pos x="526" y="297"/>
                </a:cxn>
                <a:cxn ang="0">
                  <a:pos x="482" y="297"/>
                </a:cxn>
                <a:cxn ang="0">
                  <a:pos x="438" y="312"/>
                </a:cxn>
                <a:cxn ang="0">
                  <a:pos x="395" y="312"/>
                </a:cxn>
                <a:cxn ang="0">
                  <a:pos x="351" y="312"/>
                </a:cxn>
                <a:cxn ang="0">
                  <a:pos x="307" y="312"/>
                </a:cxn>
                <a:cxn ang="0">
                  <a:pos x="249" y="283"/>
                </a:cxn>
                <a:cxn ang="0">
                  <a:pos x="205" y="268"/>
                </a:cxn>
                <a:cxn ang="0">
                  <a:pos x="161" y="239"/>
                </a:cxn>
                <a:cxn ang="0">
                  <a:pos x="132" y="195"/>
                </a:cxn>
                <a:cxn ang="0">
                  <a:pos x="88" y="166"/>
                </a:cxn>
                <a:cxn ang="0">
                  <a:pos x="44" y="136"/>
                </a:cxn>
                <a:cxn ang="0">
                  <a:pos x="29" y="92"/>
                </a:cxn>
                <a:cxn ang="0">
                  <a:pos x="0" y="34"/>
                </a:cxn>
                <a:cxn ang="0">
                  <a:pos x="6" y="0"/>
                </a:cxn>
              </a:cxnLst>
              <a:rect l="0" t="0" r="r" b="b"/>
              <a:pathLst>
                <a:path w="870" h="313">
                  <a:moveTo>
                    <a:pt x="869" y="0"/>
                  </a:moveTo>
                  <a:lnTo>
                    <a:pt x="863" y="49"/>
                  </a:lnTo>
                  <a:lnTo>
                    <a:pt x="819" y="92"/>
                  </a:lnTo>
                  <a:lnTo>
                    <a:pt x="789" y="136"/>
                  </a:lnTo>
                  <a:lnTo>
                    <a:pt x="760" y="180"/>
                  </a:lnTo>
                  <a:lnTo>
                    <a:pt x="716" y="195"/>
                  </a:lnTo>
                  <a:lnTo>
                    <a:pt x="672" y="224"/>
                  </a:lnTo>
                  <a:lnTo>
                    <a:pt x="628" y="239"/>
                  </a:lnTo>
                  <a:lnTo>
                    <a:pt x="570" y="268"/>
                  </a:lnTo>
                  <a:lnTo>
                    <a:pt x="526" y="297"/>
                  </a:lnTo>
                  <a:lnTo>
                    <a:pt x="482" y="297"/>
                  </a:lnTo>
                  <a:lnTo>
                    <a:pt x="438" y="312"/>
                  </a:lnTo>
                  <a:lnTo>
                    <a:pt x="395" y="312"/>
                  </a:lnTo>
                  <a:lnTo>
                    <a:pt x="351" y="312"/>
                  </a:lnTo>
                  <a:lnTo>
                    <a:pt x="307" y="312"/>
                  </a:lnTo>
                  <a:lnTo>
                    <a:pt x="249" y="283"/>
                  </a:lnTo>
                  <a:lnTo>
                    <a:pt x="205" y="268"/>
                  </a:lnTo>
                  <a:lnTo>
                    <a:pt x="161" y="239"/>
                  </a:lnTo>
                  <a:lnTo>
                    <a:pt x="132" y="195"/>
                  </a:lnTo>
                  <a:lnTo>
                    <a:pt x="88" y="166"/>
                  </a:lnTo>
                  <a:lnTo>
                    <a:pt x="44" y="136"/>
                  </a:lnTo>
                  <a:lnTo>
                    <a:pt x="29" y="92"/>
                  </a:lnTo>
                  <a:lnTo>
                    <a:pt x="0" y="34"/>
                  </a:lnTo>
                  <a:lnTo>
                    <a:pt x="6" y="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72" name="Freeform 72"/>
            <p:cNvSpPr>
              <a:spLocks/>
            </p:cNvSpPr>
            <p:nvPr/>
          </p:nvSpPr>
          <p:spPr bwMode="auto">
            <a:xfrm>
              <a:off x="5486400" y="4195763"/>
              <a:ext cx="1689100" cy="768350"/>
            </a:xfrm>
            <a:custGeom>
              <a:avLst/>
              <a:gdLst/>
              <a:ahLst/>
              <a:cxnLst>
                <a:cxn ang="0">
                  <a:pos x="0" y="285"/>
                </a:cxn>
                <a:cxn ang="0">
                  <a:pos x="53" y="263"/>
                </a:cxn>
                <a:cxn ang="0">
                  <a:pos x="97" y="249"/>
                </a:cxn>
                <a:cxn ang="0">
                  <a:pos x="112" y="205"/>
                </a:cxn>
                <a:cxn ang="0">
                  <a:pos x="156" y="190"/>
                </a:cxn>
                <a:cxn ang="0">
                  <a:pos x="200" y="161"/>
                </a:cxn>
                <a:cxn ang="0">
                  <a:pos x="244" y="132"/>
                </a:cxn>
                <a:cxn ang="0">
                  <a:pos x="287" y="88"/>
                </a:cxn>
                <a:cxn ang="0">
                  <a:pos x="331" y="73"/>
                </a:cxn>
                <a:cxn ang="0">
                  <a:pos x="375" y="44"/>
                </a:cxn>
                <a:cxn ang="0">
                  <a:pos x="404" y="0"/>
                </a:cxn>
                <a:cxn ang="0">
                  <a:pos x="448" y="0"/>
                </a:cxn>
                <a:cxn ang="0">
                  <a:pos x="492" y="0"/>
                </a:cxn>
                <a:cxn ang="0">
                  <a:pos x="492" y="44"/>
                </a:cxn>
                <a:cxn ang="0">
                  <a:pos x="522" y="88"/>
                </a:cxn>
                <a:cxn ang="0">
                  <a:pos x="551" y="132"/>
                </a:cxn>
                <a:cxn ang="0">
                  <a:pos x="595" y="161"/>
                </a:cxn>
                <a:cxn ang="0">
                  <a:pos x="639" y="190"/>
                </a:cxn>
                <a:cxn ang="0">
                  <a:pos x="683" y="219"/>
                </a:cxn>
                <a:cxn ang="0">
                  <a:pos x="712" y="263"/>
                </a:cxn>
                <a:cxn ang="0">
                  <a:pos x="756" y="293"/>
                </a:cxn>
                <a:cxn ang="0">
                  <a:pos x="800" y="322"/>
                </a:cxn>
                <a:cxn ang="0">
                  <a:pos x="844" y="337"/>
                </a:cxn>
                <a:cxn ang="0">
                  <a:pos x="902" y="395"/>
                </a:cxn>
                <a:cxn ang="0">
                  <a:pos x="931" y="439"/>
                </a:cxn>
                <a:cxn ang="0">
                  <a:pos x="975" y="468"/>
                </a:cxn>
                <a:cxn ang="0">
                  <a:pos x="1019" y="483"/>
                </a:cxn>
                <a:cxn ang="0">
                  <a:pos x="1063" y="483"/>
                </a:cxn>
              </a:cxnLst>
              <a:rect l="0" t="0" r="r" b="b"/>
              <a:pathLst>
                <a:path w="1064" h="484">
                  <a:moveTo>
                    <a:pt x="0" y="285"/>
                  </a:moveTo>
                  <a:lnTo>
                    <a:pt x="53" y="263"/>
                  </a:lnTo>
                  <a:lnTo>
                    <a:pt x="97" y="249"/>
                  </a:lnTo>
                  <a:lnTo>
                    <a:pt x="112" y="205"/>
                  </a:lnTo>
                  <a:lnTo>
                    <a:pt x="156" y="190"/>
                  </a:lnTo>
                  <a:lnTo>
                    <a:pt x="200" y="161"/>
                  </a:lnTo>
                  <a:lnTo>
                    <a:pt x="244" y="132"/>
                  </a:lnTo>
                  <a:lnTo>
                    <a:pt x="287" y="88"/>
                  </a:lnTo>
                  <a:lnTo>
                    <a:pt x="331" y="73"/>
                  </a:lnTo>
                  <a:lnTo>
                    <a:pt x="375" y="44"/>
                  </a:lnTo>
                  <a:lnTo>
                    <a:pt x="404" y="0"/>
                  </a:lnTo>
                  <a:lnTo>
                    <a:pt x="448" y="0"/>
                  </a:lnTo>
                  <a:lnTo>
                    <a:pt x="492" y="0"/>
                  </a:lnTo>
                  <a:lnTo>
                    <a:pt x="492" y="44"/>
                  </a:lnTo>
                  <a:lnTo>
                    <a:pt x="522" y="88"/>
                  </a:lnTo>
                  <a:lnTo>
                    <a:pt x="551" y="132"/>
                  </a:lnTo>
                  <a:lnTo>
                    <a:pt x="595" y="161"/>
                  </a:lnTo>
                  <a:lnTo>
                    <a:pt x="639" y="190"/>
                  </a:lnTo>
                  <a:lnTo>
                    <a:pt x="683" y="219"/>
                  </a:lnTo>
                  <a:lnTo>
                    <a:pt x="712" y="263"/>
                  </a:lnTo>
                  <a:lnTo>
                    <a:pt x="756" y="293"/>
                  </a:lnTo>
                  <a:lnTo>
                    <a:pt x="800" y="322"/>
                  </a:lnTo>
                  <a:lnTo>
                    <a:pt x="844" y="337"/>
                  </a:lnTo>
                  <a:lnTo>
                    <a:pt x="902" y="395"/>
                  </a:lnTo>
                  <a:lnTo>
                    <a:pt x="931" y="439"/>
                  </a:lnTo>
                  <a:lnTo>
                    <a:pt x="975" y="468"/>
                  </a:lnTo>
                  <a:lnTo>
                    <a:pt x="1019" y="483"/>
                  </a:lnTo>
                  <a:lnTo>
                    <a:pt x="1063" y="483"/>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73" name="Freeform 73"/>
            <p:cNvSpPr>
              <a:spLocks/>
            </p:cNvSpPr>
            <p:nvPr/>
          </p:nvSpPr>
          <p:spPr bwMode="auto">
            <a:xfrm>
              <a:off x="5478463" y="4648200"/>
              <a:ext cx="1381125" cy="1220788"/>
            </a:xfrm>
            <a:custGeom>
              <a:avLst/>
              <a:gdLst/>
              <a:ahLst/>
              <a:cxnLst>
                <a:cxn ang="0">
                  <a:pos x="5" y="0"/>
                </a:cxn>
                <a:cxn ang="0">
                  <a:pos x="0" y="52"/>
                </a:cxn>
                <a:cxn ang="0">
                  <a:pos x="0" y="110"/>
                </a:cxn>
                <a:cxn ang="0">
                  <a:pos x="14" y="154"/>
                </a:cxn>
                <a:cxn ang="0">
                  <a:pos x="44" y="198"/>
                </a:cxn>
                <a:cxn ang="0">
                  <a:pos x="58" y="242"/>
                </a:cxn>
                <a:cxn ang="0">
                  <a:pos x="73" y="286"/>
                </a:cxn>
                <a:cxn ang="0">
                  <a:pos x="117" y="315"/>
                </a:cxn>
                <a:cxn ang="0">
                  <a:pos x="161" y="330"/>
                </a:cxn>
                <a:cxn ang="0">
                  <a:pos x="205" y="359"/>
                </a:cxn>
                <a:cxn ang="0">
                  <a:pos x="249" y="373"/>
                </a:cxn>
                <a:cxn ang="0">
                  <a:pos x="307" y="403"/>
                </a:cxn>
                <a:cxn ang="0">
                  <a:pos x="351" y="417"/>
                </a:cxn>
                <a:cxn ang="0">
                  <a:pos x="395" y="417"/>
                </a:cxn>
                <a:cxn ang="0">
                  <a:pos x="439" y="432"/>
                </a:cxn>
                <a:cxn ang="0">
                  <a:pos x="483" y="432"/>
                </a:cxn>
                <a:cxn ang="0">
                  <a:pos x="527" y="447"/>
                </a:cxn>
                <a:cxn ang="0">
                  <a:pos x="570" y="491"/>
                </a:cxn>
                <a:cxn ang="0">
                  <a:pos x="614" y="491"/>
                </a:cxn>
                <a:cxn ang="0">
                  <a:pos x="658" y="520"/>
                </a:cxn>
                <a:cxn ang="0">
                  <a:pos x="688" y="564"/>
                </a:cxn>
                <a:cxn ang="0">
                  <a:pos x="731" y="608"/>
                </a:cxn>
                <a:cxn ang="0">
                  <a:pos x="775" y="637"/>
                </a:cxn>
                <a:cxn ang="0">
                  <a:pos x="790" y="681"/>
                </a:cxn>
                <a:cxn ang="0">
                  <a:pos x="805" y="725"/>
                </a:cxn>
                <a:cxn ang="0">
                  <a:pos x="849" y="754"/>
                </a:cxn>
                <a:cxn ang="0">
                  <a:pos x="869" y="768"/>
                </a:cxn>
              </a:cxnLst>
              <a:rect l="0" t="0" r="r" b="b"/>
              <a:pathLst>
                <a:path w="870" h="769">
                  <a:moveTo>
                    <a:pt x="5" y="0"/>
                  </a:moveTo>
                  <a:lnTo>
                    <a:pt x="0" y="52"/>
                  </a:lnTo>
                  <a:lnTo>
                    <a:pt x="0" y="110"/>
                  </a:lnTo>
                  <a:lnTo>
                    <a:pt x="14" y="154"/>
                  </a:lnTo>
                  <a:lnTo>
                    <a:pt x="44" y="198"/>
                  </a:lnTo>
                  <a:lnTo>
                    <a:pt x="58" y="242"/>
                  </a:lnTo>
                  <a:lnTo>
                    <a:pt x="73" y="286"/>
                  </a:lnTo>
                  <a:lnTo>
                    <a:pt x="117" y="315"/>
                  </a:lnTo>
                  <a:lnTo>
                    <a:pt x="161" y="330"/>
                  </a:lnTo>
                  <a:lnTo>
                    <a:pt x="205" y="359"/>
                  </a:lnTo>
                  <a:lnTo>
                    <a:pt x="249" y="373"/>
                  </a:lnTo>
                  <a:lnTo>
                    <a:pt x="307" y="403"/>
                  </a:lnTo>
                  <a:lnTo>
                    <a:pt x="351" y="417"/>
                  </a:lnTo>
                  <a:lnTo>
                    <a:pt x="395" y="417"/>
                  </a:lnTo>
                  <a:lnTo>
                    <a:pt x="439" y="432"/>
                  </a:lnTo>
                  <a:lnTo>
                    <a:pt x="483" y="432"/>
                  </a:lnTo>
                  <a:lnTo>
                    <a:pt x="527" y="447"/>
                  </a:lnTo>
                  <a:lnTo>
                    <a:pt x="570" y="491"/>
                  </a:lnTo>
                  <a:lnTo>
                    <a:pt x="614" y="491"/>
                  </a:lnTo>
                  <a:lnTo>
                    <a:pt x="658" y="520"/>
                  </a:lnTo>
                  <a:lnTo>
                    <a:pt x="688" y="564"/>
                  </a:lnTo>
                  <a:lnTo>
                    <a:pt x="731" y="608"/>
                  </a:lnTo>
                  <a:lnTo>
                    <a:pt x="775" y="637"/>
                  </a:lnTo>
                  <a:lnTo>
                    <a:pt x="790" y="681"/>
                  </a:lnTo>
                  <a:lnTo>
                    <a:pt x="805" y="725"/>
                  </a:lnTo>
                  <a:lnTo>
                    <a:pt x="849" y="754"/>
                  </a:lnTo>
                  <a:lnTo>
                    <a:pt x="869" y="768"/>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74" name="Freeform 74"/>
            <p:cNvSpPr>
              <a:spLocks/>
            </p:cNvSpPr>
            <p:nvPr/>
          </p:nvSpPr>
          <p:spPr bwMode="auto">
            <a:xfrm>
              <a:off x="5486400" y="4405313"/>
              <a:ext cx="1341438" cy="836612"/>
            </a:xfrm>
            <a:custGeom>
              <a:avLst/>
              <a:gdLst/>
              <a:ahLst/>
              <a:cxnLst>
                <a:cxn ang="0">
                  <a:pos x="0" y="153"/>
                </a:cxn>
                <a:cxn ang="0">
                  <a:pos x="39" y="205"/>
                </a:cxn>
                <a:cxn ang="0">
                  <a:pos x="83" y="248"/>
                </a:cxn>
                <a:cxn ang="0">
                  <a:pos x="97" y="292"/>
                </a:cxn>
                <a:cxn ang="0">
                  <a:pos x="141" y="322"/>
                </a:cxn>
                <a:cxn ang="0">
                  <a:pos x="185" y="336"/>
                </a:cxn>
                <a:cxn ang="0">
                  <a:pos x="229" y="351"/>
                </a:cxn>
                <a:cxn ang="0">
                  <a:pos x="273" y="365"/>
                </a:cxn>
                <a:cxn ang="0">
                  <a:pos x="317" y="380"/>
                </a:cxn>
                <a:cxn ang="0">
                  <a:pos x="361" y="395"/>
                </a:cxn>
                <a:cxn ang="0">
                  <a:pos x="404" y="439"/>
                </a:cxn>
                <a:cxn ang="0">
                  <a:pos x="448" y="453"/>
                </a:cxn>
                <a:cxn ang="0">
                  <a:pos x="492" y="483"/>
                </a:cxn>
                <a:cxn ang="0">
                  <a:pos x="536" y="497"/>
                </a:cxn>
                <a:cxn ang="0">
                  <a:pos x="580" y="512"/>
                </a:cxn>
                <a:cxn ang="0">
                  <a:pos x="624" y="526"/>
                </a:cxn>
                <a:cxn ang="0">
                  <a:pos x="668" y="526"/>
                </a:cxn>
                <a:cxn ang="0">
                  <a:pos x="712" y="526"/>
                </a:cxn>
                <a:cxn ang="0">
                  <a:pos x="756" y="526"/>
                </a:cxn>
                <a:cxn ang="0">
                  <a:pos x="800" y="526"/>
                </a:cxn>
                <a:cxn ang="0">
                  <a:pos x="844" y="526"/>
                </a:cxn>
                <a:cxn ang="0">
                  <a:pos x="800" y="497"/>
                </a:cxn>
                <a:cxn ang="0">
                  <a:pos x="756" y="497"/>
                </a:cxn>
                <a:cxn ang="0">
                  <a:pos x="712" y="468"/>
                </a:cxn>
                <a:cxn ang="0">
                  <a:pos x="683" y="424"/>
                </a:cxn>
                <a:cxn ang="0">
                  <a:pos x="653" y="380"/>
                </a:cxn>
                <a:cxn ang="0">
                  <a:pos x="609" y="380"/>
                </a:cxn>
                <a:cxn ang="0">
                  <a:pos x="565" y="380"/>
                </a:cxn>
                <a:cxn ang="0">
                  <a:pos x="507" y="351"/>
                </a:cxn>
                <a:cxn ang="0">
                  <a:pos x="463" y="322"/>
                </a:cxn>
                <a:cxn ang="0">
                  <a:pos x="434" y="278"/>
                </a:cxn>
                <a:cxn ang="0">
                  <a:pos x="404" y="234"/>
                </a:cxn>
                <a:cxn ang="0">
                  <a:pos x="390" y="190"/>
                </a:cxn>
                <a:cxn ang="0">
                  <a:pos x="375" y="146"/>
                </a:cxn>
                <a:cxn ang="0">
                  <a:pos x="361" y="102"/>
                </a:cxn>
                <a:cxn ang="0">
                  <a:pos x="317" y="73"/>
                </a:cxn>
                <a:cxn ang="0">
                  <a:pos x="302" y="29"/>
                </a:cxn>
                <a:cxn ang="0">
                  <a:pos x="258" y="0"/>
                </a:cxn>
              </a:cxnLst>
              <a:rect l="0" t="0" r="r" b="b"/>
              <a:pathLst>
                <a:path w="845" h="527">
                  <a:moveTo>
                    <a:pt x="0" y="153"/>
                  </a:moveTo>
                  <a:lnTo>
                    <a:pt x="39" y="205"/>
                  </a:lnTo>
                  <a:lnTo>
                    <a:pt x="83" y="248"/>
                  </a:lnTo>
                  <a:lnTo>
                    <a:pt x="97" y="292"/>
                  </a:lnTo>
                  <a:lnTo>
                    <a:pt x="141" y="322"/>
                  </a:lnTo>
                  <a:lnTo>
                    <a:pt x="185" y="336"/>
                  </a:lnTo>
                  <a:lnTo>
                    <a:pt x="229" y="351"/>
                  </a:lnTo>
                  <a:lnTo>
                    <a:pt x="273" y="365"/>
                  </a:lnTo>
                  <a:lnTo>
                    <a:pt x="317" y="380"/>
                  </a:lnTo>
                  <a:lnTo>
                    <a:pt x="361" y="395"/>
                  </a:lnTo>
                  <a:lnTo>
                    <a:pt x="404" y="439"/>
                  </a:lnTo>
                  <a:lnTo>
                    <a:pt x="448" y="453"/>
                  </a:lnTo>
                  <a:lnTo>
                    <a:pt x="492" y="483"/>
                  </a:lnTo>
                  <a:lnTo>
                    <a:pt x="536" y="497"/>
                  </a:lnTo>
                  <a:lnTo>
                    <a:pt x="580" y="512"/>
                  </a:lnTo>
                  <a:lnTo>
                    <a:pt x="624" y="526"/>
                  </a:lnTo>
                  <a:lnTo>
                    <a:pt x="668" y="526"/>
                  </a:lnTo>
                  <a:lnTo>
                    <a:pt x="712" y="526"/>
                  </a:lnTo>
                  <a:lnTo>
                    <a:pt x="756" y="526"/>
                  </a:lnTo>
                  <a:lnTo>
                    <a:pt x="800" y="526"/>
                  </a:lnTo>
                  <a:lnTo>
                    <a:pt x="844" y="526"/>
                  </a:lnTo>
                  <a:lnTo>
                    <a:pt x="800" y="497"/>
                  </a:lnTo>
                  <a:lnTo>
                    <a:pt x="756" y="497"/>
                  </a:lnTo>
                  <a:lnTo>
                    <a:pt x="712" y="468"/>
                  </a:lnTo>
                  <a:lnTo>
                    <a:pt x="683" y="424"/>
                  </a:lnTo>
                  <a:lnTo>
                    <a:pt x="653" y="380"/>
                  </a:lnTo>
                  <a:lnTo>
                    <a:pt x="609" y="380"/>
                  </a:lnTo>
                  <a:lnTo>
                    <a:pt x="565" y="380"/>
                  </a:lnTo>
                  <a:lnTo>
                    <a:pt x="507" y="351"/>
                  </a:lnTo>
                  <a:lnTo>
                    <a:pt x="463" y="322"/>
                  </a:lnTo>
                  <a:lnTo>
                    <a:pt x="434" y="278"/>
                  </a:lnTo>
                  <a:lnTo>
                    <a:pt x="404" y="234"/>
                  </a:lnTo>
                  <a:lnTo>
                    <a:pt x="390" y="190"/>
                  </a:lnTo>
                  <a:lnTo>
                    <a:pt x="375" y="146"/>
                  </a:lnTo>
                  <a:lnTo>
                    <a:pt x="361" y="102"/>
                  </a:lnTo>
                  <a:lnTo>
                    <a:pt x="317" y="73"/>
                  </a:lnTo>
                  <a:lnTo>
                    <a:pt x="302" y="29"/>
                  </a:lnTo>
                  <a:lnTo>
                    <a:pt x="258" y="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75" name="Line 75"/>
            <p:cNvSpPr>
              <a:spLocks noChangeShapeType="1"/>
            </p:cNvSpPr>
            <p:nvPr/>
          </p:nvSpPr>
          <p:spPr bwMode="auto">
            <a:xfrm>
              <a:off x="4503738" y="1836738"/>
              <a:ext cx="3033712"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6" name="Line 76"/>
            <p:cNvSpPr>
              <a:spLocks noChangeShapeType="1"/>
            </p:cNvSpPr>
            <p:nvPr/>
          </p:nvSpPr>
          <p:spPr bwMode="auto">
            <a:xfrm>
              <a:off x="7543800" y="2370138"/>
              <a:ext cx="0" cy="3667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77" name="Rectangle 77"/>
            <p:cNvSpPr>
              <a:spLocks noChangeArrowheads="1"/>
            </p:cNvSpPr>
            <p:nvPr/>
          </p:nvSpPr>
          <p:spPr bwMode="auto">
            <a:xfrm>
              <a:off x="7681913" y="2911475"/>
              <a:ext cx="603250" cy="455613"/>
            </a:xfrm>
            <a:prstGeom prst="rect">
              <a:avLst/>
            </a:prstGeom>
            <a:noFill/>
            <a:ln w="9525">
              <a:noFill/>
              <a:miter lim="800000"/>
              <a:headEnd/>
              <a:tailEnd/>
            </a:ln>
            <a:effectLst/>
          </p:spPr>
          <p:txBody>
            <a:bodyPr wrap="none" lIns="90488" tIns="44450" rIns="90488" bIns="44450">
              <a:spAutoFit/>
            </a:bodyPr>
            <a:lstStyle/>
            <a:p>
              <a:r>
                <a:rPr lang="en-US" sz="800" b="1"/>
                <a:t>DIRECT</a:t>
              </a:r>
            </a:p>
            <a:p>
              <a:r>
                <a:rPr lang="en-US" sz="800" b="1"/>
                <a:t>RUNOFF</a:t>
              </a:r>
            </a:p>
            <a:p>
              <a:endParaRPr lang="en-US" sz="800" b="1"/>
            </a:p>
          </p:txBody>
        </p:sp>
        <p:sp>
          <p:nvSpPr>
            <p:cNvPr id="78" name="Line 78"/>
            <p:cNvSpPr>
              <a:spLocks noChangeShapeType="1"/>
            </p:cNvSpPr>
            <p:nvPr/>
          </p:nvSpPr>
          <p:spPr bwMode="auto">
            <a:xfrm>
              <a:off x="4579938" y="2522538"/>
              <a:ext cx="595312" cy="61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9" name="Line 79"/>
            <p:cNvSpPr>
              <a:spLocks noChangeShapeType="1"/>
            </p:cNvSpPr>
            <p:nvPr/>
          </p:nvSpPr>
          <p:spPr bwMode="auto">
            <a:xfrm>
              <a:off x="5181600" y="2598738"/>
              <a:ext cx="0" cy="3667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80" name="Line 80"/>
            <p:cNvSpPr>
              <a:spLocks noChangeShapeType="1"/>
            </p:cNvSpPr>
            <p:nvPr/>
          </p:nvSpPr>
          <p:spPr bwMode="auto">
            <a:xfrm>
              <a:off x="5341938" y="3360738"/>
              <a:ext cx="595312" cy="442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1" name="Line 81"/>
            <p:cNvSpPr>
              <a:spLocks noChangeShapeType="1"/>
            </p:cNvSpPr>
            <p:nvPr/>
          </p:nvSpPr>
          <p:spPr bwMode="auto">
            <a:xfrm>
              <a:off x="5943600" y="3817938"/>
              <a:ext cx="0" cy="2143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82" name="Line 82"/>
            <p:cNvSpPr>
              <a:spLocks noChangeShapeType="1"/>
            </p:cNvSpPr>
            <p:nvPr/>
          </p:nvSpPr>
          <p:spPr bwMode="auto">
            <a:xfrm>
              <a:off x="5341938" y="3970338"/>
              <a:ext cx="290512"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 name="Line 83"/>
            <p:cNvSpPr>
              <a:spLocks noChangeShapeType="1"/>
            </p:cNvSpPr>
            <p:nvPr/>
          </p:nvSpPr>
          <p:spPr bwMode="auto">
            <a:xfrm>
              <a:off x="5638800" y="4122738"/>
              <a:ext cx="0" cy="2143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84" name="Line 84"/>
            <p:cNvSpPr>
              <a:spLocks noChangeShapeType="1"/>
            </p:cNvSpPr>
            <p:nvPr/>
          </p:nvSpPr>
          <p:spPr bwMode="auto">
            <a:xfrm flipH="1" flipV="1">
              <a:off x="8453438" y="3881438"/>
              <a:ext cx="163512" cy="4683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85" name="Line 85"/>
            <p:cNvSpPr>
              <a:spLocks noChangeShapeType="1"/>
            </p:cNvSpPr>
            <p:nvPr/>
          </p:nvSpPr>
          <p:spPr bwMode="auto">
            <a:xfrm flipH="1" flipV="1">
              <a:off x="8148638" y="3881438"/>
              <a:ext cx="163512" cy="4683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86" name="Freeform 86"/>
            <p:cNvSpPr>
              <a:spLocks/>
            </p:cNvSpPr>
            <p:nvPr/>
          </p:nvSpPr>
          <p:spPr bwMode="auto">
            <a:xfrm>
              <a:off x="5943600" y="4114800"/>
              <a:ext cx="306388" cy="534988"/>
            </a:xfrm>
            <a:custGeom>
              <a:avLst/>
              <a:gdLst/>
              <a:ahLst/>
              <a:cxnLst>
                <a:cxn ang="0">
                  <a:pos x="0" y="0"/>
                </a:cxn>
                <a:cxn ang="0">
                  <a:pos x="14" y="51"/>
                </a:cxn>
                <a:cxn ang="0">
                  <a:pos x="29" y="95"/>
                </a:cxn>
                <a:cxn ang="0">
                  <a:pos x="43" y="139"/>
                </a:cxn>
                <a:cxn ang="0">
                  <a:pos x="58" y="183"/>
                </a:cxn>
                <a:cxn ang="0">
                  <a:pos x="73" y="227"/>
                </a:cxn>
                <a:cxn ang="0">
                  <a:pos x="131" y="270"/>
                </a:cxn>
                <a:cxn ang="0">
                  <a:pos x="175" y="300"/>
                </a:cxn>
                <a:cxn ang="0">
                  <a:pos x="192" y="336"/>
                </a:cxn>
              </a:cxnLst>
              <a:rect l="0" t="0" r="r" b="b"/>
              <a:pathLst>
                <a:path w="193" h="337">
                  <a:moveTo>
                    <a:pt x="0" y="0"/>
                  </a:moveTo>
                  <a:lnTo>
                    <a:pt x="14" y="51"/>
                  </a:lnTo>
                  <a:lnTo>
                    <a:pt x="29" y="95"/>
                  </a:lnTo>
                  <a:lnTo>
                    <a:pt x="43" y="139"/>
                  </a:lnTo>
                  <a:lnTo>
                    <a:pt x="58" y="183"/>
                  </a:lnTo>
                  <a:lnTo>
                    <a:pt x="73" y="227"/>
                  </a:lnTo>
                  <a:lnTo>
                    <a:pt x="131" y="270"/>
                  </a:lnTo>
                  <a:lnTo>
                    <a:pt x="175" y="300"/>
                  </a:lnTo>
                  <a:lnTo>
                    <a:pt x="192" y="336"/>
                  </a:lnTo>
                </a:path>
              </a:pathLst>
            </a:custGeom>
            <a:noFill/>
            <a:ln w="12700" cap="rnd" cmpd="sng">
              <a:solidFill>
                <a:schemeClr val="tx1"/>
              </a:solidFill>
              <a:prstDash val="sysDot"/>
              <a:round/>
              <a:headEnd type="none" w="sm" len="sm"/>
              <a:tailEnd type="none" w="sm" len="sm"/>
            </a:ln>
            <a:effectLst/>
          </p:spPr>
          <p:txBody>
            <a:bodyPr/>
            <a:lstStyle/>
            <a:p>
              <a:endParaRPr lang="en-US"/>
            </a:p>
          </p:txBody>
        </p:sp>
        <p:sp>
          <p:nvSpPr>
            <p:cNvPr id="87" name="Rectangle 87"/>
            <p:cNvSpPr>
              <a:spLocks noChangeArrowheads="1"/>
            </p:cNvSpPr>
            <p:nvPr/>
          </p:nvSpPr>
          <p:spPr bwMode="auto">
            <a:xfrm>
              <a:off x="4862513" y="4054475"/>
              <a:ext cx="814387" cy="211138"/>
            </a:xfrm>
            <a:prstGeom prst="rect">
              <a:avLst/>
            </a:prstGeom>
            <a:noFill/>
            <a:ln w="9525">
              <a:noFill/>
              <a:miter lim="800000"/>
              <a:headEnd/>
              <a:tailEnd/>
            </a:ln>
            <a:effectLst/>
          </p:spPr>
          <p:txBody>
            <a:bodyPr wrap="none" lIns="90488" tIns="44450" rIns="90488" bIns="44450">
              <a:spAutoFit/>
            </a:bodyPr>
            <a:lstStyle/>
            <a:p>
              <a:r>
                <a:rPr lang="en-US" sz="800" b="1"/>
                <a:t>INTERFLOW</a:t>
              </a:r>
            </a:p>
          </p:txBody>
        </p:sp>
        <p:sp>
          <p:nvSpPr>
            <p:cNvPr id="88" name="Rectangle 88"/>
            <p:cNvSpPr>
              <a:spLocks noChangeArrowheads="1"/>
            </p:cNvSpPr>
            <p:nvPr/>
          </p:nvSpPr>
          <p:spPr bwMode="auto">
            <a:xfrm>
              <a:off x="6005513" y="3673475"/>
              <a:ext cx="660400" cy="333375"/>
            </a:xfrm>
            <a:prstGeom prst="rect">
              <a:avLst/>
            </a:prstGeom>
            <a:noFill/>
            <a:ln w="9525">
              <a:noFill/>
              <a:miter lim="800000"/>
              <a:headEnd/>
              <a:tailEnd/>
            </a:ln>
            <a:effectLst/>
          </p:spPr>
          <p:txBody>
            <a:bodyPr wrap="none" lIns="90488" tIns="44450" rIns="90488" bIns="44450">
              <a:spAutoFit/>
            </a:bodyPr>
            <a:lstStyle/>
            <a:p>
              <a:r>
                <a:rPr lang="en-US" sz="800" b="1"/>
                <a:t>SURFACE</a:t>
              </a:r>
            </a:p>
            <a:p>
              <a:r>
                <a:rPr lang="en-US" sz="800" b="1"/>
                <a:t>RUNOFF</a:t>
              </a:r>
            </a:p>
          </p:txBody>
        </p:sp>
        <p:sp>
          <p:nvSpPr>
            <p:cNvPr id="89" name="Freeform 89"/>
            <p:cNvSpPr>
              <a:spLocks/>
            </p:cNvSpPr>
            <p:nvPr/>
          </p:nvSpPr>
          <p:spPr bwMode="auto">
            <a:xfrm>
              <a:off x="5638800" y="4419600"/>
              <a:ext cx="687388" cy="839788"/>
            </a:xfrm>
            <a:custGeom>
              <a:avLst/>
              <a:gdLst/>
              <a:ahLst/>
              <a:cxnLst>
                <a:cxn ang="0">
                  <a:pos x="0" y="0"/>
                </a:cxn>
                <a:cxn ang="0">
                  <a:pos x="1" y="49"/>
                </a:cxn>
                <a:cxn ang="0">
                  <a:pos x="1" y="93"/>
                </a:cxn>
                <a:cxn ang="0">
                  <a:pos x="1" y="137"/>
                </a:cxn>
                <a:cxn ang="0">
                  <a:pos x="1" y="181"/>
                </a:cxn>
                <a:cxn ang="0">
                  <a:pos x="1" y="225"/>
                </a:cxn>
                <a:cxn ang="0">
                  <a:pos x="1" y="269"/>
                </a:cxn>
                <a:cxn ang="0">
                  <a:pos x="1" y="313"/>
                </a:cxn>
                <a:cxn ang="0">
                  <a:pos x="30" y="371"/>
                </a:cxn>
                <a:cxn ang="0">
                  <a:pos x="74" y="400"/>
                </a:cxn>
                <a:cxn ang="0">
                  <a:pos x="118" y="415"/>
                </a:cxn>
                <a:cxn ang="0">
                  <a:pos x="162" y="430"/>
                </a:cxn>
                <a:cxn ang="0">
                  <a:pos x="206" y="430"/>
                </a:cxn>
                <a:cxn ang="0">
                  <a:pos x="250" y="459"/>
                </a:cxn>
                <a:cxn ang="0">
                  <a:pos x="294" y="488"/>
                </a:cxn>
                <a:cxn ang="0">
                  <a:pos x="338" y="503"/>
                </a:cxn>
                <a:cxn ang="0">
                  <a:pos x="382" y="517"/>
                </a:cxn>
                <a:cxn ang="0">
                  <a:pos x="426" y="517"/>
                </a:cxn>
                <a:cxn ang="0">
                  <a:pos x="432" y="528"/>
                </a:cxn>
                <a:cxn ang="0">
                  <a:pos x="432" y="480"/>
                </a:cxn>
              </a:cxnLst>
              <a:rect l="0" t="0" r="r" b="b"/>
              <a:pathLst>
                <a:path w="433" h="529">
                  <a:moveTo>
                    <a:pt x="0" y="0"/>
                  </a:moveTo>
                  <a:lnTo>
                    <a:pt x="1" y="49"/>
                  </a:lnTo>
                  <a:lnTo>
                    <a:pt x="1" y="93"/>
                  </a:lnTo>
                  <a:lnTo>
                    <a:pt x="1" y="137"/>
                  </a:lnTo>
                  <a:lnTo>
                    <a:pt x="1" y="181"/>
                  </a:lnTo>
                  <a:lnTo>
                    <a:pt x="1" y="225"/>
                  </a:lnTo>
                  <a:lnTo>
                    <a:pt x="1" y="269"/>
                  </a:lnTo>
                  <a:lnTo>
                    <a:pt x="1" y="313"/>
                  </a:lnTo>
                  <a:lnTo>
                    <a:pt x="30" y="371"/>
                  </a:lnTo>
                  <a:lnTo>
                    <a:pt x="74" y="400"/>
                  </a:lnTo>
                  <a:lnTo>
                    <a:pt x="118" y="415"/>
                  </a:lnTo>
                  <a:lnTo>
                    <a:pt x="162" y="430"/>
                  </a:lnTo>
                  <a:lnTo>
                    <a:pt x="206" y="430"/>
                  </a:lnTo>
                  <a:lnTo>
                    <a:pt x="250" y="459"/>
                  </a:lnTo>
                  <a:lnTo>
                    <a:pt x="294" y="488"/>
                  </a:lnTo>
                  <a:lnTo>
                    <a:pt x="338" y="503"/>
                  </a:lnTo>
                  <a:lnTo>
                    <a:pt x="382" y="517"/>
                  </a:lnTo>
                  <a:lnTo>
                    <a:pt x="426" y="517"/>
                  </a:lnTo>
                  <a:lnTo>
                    <a:pt x="432" y="528"/>
                  </a:lnTo>
                  <a:lnTo>
                    <a:pt x="432" y="480"/>
                  </a:lnTo>
                </a:path>
              </a:pathLst>
            </a:custGeom>
            <a:noFill/>
            <a:ln w="12700" cap="rnd" cmpd="sng">
              <a:solidFill>
                <a:schemeClr val="tx1"/>
              </a:solidFill>
              <a:prstDash val="sysDot"/>
              <a:round/>
              <a:headEnd type="none" w="sm" len="sm"/>
              <a:tailEnd type="none" w="sm" len="sm"/>
            </a:ln>
            <a:effectLst/>
          </p:spPr>
          <p:txBody>
            <a:bodyPr/>
            <a:lstStyle/>
            <a:p>
              <a:endParaRPr lang="en-US"/>
            </a:p>
          </p:txBody>
        </p:sp>
        <p:sp>
          <p:nvSpPr>
            <p:cNvPr id="90" name="Line 90"/>
            <p:cNvSpPr>
              <a:spLocks noChangeShapeType="1"/>
            </p:cNvSpPr>
            <p:nvPr/>
          </p:nvSpPr>
          <p:spPr bwMode="auto">
            <a:xfrm>
              <a:off x="990600" y="5875338"/>
              <a:ext cx="0" cy="2143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91" name="Line 91"/>
            <p:cNvSpPr>
              <a:spLocks noChangeShapeType="1"/>
            </p:cNvSpPr>
            <p:nvPr/>
          </p:nvSpPr>
          <p:spPr bwMode="auto">
            <a:xfrm>
              <a:off x="998538" y="6103938"/>
              <a:ext cx="6462712" cy="61912"/>
            </a:xfrm>
            <a:prstGeom prst="line">
              <a:avLst/>
            </a:prstGeom>
            <a:noFill/>
            <a:ln w="12700">
              <a:solidFill>
                <a:schemeClr val="tx1"/>
              </a:solidFill>
              <a:prstDash val="sysDot"/>
              <a:round/>
              <a:headEnd type="none" w="sm" len="sm"/>
              <a:tailEnd type="stealth" w="med" len="med"/>
            </a:ln>
            <a:effectLst/>
          </p:spPr>
          <p:txBody>
            <a:bodyPr wrap="none" anchor="ctr"/>
            <a:lstStyle/>
            <a:p>
              <a:endParaRPr lang="en-US"/>
            </a:p>
          </p:txBody>
        </p:sp>
        <p:sp>
          <p:nvSpPr>
            <p:cNvPr id="92" name="Line 92"/>
            <p:cNvSpPr>
              <a:spLocks noChangeShapeType="1"/>
            </p:cNvSpPr>
            <p:nvPr/>
          </p:nvSpPr>
          <p:spPr bwMode="auto">
            <a:xfrm>
              <a:off x="4503738" y="5875338"/>
              <a:ext cx="747712" cy="2905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93" name="Line 93"/>
            <p:cNvSpPr>
              <a:spLocks noChangeShapeType="1"/>
            </p:cNvSpPr>
            <p:nvPr/>
          </p:nvSpPr>
          <p:spPr bwMode="auto">
            <a:xfrm>
              <a:off x="5799138" y="6180138"/>
              <a:ext cx="519112" cy="519112"/>
            </a:xfrm>
            <a:prstGeom prst="line">
              <a:avLst/>
            </a:prstGeom>
            <a:noFill/>
            <a:ln w="12700">
              <a:solidFill>
                <a:schemeClr val="tx1"/>
              </a:solidFill>
              <a:prstDash val="sysDot"/>
              <a:round/>
              <a:headEnd type="none" w="sm" len="sm"/>
              <a:tailEnd type="stealth" w="med" len="med"/>
            </a:ln>
            <a:effectLst/>
          </p:spPr>
          <p:txBody>
            <a:bodyPr wrap="none" anchor="ctr"/>
            <a:lstStyle/>
            <a:p>
              <a:endParaRPr lang="en-US"/>
            </a:p>
          </p:txBody>
        </p:sp>
        <p:sp>
          <p:nvSpPr>
            <p:cNvPr id="94" name="Rectangle 94"/>
            <p:cNvSpPr>
              <a:spLocks noChangeArrowheads="1"/>
            </p:cNvSpPr>
            <p:nvPr/>
          </p:nvSpPr>
          <p:spPr bwMode="auto">
            <a:xfrm>
              <a:off x="5776913" y="5883275"/>
              <a:ext cx="758825" cy="211138"/>
            </a:xfrm>
            <a:prstGeom prst="rect">
              <a:avLst/>
            </a:prstGeom>
            <a:noFill/>
            <a:ln w="9525">
              <a:noFill/>
              <a:miter lim="800000"/>
              <a:headEnd/>
              <a:tailEnd/>
            </a:ln>
            <a:effectLst/>
          </p:spPr>
          <p:txBody>
            <a:bodyPr wrap="none" lIns="90488" tIns="44450" rIns="90488" bIns="44450">
              <a:spAutoFit/>
            </a:bodyPr>
            <a:lstStyle/>
            <a:p>
              <a:r>
                <a:rPr lang="en-US" sz="800" b="1"/>
                <a:t>BASEFLOW</a:t>
              </a:r>
            </a:p>
          </p:txBody>
        </p:sp>
        <p:sp>
          <p:nvSpPr>
            <p:cNvPr id="95" name="Rectangle 95"/>
            <p:cNvSpPr>
              <a:spLocks noChangeArrowheads="1"/>
            </p:cNvSpPr>
            <p:nvPr/>
          </p:nvSpPr>
          <p:spPr bwMode="auto">
            <a:xfrm>
              <a:off x="6310313" y="6492875"/>
              <a:ext cx="858837" cy="333375"/>
            </a:xfrm>
            <a:prstGeom prst="rect">
              <a:avLst/>
            </a:prstGeom>
            <a:noFill/>
            <a:ln w="9525">
              <a:noFill/>
              <a:miter lim="800000"/>
              <a:headEnd/>
              <a:tailEnd/>
            </a:ln>
            <a:effectLst/>
          </p:spPr>
          <p:txBody>
            <a:bodyPr wrap="none" lIns="90488" tIns="44450" rIns="90488" bIns="44450">
              <a:spAutoFit/>
            </a:bodyPr>
            <a:lstStyle/>
            <a:p>
              <a:r>
                <a:rPr lang="en-US" sz="800" b="1"/>
                <a:t>SUBSURFACE</a:t>
              </a:r>
            </a:p>
            <a:p>
              <a:r>
                <a:rPr lang="en-US" sz="800" b="1"/>
                <a:t>OUTFLOW</a:t>
              </a:r>
            </a:p>
          </p:txBody>
        </p:sp>
        <p:sp>
          <p:nvSpPr>
            <p:cNvPr id="96" name="Line 96"/>
            <p:cNvSpPr>
              <a:spLocks noChangeShapeType="1"/>
            </p:cNvSpPr>
            <p:nvPr/>
          </p:nvSpPr>
          <p:spPr bwMode="auto">
            <a:xfrm flipV="1">
              <a:off x="5334000" y="3500438"/>
              <a:ext cx="0" cy="468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7" name="Freeform 97"/>
            <p:cNvSpPr>
              <a:spLocks/>
            </p:cNvSpPr>
            <p:nvPr/>
          </p:nvSpPr>
          <p:spPr bwMode="auto">
            <a:xfrm>
              <a:off x="1157288" y="2476500"/>
              <a:ext cx="815975" cy="2706688"/>
            </a:xfrm>
            <a:custGeom>
              <a:avLst/>
              <a:gdLst/>
              <a:ahLst/>
              <a:cxnLst>
                <a:cxn ang="0">
                  <a:pos x="424" y="1704"/>
                </a:cxn>
                <a:cxn ang="0">
                  <a:pos x="367" y="1683"/>
                </a:cxn>
                <a:cxn ang="0">
                  <a:pos x="337" y="1639"/>
                </a:cxn>
                <a:cxn ang="0">
                  <a:pos x="323" y="1595"/>
                </a:cxn>
                <a:cxn ang="0">
                  <a:pos x="323" y="1551"/>
                </a:cxn>
                <a:cxn ang="0">
                  <a:pos x="323" y="1507"/>
                </a:cxn>
                <a:cxn ang="0">
                  <a:pos x="323" y="1463"/>
                </a:cxn>
                <a:cxn ang="0">
                  <a:pos x="352" y="1405"/>
                </a:cxn>
                <a:cxn ang="0">
                  <a:pos x="396" y="1376"/>
                </a:cxn>
                <a:cxn ang="0">
                  <a:pos x="411" y="1332"/>
                </a:cxn>
                <a:cxn ang="0">
                  <a:pos x="440" y="1288"/>
                </a:cxn>
                <a:cxn ang="0">
                  <a:pos x="454" y="1244"/>
                </a:cxn>
                <a:cxn ang="0">
                  <a:pos x="469" y="1200"/>
                </a:cxn>
                <a:cxn ang="0">
                  <a:pos x="498" y="1156"/>
                </a:cxn>
                <a:cxn ang="0">
                  <a:pos x="498" y="1112"/>
                </a:cxn>
                <a:cxn ang="0">
                  <a:pos x="513" y="1068"/>
                </a:cxn>
                <a:cxn ang="0">
                  <a:pos x="513" y="1024"/>
                </a:cxn>
                <a:cxn ang="0">
                  <a:pos x="513" y="980"/>
                </a:cxn>
                <a:cxn ang="0">
                  <a:pos x="513" y="922"/>
                </a:cxn>
                <a:cxn ang="0">
                  <a:pos x="484" y="878"/>
                </a:cxn>
                <a:cxn ang="0">
                  <a:pos x="484" y="834"/>
                </a:cxn>
                <a:cxn ang="0">
                  <a:pos x="454" y="790"/>
                </a:cxn>
                <a:cxn ang="0">
                  <a:pos x="425" y="746"/>
                </a:cxn>
                <a:cxn ang="0">
                  <a:pos x="381" y="732"/>
                </a:cxn>
                <a:cxn ang="0">
                  <a:pos x="337" y="717"/>
                </a:cxn>
                <a:cxn ang="0">
                  <a:pos x="293" y="688"/>
                </a:cxn>
                <a:cxn ang="0">
                  <a:pos x="249" y="644"/>
                </a:cxn>
                <a:cxn ang="0">
                  <a:pos x="249" y="600"/>
                </a:cxn>
                <a:cxn ang="0">
                  <a:pos x="234" y="556"/>
                </a:cxn>
                <a:cxn ang="0">
                  <a:pos x="234" y="512"/>
                </a:cxn>
                <a:cxn ang="0">
                  <a:pos x="234" y="468"/>
                </a:cxn>
                <a:cxn ang="0">
                  <a:pos x="234" y="424"/>
                </a:cxn>
                <a:cxn ang="0">
                  <a:pos x="219" y="380"/>
                </a:cxn>
                <a:cxn ang="0">
                  <a:pos x="190" y="322"/>
                </a:cxn>
                <a:cxn ang="0">
                  <a:pos x="146" y="293"/>
                </a:cxn>
                <a:cxn ang="0">
                  <a:pos x="117" y="249"/>
                </a:cxn>
                <a:cxn ang="0">
                  <a:pos x="73" y="220"/>
                </a:cxn>
                <a:cxn ang="0">
                  <a:pos x="58" y="176"/>
                </a:cxn>
                <a:cxn ang="0">
                  <a:pos x="44" y="132"/>
                </a:cxn>
                <a:cxn ang="0">
                  <a:pos x="29" y="88"/>
                </a:cxn>
                <a:cxn ang="0">
                  <a:pos x="14" y="44"/>
                </a:cxn>
                <a:cxn ang="0">
                  <a:pos x="0" y="0"/>
                </a:cxn>
              </a:cxnLst>
              <a:rect l="0" t="0" r="r" b="b"/>
              <a:pathLst>
                <a:path w="514" h="1705">
                  <a:moveTo>
                    <a:pt x="424" y="1704"/>
                  </a:moveTo>
                  <a:lnTo>
                    <a:pt x="367" y="1683"/>
                  </a:lnTo>
                  <a:lnTo>
                    <a:pt x="337" y="1639"/>
                  </a:lnTo>
                  <a:lnTo>
                    <a:pt x="323" y="1595"/>
                  </a:lnTo>
                  <a:lnTo>
                    <a:pt x="323" y="1551"/>
                  </a:lnTo>
                  <a:lnTo>
                    <a:pt x="323" y="1507"/>
                  </a:lnTo>
                  <a:lnTo>
                    <a:pt x="323" y="1463"/>
                  </a:lnTo>
                  <a:lnTo>
                    <a:pt x="352" y="1405"/>
                  </a:lnTo>
                  <a:lnTo>
                    <a:pt x="396" y="1376"/>
                  </a:lnTo>
                  <a:lnTo>
                    <a:pt x="411" y="1332"/>
                  </a:lnTo>
                  <a:lnTo>
                    <a:pt x="440" y="1288"/>
                  </a:lnTo>
                  <a:lnTo>
                    <a:pt x="454" y="1244"/>
                  </a:lnTo>
                  <a:lnTo>
                    <a:pt x="469" y="1200"/>
                  </a:lnTo>
                  <a:lnTo>
                    <a:pt x="498" y="1156"/>
                  </a:lnTo>
                  <a:lnTo>
                    <a:pt x="498" y="1112"/>
                  </a:lnTo>
                  <a:lnTo>
                    <a:pt x="513" y="1068"/>
                  </a:lnTo>
                  <a:lnTo>
                    <a:pt x="513" y="1024"/>
                  </a:lnTo>
                  <a:lnTo>
                    <a:pt x="513" y="980"/>
                  </a:lnTo>
                  <a:lnTo>
                    <a:pt x="513" y="922"/>
                  </a:lnTo>
                  <a:lnTo>
                    <a:pt x="484" y="878"/>
                  </a:lnTo>
                  <a:lnTo>
                    <a:pt x="484" y="834"/>
                  </a:lnTo>
                  <a:lnTo>
                    <a:pt x="454" y="790"/>
                  </a:lnTo>
                  <a:lnTo>
                    <a:pt x="425" y="746"/>
                  </a:lnTo>
                  <a:lnTo>
                    <a:pt x="381" y="732"/>
                  </a:lnTo>
                  <a:lnTo>
                    <a:pt x="337" y="717"/>
                  </a:lnTo>
                  <a:lnTo>
                    <a:pt x="293" y="688"/>
                  </a:lnTo>
                  <a:lnTo>
                    <a:pt x="249" y="644"/>
                  </a:lnTo>
                  <a:lnTo>
                    <a:pt x="249" y="600"/>
                  </a:lnTo>
                  <a:lnTo>
                    <a:pt x="234" y="556"/>
                  </a:lnTo>
                  <a:lnTo>
                    <a:pt x="234" y="512"/>
                  </a:lnTo>
                  <a:lnTo>
                    <a:pt x="234" y="468"/>
                  </a:lnTo>
                  <a:lnTo>
                    <a:pt x="234" y="424"/>
                  </a:lnTo>
                  <a:lnTo>
                    <a:pt x="219" y="380"/>
                  </a:lnTo>
                  <a:lnTo>
                    <a:pt x="190" y="322"/>
                  </a:lnTo>
                  <a:lnTo>
                    <a:pt x="146" y="293"/>
                  </a:lnTo>
                  <a:lnTo>
                    <a:pt x="117" y="249"/>
                  </a:lnTo>
                  <a:lnTo>
                    <a:pt x="73" y="220"/>
                  </a:lnTo>
                  <a:lnTo>
                    <a:pt x="58" y="176"/>
                  </a:lnTo>
                  <a:lnTo>
                    <a:pt x="44" y="132"/>
                  </a:lnTo>
                  <a:lnTo>
                    <a:pt x="29" y="88"/>
                  </a:lnTo>
                  <a:lnTo>
                    <a:pt x="14" y="44"/>
                  </a:lnTo>
                  <a:lnTo>
                    <a:pt x="0" y="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98" name="Freeform 98"/>
            <p:cNvSpPr>
              <a:spLocks/>
            </p:cNvSpPr>
            <p:nvPr/>
          </p:nvSpPr>
          <p:spPr bwMode="auto">
            <a:xfrm>
              <a:off x="1524000" y="3581400"/>
              <a:ext cx="239713" cy="306388"/>
            </a:xfrm>
            <a:custGeom>
              <a:avLst/>
              <a:gdLst/>
              <a:ahLst/>
              <a:cxnLst>
                <a:cxn ang="0">
                  <a:pos x="59" y="0"/>
                </a:cxn>
                <a:cxn ang="0">
                  <a:pos x="126" y="49"/>
                </a:cxn>
                <a:cxn ang="0">
                  <a:pos x="150" y="92"/>
                </a:cxn>
                <a:cxn ang="0">
                  <a:pos x="150" y="134"/>
                </a:cxn>
                <a:cxn ang="0">
                  <a:pos x="75" y="163"/>
                </a:cxn>
                <a:cxn ang="0">
                  <a:pos x="0" y="192"/>
                </a:cxn>
              </a:cxnLst>
              <a:rect l="0" t="0" r="r" b="b"/>
              <a:pathLst>
                <a:path w="151" h="193">
                  <a:moveTo>
                    <a:pt x="59" y="0"/>
                  </a:moveTo>
                  <a:lnTo>
                    <a:pt x="126" y="49"/>
                  </a:lnTo>
                  <a:lnTo>
                    <a:pt x="150" y="92"/>
                  </a:lnTo>
                  <a:lnTo>
                    <a:pt x="150" y="134"/>
                  </a:lnTo>
                  <a:lnTo>
                    <a:pt x="75" y="163"/>
                  </a:lnTo>
                  <a:lnTo>
                    <a:pt x="0" y="192"/>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99" name="Freeform 99"/>
            <p:cNvSpPr>
              <a:spLocks/>
            </p:cNvSpPr>
            <p:nvPr/>
          </p:nvSpPr>
          <p:spPr bwMode="auto">
            <a:xfrm>
              <a:off x="3200400" y="3810000"/>
              <a:ext cx="304800" cy="898525"/>
            </a:xfrm>
            <a:custGeom>
              <a:avLst/>
              <a:gdLst/>
              <a:ahLst/>
              <a:cxnLst>
                <a:cxn ang="0">
                  <a:pos x="0" y="0"/>
                </a:cxn>
                <a:cxn ang="0">
                  <a:pos x="44" y="38"/>
                </a:cxn>
                <a:cxn ang="0">
                  <a:pos x="74" y="82"/>
                </a:cxn>
                <a:cxn ang="0">
                  <a:pos x="118" y="111"/>
                </a:cxn>
                <a:cxn ang="0">
                  <a:pos x="118" y="155"/>
                </a:cxn>
                <a:cxn ang="0">
                  <a:pos x="132" y="199"/>
                </a:cxn>
                <a:cxn ang="0">
                  <a:pos x="132" y="243"/>
                </a:cxn>
                <a:cxn ang="0">
                  <a:pos x="147" y="287"/>
                </a:cxn>
                <a:cxn ang="0">
                  <a:pos x="176" y="331"/>
                </a:cxn>
                <a:cxn ang="0">
                  <a:pos x="191" y="375"/>
                </a:cxn>
                <a:cxn ang="0">
                  <a:pos x="191" y="419"/>
                </a:cxn>
                <a:cxn ang="0">
                  <a:pos x="162" y="477"/>
                </a:cxn>
                <a:cxn ang="0">
                  <a:pos x="132" y="521"/>
                </a:cxn>
                <a:cxn ang="0">
                  <a:pos x="118" y="565"/>
                </a:cxn>
              </a:cxnLst>
              <a:rect l="0" t="0" r="r" b="b"/>
              <a:pathLst>
                <a:path w="192" h="566">
                  <a:moveTo>
                    <a:pt x="0" y="0"/>
                  </a:moveTo>
                  <a:lnTo>
                    <a:pt x="44" y="38"/>
                  </a:lnTo>
                  <a:lnTo>
                    <a:pt x="74" y="82"/>
                  </a:lnTo>
                  <a:lnTo>
                    <a:pt x="118" y="111"/>
                  </a:lnTo>
                  <a:lnTo>
                    <a:pt x="118" y="155"/>
                  </a:lnTo>
                  <a:lnTo>
                    <a:pt x="132" y="199"/>
                  </a:lnTo>
                  <a:lnTo>
                    <a:pt x="132" y="243"/>
                  </a:lnTo>
                  <a:lnTo>
                    <a:pt x="147" y="287"/>
                  </a:lnTo>
                  <a:lnTo>
                    <a:pt x="176" y="331"/>
                  </a:lnTo>
                  <a:lnTo>
                    <a:pt x="191" y="375"/>
                  </a:lnTo>
                  <a:lnTo>
                    <a:pt x="191" y="419"/>
                  </a:lnTo>
                  <a:lnTo>
                    <a:pt x="162" y="477"/>
                  </a:lnTo>
                  <a:lnTo>
                    <a:pt x="132" y="521"/>
                  </a:lnTo>
                  <a:lnTo>
                    <a:pt x="118" y="565"/>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0" name="Freeform 100"/>
            <p:cNvSpPr>
              <a:spLocks/>
            </p:cNvSpPr>
            <p:nvPr/>
          </p:nvSpPr>
          <p:spPr bwMode="auto">
            <a:xfrm>
              <a:off x="3429000" y="4572000"/>
              <a:ext cx="285750" cy="136525"/>
            </a:xfrm>
            <a:custGeom>
              <a:avLst/>
              <a:gdLst/>
              <a:ahLst/>
              <a:cxnLst>
                <a:cxn ang="0">
                  <a:pos x="0" y="0"/>
                </a:cxn>
                <a:cxn ang="0">
                  <a:pos x="47" y="12"/>
                </a:cxn>
                <a:cxn ang="0">
                  <a:pos x="91" y="41"/>
                </a:cxn>
                <a:cxn ang="0">
                  <a:pos x="135" y="70"/>
                </a:cxn>
                <a:cxn ang="0">
                  <a:pos x="179" y="85"/>
                </a:cxn>
              </a:cxnLst>
              <a:rect l="0" t="0" r="r" b="b"/>
              <a:pathLst>
                <a:path w="180" h="86">
                  <a:moveTo>
                    <a:pt x="0" y="0"/>
                  </a:moveTo>
                  <a:lnTo>
                    <a:pt x="47" y="12"/>
                  </a:lnTo>
                  <a:lnTo>
                    <a:pt x="91" y="41"/>
                  </a:lnTo>
                  <a:lnTo>
                    <a:pt x="135" y="70"/>
                  </a:lnTo>
                  <a:lnTo>
                    <a:pt x="179" y="85"/>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1" name="Freeform 101"/>
            <p:cNvSpPr>
              <a:spLocks/>
            </p:cNvSpPr>
            <p:nvPr/>
          </p:nvSpPr>
          <p:spPr bwMode="auto">
            <a:xfrm>
              <a:off x="1905000" y="2590800"/>
              <a:ext cx="1258888" cy="1087438"/>
            </a:xfrm>
            <a:custGeom>
              <a:avLst/>
              <a:gdLst/>
              <a:ahLst/>
              <a:cxnLst>
                <a:cxn ang="0">
                  <a:pos x="0" y="0"/>
                </a:cxn>
                <a:cxn ang="0">
                  <a:pos x="12" y="18"/>
                </a:cxn>
                <a:cxn ang="0">
                  <a:pos x="30" y="24"/>
                </a:cxn>
                <a:cxn ang="0">
                  <a:pos x="42" y="42"/>
                </a:cxn>
                <a:cxn ang="0">
                  <a:pos x="54" y="60"/>
                </a:cxn>
                <a:cxn ang="0">
                  <a:pos x="66" y="78"/>
                </a:cxn>
                <a:cxn ang="0">
                  <a:pos x="84" y="96"/>
                </a:cxn>
                <a:cxn ang="0">
                  <a:pos x="96" y="114"/>
                </a:cxn>
                <a:cxn ang="0">
                  <a:pos x="108" y="132"/>
                </a:cxn>
                <a:cxn ang="0">
                  <a:pos x="126" y="144"/>
                </a:cxn>
                <a:cxn ang="0">
                  <a:pos x="138" y="162"/>
                </a:cxn>
                <a:cxn ang="0">
                  <a:pos x="156" y="168"/>
                </a:cxn>
                <a:cxn ang="0">
                  <a:pos x="174" y="186"/>
                </a:cxn>
                <a:cxn ang="0">
                  <a:pos x="192" y="192"/>
                </a:cxn>
                <a:cxn ang="0">
                  <a:pos x="210" y="204"/>
                </a:cxn>
                <a:cxn ang="0">
                  <a:pos x="228" y="222"/>
                </a:cxn>
                <a:cxn ang="0">
                  <a:pos x="246" y="234"/>
                </a:cxn>
                <a:cxn ang="0">
                  <a:pos x="264" y="264"/>
                </a:cxn>
                <a:cxn ang="0">
                  <a:pos x="282" y="282"/>
                </a:cxn>
                <a:cxn ang="0">
                  <a:pos x="300" y="300"/>
                </a:cxn>
                <a:cxn ang="0">
                  <a:pos x="312" y="318"/>
                </a:cxn>
                <a:cxn ang="0">
                  <a:pos x="330" y="330"/>
                </a:cxn>
                <a:cxn ang="0">
                  <a:pos x="348" y="342"/>
                </a:cxn>
                <a:cxn ang="0">
                  <a:pos x="366" y="354"/>
                </a:cxn>
                <a:cxn ang="0">
                  <a:pos x="378" y="378"/>
                </a:cxn>
                <a:cxn ang="0">
                  <a:pos x="402" y="390"/>
                </a:cxn>
                <a:cxn ang="0">
                  <a:pos x="414" y="408"/>
                </a:cxn>
                <a:cxn ang="0">
                  <a:pos x="432" y="414"/>
                </a:cxn>
                <a:cxn ang="0">
                  <a:pos x="456" y="420"/>
                </a:cxn>
                <a:cxn ang="0">
                  <a:pos x="492" y="432"/>
                </a:cxn>
                <a:cxn ang="0">
                  <a:pos x="516" y="432"/>
                </a:cxn>
                <a:cxn ang="0">
                  <a:pos x="534" y="438"/>
                </a:cxn>
                <a:cxn ang="0">
                  <a:pos x="552" y="444"/>
                </a:cxn>
                <a:cxn ang="0">
                  <a:pos x="570" y="456"/>
                </a:cxn>
                <a:cxn ang="0">
                  <a:pos x="582" y="474"/>
                </a:cxn>
                <a:cxn ang="0">
                  <a:pos x="588" y="492"/>
                </a:cxn>
                <a:cxn ang="0">
                  <a:pos x="600" y="510"/>
                </a:cxn>
                <a:cxn ang="0">
                  <a:pos x="612" y="528"/>
                </a:cxn>
                <a:cxn ang="0">
                  <a:pos x="630" y="546"/>
                </a:cxn>
                <a:cxn ang="0">
                  <a:pos x="648" y="552"/>
                </a:cxn>
                <a:cxn ang="0">
                  <a:pos x="672" y="570"/>
                </a:cxn>
                <a:cxn ang="0">
                  <a:pos x="696" y="582"/>
                </a:cxn>
                <a:cxn ang="0">
                  <a:pos x="708" y="600"/>
                </a:cxn>
                <a:cxn ang="0">
                  <a:pos x="726" y="618"/>
                </a:cxn>
                <a:cxn ang="0">
                  <a:pos x="738" y="636"/>
                </a:cxn>
                <a:cxn ang="0">
                  <a:pos x="750" y="654"/>
                </a:cxn>
                <a:cxn ang="0">
                  <a:pos x="756" y="672"/>
                </a:cxn>
                <a:cxn ang="0">
                  <a:pos x="774" y="678"/>
                </a:cxn>
                <a:cxn ang="0">
                  <a:pos x="792" y="684"/>
                </a:cxn>
              </a:cxnLst>
              <a:rect l="0" t="0" r="r" b="b"/>
              <a:pathLst>
                <a:path w="793" h="685">
                  <a:moveTo>
                    <a:pt x="0" y="0"/>
                  </a:moveTo>
                  <a:lnTo>
                    <a:pt x="12" y="18"/>
                  </a:lnTo>
                  <a:lnTo>
                    <a:pt x="30" y="24"/>
                  </a:lnTo>
                  <a:lnTo>
                    <a:pt x="42" y="42"/>
                  </a:lnTo>
                  <a:lnTo>
                    <a:pt x="54" y="60"/>
                  </a:lnTo>
                  <a:lnTo>
                    <a:pt x="66" y="78"/>
                  </a:lnTo>
                  <a:lnTo>
                    <a:pt x="84" y="96"/>
                  </a:lnTo>
                  <a:lnTo>
                    <a:pt x="96" y="114"/>
                  </a:lnTo>
                  <a:lnTo>
                    <a:pt x="108" y="132"/>
                  </a:lnTo>
                  <a:lnTo>
                    <a:pt x="126" y="144"/>
                  </a:lnTo>
                  <a:lnTo>
                    <a:pt x="138" y="162"/>
                  </a:lnTo>
                  <a:lnTo>
                    <a:pt x="156" y="168"/>
                  </a:lnTo>
                  <a:lnTo>
                    <a:pt x="174" y="186"/>
                  </a:lnTo>
                  <a:lnTo>
                    <a:pt x="192" y="192"/>
                  </a:lnTo>
                  <a:lnTo>
                    <a:pt x="210" y="204"/>
                  </a:lnTo>
                  <a:lnTo>
                    <a:pt x="228" y="222"/>
                  </a:lnTo>
                  <a:lnTo>
                    <a:pt x="246" y="234"/>
                  </a:lnTo>
                  <a:lnTo>
                    <a:pt x="264" y="264"/>
                  </a:lnTo>
                  <a:lnTo>
                    <a:pt x="282" y="282"/>
                  </a:lnTo>
                  <a:lnTo>
                    <a:pt x="300" y="300"/>
                  </a:lnTo>
                  <a:lnTo>
                    <a:pt x="312" y="318"/>
                  </a:lnTo>
                  <a:lnTo>
                    <a:pt x="330" y="330"/>
                  </a:lnTo>
                  <a:lnTo>
                    <a:pt x="348" y="342"/>
                  </a:lnTo>
                  <a:lnTo>
                    <a:pt x="366" y="354"/>
                  </a:lnTo>
                  <a:lnTo>
                    <a:pt x="378" y="378"/>
                  </a:lnTo>
                  <a:lnTo>
                    <a:pt x="402" y="390"/>
                  </a:lnTo>
                  <a:lnTo>
                    <a:pt x="414" y="408"/>
                  </a:lnTo>
                  <a:lnTo>
                    <a:pt x="432" y="414"/>
                  </a:lnTo>
                  <a:lnTo>
                    <a:pt x="456" y="420"/>
                  </a:lnTo>
                  <a:lnTo>
                    <a:pt x="492" y="432"/>
                  </a:lnTo>
                  <a:lnTo>
                    <a:pt x="516" y="432"/>
                  </a:lnTo>
                  <a:lnTo>
                    <a:pt x="534" y="438"/>
                  </a:lnTo>
                  <a:lnTo>
                    <a:pt x="552" y="444"/>
                  </a:lnTo>
                  <a:lnTo>
                    <a:pt x="570" y="456"/>
                  </a:lnTo>
                  <a:lnTo>
                    <a:pt x="582" y="474"/>
                  </a:lnTo>
                  <a:lnTo>
                    <a:pt x="588" y="492"/>
                  </a:lnTo>
                  <a:lnTo>
                    <a:pt x="600" y="510"/>
                  </a:lnTo>
                  <a:lnTo>
                    <a:pt x="612" y="528"/>
                  </a:lnTo>
                  <a:lnTo>
                    <a:pt x="630" y="546"/>
                  </a:lnTo>
                  <a:lnTo>
                    <a:pt x="648" y="552"/>
                  </a:lnTo>
                  <a:lnTo>
                    <a:pt x="672" y="570"/>
                  </a:lnTo>
                  <a:lnTo>
                    <a:pt x="696" y="582"/>
                  </a:lnTo>
                  <a:lnTo>
                    <a:pt x="708" y="600"/>
                  </a:lnTo>
                  <a:lnTo>
                    <a:pt x="726" y="618"/>
                  </a:lnTo>
                  <a:lnTo>
                    <a:pt x="738" y="636"/>
                  </a:lnTo>
                  <a:lnTo>
                    <a:pt x="750" y="654"/>
                  </a:lnTo>
                  <a:lnTo>
                    <a:pt x="756" y="672"/>
                  </a:lnTo>
                  <a:lnTo>
                    <a:pt x="774" y="678"/>
                  </a:lnTo>
                  <a:lnTo>
                    <a:pt x="792" y="684"/>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2" name="Freeform 102"/>
            <p:cNvSpPr>
              <a:spLocks/>
            </p:cNvSpPr>
            <p:nvPr/>
          </p:nvSpPr>
          <p:spPr bwMode="auto">
            <a:xfrm>
              <a:off x="1839913" y="2590800"/>
              <a:ext cx="590550" cy="2354263"/>
            </a:xfrm>
            <a:custGeom>
              <a:avLst/>
              <a:gdLst/>
              <a:ahLst/>
              <a:cxnLst>
                <a:cxn ang="0">
                  <a:pos x="36" y="24"/>
                </a:cxn>
                <a:cxn ang="0">
                  <a:pos x="36" y="60"/>
                </a:cxn>
                <a:cxn ang="0">
                  <a:pos x="36" y="96"/>
                </a:cxn>
                <a:cxn ang="0">
                  <a:pos x="36" y="138"/>
                </a:cxn>
                <a:cxn ang="0">
                  <a:pos x="24" y="174"/>
                </a:cxn>
                <a:cxn ang="0">
                  <a:pos x="18" y="210"/>
                </a:cxn>
                <a:cxn ang="0">
                  <a:pos x="0" y="252"/>
                </a:cxn>
                <a:cxn ang="0">
                  <a:pos x="0" y="288"/>
                </a:cxn>
                <a:cxn ang="0">
                  <a:pos x="24" y="330"/>
                </a:cxn>
                <a:cxn ang="0">
                  <a:pos x="54" y="366"/>
                </a:cxn>
                <a:cxn ang="0">
                  <a:pos x="96" y="390"/>
                </a:cxn>
                <a:cxn ang="0">
                  <a:pos x="132" y="426"/>
                </a:cxn>
                <a:cxn ang="0">
                  <a:pos x="150" y="462"/>
                </a:cxn>
                <a:cxn ang="0">
                  <a:pos x="150" y="498"/>
                </a:cxn>
                <a:cxn ang="0">
                  <a:pos x="156" y="534"/>
                </a:cxn>
                <a:cxn ang="0">
                  <a:pos x="174" y="558"/>
                </a:cxn>
                <a:cxn ang="0">
                  <a:pos x="215" y="600"/>
                </a:cxn>
                <a:cxn ang="0">
                  <a:pos x="239" y="642"/>
                </a:cxn>
                <a:cxn ang="0">
                  <a:pos x="275" y="690"/>
                </a:cxn>
                <a:cxn ang="0">
                  <a:pos x="293" y="726"/>
                </a:cxn>
                <a:cxn ang="0">
                  <a:pos x="299" y="774"/>
                </a:cxn>
                <a:cxn ang="0">
                  <a:pos x="299" y="816"/>
                </a:cxn>
                <a:cxn ang="0">
                  <a:pos x="311" y="858"/>
                </a:cxn>
                <a:cxn ang="0">
                  <a:pos x="335" y="906"/>
                </a:cxn>
                <a:cxn ang="0">
                  <a:pos x="341" y="942"/>
                </a:cxn>
                <a:cxn ang="0">
                  <a:pos x="341" y="990"/>
                </a:cxn>
                <a:cxn ang="0">
                  <a:pos x="329" y="1050"/>
                </a:cxn>
                <a:cxn ang="0">
                  <a:pos x="317" y="1086"/>
                </a:cxn>
                <a:cxn ang="0">
                  <a:pos x="305" y="1122"/>
                </a:cxn>
                <a:cxn ang="0">
                  <a:pos x="299" y="1158"/>
                </a:cxn>
                <a:cxn ang="0">
                  <a:pos x="299" y="1212"/>
                </a:cxn>
                <a:cxn ang="0">
                  <a:pos x="299" y="1260"/>
                </a:cxn>
                <a:cxn ang="0">
                  <a:pos x="323" y="1308"/>
                </a:cxn>
                <a:cxn ang="0">
                  <a:pos x="341" y="1356"/>
                </a:cxn>
                <a:cxn ang="0">
                  <a:pos x="353" y="1392"/>
                </a:cxn>
                <a:cxn ang="0">
                  <a:pos x="359" y="1428"/>
                </a:cxn>
                <a:cxn ang="0">
                  <a:pos x="359" y="1464"/>
                </a:cxn>
                <a:cxn ang="0">
                  <a:pos x="371" y="1464"/>
                </a:cxn>
              </a:cxnLst>
              <a:rect l="0" t="0" r="r" b="b"/>
              <a:pathLst>
                <a:path w="372" h="1483">
                  <a:moveTo>
                    <a:pt x="42" y="0"/>
                  </a:moveTo>
                  <a:lnTo>
                    <a:pt x="36" y="24"/>
                  </a:lnTo>
                  <a:lnTo>
                    <a:pt x="36" y="42"/>
                  </a:lnTo>
                  <a:lnTo>
                    <a:pt x="36" y="60"/>
                  </a:lnTo>
                  <a:lnTo>
                    <a:pt x="36" y="78"/>
                  </a:lnTo>
                  <a:lnTo>
                    <a:pt x="36" y="96"/>
                  </a:lnTo>
                  <a:lnTo>
                    <a:pt x="36" y="120"/>
                  </a:lnTo>
                  <a:lnTo>
                    <a:pt x="36" y="138"/>
                  </a:lnTo>
                  <a:lnTo>
                    <a:pt x="30" y="156"/>
                  </a:lnTo>
                  <a:lnTo>
                    <a:pt x="24" y="174"/>
                  </a:lnTo>
                  <a:lnTo>
                    <a:pt x="24" y="192"/>
                  </a:lnTo>
                  <a:lnTo>
                    <a:pt x="18" y="210"/>
                  </a:lnTo>
                  <a:lnTo>
                    <a:pt x="12" y="228"/>
                  </a:lnTo>
                  <a:lnTo>
                    <a:pt x="0" y="252"/>
                  </a:lnTo>
                  <a:lnTo>
                    <a:pt x="0" y="270"/>
                  </a:lnTo>
                  <a:lnTo>
                    <a:pt x="0" y="288"/>
                  </a:lnTo>
                  <a:lnTo>
                    <a:pt x="18" y="312"/>
                  </a:lnTo>
                  <a:lnTo>
                    <a:pt x="24" y="330"/>
                  </a:lnTo>
                  <a:lnTo>
                    <a:pt x="42" y="348"/>
                  </a:lnTo>
                  <a:lnTo>
                    <a:pt x="54" y="366"/>
                  </a:lnTo>
                  <a:lnTo>
                    <a:pt x="78" y="378"/>
                  </a:lnTo>
                  <a:lnTo>
                    <a:pt x="96" y="390"/>
                  </a:lnTo>
                  <a:lnTo>
                    <a:pt x="120" y="408"/>
                  </a:lnTo>
                  <a:lnTo>
                    <a:pt x="132" y="426"/>
                  </a:lnTo>
                  <a:lnTo>
                    <a:pt x="144" y="444"/>
                  </a:lnTo>
                  <a:lnTo>
                    <a:pt x="150" y="462"/>
                  </a:lnTo>
                  <a:lnTo>
                    <a:pt x="150" y="480"/>
                  </a:lnTo>
                  <a:lnTo>
                    <a:pt x="150" y="498"/>
                  </a:lnTo>
                  <a:lnTo>
                    <a:pt x="150" y="516"/>
                  </a:lnTo>
                  <a:lnTo>
                    <a:pt x="156" y="534"/>
                  </a:lnTo>
                  <a:lnTo>
                    <a:pt x="156" y="552"/>
                  </a:lnTo>
                  <a:lnTo>
                    <a:pt x="174" y="558"/>
                  </a:lnTo>
                  <a:lnTo>
                    <a:pt x="191" y="576"/>
                  </a:lnTo>
                  <a:lnTo>
                    <a:pt x="215" y="600"/>
                  </a:lnTo>
                  <a:lnTo>
                    <a:pt x="227" y="618"/>
                  </a:lnTo>
                  <a:lnTo>
                    <a:pt x="239" y="642"/>
                  </a:lnTo>
                  <a:lnTo>
                    <a:pt x="263" y="666"/>
                  </a:lnTo>
                  <a:lnTo>
                    <a:pt x="275" y="690"/>
                  </a:lnTo>
                  <a:lnTo>
                    <a:pt x="287" y="708"/>
                  </a:lnTo>
                  <a:lnTo>
                    <a:pt x="293" y="726"/>
                  </a:lnTo>
                  <a:lnTo>
                    <a:pt x="293" y="744"/>
                  </a:lnTo>
                  <a:lnTo>
                    <a:pt x="299" y="774"/>
                  </a:lnTo>
                  <a:lnTo>
                    <a:pt x="299" y="798"/>
                  </a:lnTo>
                  <a:lnTo>
                    <a:pt x="299" y="816"/>
                  </a:lnTo>
                  <a:lnTo>
                    <a:pt x="299" y="834"/>
                  </a:lnTo>
                  <a:lnTo>
                    <a:pt x="311" y="858"/>
                  </a:lnTo>
                  <a:lnTo>
                    <a:pt x="323" y="888"/>
                  </a:lnTo>
                  <a:lnTo>
                    <a:pt x="335" y="906"/>
                  </a:lnTo>
                  <a:lnTo>
                    <a:pt x="335" y="924"/>
                  </a:lnTo>
                  <a:lnTo>
                    <a:pt x="341" y="942"/>
                  </a:lnTo>
                  <a:lnTo>
                    <a:pt x="341" y="966"/>
                  </a:lnTo>
                  <a:lnTo>
                    <a:pt x="341" y="990"/>
                  </a:lnTo>
                  <a:lnTo>
                    <a:pt x="341" y="1020"/>
                  </a:lnTo>
                  <a:lnTo>
                    <a:pt x="329" y="1050"/>
                  </a:lnTo>
                  <a:lnTo>
                    <a:pt x="323" y="1068"/>
                  </a:lnTo>
                  <a:lnTo>
                    <a:pt x="317" y="1086"/>
                  </a:lnTo>
                  <a:lnTo>
                    <a:pt x="311" y="1104"/>
                  </a:lnTo>
                  <a:lnTo>
                    <a:pt x="305" y="1122"/>
                  </a:lnTo>
                  <a:lnTo>
                    <a:pt x="305" y="1140"/>
                  </a:lnTo>
                  <a:lnTo>
                    <a:pt x="299" y="1158"/>
                  </a:lnTo>
                  <a:lnTo>
                    <a:pt x="299" y="1176"/>
                  </a:lnTo>
                  <a:lnTo>
                    <a:pt x="299" y="1212"/>
                  </a:lnTo>
                  <a:lnTo>
                    <a:pt x="299" y="1242"/>
                  </a:lnTo>
                  <a:lnTo>
                    <a:pt x="299" y="1260"/>
                  </a:lnTo>
                  <a:lnTo>
                    <a:pt x="311" y="1290"/>
                  </a:lnTo>
                  <a:lnTo>
                    <a:pt x="323" y="1308"/>
                  </a:lnTo>
                  <a:lnTo>
                    <a:pt x="329" y="1332"/>
                  </a:lnTo>
                  <a:lnTo>
                    <a:pt x="341" y="1356"/>
                  </a:lnTo>
                  <a:lnTo>
                    <a:pt x="347" y="1374"/>
                  </a:lnTo>
                  <a:lnTo>
                    <a:pt x="353" y="1392"/>
                  </a:lnTo>
                  <a:lnTo>
                    <a:pt x="359" y="1410"/>
                  </a:lnTo>
                  <a:lnTo>
                    <a:pt x="359" y="1428"/>
                  </a:lnTo>
                  <a:lnTo>
                    <a:pt x="359" y="1446"/>
                  </a:lnTo>
                  <a:lnTo>
                    <a:pt x="359" y="1464"/>
                  </a:lnTo>
                  <a:lnTo>
                    <a:pt x="371" y="1482"/>
                  </a:lnTo>
                  <a:lnTo>
                    <a:pt x="371" y="1464"/>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3" name="Freeform 103"/>
            <p:cNvSpPr>
              <a:spLocks/>
            </p:cNvSpPr>
            <p:nvPr/>
          </p:nvSpPr>
          <p:spPr bwMode="auto">
            <a:xfrm>
              <a:off x="1143000" y="2486025"/>
              <a:ext cx="515938" cy="363538"/>
            </a:xfrm>
            <a:custGeom>
              <a:avLst/>
              <a:gdLst/>
              <a:ahLst/>
              <a:cxnLst>
                <a:cxn ang="0">
                  <a:pos x="0" y="18"/>
                </a:cxn>
                <a:cxn ang="0">
                  <a:pos x="12" y="0"/>
                </a:cxn>
                <a:cxn ang="0">
                  <a:pos x="30" y="6"/>
                </a:cxn>
                <a:cxn ang="0">
                  <a:pos x="36" y="24"/>
                </a:cxn>
                <a:cxn ang="0">
                  <a:pos x="48" y="42"/>
                </a:cxn>
                <a:cxn ang="0">
                  <a:pos x="60" y="60"/>
                </a:cxn>
                <a:cxn ang="0">
                  <a:pos x="72" y="78"/>
                </a:cxn>
                <a:cxn ang="0">
                  <a:pos x="84" y="96"/>
                </a:cxn>
                <a:cxn ang="0">
                  <a:pos x="96" y="114"/>
                </a:cxn>
                <a:cxn ang="0">
                  <a:pos x="114" y="132"/>
                </a:cxn>
                <a:cxn ang="0">
                  <a:pos x="132" y="150"/>
                </a:cxn>
                <a:cxn ang="0">
                  <a:pos x="150" y="162"/>
                </a:cxn>
                <a:cxn ang="0">
                  <a:pos x="168" y="168"/>
                </a:cxn>
                <a:cxn ang="0">
                  <a:pos x="174" y="186"/>
                </a:cxn>
                <a:cxn ang="0">
                  <a:pos x="192" y="198"/>
                </a:cxn>
                <a:cxn ang="0">
                  <a:pos x="222" y="210"/>
                </a:cxn>
                <a:cxn ang="0">
                  <a:pos x="246" y="222"/>
                </a:cxn>
                <a:cxn ang="0">
                  <a:pos x="270" y="228"/>
                </a:cxn>
                <a:cxn ang="0">
                  <a:pos x="288" y="228"/>
                </a:cxn>
                <a:cxn ang="0">
                  <a:pos x="306" y="210"/>
                </a:cxn>
                <a:cxn ang="0">
                  <a:pos x="324" y="198"/>
                </a:cxn>
              </a:cxnLst>
              <a:rect l="0" t="0" r="r" b="b"/>
              <a:pathLst>
                <a:path w="325" h="229">
                  <a:moveTo>
                    <a:pt x="0" y="18"/>
                  </a:moveTo>
                  <a:lnTo>
                    <a:pt x="12" y="0"/>
                  </a:lnTo>
                  <a:lnTo>
                    <a:pt x="30" y="6"/>
                  </a:lnTo>
                  <a:lnTo>
                    <a:pt x="36" y="24"/>
                  </a:lnTo>
                  <a:lnTo>
                    <a:pt x="48" y="42"/>
                  </a:lnTo>
                  <a:lnTo>
                    <a:pt x="60" y="60"/>
                  </a:lnTo>
                  <a:lnTo>
                    <a:pt x="72" y="78"/>
                  </a:lnTo>
                  <a:lnTo>
                    <a:pt x="84" y="96"/>
                  </a:lnTo>
                  <a:lnTo>
                    <a:pt x="96" y="114"/>
                  </a:lnTo>
                  <a:lnTo>
                    <a:pt x="114" y="132"/>
                  </a:lnTo>
                  <a:lnTo>
                    <a:pt x="132" y="150"/>
                  </a:lnTo>
                  <a:lnTo>
                    <a:pt x="150" y="162"/>
                  </a:lnTo>
                  <a:lnTo>
                    <a:pt x="168" y="168"/>
                  </a:lnTo>
                  <a:lnTo>
                    <a:pt x="174" y="186"/>
                  </a:lnTo>
                  <a:lnTo>
                    <a:pt x="192" y="198"/>
                  </a:lnTo>
                  <a:lnTo>
                    <a:pt x="222" y="210"/>
                  </a:lnTo>
                  <a:lnTo>
                    <a:pt x="246" y="222"/>
                  </a:lnTo>
                  <a:lnTo>
                    <a:pt x="270" y="228"/>
                  </a:lnTo>
                  <a:lnTo>
                    <a:pt x="288" y="228"/>
                  </a:lnTo>
                  <a:lnTo>
                    <a:pt x="306" y="210"/>
                  </a:lnTo>
                  <a:lnTo>
                    <a:pt x="324" y="198"/>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4" name="Freeform 104"/>
            <p:cNvSpPr>
              <a:spLocks/>
            </p:cNvSpPr>
            <p:nvPr/>
          </p:nvSpPr>
          <p:spPr bwMode="auto">
            <a:xfrm>
              <a:off x="819150" y="2514600"/>
              <a:ext cx="334963" cy="315913"/>
            </a:xfrm>
            <a:custGeom>
              <a:avLst/>
              <a:gdLst/>
              <a:ahLst/>
              <a:cxnLst>
                <a:cxn ang="0">
                  <a:pos x="204" y="0"/>
                </a:cxn>
                <a:cxn ang="0">
                  <a:pos x="210" y="24"/>
                </a:cxn>
                <a:cxn ang="0">
                  <a:pos x="210" y="42"/>
                </a:cxn>
                <a:cxn ang="0">
                  <a:pos x="204" y="60"/>
                </a:cxn>
                <a:cxn ang="0">
                  <a:pos x="204" y="78"/>
                </a:cxn>
                <a:cxn ang="0">
                  <a:pos x="198" y="96"/>
                </a:cxn>
                <a:cxn ang="0">
                  <a:pos x="180" y="126"/>
                </a:cxn>
                <a:cxn ang="0">
                  <a:pos x="162" y="150"/>
                </a:cxn>
                <a:cxn ang="0">
                  <a:pos x="144" y="156"/>
                </a:cxn>
                <a:cxn ang="0">
                  <a:pos x="126" y="174"/>
                </a:cxn>
                <a:cxn ang="0">
                  <a:pos x="108" y="192"/>
                </a:cxn>
                <a:cxn ang="0">
                  <a:pos x="90" y="198"/>
                </a:cxn>
                <a:cxn ang="0">
                  <a:pos x="72" y="198"/>
                </a:cxn>
                <a:cxn ang="0">
                  <a:pos x="54" y="198"/>
                </a:cxn>
                <a:cxn ang="0">
                  <a:pos x="30" y="192"/>
                </a:cxn>
                <a:cxn ang="0">
                  <a:pos x="6" y="174"/>
                </a:cxn>
                <a:cxn ang="0">
                  <a:pos x="0" y="156"/>
                </a:cxn>
              </a:cxnLst>
              <a:rect l="0" t="0" r="r" b="b"/>
              <a:pathLst>
                <a:path w="211" h="199">
                  <a:moveTo>
                    <a:pt x="204" y="0"/>
                  </a:moveTo>
                  <a:lnTo>
                    <a:pt x="210" y="24"/>
                  </a:lnTo>
                  <a:lnTo>
                    <a:pt x="210" y="42"/>
                  </a:lnTo>
                  <a:lnTo>
                    <a:pt x="204" y="60"/>
                  </a:lnTo>
                  <a:lnTo>
                    <a:pt x="204" y="78"/>
                  </a:lnTo>
                  <a:lnTo>
                    <a:pt x="198" y="96"/>
                  </a:lnTo>
                  <a:lnTo>
                    <a:pt x="180" y="126"/>
                  </a:lnTo>
                  <a:lnTo>
                    <a:pt x="162" y="150"/>
                  </a:lnTo>
                  <a:lnTo>
                    <a:pt x="144" y="156"/>
                  </a:lnTo>
                  <a:lnTo>
                    <a:pt x="126" y="174"/>
                  </a:lnTo>
                  <a:lnTo>
                    <a:pt x="108" y="192"/>
                  </a:lnTo>
                  <a:lnTo>
                    <a:pt x="90" y="198"/>
                  </a:lnTo>
                  <a:lnTo>
                    <a:pt x="72" y="198"/>
                  </a:lnTo>
                  <a:lnTo>
                    <a:pt x="54" y="198"/>
                  </a:lnTo>
                  <a:lnTo>
                    <a:pt x="30" y="192"/>
                  </a:lnTo>
                  <a:lnTo>
                    <a:pt x="6" y="174"/>
                  </a:lnTo>
                  <a:lnTo>
                    <a:pt x="0" y="156"/>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5" name="Line 105"/>
            <p:cNvSpPr>
              <a:spLocks noChangeShapeType="1"/>
            </p:cNvSpPr>
            <p:nvPr/>
          </p:nvSpPr>
          <p:spPr bwMode="auto">
            <a:xfrm>
              <a:off x="2446338" y="3886200"/>
              <a:ext cx="214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6" name="Line 106"/>
            <p:cNvSpPr>
              <a:spLocks noChangeShapeType="1"/>
            </p:cNvSpPr>
            <p:nvPr/>
          </p:nvSpPr>
          <p:spPr bwMode="auto">
            <a:xfrm>
              <a:off x="2781300" y="3922713"/>
              <a:ext cx="0" cy="12525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7" name="Line 107"/>
            <p:cNvSpPr>
              <a:spLocks noChangeShapeType="1"/>
            </p:cNvSpPr>
            <p:nvPr/>
          </p:nvSpPr>
          <p:spPr bwMode="auto">
            <a:xfrm flipH="1">
              <a:off x="2357438" y="5181600"/>
              <a:ext cx="430212"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08" name="Line 108"/>
            <p:cNvSpPr>
              <a:spLocks noChangeShapeType="1"/>
            </p:cNvSpPr>
            <p:nvPr/>
          </p:nvSpPr>
          <p:spPr bwMode="auto">
            <a:xfrm flipH="1">
              <a:off x="2662238" y="3886200"/>
              <a:ext cx="468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9" name="Line 109"/>
            <p:cNvSpPr>
              <a:spLocks noChangeShapeType="1"/>
            </p:cNvSpPr>
            <p:nvPr/>
          </p:nvSpPr>
          <p:spPr bwMode="auto">
            <a:xfrm>
              <a:off x="1227138" y="5181600"/>
              <a:ext cx="442912"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10" name="Line 110"/>
            <p:cNvSpPr>
              <a:spLocks noChangeShapeType="1"/>
            </p:cNvSpPr>
            <p:nvPr/>
          </p:nvSpPr>
          <p:spPr bwMode="auto">
            <a:xfrm flipH="1">
              <a:off x="1290638" y="5638800"/>
              <a:ext cx="315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11" name="Line 111"/>
            <p:cNvSpPr>
              <a:spLocks noChangeShapeType="1"/>
            </p:cNvSpPr>
            <p:nvPr/>
          </p:nvSpPr>
          <p:spPr bwMode="auto">
            <a:xfrm flipH="1" flipV="1">
              <a:off x="1138238" y="5405438"/>
              <a:ext cx="163512" cy="2397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12" name="Line 112"/>
            <p:cNvSpPr>
              <a:spLocks noChangeShapeType="1"/>
            </p:cNvSpPr>
            <p:nvPr/>
          </p:nvSpPr>
          <p:spPr bwMode="auto">
            <a:xfrm flipH="1">
              <a:off x="3805238" y="5181600"/>
              <a:ext cx="468312"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13" name="Freeform 113"/>
            <p:cNvSpPr>
              <a:spLocks/>
            </p:cNvSpPr>
            <p:nvPr/>
          </p:nvSpPr>
          <p:spPr bwMode="auto">
            <a:xfrm>
              <a:off x="3390900" y="5105400"/>
              <a:ext cx="68263" cy="125413"/>
            </a:xfrm>
            <a:custGeom>
              <a:avLst/>
              <a:gdLst/>
              <a:ahLst/>
              <a:cxnLst>
                <a:cxn ang="0">
                  <a:pos x="24" y="0"/>
                </a:cxn>
                <a:cxn ang="0">
                  <a:pos x="6" y="6"/>
                </a:cxn>
                <a:cxn ang="0">
                  <a:pos x="0" y="24"/>
                </a:cxn>
                <a:cxn ang="0">
                  <a:pos x="0" y="42"/>
                </a:cxn>
                <a:cxn ang="0">
                  <a:pos x="18" y="54"/>
                </a:cxn>
                <a:cxn ang="0">
                  <a:pos x="24" y="72"/>
                </a:cxn>
                <a:cxn ang="0">
                  <a:pos x="42" y="78"/>
                </a:cxn>
              </a:cxnLst>
              <a:rect l="0" t="0" r="r" b="b"/>
              <a:pathLst>
                <a:path w="43" h="79">
                  <a:moveTo>
                    <a:pt x="24" y="0"/>
                  </a:moveTo>
                  <a:lnTo>
                    <a:pt x="6" y="6"/>
                  </a:lnTo>
                  <a:lnTo>
                    <a:pt x="0" y="24"/>
                  </a:lnTo>
                  <a:lnTo>
                    <a:pt x="0" y="42"/>
                  </a:lnTo>
                  <a:lnTo>
                    <a:pt x="18" y="54"/>
                  </a:lnTo>
                  <a:lnTo>
                    <a:pt x="24" y="72"/>
                  </a:lnTo>
                  <a:lnTo>
                    <a:pt x="42" y="78"/>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14" name="Line 114"/>
            <p:cNvSpPr>
              <a:spLocks noChangeShapeType="1"/>
            </p:cNvSpPr>
            <p:nvPr/>
          </p:nvSpPr>
          <p:spPr bwMode="auto">
            <a:xfrm>
              <a:off x="7932738" y="4503738"/>
              <a:ext cx="138112" cy="595312"/>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115" name="Line 115"/>
            <p:cNvSpPr>
              <a:spLocks noChangeShapeType="1"/>
            </p:cNvSpPr>
            <p:nvPr/>
          </p:nvSpPr>
          <p:spPr bwMode="auto">
            <a:xfrm>
              <a:off x="5105400" y="3132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16" name="Line 116"/>
            <p:cNvSpPr>
              <a:spLocks noChangeShapeType="1"/>
            </p:cNvSpPr>
            <p:nvPr/>
          </p:nvSpPr>
          <p:spPr bwMode="auto">
            <a:xfrm>
              <a:off x="5257800" y="32083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17" name="Line 117"/>
            <p:cNvSpPr>
              <a:spLocks noChangeShapeType="1"/>
            </p:cNvSpPr>
            <p:nvPr/>
          </p:nvSpPr>
          <p:spPr bwMode="auto">
            <a:xfrm>
              <a:off x="5181600" y="32083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18" name="Line 118"/>
            <p:cNvSpPr>
              <a:spLocks noChangeShapeType="1"/>
            </p:cNvSpPr>
            <p:nvPr/>
          </p:nvSpPr>
          <p:spPr bwMode="auto">
            <a:xfrm>
              <a:off x="5105400" y="3360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19" name="Line 119"/>
            <p:cNvSpPr>
              <a:spLocks noChangeShapeType="1"/>
            </p:cNvSpPr>
            <p:nvPr/>
          </p:nvSpPr>
          <p:spPr bwMode="auto">
            <a:xfrm>
              <a:off x="5181600" y="3360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0" name="Line 120"/>
            <p:cNvSpPr>
              <a:spLocks noChangeShapeType="1"/>
            </p:cNvSpPr>
            <p:nvPr/>
          </p:nvSpPr>
          <p:spPr bwMode="auto">
            <a:xfrm>
              <a:off x="5257800" y="3436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1" name="Line 121"/>
            <p:cNvSpPr>
              <a:spLocks noChangeShapeType="1"/>
            </p:cNvSpPr>
            <p:nvPr/>
          </p:nvSpPr>
          <p:spPr bwMode="auto">
            <a:xfrm>
              <a:off x="5181600" y="3513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2" name="Line 122"/>
            <p:cNvSpPr>
              <a:spLocks noChangeShapeType="1"/>
            </p:cNvSpPr>
            <p:nvPr/>
          </p:nvSpPr>
          <p:spPr bwMode="auto">
            <a:xfrm>
              <a:off x="5181600" y="3055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3" name="Line 123"/>
            <p:cNvSpPr>
              <a:spLocks noChangeShapeType="1"/>
            </p:cNvSpPr>
            <p:nvPr/>
          </p:nvSpPr>
          <p:spPr bwMode="auto">
            <a:xfrm>
              <a:off x="7543800" y="29035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4" name="Line 124"/>
            <p:cNvSpPr>
              <a:spLocks noChangeShapeType="1"/>
            </p:cNvSpPr>
            <p:nvPr/>
          </p:nvSpPr>
          <p:spPr bwMode="auto">
            <a:xfrm>
              <a:off x="7467600" y="2979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5" name="Line 125"/>
            <p:cNvSpPr>
              <a:spLocks noChangeShapeType="1"/>
            </p:cNvSpPr>
            <p:nvPr/>
          </p:nvSpPr>
          <p:spPr bwMode="auto">
            <a:xfrm>
              <a:off x="7620000" y="3055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6" name="Line 126"/>
            <p:cNvSpPr>
              <a:spLocks noChangeShapeType="1"/>
            </p:cNvSpPr>
            <p:nvPr/>
          </p:nvSpPr>
          <p:spPr bwMode="auto">
            <a:xfrm>
              <a:off x="7543800" y="3132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7" name="Line 127"/>
            <p:cNvSpPr>
              <a:spLocks noChangeShapeType="1"/>
            </p:cNvSpPr>
            <p:nvPr/>
          </p:nvSpPr>
          <p:spPr bwMode="auto">
            <a:xfrm>
              <a:off x="7467600" y="32845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8" name="Line 128"/>
            <p:cNvSpPr>
              <a:spLocks noChangeShapeType="1"/>
            </p:cNvSpPr>
            <p:nvPr/>
          </p:nvSpPr>
          <p:spPr bwMode="auto">
            <a:xfrm>
              <a:off x="7620000" y="32083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9" name="Line 129"/>
            <p:cNvSpPr>
              <a:spLocks noChangeShapeType="1"/>
            </p:cNvSpPr>
            <p:nvPr/>
          </p:nvSpPr>
          <p:spPr bwMode="auto">
            <a:xfrm>
              <a:off x="7543800" y="3360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0" name="Line 130"/>
            <p:cNvSpPr>
              <a:spLocks noChangeShapeType="1"/>
            </p:cNvSpPr>
            <p:nvPr/>
          </p:nvSpPr>
          <p:spPr bwMode="auto">
            <a:xfrm>
              <a:off x="7467600" y="3513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1" name="Line 131"/>
            <p:cNvSpPr>
              <a:spLocks noChangeShapeType="1"/>
            </p:cNvSpPr>
            <p:nvPr/>
          </p:nvSpPr>
          <p:spPr bwMode="auto">
            <a:xfrm>
              <a:off x="7620000" y="3436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2" name="Line 132"/>
            <p:cNvSpPr>
              <a:spLocks noChangeShapeType="1"/>
            </p:cNvSpPr>
            <p:nvPr/>
          </p:nvSpPr>
          <p:spPr bwMode="auto">
            <a:xfrm>
              <a:off x="7543800" y="36655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3" name="Line 133"/>
            <p:cNvSpPr>
              <a:spLocks noChangeShapeType="1"/>
            </p:cNvSpPr>
            <p:nvPr/>
          </p:nvSpPr>
          <p:spPr bwMode="auto">
            <a:xfrm>
              <a:off x="7620000" y="3741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4" name="Line 134"/>
            <p:cNvSpPr>
              <a:spLocks noChangeShapeType="1"/>
            </p:cNvSpPr>
            <p:nvPr/>
          </p:nvSpPr>
          <p:spPr bwMode="auto">
            <a:xfrm>
              <a:off x="7467600" y="3817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5" name="Line 135"/>
            <p:cNvSpPr>
              <a:spLocks noChangeShapeType="1"/>
            </p:cNvSpPr>
            <p:nvPr/>
          </p:nvSpPr>
          <p:spPr bwMode="auto">
            <a:xfrm>
              <a:off x="7543800" y="3894138"/>
              <a:ext cx="0" cy="138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6" name="Line 136"/>
            <p:cNvSpPr>
              <a:spLocks noChangeShapeType="1"/>
            </p:cNvSpPr>
            <p:nvPr/>
          </p:nvSpPr>
          <p:spPr bwMode="auto">
            <a:xfrm>
              <a:off x="7620000" y="40465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7" name="Line 137"/>
            <p:cNvSpPr>
              <a:spLocks noChangeShapeType="1"/>
            </p:cNvSpPr>
            <p:nvPr/>
          </p:nvSpPr>
          <p:spPr bwMode="auto">
            <a:xfrm>
              <a:off x="7467600" y="4122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8" name="Line 138"/>
            <p:cNvSpPr>
              <a:spLocks noChangeShapeType="1"/>
            </p:cNvSpPr>
            <p:nvPr/>
          </p:nvSpPr>
          <p:spPr bwMode="auto">
            <a:xfrm>
              <a:off x="7543800" y="4198938"/>
              <a:ext cx="0" cy="138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9" name="Line 139"/>
            <p:cNvSpPr>
              <a:spLocks noChangeShapeType="1"/>
            </p:cNvSpPr>
            <p:nvPr/>
          </p:nvSpPr>
          <p:spPr bwMode="auto">
            <a:xfrm>
              <a:off x="7620000" y="4275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0" name="Line 140"/>
            <p:cNvSpPr>
              <a:spLocks noChangeShapeType="1"/>
            </p:cNvSpPr>
            <p:nvPr/>
          </p:nvSpPr>
          <p:spPr bwMode="auto">
            <a:xfrm>
              <a:off x="7467600" y="4351338"/>
              <a:ext cx="0" cy="138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1" name="Line 141"/>
            <p:cNvSpPr>
              <a:spLocks noChangeShapeType="1"/>
            </p:cNvSpPr>
            <p:nvPr/>
          </p:nvSpPr>
          <p:spPr bwMode="auto">
            <a:xfrm>
              <a:off x="7543800" y="4503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2" name="Line 142"/>
            <p:cNvSpPr>
              <a:spLocks noChangeShapeType="1"/>
            </p:cNvSpPr>
            <p:nvPr/>
          </p:nvSpPr>
          <p:spPr bwMode="auto">
            <a:xfrm>
              <a:off x="7620000" y="4579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3" name="Line 143"/>
            <p:cNvSpPr>
              <a:spLocks noChangeShapeType="1"/>
            </p:cNvSpPr>
            <p:nvPr/>
          </p:nvSpPr>
          <p:spPr bwMode="auto">
            <a:xfrm>
              <a:off x="7467600" y="4656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4" name="Line 144"/>
            <p:cNvSpPr>
              <a:spLocks noChangeShapeType="1"/>
            </p:cNvSpPr>
            <p:nvPr/>
          </p:nvSpPr>
          <p:spPr bwMode="auto">
            <a:xfrm>
              <a:off x="7543800" y="47323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5" name="Line 145"/>
            <p:cNvSpPr>
              <a:spLocks noChangeShapeType="1"/>
            </p:cNvSpPr>
            <p:nvPr/>
          </p:nvSpPr>
          <p:spPr bwMode="auto">
            <a:xfrm>
              <a:off x="7620000" y="4808538"/>
              <a:ext cx="0" cy="138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6" name="Line 146"/>
            <p:cNvSpPr>
              <a:spLocks noChangeShapeType="1"/>
            </p:cNvSpPr>
            <p:nvPr/>
          </p:nvSpPr>
          <p:spPr bwMode="auto">
            <a:xfrm>
              <a:off x="7467600" y="4960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7" name="Line 147"/>
            <p:cNvSpPr>
              <a:spLocks noChangeShapeType="1"/>
            </p:cNvSpPr>
            <p:nvPr/>
          </p:nvSpPr>
          <p:spPr bwMode="auto">
            <a:xfrm>
              <a:off x="7543800" y="4960938"/>
              <a:ext cx="0" cy="1381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48" name="Line 148"/>
            <p:cNvSpPr>
              <a:spLocks noChangeShapeType="1"/>
            </p:cNvSpPr>
            <p:nvPr/>
          </p:nvSpPr>
          <p:spPr bwMode="auto">
            <a:xfrm>
              <a:off x="7620000" y="51133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grpSp>
          <p:nvGrpSpPr>
            <p:cNvPr id="149" name="Group 149"/>
            <p:cNvGrpSpPr>
              <a:grpSpLocks/>
            </p:cNvGrpSpPr>
            <p:nvPr/>
          </p:nvGrpSpPr>
          <p:grpSpPr bwMode="auto">
            <a:xfrm>
              <a:off x="838200" y="381000"/>
              <a:ext cx="1293813" cy="1217613"/>
              <a:chOff x="285" y="93"/>
              <a:chExt cx="815" cy="767"/>
            </a:xfrm>
          </p:grpSpPr>
          <p:sp>
            <p:nvSpPr>
              <p:cNvPr id="150" name="AutoShape 150"/>
              <p:cNvSpPr>
                <a:spLocks noChangeArrowheads="1"/>
              </p:cNvSpPr>
              <p:nvPr/>
            </p:nvSpPr>
            <p:spPr bwMode="auto">
              <a:xfrm>
                <a:off x="436" y="244"/>
                <a:ext cx="520" cy="520"/>
              </a:xfrm>
              <a:prstGeom prst="star16">
                <a:avLst>
                  <a:gd name="adj" fmla="val 37500"/>
                </a:avLst>
              </a:prstGeom>
              <a:solidFill>
                <a:srgbClr val="FAFD00"/>
              </a:solidFill>
              <a:ln w="12700">
                <a:solidFill>
                  <a:schemeClr val="tx1"/>
                </a:solidFill>
                <a:miter lim="800000"/>
                <a:headEnd/>
                <a:tailEnd/>
              </a:ln>
              <a:effectLst/>
            </p:spPr>
            <p:txBody>
              <a:bodyPr wrap="none" anchor="ctr"/>
              <a:lstStyle/>
              <a:p>
                <a:endParaRPr lang="en-US"/>
              </a:p>
            </p:txBody>
          </p:sp>
          <p:sp>
            <p:nvSpPr>
              <p:cNvPr id="151" name="Line 151"/>
              <p:cNvSpPr>
                <a:spLocks noChangeShapeType="1"/>
              </p:cNvSpPr>
              <p:nvPr/>
            </p:nvSpPr>
            <p:spPr bwMode="auto">
              <a:xfrm>
                <a:off x="912" y="672"/>
                <a:ext cx="0" cy="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2" name="Line 152"/>
              <p:cNvSpPr>
                <a:spLocks noChangeShapeType="1"/>
              </p:cNvSpPr>
              <p:nvPr/>
            </p:nvSpPr>
            <p:spPr bwMode="auto">
              <a:xfrm flipV="1">
                <a:off x="672" y="93"/>
                <a:ext cx="0" cy="103"/>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3" name="Line 153"/>
              <p:cNvSpPr>
                <a:spLocks noChangeShapeType="1"/>
              </p:cNvSpPr>
              <p:nvPr/>
            </p:nvSpPr>
            <p:spPr bwMode="auto">
              <a:xfrm flipV="1">
                <a:off x="917" y="237"/>
                <a:ext cx="87" cy="5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4" name="Line 154"/>
              <p:cNvSpPr>
                <a:spLocks noChangeShapeType="1"/>
              </p:cNvSpPr>
              <p:nvPr/>
            </p:nvSpPr>
            <p:spPr bwMode="auto">
              <a:xfrm>
                <a:off x="1013" y="480"/>
                <a:ext cx="8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5" name="Line 155"/>
              <p:cNvSpPr>
                <a:spLocks noChangeShapeType="1"/>
              </p:cNvSpPr>
              <p:nvPr/>
            </p:nvSpPr>
            <p:spPr bwMode="auto">
              <a:xfrm>
                <a:off x="917" y="725"/>
                <a:ext cx="39" cy="39"/>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6" name="Line 156"/>
              <p:cNvSpPr>
                <a:spLocks noChangeShapeType="1"/>
              </p:cNvSpPr>
              <p:nvPr/>
            </p:nvSpPr>
            <p:spPr bwMode="auto">
              <a:xfrm>
                <a:off x="672" y="821"/>
                <a:ext cx="0" cy="39"/>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7" name="Line 157"/>
              <p:cNvSpPr>
                <a:spLocks noChangeShapeType="1"/>
              </p:cNvSpPr>
              <p:nvPr/>
            </p:nvSpPr>
            <p:spPr bwMode="auto">
              <a:xfrm flipH="1">
                <a:off x="285" y="480"/>
                <a:ext cx="5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8" name="Line 158"/>
              <p:cNvSpPr>
                <a:spLocks noChangeShapeType="1"/>
              </p:cNvSpPr>
              <p:nvPr/>
            </p:nvSpPr>
            <p:spPr bwMode="auto">
              <a:xfrm flipH="1" flipV="1">
                <a:off x="381" y="237"/>
                <a:ext cx="103" cy="5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9" name="Line 159"/>
              <p:cNvSpPr>
                <a:spLocks noChangeShapeType="1"/>
              </p:cNvSpPr>
              <p:nvPr/>
            </p:nvSpPr>
            <p:spPr bwMode="auto">
              <a:xfrm flipH="1">
                <a:off x="381" y="677"/>
                <a:ext cx="55" cy="39"/>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60" name="Rectangle 160" descr="Wide upward diagonal"/>
            <p:cNvSpPr>
              <a:spLocks noChangeArrowheads="1"/>
            </p:cNvSpPr>
            <p:nvPr/>
          </p:nvSpPr>
          <p:spPr bwMode="auto">
            <a:xfrm>
              <a:off x="3054350" y="5264150"/>
              <a:ext cx="977900" cy="292100"/>
            </a:xfrm>
            <a:prstGeom prst="rect">
              <a:avLst/>
            </a:prstGeom>
            <a:pattFill prst="wdUp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61" name="Rectangle 161" descr="Wide upward diagonal"/>
            <p:cNvSpPr>
              <a:spLocks noChangeArrowheads="1"/>
            </p:cNvSpPr>
            <p:nvPr/>
          </p:nvSpPr>
          <p:spPr bwMode="auto">
            <a:xfrm>
              <a:off x="1530350" y="5264150"/>
              <a:ext cx="1320800" cy="292100"/>
            </a:xfrm>
            <a:prstGeom prst="rect">
              <a:avLst/>
            </a:prstGeom>
            <a:pattFill prst="wdUp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62" name="Line 162"/>
            <p:cNvSpPr>
              <a:spLocks noChangeShapeType="1"/>
            </p:cNvSpPr>
            <p:nvPr/>
          </p:nvSpPr>
          <p:spPr bwMode="auto">
            <a:xfrm flipV="1">
              <a:off x="1855788" y="4186238"/>
              <a:ext cx="42862" cy="2206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3" name="AutoShape 163"/>
            <p:cNvSpPr>
              <a:spLocks noChangeArrowheads="1"/>
            </p:cNvSpPr>
            <p:nvPr/>
          </p:nvSpPr>
          <p:spPr bwMode="auto">
            <a:xfrm>
              <a:off x="1873250" y="4111625"/>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4" name="Line 164"/>
            <p:cNvSpPr>
              <a:spLocks noChangeShapeType="1"/>
            </p:cNvSpPr>
            <p:nvPr/>
          </p:nvSpPr>
          <p:spPr bwMode="auto">
            <a:xfrm flipH="1" flipV="1">
              <a:off x="1443038" y="3138488"/>
              <a:ext cx="30162" cy="23018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5" name="AutoShape 165"/>
            <p:cNvSpPr>
              <a:spLocks noChangeArrowheads="1"/>
            </p:cNvSpPr>
            <p:nvPr/>
          </p:nvSpPr>
          <p:spPr bwMode="auto">
            <a:xfrm>
              <a:off x="1416050" y="3063875"/>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6" name="AutoShape 166"/>
            <p:cNvSpPr>
              <a:spLocks noChangeArrowheads="1"/>
            </p:cNvSpPr>
            <p:nvPr/>
          </p:nvSpPr>
          <p:spPr bwMode="auto">
            <a:xfrm>
              <a:off x="2170113" y="3625850"/>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7" name="AutoShape 167"/>
            <p:cNvSpPr>
              <a:spLocks noChangeArrowheads="1"/>
            </p:cNvSpPr>
            <p:nvPr/>
          </p:nvSpPr>
          <p:spPr bwMode="auto">
            <a:xfrm>
              <a:off x="3294063" y="3997325"/>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8" name="AutoShape 168"/>
            <p:cNvSpPr>
              <a:spLocks noChangeArrowheads="1"/>
            </p:cNvSpPr>
            <p:nvPr/>
          </p:nvSpPr>
          <p:spPr bwMode="auto">
            <a:xfrm rot="5400000">
              <a:off x="2254250" y="3054351"/>
              <a:ext cx="53975" cy="4445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9" name="Line 169"/>
            <p:cNvSpPr>
              <a:spLocks noChangeShapeType="1"/>
            </p:cNvSpPr>
            <p:nvPr/>
          </p:nvSpPr>
          <p:spPr bwMode="auto">
            <a:xfrm flipH="1" flipV="1">
              <a:off x="2195513" y="3681413"/>
              <a:ext cx="76200" cy="1825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 name="Line 170"/>
            <p:cNvSpPr>
              <a:spLocks noChangeShapeType="1"/>
            </p:cNvSpPr>
            <p:nvPr/>
          </p:nvSpPr>
          <p:spPr bwMode="auto">
            <a:xfrm flipH="1" flipV="1">
              <a:off x="2290763" y="3090863"/>
              <a:ext cx="152400" cy="15398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1" name="Line 171"/>
            <p:cNvSpPr>
              <a:spLocks noChangeShapeType="1"/>
            </p:cNvSpPr>
            <p:nvPr/>
          </p:nvSpPr>
          <p:spPr bwMode="auto">
            <a:xfrm flipH="1" flipV="1">
              <a:off x="3328988" y="4081463"/>
              <a:ext cx="68262" cy="2397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2" name="Line 172"/>
            <p:cNvSpPr>
              <a:spLocks noChangeShapeType="1"/>
            </p:cNvSpPr>
            <p:nvPr/>
          </p:nvSpPr>
          <p:spPr bwMode="auto">
            <a:xfrm flipV="1">
              <a:off x="2857500" y="4919663"/>
              <a:ext cx="0" cy="3349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3" name="Freeform 173"/>
            <p:cNvSpPr>
              <a:spLocks/>
            </p:cNvSpPr>
            <p:nvPr/>
          </p:nvSpPr>
          <p:spPr bwMode="auto">
            <a:xfrm>
              <a:off x="6248400" y="5321300"/>
              <a:ext cx="725488" cy="128588"/>
            </a:xfrm>
            <a:custGeom>
              <a:avLst/>
              <a:gdLst/>
              <a:ahLst/>
              <a:cxnLst>
                <a:cxn ang="0">
                  <a:pos x="0" y="8"/>
                </a:cxn>
                <a:cxn ang="0">
                  <a:pos x="24" y="8"/>
                </a:cxn>
                <a:cxn ang="0">
                  <a:pos x="48" y="8"/>
                </a:cxn>
                <a:cxn ang="0">
                  <a:pos x="72" y="8"/>
                </a:cxn>
                <a:cxn ang="0">
                  <a:pos x="96" y="16"/>
                </a:cxn>
                <a:cxn ang="0">
                  <a:pos x="120" y="24"/>
                </a:cxn>
                <a:cxn ang="0">
                  <a:pos x="144" y="32"/>
                </a:cxn>
                <a:cxn ang="0">
                  <a:pos x="168" y="32"/>
                </a:cxn>
                <a:cxn ang="0">
                  <a:pos x="192" y="24"/>
                </a:cxn>
                <a:cxn ang="0">
                  <a:pos x="216" y="24"/>
                </a:cxn>
                <a:cxn ang="0">
                  <a:pos x="240" y="24"/>
                </a:cxn>
                <a:cxn ang="0">
                  <a:pos x="264" y="24"/>
                </a:cxn>
                <a:cxn ang="0">
                  <a:pos x="288" y="8"/>
                </a:cxn>
                <a:cxn ang="0">
                  <a:pos x="312" y="0"/>
                </a:cxn>
                <a:cxn ang="0">
                  <a:pos x="336" y="0"/>
                </a:cxn>
                <a:cxn ang="0">
                  <a:pos x="360" y="16"/>
                </a:cxn>
                <a:cxn ang="0">
                  <a:pos x="384" y="32"/>
                </a:cxn>
                <a:cxn ang="0">
                  <a:pos x="408" y="48"/>
                </a:cxn>
                <a:cxn ang="0">
                  <a:pos x="432" y="48"/>
                </a:cxn>
                <a:cxn ang="0">
                  <a:pos x="448" y="72"/>
                </a:cxn>
                <a:cxn ang="0">
                  <a:pos x="456" y="80"/>
                </a:cxn>
              </a:cxnLst>
              <a:rect l="0" t="0" r="r" b="b"/>
              <a:pathLst>
                <a:path w="457" h="81">
                  <a:moveTo>
                    <a:pt x="0" y="8"/>
                  </a:moveTo>
                  <a:lnTo>
                    <a:pt x="24" y="8"/>
                  </a:lnTo>
                  <a:lnTo>
                    <a:pt x="48" y="8"/>
                  </a:lnTo>
                  <a:lnTo>
                    <a:pt x="72" y="8"/>
                  </a:lnTo>
                  <a:lnTo>
                    <a:pt x="96" y="16"/>
                  </a:lnTo>
                  <a:lnTo>
                    <a:pt x="120" y="24"/>
                  </a:lnTo>
                  <a:lnTo>
                    <a:pt x="144" y="32"/>
                  </a:lnTo>
                  <a:lnTo>
                    <a:pt x="168" y="32"/>
                  </a:lnTo>
                  <a:lnTo>
                    <a:pt x="192" y="24"/>
                  </a:lnTo>
                  <a:lnTo>
                    <a:pt x="216" y="24"/>
                  </a:lnTo>
                  <a:lnTo>
                    <a:pt x="240" y="24"/>
                  </a:lnTo>
                  <a:lnTo>
                    <a:pt x="264" y="24"/>
                  </a:lnTo>
                  <a:lnTo>
                    <a:pt x="288" y="8"/>
                  </a:lnTo>
                  <a:lnTo>
                    <a:pt x="312" y="0"/>
                  </a:lnTo>
                  <a:lnTo>
                    <a:pt x="336" y="0"/>
                  </a:lnTo>
                  <a:lnTo>
                    <a:pt x="360" y="16"/>
                  </a:lnTo>
                  <a:lnTo>
                    <a:pt x="384" y="32"/>
                  </a:lnTo>
                  <a:lnTo>
                    <a:pt x="408" y="48"/>
                  </a:lnTo>
                  <a:lnTo>
                    <a:pt x="432" y="48"/>
                  </a:lnTo>
                  <a:lnTo>
                    <a:pt x="448" y="72"/>
                  </a:lnTo>
                  <a:lnTo>
                    <a:pt x="456" y="8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74" name="Line 174"/>
            <p:cNvSpPr>
              <a:spLocks noChangeShapeType="1"/>
            </p:cNvSpPr>
            <p:nvPr/>
          </p:nvSpPr>
          <p:spPr bwMode="auto">
            <a:xfrm flipH="1">
              <a:off x="3024188" y="1703388"/>
              <a:ext cx="30162" cy="42386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75" name="Line 175"/>
            <p:cNvSpPr>
              <a:spLocks noChangeShapeType="1"/>
            </p:cNvSpPr>
            <p:nvPr/>
          </p:nvSpPr>
          <p:spPr bwMode="auto">
            <a:xfrm>
              <a:off x="4152900" y="1303338"/>
              <a:ext cx="0" cy="3286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76" name="Line 176"/>
            <p:cNvSpPr>
              <a:spLocks noChangeShapeType="1"/>
            </p:cNvSpPr>
            <p:nvPr/>
          </p:nvSpPr>
          <p:spPr bwMode="auto">
            <a:xfrm>
              <a:off x="3771900" y="1550988"/>
              <a:ext cx="0" cy="30956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77" name="Line 177"/>
            <p:cNvSpPr>
              <a:spLocks noChangeShapeType="1"/>
            </p:cNvSpPr>
            <p:nvPr/>
          </p:nvSpPr>
          <p:spPr bwMode="auto">
            <a:xfrm>
              <a:off x="2705100" y="1417638"/>
              <a:ext cx="0" cy="46196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78" name="Line 178"/>
            <p:cNvSpPr>
              <a:spLocks noChangeShapeType="1"/>
            </p:cNvSpPr>
            <p:nvPr/>
          </p:nvSpPr>
          <p:spPr bwMode="auto">
            <a:xfrm>
              <a:off x="3543300" y="1874838"/>
              <a:ext cx="0" cy="2905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79" name="Line 179"/>
            <p:cNvSpPr>
              <a:spLocks noChangeShapeType="1"/>
            </p:cNvSpPr>
            <p:nvPr/>
          </p:nvSpPr>
          <p:spPr bwMode="auto">
            <a:xfrm>
              <a:off x="2800350" y="1970088"/>
              <a:ext cx="0" cy="23336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80" name="Line 180"/>
            <p:cNvSpPr>
              <a:spLocks noChangeShapeType="1"/>
            </p:cNvSpPr>
            <p:nvPr/>
          </p:nvSpPr>
          <p:spPr bwMode="auto">
            <a:xfrm>
              <a:off x="4076700" y="2008188"/>
              <a:ext cx="0" cy="2143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81" name="Line 181"/>
            <p:cNvSpPr>
              <a:spLocks noChangeShapeType="1"/>
            </p:cNvSpPr>
            <p:nvPr/>
          </p:nvSpPr>
          <p:spPr bwMode="auto">
            <a:xfrm>
              <a:off x="3333750" y="2198688"/>
              <a:ext cx="0" cy="2524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82" name="Freeform 182"/>
            <p:cNvSpPr>
              <a:spLocks/>
            </p:cNvSpPr>
            <p:nvPr/>
          </p:nvSpPr>
          <p:spPr bwMode="auto">
            <a:xfrm>
              <a:off x="6126163" y="4772025"/>
              <a:ext cx="581025" cy="239713"/>
            </a:xfrm>
            <a:custGeom>
              <a:avLst/>
              <a:gdLst/>
              <a:ahLst/>
              <a:cxnLst>
                <a:cxn ang="0">
                  <a:pos x="0" y="0"/>
                </a:cxn>
                <a:cxn ang="0">
                  <a:pos x="18" y="0"/>
                </a:cxn>
                <a:cxn ang="0">
                  <a:pos x="36" y="12"/>
                </a:cxn>
                <a:cxn ang="0">
                  <a:pos x="48" y="30"/>
                </a:cxn>
                <a:cxn ang="0">
                  <a:pos x="66" y="36"/>
                </a:cxn>
                <a:cxn ang="0">
                  <a:pos x="84" y="42"/>
                </a:cxn>
                <a:cxn ang="0">
                  <a:pos x="102" y="42"/>
                </a:cxn>
                <a:cxn ang="0">
                  <a:pos x="120" y="42"/>
                </a:cxn>
                <a:cxn ang="0">
                  <a:pos x="132" y="60"/>
                </a:cxn>
                <a:cxn ang="0">
                  <a:pos x="150" y="66"/>
                </a:cxn>
                <a:cxn ang="0">
                  <a:pos x="168" y="78"/>
                </a:cxn>
                <a:cxn ang="0">
                  <a:pos x="185" y="90"/>
                </a:cxn>
                <a:cxn ang="0">
                  <a:pos x="203" y="90"/>
                </a:cxn>
                <a:cxn ang="0">
                  <a:pos x="221" y="90"/>
                </a:cxn>
                <a:cxn ang="0">
                  <a:pos x="239" y="90"/>
                </a:cxn>
                <a:cxn ang="0">
                  <a:pos x="257" y="102"/>
                </a:cxn>
                <a:cxn ang="0">
                  <a:pos x="275" y="114"/>
                </a:cxn>
                <a:cxn ang="0">
                  <a:pos x="293" y="120"/>
                </a:cxn>
                <a:cxn ang="0">
                  <a:pos x="311" y="132"/>
                </a:cxn>
                <a:cxn ang="0">
                  <a:pos x="329" y="138"/>
                </a:cxn>
                <a:cxn ang="0">
                  <a:pos x="347" y="144"/>
                </a:cxn>
                <a:cxn ang="0">
                  <a:pos x="365" y="150"/>
                </a:cxn>
              </a:cxnLst>
              <a:rect l="0" t="0" r="r" b="b"/>
              <a:pathLst>
                <a:path w="366" h="151">
                  <a:moveTo>
                    <a:pt x="0" y="0"/>
                  </a:moveTo>
                  <a:lnTo>
                    <a:pt x="18" y="0"/>
                  </a:lnTo>
                  <a:lnTo>
                    <a:pt x="36" y="12"/>
                  </a:lnTo>
                  <a:lnTo>
                    <a:pt x="48" y="30"/>
                  </a:lnTo>
                  <a:lnTo>
                    <a:pt x="66" y="36"/>
                  </a:lnTo>
                  <a:lnTo>
                    <a:pt x="84" y="42"/>
                  </a:lnTo>
                  <a:lnTo>
                    <a:pt x="102" y="42"/>
                  </a:lnTo>
                  <a:lnTo>
                    <a:pt x="120" y="42"/>
                  </a:lnTo>
                  <a:lnTo>
                    <a:pt x="132" y="60"/>
                  </a:lnTo>
                  <a:lnTo>
                    <a:pt x="150" y="66"/>
                  </a:lnTo>
                  <a:lnTo>
                    <a:pt x="168" y="78"/>
                  </a:lnTo>
                  <a:lnTo>
                    <a:pt x="185" y="90"/>
                  </a:lnTo>
                  <a:lnTo>
                    <a:pt x="203" y="90"/>
                  </a:lnTo>
                  <a:lnTo>
                    <a:pt x="221" y="90"/>
                  </a:lnTo>
                  <a:lnTo>
                    <a:pt x="239" y="90"/>
                  </a:lnTo>
                  <a:lnTo>
                    <a:pt x="257" y="102"/>
                  </a:lnTo>
                  <a:lnTo>
                    <a:pt x="275" y="114"/>
                  </a:lnTo>
                  <a:lnTo>
                    <a:pt x="293" y="120"/>
                  </a:lnTo>
                  <a:lnTo>
                    <a:pt x="311" y="132"/>
                  </a:lnTo>
                  <a:lnTo>
                    <a:pt x="329" y="138"/>
                  </a:lnTo>
                  <a:lnTo>
                    <a:pt x="347" y="144"/>
                  </a:lnTo>
                  <a:lnTo>
                    <a:pt x="365" y="15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83" name="Freeform 183"/>
            <p:cNvSpPr>
              <a:spLocks/>
            </p:cNvSpPr>
            <p:nvPr/>
          </p:nvSpPr>
          <p:spPr bwMode="auto">
            <a:xfrm>
              <a:off x="6526213" y="4514850"/>
              <a:ext cx="171450" cy="477838"/>
            </a:xfrm>
            <a:custGeom>
              <a:avLst/>
              <a:gdLst/>
              <a:ahLst/>
              <a:cxnLst>
                <a:cxn ang="0">
                  <a:pos x="6" y="0"/>
                </a:cxn>
                <a:cxn ang="0">
                  <a:pos x="0" y="17"/>
                </a:cxn>
                <a:cxn ang="0">
                  <a:pos x="0" y="35"/>
                </a:cxn>
                <a:cxn ang="0">
                  <a:pos x="0" y="52"/>
                </a:cxn>
                <a:cxn ang="0">
                  <a:pos x="0" y="69"/>
                </a:cxn>
                <a:cxn ang="0">
                  <a:pos x="0" y="87"/>
                </a:cxn>
                <a:cxn ang="0">
                  <a:pos x="6" y="104"/>
                </a:cxn>
                <a:cxn ang="0">
                  <a:pos x="24" y="115"/>
                </a:cxn>
                <a:cxn ang="0">
                  <a:pos x="30" y="133"/>
                </a:cxn>
                <a:cxn ang="0">
                  <a:pos x="36" y="150"/>
                </a:cxn>
                <a:cxn ang="0">
                  <a:pos x="42" y="167"/>
                </a:cxn>
                <a:cxn ang="0">
                  <a:pos x="54" y="185"/>
                </a:cxn>
                <a:cxn ang="0">
                  <a:pos x="59" y="202"/>
                </a:cxn>
                <a:cxn ang="0">
                  <a:pos x="65" y="219"/>
                </a:cxn>
                <a:cxn ang="0">
                  <a:pos x="77" y="237"/>
                </a:cxn>
                <a:cxn ang="0">
                  <a:pos x="77" y="254"/>
                </a:cxn>
                <a:cxn ang="0">
                  <a:pos x="83" y="271"/>
                </a:cxn>
                <a:cxn ang="0">
                  <a:pos x="89" y="288"/>
                </a:cxn>
                <a:cxn ang="0">
                  <a:pos x="107" y="300"/>
                </a:cxn>
              </a:cxnLst>
              <a:rect l="0" t="0" r="r" b="b"/>
              <a:pathLst>
                <a:path w="108" h="301">
                  <a:moveTo>
                    <a:pt x="6" y="0"/>
                  </a:moveTo>
                  <a:lnTo>
                    <a:pt x="0" y="17"/>
                  </a:lnTo>
                  <a:lnTo>
                    <a:pt x="0" y="35"/>
                  </a:lnTo>
                  <a:lnTo>
                    <a:pt x="0" y="52"/>
                  </a:lnTo>
                  <a:lnTo>
                    <a:pt x="0" y="69"/>
                  </a:lnTo>
                  <a:lnTo>
                    <a:pt x="0" y="87"/>
                  </a:lnTo>
                  <a:lnTo>
                    <a:pt x="6" y="104"/>
                  </a:lnTo>
                  <a:lnTo>
                    <a:pt x="24" y="115"/>
                  </a:lnTo>
                  <a:lnTo>
                    <a:pt x="30" y="133"/>
                  </a:lnTo>
                  <a:lnTo>
                    <a:pt x="36" y="150"/>
                  </a:lnTo>
                  <a:lnTo>
                    <a:pt x="42" y="167"/>
                  </a:lnTo>
                  <a:lnTo>
                    <a:pt x="54" y="185"/>
                  </a:lnTo>
                  <a:lnTo>
                    <a:pt x="59" y="202"/>
                  </a:lnTo>
                  <a:lnTo>
                    <a:pt x="65" y="219"/>
                  </a:lnTo>
                  <a:lnTo>
                    <a:pt x="77" y="237"/>
                  </a:lnTo>
                  <a:lnTo>
                    <a:pt x="77" y="254"/>
                  </a:lnTo>
                  <a:lnTo>
                    <a:pt x="83" y="271"/>
                  </a:lnTo>
                  <a:lnTo>
                    <a:pt x="89" y="288"/>
                  </a:lnTo>
                  <a:lnTo>
                    <a:pt x="107" y="30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84" name="Freeform 184"/>
            <p:cNvSpPr>
              <a:spLocks/>
            </p:cNvSpPr>
            <p:nvPr/>
          </p:nvSpPr>
          <p:spPr bwMode="auto">
            <a:xfrm>
              <a:off x="6534150" y="4524375"/>
              <a:ext cx="477838" cy="820738"/>
            </a:xfrm>
            <a:custGeom>
              <a:avLst/>
              <a:gdLst/>
              <a:ahLst/>
              <a:cxnLst>
                <a:cxn ang="0">
                  <a:pos x="6" y="0"/>
                </a:cxn>
                <a:cxn ang="0">
                  <a:pos x="0" y="18"/>
                </a:cxn>
                <a:cxn ang="0">
                  <a:pos x="18" y="24"/>
                </a:cxn>
                <a:cxn ang="0">
                  <a:pos x="24" y="42"/>
                </a:cxn>
                <a:cxn ang="0">
                  <a:pos x="30" y="60"/>
                </a:cxn>
                <a:cxn ang="0">
                  <a:pos x="36" y="78"/>
                </a:cxn>
                <a:cxn ang="0">
                  <a:pos x="48" y="96"/>
                </a:cxn>
                <a:cxn ang="0">
                  <a:pos x="54" y="114"/>
                </a:cxn>
                <a:cxn ang="0">
                  <a:pos x="72" y="120"/>
                </a:cxn>
                <a:cxn ang="0">
                  <a:pos x="84" y="138"/>
                </a:cxn>
                <a:cxn ang="0">
                  <a:pos x="102" y="150"/>
                </a:cxn>
                <a:cxn ang="0">
                  <a:pos x="108" y="168"/>
                </a:cxn>
                <a:cxn ang="0">
                  <a:pos x="120" y="192"/>
                </a:cxn>
                <a:cxn ang="0">
                  <a:pos x="144" y="210"/>
                </a:cxn>
                <a:cxn ang="0">
                  <a:pos x="150" y="228"/>
                </a:cxn>
                <a:cxn ang="0">
                  <a:pos x="156" y="246"/>
                </a:cxn>
                <a:cxn ang="0">
                  <a:pos x="156" y="264"/>
                </a:cxn>
                <a:cxn ang="0">
                  <a:pos x="162" y="282"/>
                </a:cxn>
                <a:cxn ang="0">
                  <a:pos x="168" y="300"/>
                </a:cxn>
                <a:cxn ang="0">
                  <a:pos x="180" y="318"/>
                </a:cxn>
                <a:cxn ang="0">
                  <a:pos x="192" y="336"/>
                </a:cxn>
                <a:cxn ang="0">
                  <a:pos x="192" y="354"/>
                </a:cxn>
                <a:cxn ang="0">
                  <a:pos x="204" y="378"/>
                </a:cxn>
                <a:cxn ang="0">
                  <a:pos x="210" y="396"/>
                </a:cxn>
                <a:cxn ang="0">
                  <a:pos x="228" y="414"/>
                </a:cxn>
                <a:cxn ang="0">
                  <a:pos x="246" y="426"/>
                </a:cxn>
                <a:cxn ang="0">
                  <a:pos x="246" y="444"/>
                </a:cxn>
                <a:cxn ang="0">
                  <a:pos x="246" y="462"/>
                </a:cxn>
                <a:cxn ang="0">
                  <a:pos x="246" y="480"/>
                </a:cxn>
                <a:cxn ang="0">
                  <a:pos x="264" y="498"/>
                </a:cxn>
                <a:cxn ang="0">
                  <a:pos x="282" y="504"/>
                </a:cxn>
                <a:cxn ang="0">
                  <a:pos x="300" y="516"/>
                </a:cxn>
              </a:cxnLst>
              <a:rect l="0" t="0" r="r" b="b"/>
              <a:pathLst>
                <a:path w="301" h="517">
                  <a:moveTo>
                    <a:pt x="6" y="0"/>
                  </a:moveTo>
                  <a:lnTo>
                    <a:pt x="0" y="18"/>
                  </a:lnTo>
                  <a:lnTo>
                    <a:pt x="18" y="24"/>
                  </a:lnTo>
                  <a:lnTo>
                    <a:pt x="24" y="42"/>
                  </a:lnTo>
                  <a:lnTo>
                    <a:pt x="30" y="60"/>
                  </a:lnTo>
                  <a:lnTo>
                    <a:pt x="36" y="78"/>
                  </a:lnTo>
                  <a:lnTo>
                    <a:pt x="48" y="96"/>
                  </a:lnTo>
                  <a:lnTo>
                    <a:pt x="54" y="114"/>
                  </a:lnTo>
                  <a:lnTo>
                    <a:pt x="72" y="120"/>
                  </a:lnTo>
                  <a:lnTo>
                    <a:pt x="84" y="138"/>
                  </a:lnTo>
                  <a:lnTo>
                    <a:pt x="102" y="150"/>
                  </a:lnTo>
                  <a:lnTo>
                    <a:pt x="108" y="168"/>
                  </a:lnTo>
                  <a:lnTo>
                    <a:pt x="120" y="192"/>
                  </a:lnTo>
                  <a:lnTo>
                    <a:pt x="144" y="210"/>
                  </a:lnTo>
                  <a:lnTo>
                    <a:pt x="150" y="228"/>
                  </a:lnTo>
                  <a:lnTo>
                    <a:pt x="156" y="246"/>
                  </a:lnTo>
                  <a:lnTo>
                    <a:pt x="156" y="264"/>
                  </a:lnTo>
                  <a:lnTo>
                    <a:pt x="162" y="282"/>
                  </a:lnTo>
                  <a:lnTo>
                    <a:pt x="168" y="300"/>
                  </a:lnTo>
                  <a:lnTo>
                    <a:pt x="180" y="318"/>
                  </a:lnTo>
                  <a:lnTo>
                    <a:pt x="192" y="336"/>
                  </a:lnTo>
                  <a:lnTo>
                    <a:pt x="192" y="354"/>
                  </a:lnTo>
                  <a:lnTo>
                    <a:pt x="204" y="378"/>
                  </a:lnTo>
                  <a:lnTo>
                    <a:pt x="210" y="396"/>
                  </a:lnTo>
                  <a:lnTo>
                    <a:pt x="228" y="414"/>
                  </a:lnTo>
                  <a:lnTo>
                    <a:pt x="246" y="426"/>
                  </a:lnTo>
                  <a:lnTo>
                    <a:pt x="246" y="444"/>
                  </a:lnTo>
                  <a:lnTo>
                    <a:pt x="246" y="462"/>
                  </a:lnTo>
                  <a:lnTo>
                    <a:pt x="246" y="480"/>
                  </a:lnTo>
                  <a:lnTo>
                    <a:pt x="264" y="498"/>
                  </a:lnTo>
                  <a:lnTo>
                    <a:pt x="282" y="504"/>
                  </a:lnTo>
                  <a:lnTo>
                    <a:pt x="300" y="516"/>
                  </a:lnTo>
                </a:path>
              </a:pathLst>
            </a:custGeom>
            <a:noFill/>
            <a:ln w="12700" cap="rnd" cmpd="sng">
              <a:solidFill>
                <a:schemeClr val="tx1"/>
              </a:solidFill>
              <a:prstDash val="solid"/>
              <a:round/>
              <a:headEnd type="none" w="sm" len="sm"/>
              <a:tailEnd type="none" w="sm" len="sm"/>
            </a:ln>
            <a:effectLst/>
          </p:spPr>
          <p:txBody>
            <a:bodyPr/>
            <a:lstStyle/>
            <a:p>
              <a:endParaRPr lang="en-US"/>
            </a:p>
          </p:txBody>
        </p:sp>
        <p:pic>
          <p:nvPicPr>
            <p:cNvPr id="185" name="Picture 185" descr="j0293828"/>
            <p:cNvPicPr>
              <a:picLocks noChangeAspect="1" noChangeArrowheads="1"/>
            </p:cNvPicPr>
            <p:nvPr/>
          </p:nvPicPr>
          <p:blipFill>
            <a:blip r:embed="rId6" cstate="print"/>
            <a:srcRect/>
            <a:stretch>
              <a:fillRect/>
            </a:stretch>
          </p:blipFill>
          <p:spPr bwMode="auto">
            <a:xfrm>
              <a:off x="2438400" y="152400"/>
              <a:ext cx="1744663" cy="1836738"/>
            </a:xfrm>
            <a:prstGeom prst="rect">
              <a:avLst/>
            </a:prstGeom>
            <a:noFill/>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Calibration – Parameters </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sz="2400" dirty="0" smtClean="0"/>
              <a:t>Determine calibration parameters for each subarea</a:t>
            </a:r>
          </a:p>
          <a:p>
            <a:pPr lvl="1"/>
            <a:r>
              <a:rPr lang="en-US" sz="2000" dirty="0" smtClean="0"/>
              <a:t>SNOW-17</a:t>
            </a:r>
          </a:p>
          <a:p>
            <a:pPr lvl="2"/>
            <a:r>
              <a:rPr lang="en-US" sz="2000" dirty="0" smtClean="0"/>
              <a:t>5 Major </a:t>
            </a:r>
          </a:p>
          <a:p>
            <a:pPr lvl="3"/>
            <a:r>
              <a:rPr lang="en-US" sz="1800" dirty="0" smtClean="0"/>
              <a:t>Snow Correction Factor, Max and Min Melt Factors, Wind Function, Snow Cover Index, Areal Depletion Curve</a:t>
            </a:r>
          </a:p>
          <a:p>
            <a:pPr lvl="2"/>
            <a:r>
              <a:rPr lang="en-US" sz="2000" dirty="0" smtClean="0"/>
              <a:t>5 Minor </a:t>
            </a:r>
          </a:p>
          <a:p>
            <a:pPr lvl="3"/>
            <a:r>
              <a:rPr lang="en-US" sz="1800" dirty="0" smtClean="0"/>
              <a:t>Temperature indexes and minor melt parameters</a:t>
            </a:r>
          </a:p>
          <a:p>
            <a:pPr lvl="1"/>
            <a:r>
              <a:rPr lang="en-US" sz="2000" dirty="0" smtClean="0"/>
              <a:t>SAC-SMA</a:t>
            </a:r>
          </a:p>
          <a:p>
            <a:pPr lvl="2"/>
            <a:r>
              <a:rPr lang="en-US" sz="2000" dirty="0" smtClean="0"/>
              <a:t>11 Major</a:t>
            </a:r>
          </a:p>
          <a:p>
            <a:pPr lvl="3"/>
            <a:r>
              <a:rPr lang="en-US" sz="1800" dirty="0" smtClean="0"/>
              <a:t>Tank sizes (5) and rates of drainage (interflow, percolation)</a:t>
            </a:r>
          </a:p>
          <a:p>
            <a:pPr lvl="2"/>
            <a:r>
              <a:rPr lang="en-US" sz="2000" dirty="0" smtClean="0"/>
              <a:t>5 Minor </a:t>
            </a:r>
          </a:p>
          <a:p>
            <a:pPr lvl="3"/>
            <a:r>
              <a:rPr lang="en-US" sz="1800" dirty="0" smtClean="0"/>
              <a:t>Impervious area, Riparian Vegetation effects</a:t>
            </a:r>
          </a:p>
          <a:p>
            <a:r>
              <a:rPr lang="en-US" sz="2400" dirty="0" smtClean="0"/>
              <a:t>For TCFC2 this is done for 2 areas: Upper and Lower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Calibration – Results </a:t>
            </a:r>
            <a:endParaRPr lang="en-US" dirty="0"/>
          </a:p>
        </p:txBody>
      </p:sp>
      <p:pic>
        <p:nvPicPr>
          <p:cNvPr id="6" name="Content Placeholder 5" descr="tcfc21997.jpeg"/>
          <p:cNvPicPr>
            <a:picLocks noGrp="1" noChangeAspect="1"/>
          </p:cNvPicPr>
          <p:nvPr>
            <p:ph idx="1"/>
          </p:nvPr>
        </p:nvPicPr>
        <p:blipFill>
          <a:blip r:embed="rId2" cstate="print"/>
          <a:srcRect l="8163" t="30000" b="466"/>
          <a:stretch>
            <a:fillRect/>
          </a:stretch>
        </p:blipFill>
        <p:spPr>
          <a:xfrm>
            <a:off x="228599" y="1143000"/>
            <a:ext cx="8746683" cy="5486400"/>
          </a:xfrm>
          <a:prstGeom prst="rect">
            <a:avLst/>
          </a:prstGeom>
        </p:spPr>
      </p:pic>
      <p:sp>
        <p:nvSpPr>
          <p:cNvPr id="5" name="TextBox 4"/>
          <p:cNvSpPr txBox="1"/>
          <p:nvPr/>
        </p:nvSpPr>
        <p:spPr>
          <a:xfrm>
            <a:off x="6248400" y="3502223"/>
            <a:ext cx="925894" cy="523220"/>
          </a:xfrm>
          <a:prstGeom prst="rect">
            <a:avLst/>
          </a:prstGeom>
          <a:noFill/>
        </p:spPr>
        <p:txBody>
          <a:bodyPr wrap="none" rtlCol="0">
            <a:spAutoFit/>
          </a:bodyPr>
          <a:lstStyle/>
          <a:p>
            <a:r>
              <a:rPr lang="en-US" sz="1400" dirty="0" smtClean="0">
                <a:solidFill>
                  <a:schemeClr val="bg1"/>
                </a:solidFill>
              </a:rPr>
              <a:t>Observed </a:t>
            </a:r>
          </a:p>
          <a:p>
            <a:r>
              <a:rPr lang="en-US" sz="1400" dirty="0" smtClean="0">
                <a:solidFill>
                  <a:schemeClr val="bg1"/>
                </a:solidFill>
              </a:rPr>
              <a:t>(</a:t>
            </a:r>
            <a:r>
              <a:rPr lang="en-US" sz="1400" dirty="0" err="1" smtClean="0">
                <a:solidFill>
                  <a:schemeClr val="bg1"/>
                </a:solidFill>
              </a:rPr>
              <a:t>unreg</a:t>
            </a:r>
            <a:r>
              <a:rPr lang="en-US" sz="1400" dirty="0" smtClean="0">
                <a:solidFill>
                  <a:schemeClr val="bg1"/>
                </a:solidFill>
              </a:rPr>
              <a:t>)</a:t>
            </a:r>
            <a:endParaRPr lang="en-US" sz="1400" dirty="0">
              <a:solidFill>
                <a:schemeClr val="bg1"/>
              </a:solidFill>
            </a:endParaRPr>
          </a:p>
        </p:txBody>
      </p:sp>
      <p:sp>
        <p:nvSpPr>
          <p:cNvPr id="7" name="TextBox 6"/>
          <p:cNvSpPr txBox="1"/>
          <p:nvPr/>
        </p:nvSpPr>
        <p:spPr>
          <a:xfrm>
            <a:off x="5028349" y="3657600"/>
            <a:ext cx="915251" cy="523220"/>
          </a:xfrm>
          <a:prstGeom prst="rect">
            <a:avLst/>
          </a:prstGeom>
          <a:noFill/>
        </p:spPr>
        <p:txBody>
          <a:bodyPr wrap="none" rtlCol="0">
            <a:spAutoFit/>
          </a:bodyPr>
          <a:lstStyle/>
          <a:p>
            <a:r>
              <a:rPr lang="en-US" sz="1400" dirty="0" smtClean="0">
                <a:solidFill>
                  <a:srgbClr val="CC00CC"/>
                </a:solidFill>
              </a:rPr>
              <a:t>Simulated</a:t>
            </a:r>
          </a:p>
          <a:p>
            <a:r>
              <a:rPr lang="en-US" sz="1400" dirty="0" smtClean="0">
                <a:solidFill>
                  <a:srgbClr val="CC00CC"/>
                </a:solidFill>
              </a:rPr>
              <a:t>(</a:t>
            </a:r>
            <a:r>
              <a:rPr lang="en-US" sz="1400" dirty="0" err="1" smtClean="0">
                <a:solidFill>
                  <a:srgbClr val="CC00CC"/>
                </a:solidFill>
              </a:rPr>
              <a:t>unreg</a:t>
            </a:r>
            <a:r>
              <a:rPr lang="en-US" sz="1400" dirty="0" smtClean="0">
                <a:solidFill>
                  <a:srgbClr val="CC00CC"/>
                </a:solidFill>
              </a:rPr>
              <a:t>)</a:t>
            </a:r>
            <a:endParaRPr lang="en-US" sz="1400" dirty="0">
              <a:solidFill>
                <a:srgbClr val="CC00CC"/>
              </a:solidFill>
            </a:endParaRPr>
          </a:p>
        </p:txBody>
      </p:sp>
      <p:sp>
        <p:nvSpPr>
          <p:cNvPr id="8" name="TextBox 7"/>
          <p:cNvSpPr txBox="1"/>
          <p:nvPr/>
        </p:nvSpPr>
        <p:spPr>
          <a:xfrm>
            <a:off x="4547680" y="4416623"/>
            <a:ext cx="1319720" cy="307777"/>
          </a:xfrm>
          <a:prstGeom prst="rect">
            <a:avLst/>
          </a:prstGeom>
          <a:noFill/>
        </p:spPr>
        <p:txBody>
          <a:bodyPr wrap="none" rtlCol="0">
            <a:spAutoFit/>
          </a:bodyPr>
          <a:lstStyle/>
          <a:p>
            <a:r>
              <a:rPr lang="en-US" sz="1400" dirty="0" smtClean="0">
                <a:solidFill>
                  <a:srgbClr val="FFFF00"/>
                </a:solidFill>
              </a:rPr>
              <a:t>Lower Area </a:t>
            </a:r>
            <a:r>
              <a:rPr lang="en-US" sz="1400" dirty="0" err="1" smtClean="0">
                <a:solidFill>
                  <a:srgbClr val="FFFF00"/>
                </a:solidFill>
              </a:rPr>
              <a:t>Sim</a:t>
            </a:r>
            <a:endParaRPr lang="en-US" sz="1400" dirty="0">
              <a:solidFill>
                <a:srgbClr val="FFFF00"/>
              </a:solidFill>
            </a:endParaRPr>
          </a:p>
        </p:txBody>
      </p:sp>
      <p:sp>
        <p:nvSpPr>
          <p:cNvPr id="9" name="TextBox 8"/>
          <p:cNvSpPr txBox="1"/>
          <p:nvPr/>
        </p:nvSpPr>
        <p:spPr>
          <a:xfrm>
            <a:off x="6477000" y="4873823"/>
            <a:ext cx="1328441" cy="307777"/>
          </a:xfrm>
          <a:prstGeom prst="rect">
            <a:avLst/>
          </a:prstGeom>
          <a:noFill/>
        </p:spPr>
        <p:txBody>
          <a:bodyPr wrap="none" rtlCol="0">
            <a:spAutoFit/>
          </a:bodyPr>
          <a:lstStyle/>
          <a:p>
            <a:r>
              <a:rPr lang="en-US" sz="1400" dirty="0" smtClean="0">
                <a:solidFill>
                  <a:srgbClr val="FF0000"/>
                </a:solidFill>
              </a:rPr>
              <a:t>Upper Area </a:t>
            </a:r>
            <a:r>
              <a:rPr lang="en-US" sz="1400" dirty="0" err="1" smtClean="0">
                <a:solidFill>
                  <a:srgbClr val="FF0000"/>
                </a:solidFill>
              </a:rPr>
              <a:t>Sim</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Calibration – Results </a:t>
            </a:r>
            <a:endParaRPr lang="en-US" dirty="0"/>
          </a:p>
        </p:txBody>
      </p:sp>
      <p:pic>
        <p:nvPicPr>
          <p:cNvPr id="7" name="Content Placeholder 6" descr="tcfc21998.jpeg"/>
          <p:cNvPicPr>
            <a:picLocks noGrp="1" noChangeAspect="1"/>
          </p:cNvPicPr>
          <p:nvPr>
            <p:ph idx="1"/>
          </p:nvPr>
        </p:nvPicPr>
        <p:blipFill>
          <a:blip r:embed="rId2" cstate="print"/>
          <a:srcRect l="8017" t="30000"/>
          <a:stretch>
            <a:fillRect/>
          </a:stretch>
        </p:blipFill>
        <p:spPr>
          <a:xfrm>
            <a:off x="213148" y="1143000"/>
            <a:ext cx="8702252" cy="5486400"/>
          </a:xfrm>
          <a:prstGeom prst="rect">
            <a:avLst/>
          </a:prstGeom>
        </p:spPr>
      </p:pic>
      <p:sp>
        <p:nvSpPr>
          <p:cNvPr id="5" name="TextBox 4"/>
          <p:cNvSpPr txBox="1"/>
          <p:nvPr/>
        </p:nvSpPr>
        <p:spPr>
          <a:xfrm>
            <a:off x="5867400" y="4648200"/>
            <a:ext cx="885820" cy="523220"/>
          </a:xfrm>
          <a:prstGeom prst="rect">
            <a:avLst/>
          </a:prstGeom>
          <a:noFill/>
        </p:spPr>
        <p:txBody>
          <a:bodyPr wrap="none" rtlCol="0">
            <a:spAutoFit/>
          </a:bodyPr>
          <a:lstStyle/>
          <a:p>
            <a:r>
              <a:rPr lang="en-US" sz="1400" dirty="0" smtClean="0">
                <a:solidFill>
                  <a:schemeClr val="bg1"/>
                </a:solidFill>
              </a:rPr>
              <a:t>Observed</a:t>
            </a:r>
          </a:p>
          <a:p>
            <a:r>
              <a:rPr lang="en-US" sz="1400" dirty="0" smtClean="0">
                <a:solidFill>
                  <a:schemeClr val="bg1"/>
                </a:solidFill>
              </a:rPr>
              <a:t>(</a:t>
            </a:r>
            <a:r>
              <a:rPr lang="en-US" sz="1400" dirty="0" err="1" smtClean="0">
                <a:solidFill>
                  <a:schemeClr val="bg1"/>
                </a:solidFill>
              </a:rPr>
              <a:t>unreg</a:t>
            </a:r>
            <a:r>
              <a:rPr lang="en-US" sz="1400" dirty="0" smtClean="0">
                <a:solidFill>
                  <a:schemeClr val="bg1"/>
                </a:solidFill>
              </a:rPr>
              <a:t>)</a:t>
            </a:r>
            <a:endParaRPr lang="en-US" sz="1400" dirty="0">
              <a:solidFill>
                <a:schemeClr val="bg1"/>
              </a:solidFill>
            </a:endParaRPr>
          </a:p>
        </p:txBody>
      </p:sp>
      <p:sp>
        <p:nvSpPr>
          <p:cNvPr id="6" name="TextBox 5"/>
          <p:cNvSpPr txBox="1"/>
          <p:nvPr/>
        </p:nvSpPr>
        <p:spPr>
          <a:xfrm>
            <a:off x="4724400" y="4873823"/>
            <a:ext cx="915251" cy="523220"/>
          </a:xfrm>
          <a:prstGeom prst="rect">
            <a:avLst/>
          </a:prstGeom>
          <a:noFill/>
        </p:spPr>
        <p:txBody>
          <a:bodyPr wrap="none" rtlCol="0">
            <a:spAutoFit/>
          </a:bodyPr>
          <a:lstStyle/>
          <a:p>
            <a:r>
              <a:rPr lang="en-US" sz="1400" dirty="0" smtClean="0">
                <a:solidFill>
                  <a:srgbClr val="CC00CC"/>
                </a:solidFill>
              </a:rPr>
              <a:t>Simulated</a:t>
            </a:r>
          </a:p>
          <a:p>
            <a:r>
              <a:rPr lang="en-US" sz="1400" dirty="0" smtClean="0">
                <a:solidFill>
                  <a:srgbClr val="CC00CC"/>
                </a:solidFill>
              </a:rPr>
              <a:t>(</a:t>
            </a:r>
            <a:r>
              <a:rPr lang="en-US" sz="1400" dirty="0" err="1" smtClean="0">
                <a:solidFill>
                  <a:srgbClr val="CC00CC"/>
                </a:solidFill>
              </a:rPr>
              <a:t>unreg</a:t>
            </a:r>
            <a:r>
              <a:rPr lang="en-US" sz="1400" dirty="0" smtClean="0">
                <a:solidFill>
                  <a:srgbClr val="CC00CC"/>
                </a:solidFill>
              </a:rPr>
              <a:t>)</a:t>
            </a:r>
            <a:endParaRPr lang="en-US" sz="1400" dirty="0">
              <a:solidFill>
                <a:srgbClr val="CC00CC"/>
              </a:solidFill>
            </a:endParaRPr>
          </a:p>
        </p:txBody>
      </p:sp>
      <p:sp>
        <p:nvSpPr>
          <p:cNvPr id="8" name="TextBox 7"/>
          <p:cNvSpPr txBox="1"/>
          <p:nvPr/>
        </p:nvSpPr>
        <p:spPr>
          <a:xfrm>
            <a:off x="4242880" y="5254823"/>
            <a:ext cx="1319720" cy="307777"/>
          </a:xfrm>
          <a:prstGeom prst="rect">
            <a:avLst/>
          </a:prstGeom>
          <a:noFill/>
        </p:spPr>
        <p:txBody>
          <a:bodyPr wrap="none" rtlCol="0">
            <a:spAutoFit/>
          </a:bodyPr>
          <a:lstStyle/>
          <a:p>
            <a:r>
              <a:rPr lang="en-US" sz="1400" dirty="0" smtClean="0">
                <a:solidFill>
                  <a:srgbClr val="FFFF00"/>
                </a:solidFill>
              </a:rPr>
              <a:t>Lower Area </a:t>
            </a:r>
            <a:r>
              <a:rPr lang="en-US" sz="1400" dirty="0" err="1" smtClean="0">
                <a:solidFill>
                  <a:srgbClr val="FFFF00"/>
                </a:solidFill>
              </a:rPr>
              <a:t>Sim</a:t>
            </a:r>
            <a:endParaRPr lang="en-US" sz="1400" dirty="0">
              <a:solidFill>
                <a:srgbClr val="FFFF00"/>
              </a:solidFill>
            </a:endParaRPr>
          </a:p>
        </p:txBody>
      </p:sp>
      <p:sp>
        <p:nvSpPr>
          <p:cNvPr id="9" name="TextBox 8"/>
          <p:cNvSpPr txBox="1"/>
          <p:nvPr/>
        </p:nvSpPr>
        <p:spPr>
          <a:xfrm>
            <a:off x="6629400" y="5105400"/>
            <a:ext cx="1328441" cy="307777"/>
          </a:xfrm>
          <a:prstGeom prst="rect">
            <a:avLst/>
          </a:prstGeom>
          <a:noFill/>
        </p:spPr>
        <p:txBody>
          <a:bodyPr wrap="none" rtlCol="0">
            <a:spAutoFit/>
          </a:bodyPr>
          <a:lstStyle/>
          <a:p>
            <a:r>
              <a:rPr lang="en-US" sz="1400" dirty="0" smtClean="0">
                <a:solidFill>
                  <a:srgbClr val="FF0000"/>
                </a:solidFill>
              </a:rPr>
              <a:t>Upper Area </a:t>
            </a:r>
            <a:r>
              <a:rPr lang="en-US" sz="1400" dirty="0" err="1" smtClean="0">
                <a:solidFill>
                  <a:srgbClr val="FF0000"/>
                </a:solidFill>
              </a:rPr>
              <a:t>Sim</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Calibration – Techniques</a:t>
            </a:r>
            <a:endParaRPr lang="en-US" dirty="0"/>
          </a:p>
        </p:txBody>
      </p:sp>
      <p:pic>
        <p:nvPicPr>
          <p:cNvPr id="3" name="Picture 2" descr="abvkrem.jpg"/>
          <p:cNvPicPr>
            <a:picLocks noChangeAspect="1"/>
          </p:cNvPicPr>
          <p:nvPr/>
        </p:nvPicPr>
        <p:blipFill>
          <a:blip r:embed="rId2" cstate="print"/>
          <a:srcRect l="1667" t="1207" r="41667" b="52269"/>
          <a:stretch>
            <a:fillRect/>
          </a:stretch>
        </p:blipFill>
        <p:spPr>
          <a:xfrm>
            <a:off x="1447800" y="1981200"/>
            <a:ext cx="5181600" cy="3124200"/>
          </a:xfrm>
          <a:prstGeom prst="rect">
            <a:avLst/>
          </a:prstGeom>
        </p:spPr>
      </p:pic>
      <p:sp>
        <p:nvSpPr>
          <p:cNvPr id="4" name="Rectangle 3"/>
          <p:cNvSpPr/>
          <p:nvPr/>
        </p:nvSpPr>
        <p:spPr>
          <a:xfrm>
            <a:off x="5257800" y="4343400"/>
            <a:ext cx="1828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4495800"/>
            <a:ext cx="2895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67200" y="4724400"/>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3962400"/>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3810000"/>
            <a:ext cx="1447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5029200"/>
            <a:ext cx="2895600" cy="369332"/>
          </a:xfrm>
          <a:prstGeom prst="rect">
            <a:avLst/>
          </a:prstGeom>
          <a:noFill/>
        </p:spPr>
        <p:txBody>
          <a:bodyPr wrap="square" rtlCol="0">
            <a:spAutoFit/>
          </a:bodyPr>
          <a:lstStyle/>
          <a:p>
            <a:r>
              <a:rPr lang="en-US" dirty="0" smtClean="0"/>
              <a:t>Blue River</a:t>
            </a:r>
          </a:p>
        </p:txBody>
      </p:sp>
      <p:sp>
        <p:nvSpPr>
          <p:cNvPr id="10" name="Oval 9"/>
          <p:cNvSpPr/>
          <p:nvPr/>
        </p:nvSpPr>
        <p:spPr>
          <a:xfrm>
            <a:off x="4191000" y="1676400"/>
            <a:ext cx="1066800" cy="1066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0" y="2388275"/>
            <a:ext cx="2895600" cy="2031325"/>
          </a:xfrm>
          <a:prstGeom prst="rect">
            <a:avLst/>
          </a:prstGeom>
          <a:noFill/>
        </p:spPr>
        <p:txBody>
          <a:bodyPr wrap="square" rtlCol="0">
            <a:spAutoFit/>
          </a:bodyPr>
          <a:lstStyle/>
          <a:p>
            <a:r>
              <a:rPr lang="en-US" dirty="0" smtClean="0"/>
              <a:t>We need to account for the diversions (ublc2, hptc2)  at buec2.  We add the daily diversion at ublc2 and hptc2 to the observed daily flow at buec2 to get the unregulated flow at buec2.</a:t>
            </a:r>
          </a:p>
        </p:txBody>
      </p:sp>
      <p:sp>
        <p:nvSpPr>
          <p:cNvPr id="14" name="TextBox 13"/>
          <p:cNvSpPr txBox="1"/>
          <p:nvPr/>
        </p:nvSpPr>
        <p:spPr>
          <a:xfrm>
            <a:off x="304800" y="1828800"/>
            <a:ext cx="3124200" cy="3416320"/>
          </a:xfrm>
          <a:prstGeom prst="rect">
            <a:avLst/>
          </a:prstGeom>
          <a:noFill/>
        </p:spPr>
        <p:txBody>
          <a:bodyPr wrap="square" rtlCol="0">
            <a:spAutoFit/>
          </a:bodyPr>
          <a:lstStyle/>
          <a:p>
            <a:r>
              <a:rPr lang="en-US" dirty="0" smtClean="0"/>
              <a:t>The segment is calibrated using the total unregulated flow:</a:t>
            </a:r>
          </a:p>
          <a:p>
            <a:endParaRPr lang="en-US" dirty="0" smtClean="0"/>
          </a:p>
          <a:p>
            <a:r>
              <a:rPr lang="en-US" dirty="0" smtClean="0"/>
              <a:t>buec2unreg = buec2obs</a:t>
            </a:r>
          </a:p>
          <a:p>
            <a:pPr lvl="3"/>
            <a:r>
              <a:rPr lang="en-US" dirty="0" smtClean="0"/>
              <a:t>+ublc2+hptc2</a:t>
            </a:r>
          </a:p>
          <a:p>
            <a:pPr lvl="3"/>
            <a:endParaRPr lang="en-US" dirty="0" smtClean="0"/>
          </a:p>
          <a:p>
            <a:r>
              <a:rPr lang="en-US" dirty="0" smtClean="0"/>
              <a:t>The  simulated flow resulting from the calibration should be similar to this unregulated flow:</a:t>
            </a:r>
          </a:p>
          <a:p>
            <a:endParaRPr lang="en-US" dirty="0" smtClean="0"/>
          </a:p>
          <a:p>
            <a:r>
              <a:rPr lang="en-US" dirty="0" smtClean="0"/>
              <a:t>buec2sim ~ buec2unreg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vkrem.jpg"/>
          <p:cNvPicPr>
            <a:picLocks noChangeAspect="1"/>
          </p:cNvPicPr>
          <p:nvPr/>
        </p:nvPicPr>
        <p:blipFill>
          <a:blip r:embed="rId2" cstate="print"/>
          <a:srcRect l="1667" t="1207" r="41667" b="52269"/>
          <a:stretch>
            <a:fillRect/>
          </a:stretch>
        </p:blipFill>
        <p:spPr>
          <a:xfrm>
            <a:off x="1447800" y="1981200"/>
            <a:ext cx="5181600" cy="3124200"/>
          </a:xfrm>
          <a:prstGeom prst="rect">
            <a:avLst/>
          </a:prstGeom>
        </p:spPr>
      </p:pic>
      <p:sp>
        <p:nvSpPr>
          <p:cNvPr id="3" name="Rectangle 2"/>
          <p:cNvSpPr/>
          <p:nvPr/>
        </p:nvSpPr>
        <p:spPr>
          <a:xfrm>
            <a:off x="5257800" y="4343400"/>
            <a:ext cx="1828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71600" y="4495800"/>
            <a:ext cx="2895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67200" y="4724400"/>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3962400"/>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0" y="3810000"/>
            <a:ext cx="1447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00600" y="5029200"/>
            <a:ext cx="2895600" cy="369332"/>
          </a:xfrm>
          <a:prstGeom prst="rect">
            <a:avLst/>
          </a:prstGeom>
          <a:noFill/>
        </p:spPr>
        <p:txBody>
          <a:bodyPr wrap="square" rtlCol="0">
            <a:spAutoFit/>
          </a:bodyPr>
          <a:lstStyle/>
          <a:p>
            <a:r>
              <a:rPr lang="en-US" dirty="0" smtClean="0"/>
              <a:t>Blue River</a:t>
            </a:r>
          </a:p>
        </p:txBody>
      </p:sp>
      <p:sp>
        <p:nvSpPr>
          <p:cNvPr id="9" name="Oval 8"/>
          <p:cNvSpPr/>
          <p:nvPr/>
        </p:nvSpPr>
        <p:spPr>
          <a:xfrm>
            <a:off x="4191000" y="2286000"/>
            <a:ext cx="1066800" cy="1066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1295400"/>
            <a:ext cx="3962400" cy="5078313"/>
          </a:xfrm>
          <a:prstGeom prst="rect">
            <a:avLst/>
          </a:prstGeom>
          <a:noFill/>
        </p:spPr>
        <p:txBody>
          <a:bodyPr wrap="square" rtlCol="0">
            <a:spAutoFit/>
          </a:bodyPr>
          <a:lstStyle/>
          <a:p>
            <a:r>
              <a:rPr lang="en-US" dirty="0" smtClean="0"/>
              <a:t>We have to send the buec2unreg and buec2sim downstream to the next segment, bswc2l. Although there are no diversions at bswc2, we need to account for the diversions upstream.  So the total unregulated flow is:</a:t>
            </a:r>
          </a:p>
          <a:p>
            <a:endParaRPr lang="en-US" dirty="0"/>
          </a:p>
          <a:p>
            <a:r>
              <a:rPr lang="en-US" dirty="0" smtClean="0"/>
              <a:t>bswc2unreg = bswc2obs</a:t>
            </a:r>
          </a:p>
          <a:p>
            <a:pPr lvl="2"/>
            <a:r>
              <a:rPr lang="en-US" dirty="0" smtClean="0"/>
              <a:t>+total upstream diversions</a:t>
            </a:r>
          </a:p>
          <a:p>
            <a:endParaRPr lang="en-US" dirty="0" smtClean="0"/>
          </a:p>
          <a:p>
            <a:r>
              <a:rPr lang="en-US" dirty="0" smtClean="0"/>
              <a:t>And the total simulated flow is:</a:t>
            </a:r>
          </a:p>
          <a:p>
            <a:endParaRPr lang="en-US" dirty="0" smtClean="0"/>
          </a:p>
          <a:p>
            <a:r>
              <a:rPr lang="en-US" dirty="0" smtClean="0"/>
              <a:t>bswc2sim=buec2sim+bswc2locsim</a:t>
            </a:r>
          </a:p>
          <a:p>
            <a:endParaRPr lang="en-US" dirty="0" smtClean="0"/>
          </a:p>
          <a:p>
            <a:r>
              <a:rPr lang="en-US" dirty="0" smtClean="0"/>
              <a:t>where bswc2locsim is the model simulation of the ‘local’ flow – the water from the area between buec2 and bswc2 only.</a:t>
            </a:r>
          </a:p>
        </p:txBody>
      </p:sp>
      <p:sp>
        <p:nvSpPr>
          <p:cNvPr id="12" name="Title 11"/>
          <p:cNvSpPr>
            <a:spLocks noGrp="1"/>
          </p:cNvSpPr>
          <p:nvPr>
            <p:ph type="title"/>
          </p:nvPr>
        </p:nvSpPr>
        <p:spPr/>
        <p:txBody>
          <a:bodyPr/>
          <a:lstStyle/>
          <a:p>
            <a:r>
              <a:rPr lang="en-US" dirty="0" smtClean="0"/>
              <a:t>Calibration – Techniques</a:t>
            </a:r>
            <a:endParaRPr lang="en-US" dirty="0"/>
          </a:p>
        </p:txBody>
      </p:sp>
      <p:sp>
        <p:nvSpPr>
          <p:cNvPr id="15" name="TextBox 14"/>
          <p:cNvSpPr txBox="1"/>
          <p:nvPr/>
        </p:nvSpPr>
        <p:spPr>
          <a:xfrm>
            <a:off x="6248400" y="2589074"/>
            <a:ext cx="2667000" cy="1754326"/>
          </a:xfrm>
          <a:prstGeom prst="rect">
            <a:avLst/>
          </a:prstGeom>
          <a:noFill/>
        </p:spPr>
        <p:txBody>
          <a:bodyPr wrap="square" rtlCol="0">
            <a:spAutoFit/>
          </a:bodyPr>
          <a:lstStyle/>
          <a:p>
            <a:r>
              <a:rPr lang="en-US" dirty="0" smtClean="0"/>
              <a:t>As we move downstream, we always make sure the total simulation and total unregulated flows have reasonably good balance.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Model Description</a:t>
            </a:r>
          </a:p>
          <a:p>
            <a:r>
              <a:rPr lang="en-US" dirty="0" smtClean="0"/>
              <a:t>Calibration</a:t>
            </a:r>
          </a:p>
          <a:p>
            <a:r>
              <a:rPr lang="en-US" dirty="0" smtClean="0"/>
              <a:t>Operations (current and </a:t>
            </a:r>
            <a:r>
              <a:rPr lang="en-US" dirty="0" smtClean="0">
                <a:solidFill>
                  <a:srgbClr val="FF0000"/>
                </a:solidFill>
              </a:rPr>
              <a:t>planned</a:t>
            </a:r>
            <a:r>
              <a:rPr lang="en-US" dirty="0" smtClean="0"/>
              <a:t> methods)</a:t>
            </a:r>
          </a:p>
          <a:p>
            <a:pPr lvl="1"/>
            <a:r>
              <a:rPr lang="en-US" dirty="0" smtClean="0"/>
              <a:t>Daily deterministic forecast mode</a:t>
            </a:r>
          </a:p>
          <a:p>
            <a:pPr lvl="1"/>
            <a:r>
              <a:rPr lang="en-US" dirty="0" smtClean="0"/>
              <a:t>Ensemble </a:t>
            </a:r>
            <a:r>
              <a:rPr lang="en-US" dirty="0" err="1" smtClean="0"/>
              <a:t>Streamflow</a:t>
            </a:r>
            <a:r>
              <a:rPr lang="en-US" dirty="0" smtClean="0"/>
              <a:t> Prediction (ESP) mode</a:t>
            </a:r>
          </a:p>
          <a:p>
            <a:pPr lvl="2"/>
            <a:r>
              <a:rPr lang="en-US" dirty="0" smtClean="0"/>
              <a:t>Unregulated</a:t>
            </a:r>
          </a:p>
          <a:p>
            <a:pPr lvl="2"/>
            <a:r>
              <a:rPr lang="en-US" dirty="0" smtClean="0"/>
              <a:t>Regulated</a:t>
            </a:r>
          </a:p>
          <a:p>
            <a:r>
              <a:rPr lang="en-US" dirty="0" smtClean="0"/>
              <a:t>Statistical Water Supply (SWS)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vkrem.jpg"/>
          <p:cNvPicPr>
            <a:picLocks noChangeAspect="1"/>
          </p:cNvPicPr>
          <p:nvPr/>
        </p:nvPicPr>
        <p:blipFill>
          <a:blip r:embed="rId2" cstate="print"/>
          <a:srcRect l="1667" t="1207" r="41667" b="52269"/>
          <a:stretch>
            <a:fillRect/>
          </a:stretch>
        </p:blipFill>
        <p:spPr>
          <a:xfrm>
            <a:off x="1447800" y="1981200"/>
            <a:ext cx="5181600" cy="3124200"/>
          </a:xfrm>
          <a:prstGeom prst="rect">
            <a:avLst/>
          </a:prstGeom>
        </p:spPr>
      </p:pic>
      <p:sp>
        <p:nvSpPr>
          <p:cNvPr id="3" name="Rectangle 2"/>
          <p:cNvSpPr/>
          <p:nvPr/>
        </p:nvSpPr>
        <p:spPr>
          <a:xfrm>
            <a:off x="5257800" y="4343400"/>
            <a:ext cx="1828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71600" y="4495800"/>
            <a:ext cx="2895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67200" y="4724400"/>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3962400"/>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0" y="3810000"/>
            <a:ext cx="1447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00600" y="5029200"/>
            <a:ext cx="2895600" cy="369332"/>
          </a:xfrm>
          <a:prstGeom prst="rect">
            <a:avLst/>
          </a:prstGeom>
          <a:noFill/>
        </p:spPr>
        <p:txBody>
          <a:bodyPr wrap="square" rtlCol="0">
            <a:spAutoFit/>
          </a:bodyPr>
          <a:lstStyle/>
          <a:p>
            <a:r>
              <a:rPr lang="en-US" dirty="0" smtClean="0"/>
              <a:t>Blue River</a:t>
            </a:r>
          </a:p>
        </p:txBody>
      </p:sp>
      <p:sp>
        <p:nvSpPr>
          <p:cNvPr id="9" name="Oval 8"/>
          <p:cNvSpPr/>
          <p:nvPr/>
        </p:nvSpPr>
        <p:spPr>
          <a:xfrm>
            <a:off x="4191000" y="2971800"/>
            <a:ext cx="1066800" cy="1066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1371600"/>
            <a:ext cx="3886200" cy="5078313"/>
          </a:xfrm>
          <a:prstGeom prst="rect">
            <a:avLst/>
          </a:prstGeom>
          <a:noFill/>
        </p:spPr>
        <p:txBody>
          <a:bodyPr wrap="square" rtlCol="0">
            <a:spAutoFit/>
          </a:bodyPr>
          <a:lstStyle/>
          <a:p>
            <a:r>
              <a:rPr lang="en-US" dirty="0" smtClean="0"/>
              <a:t>Finally, we need to calibrate the Dillon Reservoir inflow.  The total unregulated flow for Dillon is:</a:t>
            </a:r>
          </a:p>
          <a:p>
            <a:endParaRPr lang="en-US" dirty="0" smtClean="0"/>
          </a:p>
          <a:p>
            <a:r>
              <a:rPr lang="en-US" dirty="0" smtClean="0"/>
              <a:t>dirc2unreg = dirc2outflow </a:t>
            </a:r>
          </a:p>
          <a:p>
            <a:pPr lvl="2"/>
            <a:r>
              <a:rPr lang="en-US" dirty="0" smtClean="0"/>
              <a:t>+dirc2storage</a:t>
            </a:r>
          </a:p>
          <a:p>
            <a:pPr lvl="2"/>
            <a:r>
              <a:rPr lang="en-US" dirty="0" smtClean="0"/>
              <a:t>+rbtc2</a:t>
            </a:r>
          </a:p>
          <a:p>
            <a:pPr lvl="2"/>
            <a:r>
              <a:rPr lang="en-US" dirty="0" smtClean="0"/>
              <a:t>+total upstream diversions</a:t>
            </a:r>
          </a:p>
          <a:p>
            <a:endParaRPr lang="en-US" dirty="0" smtClean="0"/>
          </a:p>
          <a:p>
            <a:r>
              <a:rPr lang="en-US" dirty="0" smtClean="0"/>
              <a:t>We sum up all the simulations upstream:</a:t>
            </a:r>
          </a:p>
          <a:p>
            <a:endParaRPr lang="en-US" dirty="0"/>
          </a:p>
          <a:p>
            <a:r>
              <a:rPr lang="en-US" dirty="0" smtClean="0"/>
              <a:t>dirc2sim=bswc2sim+tcfc2sim+skec2sim</a:t>
            </a:r>
          </a:p>
          <a:p>
            <a:pPr lvl="2"/>
            <a:r>
              <a:rPr lang="en-US" dirty="0"/>
              <a:t>+</a:t>
            </a:r>
            <a:r>
              <a:rPr lang="en-US" dirty="0" smtClean="0"/>
              <a:t>dirc2locsim</a:t>
            </a:r>
          </a:p>
          <a:p>
            <a:endParaRPr lang="en-US" dirty="0"/>
          </a:p>
          <a:p>
            <a:r>
              <a:rPr lang="en-US" dirty="0" smtClean="0"/>
              <a:t>As before,  the total simulation and the total unregulated flow are always checked:  dirc2unreg ~ dirc2sim</a:t>
            </a:r>
            <a:endParaRPr lang="en-US" dirty="0"/>
          </a:p>
        </p:txBody>
      </p:sp>
      <p:sp>
        <p:nvSpPr>
          <p:cNvPr id="11" name="TextBox 10"/>
          <p:cNvSpPr txBox="1"/>
          <p:nvPr/>
        </p:nvSpPr>
        <p:spPr>
          <a:xfrm>
            <a:off x="5943600" y="2057400"/>
            <a:ext cx="3048000" cy="2585323"/>
          </a:xfrm>
          <a:prstGeom prst="rect">
            <a:avLst/>
          </a:prstGeom>
          <a:noFill/>
        </p:spPr>
        <p:txBody>
          <a:bodyPr wrap="square" rtlCol="0">
            <a:spAutoFit/>
          </a:bodyPr>
          <a:lstStyle/>
          <a:p>
            <a:r>
              <a:rPr lang="en-US" dirty="0" smtClean="0"/>
              <a:t>For unregulated flow, all reservoirs are removed from the calculations. So the entire dirc2 unregulated flow and dirc2 simulated flow are passed downstream to the next segment, gmrc2l, which is the Green Mountain Reservoir inflow. </a:t>
            </a:r>
          </a:p>
        </p:txBody>
      </p:sp>
      <p:sp>
        <p:nvSpPr>
          <p:cNvPr id="13" name="Title 12"/>
          <p:cNvSpPr>
            <a:spLocks noGrp="1"/>
          </p:cNvSpPr>
          <p:nvPr>
            <p:ph type="title"/>
          </p:nvPr>
        </p:nvSpPr>
        <p:spPr/>
        <p:txBody>
          <a:bodyPr/>
          <a:lstStyle/>
          <a:p>
            <a:r>
              <a:rPr lang="en-US" dirty="0" smtClean="0"/>
              <a:t>Calibration – Techniques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Calibration – Techniques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This process is continued for all basins above Lake Powell, for instance. </a:t>
            </a:r>
          </a:p>
          <a:p>
            <a:pPr lvl="1"/>
            <a:r>
              <a:rPr lang="en-US" dirty="0" smtClean="0"/>
              <a:t>When we reach the Lake Powell inflow point, we have the total simulation and total unregulated flow for the entire area. </a:t>
            </a:r>
          </a:p>
          <a:p>
            <a:r>
              <a:rPr lang="en-US" dirty="0" smtClean="0"/>
              <a:t>In-stream diversions (consumptive use) are accounted for internally but not added back into the unregulated flow.</a:t>
            </a:r>
          </a:p>
          <a:p>
            <a:pPr lvl="1"/>
            <a:r>
              <a:rPr lang="en-US" dirty="0" smtClean="0"/>
              <a:t>This is why we call our simulations and forecasts ‘unregulated’ vs. ‘natural’ flow.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Operations</a:t>
            </a:r>
            <a:endParaRPr lang="en-US" dirty="0"/>
          </a:p>
        </p:txBody>
      </p:sp>
      <p:sp>
        <p:nvSpPr>
          <p:cNvPr id="5" name="Text Placeholder 4"/>
          <p:cNvSpPr>
            <a:spLocks noGrp="1"/>
          </p:cNvSpPr>
          <p:nvPr>
            <p:ph type="body" idx="1"/>
          </p:nvPr>
        </p:nvSpPr>
        <p:spPr>
          <a:xfrm>
            <a:off x="228600" y="1295400"/>
            <a:ext cx="4343400" cy="639762"/>
          </a:xfrm>
        </p:spPr>
        <p:txBody>
          <a:bodyPr>
            <a:normAutofit/>
          </a:bodyPr>
          <a:lstStyle/>
          <a:p>
            <a:pPr algn="ctr"/>
            <a:r>
              <a:rPr lang="en-US" dirty="0" smtClean="0"/>
              <a:t>Daily Deterministic Forecasts</a:t>
            </a:r>
            <a:endParaRPr lang="en-US" dirty="0"/>
          </a:p>
        </p:txBody>
      </p:sp>
      <p:sp>
        <p:nvSpPr>
          <p:cNvPr id="6" name="Content Placeholder 5"/>
          <p:cNvSpPr>
            <a:spLocks noGrp="1"/>
          </p:cNvSpPr>
          <p:nvPr>
            <p:ph sz="half" idx="2"/>
          </p:nvPr>
        </p:nvSpPr>
        <p:spPr>
          <a:xfrm>
            <a:off x="381000" y="1905000"/>
            <a:ext cx="4191000" cy="4648200"/>
          </a:xfrm>
        </p:spPr>
        <p:txBody>
          <a:bodyPr>
            <a:normAutofit fontScale="85000" lnSpcReduction="10000"/>
          </a:bodyPr>
          <a:lstStyle/>
          <a:p>
            <a:r>
              <a:rPr lang="en-US" dirty="0" smtClean="0"/>
              <a:t>Regulated </a:t>
            </a:r>
          </a:p>
          <a:p>
            <a:r>
              <a:rPr lang="en-US" dirty="0" smtClean="0">
                <a:solidFill>
                  <a:schemeClr val="accent6"/>
                </a:solidFill>
              </a:rPr>
              <a:t>INITIAL CONDITIONS ARE VERY IMPORTANT</a:t>
            </a:r>
          </a:p>
          <a:p>
            <a:pPr marL="800100" lvl="1" indent="-342900"/>
            <a:r>
              <a:rPr lang="en-US" dirty="0" smtClean="0"/>
              <a:t>Soil moisture</a:t>
            </a:r>
          </a:p>
          <a:p>
            <a:pPr marL="800100" lvl="1" indent="-342900"/>
            <a:r>
              <a:rPr lang="en-US" dirty="0" smtClean="0"/>
              <a:t>SWE</a:t>
            </a:r>
          </a:p>
          <a:p>
            <a:pPr marL="800100" lvl="1" indent="-342900"/>
            <a:r>
              <a:rPr lang="en-US" dirty="0" smtClean="0"/>
              <a:t>Reservoir elevations/releases</a:t>
            </a:r>
          </a:p>
          <a:p>
            <a:pPr marL="800100" lvl="1" indent="-342900"/>
            <a:r>
              <a:rPr lang="en-US" dirty="0" smtClean="0"/>
              <a:t>Diversions</a:t>
            </a:r>
          </a:p>
          <a:p>
            <a:r>
              <a:rPr lang="en-US" dirty="0" err="1" smtClean="0"/>
              <a:t>Forcings</a:t>
            </a:r>
            <a:r>
              <a:rPr lang="en-US" dirty="0" smtClean="0"/>
              <a:t> are deterministic</a:t>
            </a:r>
          </a:p>
          <a:p>
            <a:pPr marL="800100" lvl="1" indent="-342900"/>
            <a:r>
              <a:rPr lang="en-US" dirty="0" smtClean="0"/>
              <a:t>Five days of forecast precipitation (QPF)</a:t>
            </a:r>
          </a:p>
          <a:p>
            <a:pPr marL="1200150" lvl="2" indent="-342900"/>
            <a:r>
              <a:rPr lang="en-US" dirty="0" smtClean="0"/>
              <a:t>Zero beyond this</a:t>
            </a:r>
          </a:p>
          <a:p>
            <a:pPr marL="800100" lvl="1" indent="-342900"/>
            <a:r>
              <a:rPr lang="en-US" dirty="0" smtClean="0"/>
              <a:t>10 days of forecast temperature (QTF)</a:t>
            </a:r>
          </a:p>
          <a:p>
            <a:pPr marL="1200150" lvl="2" indent="-342900"/>
            <a:r>
              <a:rPr lang="en-US" dirty="0" err="1" smtClean="0"/>
              <a:t>Climatological</a:t>
            </a:r>
            <a:r>
              <a:rPr lang="en-US" dirty="0" smtClean="0"/>
              <a:t> average beyond this</a:t>
            </a:r>
          </a:p>
          <a:p>
            <a:pPr marL="400050"/>
            <a:r>
              <a:rPr lang="en-US" dirty="0" smtClean="0"/>
              <a:t>Creates and saves model states that become starting point for ESP</a:t>
            </a:r>
          </a:p>
        </p:txBody>
      </p:sp>
      <p:sp>
        <p:nvSpPr>
          <p:cNvPr id="7" name="Text Placeholder 6"/>
          <p:cNvSpPr>
            <a:spLocks noGrp="1"/>
          </p:cNvSpPr>
          <p:nvPr>
            <p:ph type="body" sz="quarter" idx="3"/>
          </p:nvPr>
        </p:nvSpPr>
        <p:spPr>
          <a:xfrm>
            <a:off x="4645025" y="1295400"/>
            <a:ext cx="4346575" cy="639762"/>
          </a:xfrm>
        </p:spPr>
        <p:txBody>
          <a:bodyPr>
            <a:normAutofit/>
          </a:bodyPr>
          <a:lstStyle/>
          <a:p>
            <a:pPr algn="ctr"/>
            <a:r>
              <a:rPr lang="en-US" dirty="0" smtClean="0"/>
              <a:t>ESP Probabilistic Forecasts</a:t>
            </a:r>
            <a:endParaRPr lang="en-US" dirty="0"/>
          </a:p>
        </p:txBody>
      </p:sp>
      <p:sp>
        <p:nvSpPr>
          <p:cNvPr id="8" name="Content Placeholder 7"/>
          <p:cNvSpPr>
            <a:spLocks noGrp="1"/>
          </p:cNvSpPr>
          <p:nvPr>
            <p:ph sz="quarter" idx="4"/>
          </p:nvPr>
        </p:nvSpPr>
        <p:spPr>
          <a:xfrm>
            <a:off x="4645025" y="1905000"/>
            <a:ext cx="4041775" cy="4724400"/>
          </a:xfrm>
        </p:spPr>
        <p:txBody>
          <a:bodyPr>
            <a:normAutofit fontScale="85000" lnSpcReduction="20000"/>
          </a:bodyPr>
          <a:lstStyle/>
          <a:p>
            <a:r>
              <a:rPr lang="en-US" dirty="0" smtClean="0"/>
              <a:t>Unregulated or Regulated</a:t>
            </a:r>
          </a:p>
          <a:p>
            <a:r>
              <a:rPr lang="en-US" dirty="0" smtClean="0">
                <a:solidFill>
                  <a:schemeClr val="accent6"/>
                </a:solidFill>
              </a:rPr>
              <a:t>INITIAL CONDITIONS ARE VERY IMPORTANT</a:t>
            </a:r>
          </a:p>
          <a:p>
            <a:pPr marL="800100" lvl="1" indent="-342900"/>
            <a:r>
              <a:rPr lang="en-US" dirty="0" smtClean="0"/>
              <a:t>Soil moisture</a:t>
            </a:r>
          </a:p>
          <a:p>
            <a:pPr marL="800100" lvl="1" indent="-342900"/>
            <a:r>
              <a:rPr lang="en-US" dirty="0" smtClean="0"/>
              <a:t>SWE</a:t>
            </a:r>
          </a:p>
          <a:p>
            <a:pPr marL="800100" lvl="1" indent="-342900"/>
            <a:r>
              <a:rPr lang="en-US" dirty="0" smtClean="0"/>
              <a:t>Current reservoir and diversion information </a:t>
            </a:r>
            <a:r>
              <a:rPr lang="en-US" i="1" dirty="0" smtClean="0"/>
              <a:t>not used in Unregulated mode</a:t>
            </a:r>
            <a:r>
              <a:rPr lang="en-US" dirty="0" smtClean="0"/>
              <a:t>.</a:t>
            </a:r>
          </a:p>
          <a:p>
            <a:pPr marL="400050"/>
            <a:r>
              <a:rPr lang="en-US" dirty="0" err="1" smtClean="0"/>
              <a:t>Forcings</a:t>
            </a:r>
            <a:r>
              <a:rPr lang="en-US" dirty="0" smtClean="0"/>
              <a:t> are probabilistic</a:t>
            </a:r>
          </a:p>
          <a:p>
            <a:pPr marL="800100" lvl="1"/>
            <a:r>
              <a:rPr lang="en-US" dirty="0" smtClean="0"/>
              <a:t>Uses 30 years of MAP and MAT from calibration to create 30 hydrologic traces/scenarios.</a:t>
            </a:r>
          </a:p>
          <a:p>
            <a:pPr marL="800100" lvl="1"/>
            <a:r>
              <a:rPr lang="en-US" dirty="0" smtClean="0"/>
              <a:t>QPF and QTF </a:t>
            </a:r>
          </a:p>
          <a:p>
            <a:pPr marL="1200150" lvl="2"/>
            <a:r>
              <a:rPr lang="en-US" dirty="0" smtClean="0"/>
              <a:t>Deterministic QPF (5 days) and QTF (10 days)</a:t>
            </a:r>
          </a:p>
          <a:p>
            <a:pPr marL="1200150" lvl="2"/>
            <a:r>
              <a:rPr lang="en-US" dirty="0" smtClean="0">
                <a:solidFill>
                  <a:srgbClr val="FF0000"/>
                </a:solidFill>
              </a:rPr>
              <a:t>Can use ensemble QPF and QTF from weather and/or climate models (test mode this year)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Operations</a:t>
            </a:r>
            <a:br>
              <a:rPr lang="en-US" dirty="0" smtClean="0"/>
            </a:br>
            <a:r>
              <a:rPr lang="en-US" dirty="0" smtClean="0"/>
              <a:t>Initial Conditions – Soil Moisture</a:t>
            </a:r>
            <a:endParaRPr lang="en-US" dirty="0"/>
          </a:p>
        </p:txBody>
      </p:sp>
      <p:sp>
        <p:nvSpPr>
          <p:cNvPr id="3" name="TextBox 2"/>
          <p:cNvSpPr txBox="1"/>
          <p:nvPr/>
        </p:nvSpPr>
        <p:spPr>
          <a:xfrm>
            <a:off x="685800" y="1752600"/>
            <a:ext cx="3581400" cy="1754326"/>
          </a:xfrm>
          <a:prstGeom prst="rect">
            <a:avLst/>
          </a:prstGeom>
          <a:noFill/>
          <a:ln>
            <a:solidFill>
              <a:schemeClr val="tx1"/>
            </a:solidFill>
          </a:ln>
        </p:spPr>
        <p:txBody>
          <a:bodyPr wrap="square" rtlCol="0">
            <a:spAutoFit/>
          </a:bodyPr>
          <a:lstStyle/>
          <a:p>
            <a:r>
              <a:rPr lang="en-US" dirty="0" smtClean="0"/>
              <a:t>LZFPC (</a:t>
            </a:r>
            <a:r>
              <a:rPr lang="en-US" dirty="0" err="1" smtClean="0"/>
              <a:t>baseflow</a:t>
            </a:r>
            <a:r>
              <a:rPr lang="en-US" dirty="0" smtClean="0"/>
              <a:t> or free water)</a:t>
            </a:r>
          </a:p>
          <a:p>
            <a:pPr marL="342900" indent="-342900">
              <a:buAutoNum type="arabicPeriod"/>
            </a:pPr>
            <a:r>
              <a:rPr lang="en-US" dirty="0" smtClean="0"/>
              <a:t>Carryover from previous season</a:t>
            </a:r>
          </a:p>
          <a:p>
            <a:pPr marL="342900" indent="-342900">
              <a:buAutoNum type="arabicPeriod"/>
            </a:pPr>
            <a:r>
              <a:rPr lang="en-US" dirty="0" smtClean="0"/>
              <a:t>Affected some by fall precipitation</a:t>
            </a:r>
          </a:p>
          <a:p>
            <a:pPr marL="342900" indent="-342900">
              <a:buAutoNum type="arabicPeriod"/>
            </a:pPr>
            <a:r>
              <a:rPr lang="en-US" dirty="0" smtClean="0"/>
              <a:t>Adjusted by flow observations in fall/early winter</a:t>
            </a:r>
            <a:endParaRPr lang="en-US" dirty="0"/>
          </a:p>
        </p:txBody>
      </p:sp>
      <p:sp>
        <p:nvSpPr>
          <p:cNvPr id="4" name="TextBox 3"/>
          <p:cNvSpPr txBox="1"/>
          <p:nvPr/>
        </p:nvSpPr>
        <p:spPr>
          <a:xfrm>
            <a:off x="685800" y="3600271"/>
            <a:ext cx="3581400" cy="1754326"/>
          </a:xfrm>
          <a:prstGeom prst="rect">
            <a:avLst/>
          </a:prstGeom>
          <a:noFill/>
          <a:ln>
            <a:solidFill>
              <a:schemeClr val="tx1"/>
            </a:solidFill>
          </a:ln>
        </p:spPr>
        <p:txBody>
          <a:bodyPr wrap="square" rtlCol="0">
            <a:spAutoFit/>
          </a:bodyPr>
          <a:lstStyle/>
          <a:p>
            <a:r>
              <a:rPr lang="en-US" dirty="0" smtClean="0"/>
              <a:t>LZTWC (tension water)</a:t>
            </a:r>
          </a:p>
          <a:p>
            <a:pPr marL="342900" indent="-342900">
              <a:buAutoNum type="arabicPeriod"/>
            </a:pPr>
            <a:r>
              <a:rPr lang="en-US" dirty="0" smtClean="0"/>
              <a:t>Little carryover from previous season</a:t>
            </a:r>
          </a:p>
          <a:p>
            <a:pPr marL="342900" indent="-342900">
              <a:buAutoNum type="arabicPeriod"/>
            </a:pPr>
            <a:r>
              <a:rPr lang="en-US" dirty="0" smtClean="0"/>
              <a:t>Affected strongly by fall precipitation</a:t>
            </a:r>
          </a:p>
          <a:p>
            <a:pPr marL="342900" indent="-342900">
              <a:buAutoNum type="arabicPeriod"/>
            </a:pPr>
            <a:r>
              <a:rPr lang="en-US" dirty="0" smtClean="0"/>
              <a:t>Regionally adjusted</a:t>
            </a:r>
            <a:endParaRPr lang="en-US" dirty="0"/>
          </a:p>
        </p:txBody>
      </p:sp>
      <p:sp>
        <p:nvSpPr>
          <p:cNvPr id="5" name="TextBox 4"/>
          <p:cNvSpPr txBox="1"/>
          <p:nvPr/>
        </p:nvSpPr>
        <p:spPr>
          <a:xfrm>
            <a:off x="685800" y="5505271"/>
            <a:ext cx="3581400" cy="369332"/>
          </a:xfrm>
          <a:prstGeom prst="rect">
            <a:avLst/>
          </a:prstGeom>
          <a:noFill/>
          <a:ln>
            <a:solidFill>
              <a:srgbClr val="FF0000"/>
            </a:solidFill>
          </a:ln>
        </p:spPr>
        <p:txBody>
          <a:bodyPr wrap="square" rtlCol="0">
            <a:spAutoFit/>
          </a:bodyPr>
          <a:lstStyle/>
          <a:p>
            <a:r>
              <a:rPr lang="en-US" dirty="0" smtClean="0">
                <a:solidFill>
                  <a:srgbClr val="FF0000"/>
                </a:solidFill>
              </a:rPr>
              <a:t>NRCS soil moisture observations</a:t>
            </a:r>
            <a:endParaRPr lang="en-US" dirty="0">
              <a:solidFill>
                <a:srgbClr val="FF0000"/>
              </a:solidFill>
            </a:endParaRPr>
          </a:p>
        </p:txBody>
      </p:sp>
      <p:cxnSp>
        <p:nvCxnSpPr>
          <p:cNvPr id="6" name="Straight Arrow Connector 5"/>
          <p:cNvCxnSpPr>
            <a:stCxn id="5" idx="0"/>
            <a:endCxn id="4" idx="2"/>
          </p:cNvCxnSpPr>
          <p:nvPr/>
        </p:nvCxnSpPr>
        <p:spPr>
          <a:xfrm flipV="1">
            <a:off x="2476500" y="5354597"/>
            <a:ext cx="0" cy="150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0" y="1981200"/>
            <a:ext cx="3581400" cy="1477328"/>
          </a:xfrm>
          <a:prstGeom prst="rect">
            <a:avLst/>
          </a:prstGeom>
          <a:noFill/>
          <a:ln>
            <a:solidFill>
              <a:schemeClr val="tx1"/>
            </a:solidFill>
          </a:ln>
        </p:spPr>
        <p:txBody>
          <a:bodyPr wrap="square" rtlCol="0">
            <a:spAutoFit/>
          </a:bodyPr>
          <a:lstStyle/>
          <a:p>
            <a:r>
              <a:rPr lang="en-US" dirty="0" smtClean="0"/>
              <a:t>Initial fall soil moisture</a:t>
            </a:r>
          </a:p>
          <a:p>
            <a:pPr marL="342900" indent="-342900">
              <a:buAutoNum type="arabicPeriod"/>
            </a:pPr>
            <a:r>
              <a:rPr lang="en-US" dirty="0" smtClean="0"/>
              <a:t>Can have a moderate impact on spring runoff (+/- 5-10 %)</a:t>
            </a:r>
          </a:p>
          <a:p>
            <a:pPr marL="342900" indent="-342900">
              <a:buAutoNum type="arabicPeriod"/>
            </a:pPr>
            <a:r>
              <a:rPr lang="en-US" dirty="0" smtClean="0"/>
              <a:t>Typical Capacity of LZTWC+LZFPC ~ 15 inches</a:t>
            </a:r>
            <a:endParaRPr lang="en-US" dirty="0"/>
          </a:p>
        </p:txBody>
      </p:sp>
      <p:cxnSp>
        <p:nvCxnSpPr>
          <p:cNvPr id="9" name="Straight Arrow Connector 8"/>
          <p:cNvCxnSpPr/>
          <p:nvPr/>
        </p:nvCxnSpPr>
        <p:spPr>
          <a:xfrm flipV="1">
            <a:off x="4267200" y="3048000"/>
            <a:ext cx="1066800" cy="15818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953000" y="3276601"/>
            <a:ext cx="3962400" cy="3295412"/>
            <a:chOff x="366713" y="1300164"/>
            <a:chExt cx="6299200" cy="5551437"/>
          </a:xfrm>
        </p:grpSpPr>
        <p:sp>
          <p:nvSpPr>
            <p:cNvPr id="11" name="Line 2"/>
            <p:cNvSpPr>
              <a:spLocks noChangeShapeType="1"/>
            </p:cNvSpPr>
            <p:nvPr/>
          </p:nvSpPr>
          <p:spPr bwMode="auto">
            <a:xfrm>
              <a:off x="457200" y="24463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 name="Line 3"/>
            <p:cNvSpPr>
              <a:spLocks noChangeShapeType="1"/>
            </p:cNvSpPr>
            <p:nvPr/>
          </p:nvSpPr>
          <p:spPr bwMode="auto">
            <a:xfrm>
              <a:off x="465138" y="2971800"/>
              <a:ext cx="41005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3" name="Line 4"/>
            <p:cNvSpPr>
              <a:spLocks noChangeShapeType="1"/>
            </p:cNvSpPr>
            <p:nvPr/>
          </p:nvSpPr>
          <p:spPr bwMode="auto">
            <a:xfrm flipV="1">
              <a:off x="4572000" y="2433638"/>
              <a:ext cx="0" cy="544512"/>
            </a:xfrm>
            <a:prstGeom prst="line">
              <a:avLst/>
            </a:prstGeom>
            <a:noFill/>
            <a:ln w="12700">
              <a:solidFill>
                <a:schemeClr val="tx1"/>
              </a:solidFill>
              <a:round/>
              <a:headEnd type="none" w="sm" len="sm"/>
              <a:tailEnd type="none" w="sm" len="sm"/>
            </a:ln>
            <a:effectLst/>
          </p:spPr>
          <p:txBody>
            <a:bodyPr wrap="none" anchor="ctr"/>
            <a:lstStyle/>
            <a:p>
              <a:endParaRPr lang="en-US"/>
            </a:p>
          </p:txBody>
        </p:sp>
        <p:graphicFrame>
          <p:nvGraphicFramePr>
            <p:cNvPr id="14" name="Object 5">
              <a:hlinkClick r:id="" action="ppaction://ole?verb=0"/>
            </p:cNvPr>
            <p:cNvGraphicFramePr>
              <a:graphicFrameLocks/>
            </p:cNvGraphicFramePr>
            <p:nvPr/>
          </p:nvGraphicFramePr>
          <p:xfrm>
            <a:off x="914400" y="1828800"/>
            <a:ext cx="469900" cy="622300"/>
          </p:xfrm>
          <a:graphic>
            <a:graphicData uri="http://schemas.openxmlformats.org/presentationml/2006/ole">
              <p:oleObj spid="_x0000_s32770" name="Clip" r:id="rId3" imgW="469800" imgH="622080" progId="">
                <p:embed/>
              </p:oleObj>
            </a:graphicData>
          </a:graphic>
        </p:graphicFrame>
        <p:graphicFrame>
          <p:nvGraphicFramePr>
            <p:cNvPr id="15" name="Object 6">
              <a:hlinkClick r:id="" action="ppaction://ole?verb=0"/>
            </p:cNvPr>
            <p:cNvGraphicFramePr>
              <a:graphicFrameLocks/>
            </p:cNvGraphicFramePr>
            <p:nvPr/>
          </p:nvGraphicFramePr>
          <p:xfrm>
            <a:off x="1712913" y="1905000"/>
            <a:ext cx="433387" cy="698500"/>
          </p:xfrm>
          <a:graphic>
            <a:graphicData uri="http://schemas.openxmlformats.org/presentationml/2006/ole">
              <p:oleObj spid="_x0000_s32771" name="Clip" r:id="rId4" imgW="433080" imgH="698400" progId="">
                <p:embed/>
              </p:oleObj>
            </a:graphicData>
          </a:graphic>
        </p:graphicFrame>
        <p:sp>
          <p:nvSpPr>
            <p:cNvPr id="18" name="Line 9"/>
            <p:cNvSpPr>
              <a:spLocks noChangeShapeType="1"/>
            </p:cNvSpPr>
            <p:nvPr/>
          </p:nvSpPr>
          <p:spPr bwMode="auto">
            <a:xfrm>
              <a:off x="465138" y="2667000"/>
              <a:ext cx="4100512" cy="0"/>
            </a:xfrm>
            <a:prstGeom prst="line">
              <a:avLst/>
            </a:prstGeom>
            <a:noFill/>
            <a:ln w="12700">
              <a:solidFill>
                <a:schemeClr val="tx1"/>
              </a:solidFill>
              <a:prstDash val="lgDash"/>
              <a:round/>
              <a:headEnd type="none" w="sm" len="sm"/>
              <a:tailEnd type="none" w="sm" len="sm"/>
            </a:ln>
            <a:effectLst/>
          </p:spPr>
          <p:txBody>
            <a:bodyPr wrap="none" anchor="ctr"/>
            <a:lstStyle/>
            <a:p>
              <a:endParaRPr lang="en-US"/>
            </a:p>
          </p:txBody>
        </p:sp>
        <p:sp>
          <p:nvSpPr>
            <p:cNvPr id="19" name="Rectangle 10"/>
            <p:cNvSpPr>
              <a:spLocks noChangeArrowheads="1"/>
            </p:cNvSpPr>
            <p:nvPr/>
          </p:nvSpPr>
          <p:spPr bwMode="auto">
            <a:xfrm>
              <a:off x="2576513" y="2682875"/>
              <a:ext cx="1674812" cy="211138"/>
            </a:xfrm>
            <a:prstGeom prst="rect">
              <a:avLst/>
            </a:prstGeom>
            <a:noFill/>
            <a:ln w="9525">
              <a:noFill/>
              <a:miter lim="800000"/>
              <a:headEnd/>
              <a:tailEnd/>
            </a:ln>
            <a:effectLst/>
          </p:spPr>
          <p:txBody>
            <a:bodyPr wrap="none" lIns="90488" tIns="44450" rIns="90488" bIns="44450">
              <a:spAutoFit/>
            </a:bodyPr>
            <a:lstStyle/>
            <a:p>
              <a:r>
                <a:rPr lang="en-US" sz="800" b="1"/>
                <a:t>TENSION   WATER   STORAGE</a:t>
              </a:r>
            </a:p>
          </p:txBody>
        </p:sp>
        <p:sp>
          <p:nvSpPr>
            <p:cNvPr id="20" name="Freeform 11"/>
            <p:cNvSpPr>
              <a:spLocks/>
            </p:cNvSpPr>
            <p:nvPr/>
          </p:nvSpPr>
          <p:spPr bwMode="auto">
            <a:xfrm>
              <a:off x="1371600" y="4038600"/>
              <a:ext cx="1588" cy="1588"/>
            </a:xfrm>
            <a:custGeom>
              <a:avLst/>
              <a:gdLst/>
              <a:ahLst/>
              <a:cxnLst>
                <a:cxn ang="0">
                  <a:pos x="0" y="0"/>
                </a:cxn>
                <a:cxn ang="0">
                  <a:pos x="0" y="0"/>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21" name="Line 12"/>
            <p:cNvSpPr>
              <a:spLocks noChangeShapeType="1"/>
            </p:cNvSpPr>
            <p:nvPr/>
          </p:nvSpPr>
          <p:spPr bwMode="auto">
            <a:xfrm>
              <a:off x="457200" y="3360738"/>
              <a:ext cx="0" cy="442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 name="Line 13"/>
            <p:cNvSpPr>
              <a:spLocks noChangeShapeType="1"/>
            </p:cNvSpPr>
            <p:nvPr/>
          </p:nvSpPr>
          <p:spPr bwMode="auto">
            <a:xfrm>
              <a:off x="465138" y="3581400"/>
              <a:ext cx="4862512" cy="0"/>
            </a:xfrm>
            <a:prstGeom prst="line">
              <a:avLst/>
            </a:prstGeom>
            <a:noFill/>
            <a:ln w="12700">
              <a:solidFill>
                <a:schemeClr val="tx1"/>
              </a:solidFill>
              <a:prstDash val="lgDash"/>
              <a:round/>
              <a:headEnd type="none" w="sm" len="sm"/>
              <a:tailEnd type="none" w="sm" len="sm"/>
            </a:ln>
            <a:effectLst/>
          </p:spPr>
          <p:txBody>
            <a:bodyPr wrap="none" anchor="ctr"/>
            <a:lstStyle/>
            <a:p>
              <a:endParaRPr lang="en-US"/>
            </a:p>
          </p:txBody>
        </p:sp>
        <p:sp>
          <p:nvSpPr>
            <p:cNvPr id="23" name="Rectangle 14"/>
            <p:cNvSpPr>
              <a:spLocks noChangeArrowheads="1"/>
            </p:cNvSpPr>
            <p:nvPr/>
          </p:nvSpPr>
          <p:spPr bwMode="auto">
            <a:xfrm>
              <a:off x="2805113" y="3673475"/>
              <a:ext cx="1385887" cy="211138"/>
            </a:xfrm>
            <a:prstGeom prst="rect">
              <a:avLst/>
            </a:prstGeom>
            <a:noFill/>
            <a:ln w="9525">
              <a:noFill/>
              <a:miter lim="800000"/>
              <a:headEnd/>
              <a:tailEnd/>
            </a:ln>
            <a:effectLst/>
          </p:spPr>
          <p:txBody>
            <a:bodyPr wrap="none" lIns="90488" tIns="44450" rIns="90488" bIns="44450">
              <a:spAutoFit/>
            </a:bodyPr>
            <a:lstStyle/>
            <a:p>
              <a:r>
                <a:rPr lang="en-US" sz="800" b="1"/>
                <a:t>FREE WATER STORAGE</a:t>
              </a:r>
            </a:p>
          </p:txBody>
        </p:sp>
        <p:sp>
          <p:nvSpPr>
            <p:cNvPr id="24" name="Line 15"/>
            <p:cNvSpPr>
              <a:spLocks noChangeShapeType="1"/>
            </p:cNvSpPr>
            <p:nvPr/>
          </p:nvSpPr>
          <p:spPr bwMode="auto">
            <a:xfrm>
              <a:off x="457200" y="3817938"/>
              <a:ext cx="0"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5" name="Line 16"/>
            <p:cNvSpPr>
              <a:spLocks noChangeShapeType="1"/>
            </p:cNvSpPr>
            <p:nvPr/>
          </p:nvSpPr>
          <p:spPr bwMode="auto">
            <a:xfrm>
              <a:off x="465138" y="3962400"/>
              <a:ext cx="2119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6" name="Line 17"/>
            <p:cNvSpPr>
              <a:spLocks noChangeShapeType="1"/>
            </p:cNvSpPr>
            <p:nvPr/>
          </p:nvSpPr>
          <p:spPr bwMode="auto">
            <a:xfrm>
              <a:off x="3055938" y="3962400"/>
              <a:ext cx="2271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 name="Line 18"/>
            <p:cNvSpPr>
              <a:spLocks noChangeShapeType="1"/>
            </p:cNvSpPr>
            <p:nvPr/>
          </p:nvSpPr>
          <p:spPr bwMode="auto">
            <a:xfrm>
              <a:off x="2590800" y="3970338"/>
              <a:ext cx="0" cy="595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8" name="Line 19"/>
            <p:cNvSpPr>
              <a:spLocks noChangeShapeType="1"/>
            </p:cNvSpPr>
            <p:nvPr/>
          </p:nvSpPr>
          <p:spPr bwMode="auto">
            <a:xfrm>
              <a:off x="3048000" y="3970338"/>
              <a:ext cx="0" cy="595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 name="Line 20"/>
            <p:cNvSpPr>
              <a:spLocks noChangeShapeType="1"/>
            </p:cNvSpPr>
            <p:nvPr/>
          </p:nvSpPr>
          <p:spPr bwMode="auto">
            <a:xfrm flipH="1">
              <a:off x="452438" y="4572000"/>
              <a:ext cx="2144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 name="Line 21"/>
            <p:cNvSpPr>
              <a:spLocks noChangeShapeType="1"/>
            </p:cNvSpPr>
            <p:nvPr/>
          </p:nvSpPr>
          <p:spPr bwMode="auto">
            <a:xfrm>
              <a:off x="457200" y="4579938"/>
              <a:ext cx="0" cy="11287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1" name="Line 22"/>
            <p:cNvSpPr>
              <a:spLocks noChangeShapeType="1"/>
            </p:cNvSpPr>
            <p:nvPr/>
          </p:nvSpPr>
          <p:spPr bwMode="auto">
            <a:xfrm>
              <a:off x="3055938" y="4572000"/>
              <a:ext cx="1966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2" name="Line 23"/>
            <p:cNvSpPr>
              <a:spLocks noChangeShapeType="1"/>
            </p:cNvSpPr>
            <p:nvPr/>
          </p:nvSpPr>
          <p:spPr bwMode="auto">
            <a:xfrm>
              <a:off x="5029200" y="4579938"/>
              <a:ext cx="0" cy="900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3" name="Line 24"/>
            <p:cNvSpPr>
              <a:spLocks noChangeShapeType="1"/>
            </p:cNvSpPr>
            <p:nvPr/>
          </p:nvSpPr>
          <p:spPr bwMode="auto">
            <a:xfrm flipH="1">
              <a:off x="3043238" y="5562600"/>
              <a:ext cx="1001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4" name="Line 25"/>
            <p:cNvSpPr>
              <a:spLocks noChangeShapeType="1"/>
            </p:cNvSpPr>
            <p:nvPr/>
          </p:nvSpPr>
          <p:spPr bwMode="auto">
            <a:xfrm>
              <a:off x="2590800" y="45799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5" name="Line 26"/>
            <p:cNvSpPr>
              <a:spLocks noChangeShapeType="1"/>
            </p:cNvSpPr>
            <p:nvPr/>
          </p:nvSpPr>
          <p:spPr bwMode="auto">
            <a:xfrm>
              <a:off x="3048000" y="4579938"/>
              <a:ext cx="0" cy="976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6" name="Line 27"/>
            <p:cNvSpPr>
              <a:spLocks noChangeShapeType="1"/>
            </p:cNvSpPr>
            <p:nvPr/>
          </p:nvSpPr>
          <p:spPr bwMode="auto">
            <a:xfrm>
              <a:off x="4038600" y="45799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7" name="Line 28"/>
            <p:cNvSpPr>
              <a:spLocks noChangeShapeType="1"/>
            </p:cNvSpPr>
            <p:nvPr/>
          </p:nvSpPr>
          <p:spPr bwMode="auto">
            <a:xfrm>
              <a:off x="3055938" y="5257800"/>
              <a:ext cx="976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8" name="Line 29"/>
            <p:cNvSpPr>
              <a:spLocks noChangeShapeType="1"/>
            </p:cNvSpPr>
            <p:nvPr/>
          </p:nvSpPr>
          <p:spPr bwMode="auto">
            <a:xfrm>
              <a:off x="4038600" y="5265738"/>
              <a:ext cx="0" cy="290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9" name="Line 30"/>
            <p:cNvSpPr>
              <a:spLocks noChangeShapeType="1"/>
            </p:cNvSpPr>
            <p:nvPr/>
          </p:nvSpPr>
          <p:spPr bwMode="auto">
            <a:xfrm>
              <a:off x="1524000" y="4579938"/>
              <a:ext cx="0" cy="519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0" name="Rectangle 31"/>
            <p:cNvSpPr>
              <a:spLocks noChangeArrowheads="1"/>
            </p:cNvSpPr>
            <p:nvPr/>
          </p:nvSpPr>
          <p:spPr bwMode="auto">
            <a:xfrm>
              <a:off x="581025" y="4587875"/>
              <a:ext cx="679450" cy="700088"/>
            </a:xfrm>
            <a:prstGeom prst="rect">
              <a:avLst/>
            </a:prstGeom>
            <a:noFill/>
            <a:ln w="9525">
              <a:noFill/>
              <a:miter lim="800000"/>
              <a:headEnd/>
              <a:tailEnd/>
            </a:ln>
            <a:effectLst/>
          </p:spPr>
          <p:txBody>
            <a:bodyPr wrap="none" lIns="90488" tIns="44450" rIns="90488" bIns="44450">
              <a:spAutoFit/>
            </a:bodyPr>
            <a:lstStyle/>
            <a:p>
              <a:pPr algn="ctr"/>
              <a:endParaRPr lang="en-US" sz="800" b="1"/>
            </a:p>
            <a:p>
              <a:pPr algn="ctr"/>
              <a:r>
                <a:rPr lang="en-US" sz="800" b="1"/>
                <a:t>PRIMARY</a:t>
              </a:r>
            </a:p>
            <a:p>
              <a:pPr algn="ctr"/>
              <a:r>
                <a:rPr lang="en-US" sz="800" b="1"/>
                <a:t>FREE</a:t>
              </a:r>
            </a:p>
            <a:p>
              <a:pPr algn="ctr"/>
              <a:r>
                <a:rPr lang="en-US" sz="800" b="1"/>
                <a:t>WATER</a:t>
              </a:r>
            </a:p>
            <a:p>
              <a:pPr algn="ctr"/>
              <a:r>
                <a:rPr lang="en-US" sz="800" b="1"/>
                <a:t>STORAGE</a:t>
              </a:r>
            </a:p>
          </p:txBody>
        </p:sp>
        <p:sp>
          <p:nvSpPr>
            <p:cNvPr id="41" name="Rectangle 32"/>
            <p:cNvSpPr>
              <a:spLocks noChangeArrowheads="1"/>
            </p:cNvSpPr>
            <p:nvPr/>
          </p:nvSpPr>
          <p:spPr bwMode="auto">
            <a:xfrm>
              <a:off x="1647825" y="4587875"/>
              <a:ext cx="679450" cy="577850"/>
            </a:xfrm>
            <a:prstGeom prst="rect">
              <a:avLst/>
            </a:prstGeom>
            <a:noFill/>
            <a:ln w="9525">
              <a:noFill/>
              <a:miter lim="800000"/>
              <a:headEnd/>
              <a:tailEnd/>
            </a:ln>
            <a:effectLst/>
          </p:spPr>
          <p:txBody>
            <a:bodyPr wrap="none" lIns="90488" tIns="44450" rIns="90488" bIns="44450">
              <a:spAutoFit/>
            </a:bodyPr>
            <a:lstStyle/>
            <a:p>
              <a:pPr algn="ctr"/>
              <a:endParaRPr lang="en-US" sz="800" b="1"/>
            </a:p>
            <a:p>
              <a:pPr algn="ctr"/>
              <a:r>
                <a:rPr lang="en-US" sz="800" b="1"/>
                <a:t>TENSION</a:t>
              </a:r>
            </a:p>
            <a:p>
              <a:pPr algn="ctr"/>
              <a:r>
                <a:rPr lang="en-US" sz="800" b="1"/>
                <a:t>WATER </a:t>
              </a:r>
            </a:p>
            <a:p>
              <a:pPr algn="ctr"/>
              <a:r>
                <a:rPr lang="en-US" sz="800" b="1"/>
                <a:t>STORAGE</a:t>
              </a:r>
            </a:p>
          </p:txBody>
        </p:sp>
        <p:sp>
          <p:nvSpPr>
            <p:cNvPr id="42" name="Line 33"/>
            <p:cNvSpPr>
              <a:spLocks noChangeShapeType="1"/>
            </p:cNvSpPr>
            <p:nvPr/>
          </p:nvSpPr>
          <p:spPr bwMode="auto">
            <a:xfrm>
              <a:off x="465138" y="5715000"/>
              <a:ext cx="442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3" name="Line 34"/>
            <p:cNvSpPr>
              <a:spLocks noChangeShapeType="1"/>
            </p:cNvSpPr>
            <p:nvPr/>
          </p:nvSpPr>
          <p:spPr bwMode="auto">
            <a:xfrm>
              <a:off x="914400" y="5722938"/>
              <a:ext cx="0"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4" name="Line 35"/>
            <p:cNvSpPr>
              <a:spLocks noChangeShapeType="1"/>
            </p:cNvSpPr>
            <p:nvPr/>
          </p:nvSpPr>
          <p:spPr bwMode="auto">
            <a:xfrm>
              <a:off x="922338" y="5867400"/>
              <a:ext cx="1381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5" name="Line 36"/>
            <p:cNvSpPr>
              <a:spLocks noChangeShapeType="1"/>
            </p:cNvSpPr>
            <p:nvPr/>
          </p:nvSpPr>
          <p:spPr bwMode="auto">
            <a:xfrm flipV="1">
              <a:off x="1066800" y="5710238"/>
              <a:ext cx="0" cy="163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 name="Line 37"/>
            <p:cNvSpPr>
              <a:spLocks noChangeShapeType="1"/>
            </p:cNvSpPr>
            <p:nvPr/>
          </p:nvSpPr>
          <p:spPr bwMode="auto">
            <a:xfrm>
              <a:off x="1074738" y="5715000"/>
              <a:ext cx="33385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7" name="Line 38"/>
            <p:cNvSpPr>
              <a:spLocks noChangeShapeType="1"/>
            </p:cNvSpPr>
            <p:nvPr/>
          </p:nvSpPr>
          <p:spPr bwMode="auto">
            <a:xfrm>
              <a:off x="4419600" y="5722938"/>
              <a:ext cx="0"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8" name="Line 39"/>
            <p:cNvSpPr>
              <a:spLocks noChangeShapeType="1"/>
            </p:cNvSpPr>
            <p:nvPr/>
          </p:nvSpPr>
          <p:spPr bwMode="auto">
            <a:xfrm>
              <a:off x="4427538" y="5867400"/>
              <a:ext cx="1381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9" name="Line 40"/>
            <p:cNvSpPr>
              <a:spLocks noChangeShapeType="1"/>
            </p:cNvSpPr>
            <p:nvPr/>
          </p:nvSpPr>
          <p:spPr bwMode="auto">
            <a:xfrm flipV="1">
              <a:off x="4572000" y="5710238"/>
              <a:ext cx="0" cy="163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0" name="Line 41"/>
            <p:cNvSpPr>
              <a:spLocks noChangeShapeType="1"/>
            </p:cNvSpPr>
            <p:nvPr/>
          </p:nvSpPr>
          <p:spPr bwMode="auto">
            <a:xfrm>
              <a:off x="4579938" y="5715000"/>
              <a:ext cx="442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1" name="Line 42"/>
            <p:cNvSpPr>
              <a:spLocks noChangeShapeType="1"/>
            </p:cNvSpPr>
            <p:nvPr/>
          </p:nvSpPr>
          <p:spPr bwMode="auto">
            <a:xfrm flipV="1">
              <a:off x="5029200" y="5405438"/>
              <a:ext cx="0" cy="315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2" name="Line 43"/>
            <p:cNvSpPr>
              <a:spLocks noChangeShapeType="1"/>
            </p:cNvSpPr>
            <p:nvPr/>
          </p:nvSpPr>
          <p:spPr bwMode="auto">
            <a:xfrm>
              <a:off x="1524000" y="5265738"/>
              <a:ext cx="0" cy="2905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 name="Line 44"/>
            <p:cNvSpPr>
              <a:spLocks noChangeShapeType="1"/>
            </p:cNvSpPr>
            <p:nvPr/>
          </p:nvSpPr>
          <p:spPr bwMode="auto">
            <a:xfrm>
              <a:off x="1531938" y="5257800"/>
              <a:ext cx="1204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 name="Line 45"/>
            <p:cNvSpPr>
              <a:spLocks noChangeShapeType="1"/>
            </p:cNvSpPr>
            <p:nvPr/>
          </p:nvSpPr>
          <p:spPr bwMode="auto">
            <a:xfrm>
              <a:off x="2743200" y="5341938"/>
              <a:ext cx="0" cy="214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5" name="Line 46"/>
            <p:cNvSpPr>
              <a:spLocks noChangeShapeType="1"/>
            </p:cNvSpPr>
            <p:nvPr/>
          </p:nvSpPr>
          <p:spPr bwMode="auto">
            <a:xfrm>
              <a:off x="1531938" y="5562600"/>
              <a:ext cx="1204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6" name="Rectangle 47"/>
            <p:cNvSpPr>
              <a:spLocks noChangeArrowheads="1"/>
            </p:cNvSpPr>
            <p:nvPr/>
          </p:nvSpPr>
          <p:spPr bwMode="auto">
            <a:xfrm>
              <a:off x="3171825" y="4587875"/>
              <a:ext cx="679450" cy="577850"/>
            </a:xfrm>
            <a:prstGeom prst="rect">
              <a:avLst/>
            </a:prstGeom>
            <a:noFill/>
            <a:ln w="9525">
              <a:noFill/>
              <a:miter lim="800000"/>
              <a:headEnd/>
              <a:tailEnd/>
            </a:ln>
            <a:effectLst/>
          </p:spPr>
          <p:txBody>
            <a:bodyPr wrap="none" lIns="90488" tIns="44450" rIns="90488" bIns="44450">
              <a:spAutoFit/>
            </a:bodyPr>
            <a:lstStyle/>
            <a:p>
              <a:pPr algn="ctr"/>
              <a:endParaRPr lang="en-US" sz="800" b="1"/>
            </a:p>
            <a:p>
              <a:pPr algn="ctr"/>
              <a:r>
                <a:rPr lang="en-US" sz="800" b="1"/>
                <a:t>TENSION</a:t>
              </a:r>
            </a:p>
            <a:p>
              <a:pPr algn="ctr"/>
              <a:r>
                <a:rPr lang="en-US" sz="800" b="1"/>
                <a:t>WATER</a:t>
              </a:r>
            </a:p>
            <a:p>
              <a:pPr algn="ctr"/>
              <a:r>
                <a:rPr lang="en-US" sz="800" b="1"/>
                <a:t>STORAGE</a:t>
              </a:r>
            </a:p>
          </p:txBody>
        </p:sp>
        <p:sp>
          <p:nvSpPr>
            <p:cNvPr id="57" name="Rectangle 48"/>
            <p:cNvSpPr>
              <a:spLocks noChangeArrowheads="1"/>
            </p:cNvSpPr>
            <p:nvPr/>
          </p:nvSpPr>
          <p:spPr bwMode="auto">
            <a:xfrm>
              <a:off x="4002088" y="4587875"/>
              <a:ext cx="1095375" cy="577850"/>
            </a:xfrm>
            <a:prstGeom prst="rect">
              <a:avLst/>
            </a:prstGeom>
            <a:noFill/>
            <a:ln w="9525">
              <a:noFill/>
              <a:miter lim="800000"/>
              <a:headEnd/>
              <a:tailEnd/>
            </a:ln>
            <a:effectLst/>
          </p:spPr>
          <p:txBody>
            <a:bodyPr wrap="none" lIns="90488" tIns="44450" rIns="90488" bIns="44450">
              <a:spAutoFit/>
            </a:bodyPr>
            <a:lstStyle/>
            <a:p>
              <a:pPr algn="ctr"/>
              <a:endParaRPr lang="en-US" sz="800" b="1" dirty="0"/>
            </a:p>
            <a:p>
              <a:pPr algn="ctr"/>
              <a:r>
                <a:rPr lang="en-US" sz="800" b="1" dirty="0"/>
                <a:t>SUPPLEMENTARY</a:t>
              </a:r>
            </a:p>
            <a:p>
              <a:pPr algn="ctr"/>
              <a:r>
                <a:rPr lang="en-US" sz="800" b="1" dirty="0"/>
                <a:t>FREE WATER</a:t>
              </a:r>
            </a:p>
            <a:p>
              <a:pPr algn="ctr"/>
              <a:r>
                <a:rPr lang="en-US" sz="800" b="1" dirty="0"/>
                <a:t>STORAGE</a:t>
              </a:r>
            </a:p>
          </p:txBody>
        </p:sp>
        <p:sp>
          <p:nvSpPr>
            <p:cNvPr id="68" name="Rectangle 59"/>
            <p:cNvSpPr>
              <a:spLocks noChangeArrowheads="1"/>
            </p:cNvSpPr>
            <p:nvPr/>
          </p:nvSpPr>
          <p:spPr bwMode="auto">
            <a:xfrm>
              <a:off x="366713" y="4260850"/>
              <a:ext cx="1058862" cy="393700"/>
            </a:xfrm>
            <a:prstGeom prst="rect">
              <a:avLst/>
            </a:prstGeom>
            <a:noFill/>
            <a:ln w="9525">
              <a:noFill/>
              <a:miter lim="800000"/>
              <a:headEnd/>
              <a:tailEnd/>
            </a:ln>
            <a:effectLst/>
          </p:spPr>
          <p:txBody>
            <a:bodyPr wrap="none" lIns="90488" tIns="44450" rIns="90488" bIns="44450">
              <a:spAutoFit/>
            </a:bodyPr>
            <a:lstStyle/>
            <a:p>
              <a:r>
                <a:rPr lang="en-US" sz="1000" b="1"/>
                <a:t>LOWER ZONE</a:t>
              </a:r>
            </a:p>
            <a:p>
              <a:endParaRPr lang="en-US" sz="1000" b="1"/>
            </a:p>
          </p:txBody>
        </p:sp>
        <p:sp>
          <p:nvSpPr>
            <p:cNvPr id="69" name="Rectangle 60"/>
            <p:cNvSpPr>
              <a:spLocks noChangeArrowheads="1"/>
            </p:cNvSpPr>
            <p:nvPr/>
          </p:nvSpPr>
          <p:spPr bwMode="auto">
            <a:xfrm>
              <a:off x="366713" y="2965450"/>
              <a:ext cx="995362" cy="241300"/>
            </a:xfrm>
            <a:prstGeom prst="rect">
              <a:avLst/>
            </a:prstGeom>
            <a:noFill/>
            <a:ln w="9525">
              <a:noFill/>
              <a:miter lim="800000"/>
              <a:headEnd/>
              <a:tailEnd/>
            </a:ln>
            <a:effectLst/>
          </p:spPr>
          <p:txBody>
            <a:bodyPr wrap="none" lIns="90488" tIns="44450" rIns="90488" bIns="44450">
              <a:spAutoFit/>
            </a:bodyPr>
            <a:lstStyle/>
            <a:p>
              <a:r>
                <a:rPr lang="en-US" sz="1000" b="1"/>
                <a:t>UPPER ZONE</a:t>
              </a:r>
            </a:p>
          </p:txBody>
        </p:sp>
        <p:sp>
          <p:nvSpPr>
            <p:cNvPr id="87" name="Line 78"/>
            <p:cNvSpPr>
              <a:spLocks noChangeShapeType="1"/>
            </p:cNvSpPr>
            <p:nvPr/>
          </p:nvSpPr>
          <p:spPr bwMode="auto">
            <a:xfrm>
              <a:off x="4579938" y="2522538"/>
              <a:ext cx="595312" cy="61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8" name="Line 79"/>
            <p:cNvSpPr>
              <a:spLocks noChangeShapeType="1"/>
            </p:cNvSpPr>
            <p:nvPr/>
          </p:nvSpPr>
          <p:spPr bwMode="auto">
            <a:xfrm>
              <a:off x="5181600" y="2598738"/>
              <a:ext cx="0" cy="3667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89" name="Line 80"/>
            <p:cNvSpPr>
              <a:spLocks noChangeShapeType="1"/>
            </p:cNvSpPr>
            <p:nvPr/>
          </p:nvSpPr>
          <p:spPr bwMode="auto">
            <a:xfrm>
              <a:off x="5341938" y="3360738"/>
              <a:ext cx="595312" cy="442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0" name="Line 81"/>
            <p:cNvSpPr>
              <a:spLocks noChangeShapeType="1"/>
            </p:cNvSpPr>
            <p:nvPr/>
          </p:nvSpPr>
          <p:spPr bwMode="auto">
            <a:xfrm>
              <a:off x="5943600" y="3817938"/>
              <a:ext cx="0" cy="2143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1" name="Line 82"/>
            <p:cNvSpPr>
              <a:spLocks noChangeShapeType="1"/>
            </p:cNvSpPr>
            <p:nvPr/>
          </p:nvSpPr>
          <p:spPr bwMode="auto">
            <a:xfrm>
              <a:off x="5341938" y="3970338"/>
              <a:ext cx="290512" cy="138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 name="Line 83"/>
            <p:cNvSpPr>
              <a:spLocks noChangeShapeType="1"/>
            </p:cNvSpPr>
            <p:nvPr/>
          </p:nvSpPr>
          <p:spPr bwMode="auto">
            <a:xfrm>
              <a:off x="5638800" y="4122738"/>
              <a:ext cx="0" cy="2143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6" name="Rectangle 87"/>
            <p:cNvSpPr>
              <a:spLocks noChangeArrowheads="1"/>
            </p:cNvSpPr>
            <p:nvPr/>
          </p:nvSpPr>
          <p:spPr bwMode="auto">
            <a:xfrm>
              <a:off x="4862513" y="4298178"/>
              <a:ext cx="814387" cy="211139"/>
            </a:xfrm>
            <a:prstGeom prst="rect">
              <a:avLst/>
            </a:prstGeom>
            <a:noFill/>
            <a:ln w="9525">
              <a:noFill/>
              <a:miter lim="800000"/>
              <a:headEnd/>
              <a:tailEnd/>
            </a:ln>
            <a:effectLst/>
          </p:spPr>
          <p:txBody>
            <a:bodyPr wrap="none" lIns="90488" tIns="44450" rIns="90488" bIns="44450">
              <a:spAutoFit/>
            </a:bodyPr>
            <a:lstStyle/>
            <a:p>
              <a:r>
                <a:rPr lang="en-US" sz="800" b="1" dirty="0"/>
                <a:t>INTERFLOW</a:t>
              </a:r>
            </a:p>
          </p:txBody>
        </p:sp>
        <p:sp>
          <p:nvSpPr>
            <p:cNvPr id="97" name="Rectangle 88"/>
            <p:cNvSpPr>
              <a:spLocks noChangeArrowheads="1"/>
            </p:cNvSpPr>
            <p:nvPr/>
          </p:nvSpPr>
          <p:spPr bwMode="auto">
            <a:xfrm>
              <a:off x="6005513" y="3673475"/>
              <a:ext cx="660400" cy="333375"/>
            </a:xfrm>
            <a:prstGeom prst="rect">
              <a:avLst/>
            </a:prstGeom>
            <a:noFill/>
            <a:ln w="9525">
              <a:noFill/>
              <a:miter lim="800000"/>
              <a:headEnd/>
              <a:tailEnd/>
            </a:ln>
            <a:effectLst/>
          </p:spPr>
          <p:txBody>
            <a:bodyPr wrap="none" lIns="90488" tIns="44450" rIns="90488" bIns="44450">
              <a:spAutoFit/>
            </a:bodyPr>
            <a:lstStyle/>
            <a:p>
              <a:r>
                <a:rPr lang="en-US" sz="800" b="1" dirty="0"/>
                <a:t>SURFACE</a:t>
              </a:r>
            </a:p>
            <a:p>
              <a:r>
                <a:rPr lang="en-US" sz="800" b="1" dirty="0"/>
                <a:t>RUNOFF</a:t>
              </a:r>
            </a:p>
          </p:txBody>
        </p:sp>
        <p:sp>
          <p:nvSpPr>
            <p:cNvPr id="99" name="Line 90"/>
            <p:cNvSpPr>
              <a:spLocks noChangeShapeType="1"/>
            </p:cNvSpPr>
            <p:nvPr/>
          </p:nvSpPr>
          <p:spPr bwMode="auto">
            <a:xfrm>
              <a:off x="990600" y="5875338"/>
              <a:ext cx="0" cy="2143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00" name="Line 91"/>
            <p:cNvSpPr>
              <a:spLocks noChangeShapeType="1"/>
            </p:cNvSpPr>
            <p:nvPr/>
          </p:nvSpPr>
          <p:spPr bwMode="auto">
            <a:xfrm>
              <a:off x="998538" y="6103938"/>
              <a:ext cx="4498742" cy="106264"/>
            </a:xfrm>
            <a:prstGeom prst="line">
              <a:avLst/>
            </a:prstGeom>
            <a:noFill/>
            <a:ln w="12700">
              <a:solidFill>
                <a:schemeClr val="tx1"/>
              </a:solidFill>
              <a:prstDash val="sysDot"/>
              <a:round/>
              <a:headEnd type="none" w="sm" len="sm"/>
              <a:tailEnd type="stealth" w="med" len="med"/>
            </a:ln>
            <a:effectLst/>
          </p:spPr>
          <p:txBody>
            <a:bodyPr wrap="none" anchor="ctr"/>
            <a:lstStyle/>
            <a:p>
              <a:endParaRPr lang="en-US"/>
            </a:p>
          </p:txBody>
        </p:sp>
        <p:sp>
          <p:nvSpPr>
            <p:cNvPr id="101" name="Line 92"/>
            <p:cNvSpPr>
              <a:spLocks noChangeShapeType="1"/>
            </p:cNvSpPr>
            <p:nvPr/>
          </p:nvSpPr>
          <p:spPr bwMode="auto">
            <a:xfrm>
              <a:off x="4503738" y="5875338"/>
              <a:ext cx="747712" cy="2905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02" name="Line 93"/>
            <p:cNvSpPr>
              <a:spLocks noChangeShapeType="1"/>
            </p:cNvSpPr>
            <p:nvPr/>
          </p:nvSpPr>
          <p:spPr bwMode="auto">
            <a:xfrm>
              <a:off x="4164304" y="6180138"/>
              <a:ext cx="519113" cy="519112"/>
            </a:xfrm>
            <a:prstGeom prst="line">
              <a:avLst/>
            </a:prstGeom>
            <a:noFill/>
            <a:ln w="12700">
              <a:solidFill>
                <a:schemeClr val="tx1"/>
              </a:solidFill>
              <a:prstDash val="sysDot"/>
              <a:round/>
              <a:headEnd type="none" w="sm" len="sm"/>
              <a:tailEnd type="stealth" w="med" len="med"/>
            </a:ln>
            <a:effectLst/>
          </p:spPr>
          <p:txBody>
            <a:bodyPr wrap="none" anchor="ctr"/>
            <a:lstStyle/>
            <a:p>
              <a:endParaRPr lang="en-US"/>
            </a:p>
          </p:txBody>
        </p:sp>
        <p:sp>
          <p:nvSpPr>
            <p:cNvPr id="103" name="Rectangle 94"/>
            <p:cNvSpPr>
              <a:spLocks noChangeArrowheads="1"/>
            </p:cNvSpPr>
            <p:nvPr/>
          </p:nvSpPr>
          <p:spPr bwMode="auto">
            <a:xfrm>
              <a:off x="2516829" y="5883275"/>
              <a:ext cx="758825" cy="211138"/>
            </a:xfrm>
            <a:prstGeom prst="rect">
              <a:avLst/>
            </a:prstGeom>
            <a:noFill/>
            <a:ln w="9525">
              <a:noFill/>
              <a:miter lim="800000"/>
              <a:headEnd/>
              <a:tailEnd/>
            </a:ln>
            <a:effectLst/>
          </p:spPr>
          <p:txBody>
            <a:bodyPr wrap="none" lIns="90488" tIns="44450" rIns="90488" bIns="44450">
              <a:spAutoFit/>
            </a:bodyPr>
            <a:lstStyle/>
            <a:p>
              <a:r>
                <a:rPr lang="en-US" sz="800" b="1" dirty="0"/>
                <a:t>BASEFLOW</a:t>
              </a:r>
            </a:p>
          </p:txBody>
        </p:sp>
        <p:sp>
          <p:nvSpPr>
            <p:cNvPr id="104" name="Rectangle 95"/>
            <p:cNvSpPr>
              <a:spLocks noChangeArrowheads="1"/>
            </p:cNvSpPr>
            <p:nvPr/>
          </p:nvSpPr>
          <p:spPr bwMode="auto">
            <a:xfrm>
              <a:off x="4608630" y="6518226"/>
              <a:ext cx="858836" cy="333375"/>
            </a:xfrm>
            <a:prstGeom prst="rect">
              <a:avLst/>
            </a:prstGeom>
            <a:noFill/>
            <a:ln w="9525">
              <a:noFill/>
              <a:miter lim="800000"/>
              <a:headEnd/>
              <a:tailEnd/>
            </a:ln>
            <a:effectLst/>
          </p:spPr>
          <p:txBody>
            <a:bodyPr wrap="none" lIns="90488" tIns="44450" rIns="90488" bIns="44450">
              <a:spAutoFit/>
            </a:bodyPr>
            <a:lstStyle/>
            <a:p>
              <a:r>
                <a:rPr lang="en-US" sz="800" b="1" dirty="0"/>
                <a:t>SUBSURFACE</a:t>
              </a:r>
            </a:p>
            <a:p>
              <a:r>
                <a:rPr lang="en-US" sz="800" b="1" dirty="0"/>
                <a:t>OUTFLOW</a:t>
              </a:r>
            </a:p>
          </p:txBody>
        </p:sp>
        <p:sp>
          <p:nvSpPr>
            <p:cNvPr id="105" name="Line 96"/>
            <p:cNvSpPr>
              <a:spLocks noChangeShapeType="1"/>
            </p:cNvSpPr>
            <p:nvPr/>
          </p:nvSpPr>
          <p:spPr bwMode="auto">
            <a:xfrm flipV="1">
              <a:off x="5334000" y="3500438"/>
              <a:ext cx="0" cy="4683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6" name="Freeform 97"/>
            <p:cNvSpPr>
              <a:spLocks/>
            </p:cNvSpPr>
            <p:nvPr/>
          </p:nvSpPr>
          <p:spPr bwMode="auto">
            <a:xfrm>
              <a:off x="1157288" y="2476500"/>
              <a:ext cx="815975" cy="2706688"/>
            </a:xfrm>
            <a:custGeom>
              <a:avLst/>
              <a:gdLst/>
              <a:ahLst/>
              <a:cxnLst>
                <a:cxn ang="0">
                  <a:pos x="424" y="1704"/>
                </a:cxn>
                <a:cxn ang="0">
                  <a:pos x="367" y="1683"/>
                </a:cxn>
                <a:cxn ang="0">
                  <a:pos x="337" y="1639"/>
                </a:cxn>
                <a:cxn ang="0">
                  <a:pos x="323" y="1595"/>
                </a:cxn>
                <a:cxn ang="0">
                  <a:pos x="323" y="1551"/>
                </a:cxn>
                <a:cxn ang="0">
                  <a:pos x="323" y="1507"/>
                </a:cxn>
                <a:cxn ang="0">
                  <a:pos x="323" y="1463"/>
                </a:cxn>
                <a:cxn ang="0">
                  <a:pos x="352" y="1405"/>
                </a:cxn>
                <a:cxn ang="0">
                  <a:pos x="396" y="1376"/>
                </a:cxn>
                <a:cxn ang="0">
                  <a:pos x="411" y="1332"/>
                </a:cxn>
                <a:cxn ang="0">
                  <a:pos x="440" y="1288"/>
                </a:cxn>
                <a:cxn ang="0">
                  <a:pos x="454" y="1244"/>
                </a:cxn>
                <a:cxn ang="0">
                  <a:pos x="469" y="1200"/>
                </a:cxn>
                <a:cxn ang="0">
                  <a:pos x="498" y="1156"/>
                </a:cxn>
                <a:cxn ang="0">
                  <a:pos x="498" y="1112"/>
                </a:cxn>
                <a:cxn ang="0">
                  <a:pos x="513" y="1068"/>
                </a:cxn>
                <a:cxn ang="0">
                  <a:pos x="513" y="1024"/>
                </a:cxn>
                <a:cxn ang="0">
                  <a:pos x="513" y="980"/>
                </a:cxn>
                <a:cxn ang="0">
                  <a:pos x="513" y="922"/>
                </a:cxn>
                <a:cxn ang="0">
                  <a:pos x="484" y="878"/>
                </a:cxn>
                <a:cxn ang="0">
                  <a:pos x="484" y="834"/>
                </a:cxn>
                <a:cxn ang="0">
                  <a:pos x="454" y="790"/>
                </a:cxn>
                <a:cxn ang="0">
                  <a:pos x="425" y="746"/>
                </a:cxn>
                <a:cxn ang="0">
                  <a:pos x="381" y="732"/>
                </a:cxn>
                <a:cxn ang="0">
                  <a:pos x="337" y="717"/>
                </a:cxn>
                <a:cxn ang="0">
                  <a:pos x="293" y="688"/>
                </a:cxn>
                <a:cxn ang="0">
                  <a:pos x="249" y="644"/>
                </a:cxn>
                <a:cxn ang="0">
                  <a:pos x="249" y="600"/>
                </a:cxn>
                <a:cxn ang="0">
                  <a:pos x="234" y="556"/>
                </a:cxn>
                <a:cxn ang="0">
                  <a:pos x="234" y="512"/>
                </a:cxn>
                <a:cxn ang="0">
                  <a:pos x="234" y="468"/>
                </a:cxn>
                <a:cxn ang="0">
                  <a:pos x="234" y="424"/>
                </a:cxn>
                <a:cxn ang="0">
                  <a:pos x="219" y="380"/>
                </a:cxn>
                <a:cxn ang="0">
                  <a:pos x="190" y="322"/>
                </a:cxn>
                <a:cxn ang="0">
                  <a:pos x="146" y="293"/>
                </a:cxn>
                <a:cxn ang="0">
                  <a:pos x="117" y="249"/>
                </a:cxn>
                <a:cxn ang="0">
                  <a:pos x="73" y="220"/>
                </a:cxn>
                <a:cxn ang="0">
                  <a:pos x="58" y="176"/>
                </a:cxn>
                <a:cxn ang="0">
                  <a:pos x="44" y="132"/>
                </a:cxn>
                <a:cxn ang="0">
                  <a:pos x="29" y="88"/>
                </a:cxn>
                <a:cxn ang="0">
                  <a:pos x="14" y="44"/>
                </a:cxn>
                <a:cxn ang="0">
                  <a:pos x="0" y="0"/>
                </a:cxn>
              </a:cxnLst>
              <a:rect l="0" t="0" r="r" b="b"/>
              <a:pathLst>
                <a:path w="514" h="1705">
                  <a:moveTo>
                    <a:pt x="424" y="1704"/>
                  </a:moveTo>
                  <a:lnTo>
                    <a:pt x="367" y="1683"/>
                  </a:lnTo>
                  <a:lnTo>
                    <a:pt x="337" y="1639"/>
                  </a:lnTo>
                  <a:lnTo>
                    <a:pt x="323" y="1595"/>
                  </a:lnTo>
                  <a:lnTo>
                    <a:pt x="323" y="1551"/>
                  </a:lnTo>
                  <a:lnTo>
                    <a:pt x="323" y="1507"/>
                  </a:lnTo>
                  <a:lnTo>
                    <a:pt x="323" y="1463"/>
                  </a:lnTo>
                  <a:lnTo>
                    <a:pt x="352" y="1405"/>
                  </a:lnTo>
                  <a:lnTo>
                    <a:pt x="396" y="1376"/>
                  </a:lnTo>
                  <a:lnTo>
                    <a:pt x="411" y="1332"/>
                  </a:lnTo>
                  <a:lnTo>
                    <a:pt x="440" y="1288"/>
                  </a:lnTo>
                  <a:lnTo>
                    <a:pt x="454" y="1244"/>
                  </a:lnTo>
                  <a:lnTo>
                    <a:pt x="469" y="1200"/>
                  </a:lnTo>
                  <a:lnTo>
                    <a:pt x="498" y="1156"/>
                  </a:lnTo>
                  <a:lnTo>
                    <a:pt x="498" y="1112"/>
                  </a:lnTo>
                  <a:lnTo>
                    <a:pt x="513" y="1068"/>
                  </a:lnTo>
                  <a:lnTo>
                    <a:pt x="513" y="1024"/>
                  </a:lnTo>
                  <a:lnTo>
                    <a:pt x="513" y="980"/>
                  </a:lnTo>
                  <a:lnTo>
                    <a:pt x="513" y="922"/>
                  </a:lnTo>
                  <a:lnTo>
                    <a:pt x="484" y="878"/>
                  </a:lnTo>
                  <a:lnTo>
                    <a:pt x="484" y="834"/>
                  </a:lnTo>
                  <a:lnTo>
                    <a:pt x="454" y="790"/>
                  </a:lnTo>
                  <a:lnTo>
                    <a:pt x="425" y="746"/>
                  </a:lnTo>
                  <a:lnTo>
                    <a:pt x="381" y="732"/>
                  </a:lnTo>
                  <a:lnTo>
                    <a:pt x="337" y="717"/>
                  </a:lnTo>
                  <a:lnTo>
                    <a:pt x="293" y="688"/>
                  </a:lnTo>
                  <a:lnTo>
                    <a:pt x="249" y="644"/>
                  </a:lnTo>
                  <a:lnTo>
                    <a:pt x="249" y="600"/>
                  </a:lnTo>
                  <a:lnTo>
                    <a:pt x="234" y="556"/>
                  </a:lnTo>
                  <a:lnTo>
                    <a:pt x="234" y="512"/>
                  </a:lnTo>
                  <a:lnTo>
                    <a:pt x="234" y="468"/>
                  </a:lnTo>
                  <a:lnTo>
                    <a:pt x="234" y="424"/>
                  </a:lnTo>
                  <a:lnTo>
                    <a:pt x="219" y="380"/>
                  </a:lnTo>
                  <a:lnTo>
                    <a:pt x="190" y="322"/>
                  </a:lnTo>
                  <a:lnTo>
                    <a:pt x="146" y="293"/>
                  </a:lnTo>
                  <a:lnTo>
                    <a:pt x="117" y="249"/>
                  </a:lnTo>
                  <a:lnTo>
                    <a:pt x="73" y="220"/>
                  </a:lnTo>
                  <a:lnTo>
                    <a:pt x="58" y="176"/>
                  </a:lnTo>
                  <a:lnTo>
                    <a:pt x="44" y="132"/>
                  </a:lnTo>
                  <a:lnTo>
                    <a:pt x="29" y="88"/>
                  </a:lnTo>
                  <a:lnTo>
                    <a:pt x="14" y="44"/>
                  </a:lnTo>
                  <a:lnTo>
                    <a:pt x="0" y="0"/>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7" name="Freeform 98"/>
            <p:cNvSpPr>
              <a:spLocks/>
            </p:cNvSpPr>
            <p:nvPr/>
          </p:nvSpPr>
          <p:spPr bwMode="auto">
            <a:xfrm>
              <a:off x="1524000" y="3581400"/>
              <a:ext cx="239713" cy="306388"/>
            </a:xfrm>
            <a:custGeom>
              <a:avLst/>
              <a:gdLst/>
              <a:ahLst/>
              <a:cxnLst>
                <a:cxn ang="0">
                  <a:pos x="59" y="0"/>
                </a:cxn>
                <a:cxn ang="0">
                  <a:pos x="126" y="49"/>
                </a:cxn>
                <a:cxn ang="0">
                  <a:pos x="150" y="92"/>
                </a:cxn>
                <a:cxn ang="0">
                  <a:pos x="150" y="134"/>
                </a:cxn>
                <a:cxn ang="0">
                  <a:pos x="75" y="163"/>
                </a:cxn>
                <a:cxn ang="0">
                  <a:pos x="0" y="192"/>
                </a:cxn>
              </a:cxnLst>
              <a:rect l="0" t="0" r="r" b="b"/>
              <a:pathLst>
                <a:path w="151" h="193">
                  <a:moveTo>
                    <a:pt x="59" y="0"/>
                  </a:moveTo>
                  <a:lnTo>
                    <a:pt x="126" y="49"/>
                  </a:lnTo>
                  <a:lnTo>
                    <a:pt x="150" y="92"/>
                  </a:lnTo>
                  <a:lnTo>
                    <a:pt x="150" y="134"/>
                  </a:lnTo>
                  <a:lnTo>
                    <a:pt x="75" y="163"/>
                  </a:lnTo>
                  <a:lnTo>
                    <a:pt x="0" y="192"/>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8" name="Freeform 99"/>
            <p:cNvSpPr>
              <a:spLocks/>
            </p:cNvSpPr>
            <p:nvPr/>
          </p:nvSpPr>
          <p:spPr bwMode="auto">
            <a:xfrm>
              <a:off x="3200400" y="3810000"/>
              <a:ext cx="304800" cy="898525"/>
            </a:xfrm>
            <a:custGeom>
              <a:avLst/>
              <a:gdLst/>
              <a:ahLst/>
              <a:cxnLst>
                <a:cxn ang="0">
                  <a:pos x="0" y="0"/>
                </a:cxn>
                <a:cxn ang="0">
                  <a:pos x="44" y="38"/>
                </a:cxn>
                <a:cxn ang="0">
                  <a:pos x="74" y="82"/>
                </a:cxn>
                <a:cxn ang="0">
                  <a:pos x="118" y="111"/>
                </a:cxn>
                <a:cxn ang="0">
                  <a:pos x="118" y="155"/>
                </a:cxn>
                <a:cxn ang="0">
                  <a:pos x="132" y="199"/>
                </a:cxn>
                <a:cxn ang="0">
                  <a:pos x="132" y="243"/>
                </a:cxn>
                <a:cxn ang="0">
                  <a:pos x="147" y="287"/>
                </a:cxn>
                <a:cxn ang="0">
                  <a:pos x="176" y="331"/>
                </a:cxn>
                <a:cxn ang="0">
                  <a:pos x="191" y="375"/>
                </a:cxn>
                <a:cxn ang="0">
                  <a:pos x="191" y="419"/>
                </a:cxn>
                <a:cxn ang="0">
                  <a:pos x="162" y="477"/>
                </a:cxn>
                <a:cxn ang="0">
                  <a:pos x="132" y="521"/>
                </a:cxn>
                <a:cxn ang="0">
                  <a:pos x="118" y="565"/>
                </a:cxn>
              </a:cxnLst>
              <a:rect l="0" t="0" r="r" b="b"/>
              <a:pathLst>
                <a:path w="192" h="566">
                  <a:moveTo>
                    <a:pt x="0" y="0"/>
                  </a:moveTo>
                  <a:lnTo>
                    <a:pt x="44" y="38"/>
                  </a:lnTo>
                  <a:lnTo>
                    <a:pt x="74" y="82"/>
                  </a:lnTo>
                  <a:lnTo>
                    <a:pt x="118" y="111"/>
                  </a:lnTo>
                  <a:lnTo>
                    <a:pt x="118" y="155"/>
                  </a:lnTo>
                  <a:lnTo>
                    <a:pt x="132" y="199"/>
                  </a:lnTo>
                  <a:lnTo>
                    <a:pt x="132" y="243"/>
                  </a:lnTo>
                  <a:lnTo>
                    <a:pt x="147" y="287"/>
                  </a:lnTo>
                  <a:lnTo>
                    <a:pt x="176" y="331"/>
                  </a:lnTo>
                  <a:lnTo>
                    <a:pt x="191" y="375"/>
                  </a:lnTo>
                  <a:lnTo>
                    <a:pt x="191" y="419"/>
                  </a:lnTo>
                  <a:lnTo>
                    <a:pt x="162" y="477"/>
                  </a:lnTo>
                  <a:lnTo>
                    <a:pt x="132" y="521"/>
                  </a:lnTo>
                  <a:lnTo>
                    <a:pt x="118" y="565"/>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09" name="Freeform 100"/>
            <p:cNvSpPr>
              <a:spLocks/>
            </p:cNvSpPr>
            <p:nvPr/>
          </p:nvSpPr>
          <p:spPr bwMode="auto">
            <a:xfrm>
              <a:off x="3429000" y="4572000"/>
              <a:ext cx="285750" cy="136525"/>
            </a:xfrm>
            <a:custGeom>
              <a:avLst/>
              <a:gdLst/>
              <a:ahLst/>
              <a:cxnLst>
                <a:cxn ang="0">
                  <a:pos x="0" y="0"/>
                </a:cxn>
                <a:cxn ang="0">
                  <a:pos x="47" y="12"/>
                </a:cxn>
                <a:cxn ang="0">
                  <a:pos x="91" y="41"/>
                </a:cxn>
                <a:cxn ang="0">
                  <a:pos x="135" y="70"/>
                </a:cxn>
                <a:cxn ang="0">
                  <a:pos x="179" y="85"/>
                </a:cxn>
              </a:cxnLst>
              <a:rect l="0" t="0" r="r" b="b"/>
              <a:pathLst>
                <a:path w="180" h="86">
                  <a:moveTo>
                    <a:pt x="0" y="0"/>
                  </a:moveTo>
                  <a:lnTo>
                    <a:pt x="47" y="12"/>
                  </a:lnTo>
                  <a:lnTo>
                    <a:pt x="91" y="41"/>
                  </a:lnTo>
                  <a:lnTo>
                    <a:pt x="135" y="70"/>
                  </a:lnTo>
                  <a:lnTo>
                    <a:pt x="179" y="85"/>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10" name="Freeform 101"/>
            <p:cNvSpPr>
              <a:spLocks/>
            </p:cNvSpPr>
            <p:nvPr/>
          </p:nvSpPr>
          <p:spPr bwMode="auto">
            <a:xfrm>
              <a:off x="1905000" y="2590800"/>
              <a:ext cx="1258888" cy="1087438"/>
            </a:xfrm>
            <a:custGeom>
              <a:avLst/>
              <a:gdLst/>
              <a:ahLst/>
              <a:cxnLst>
                <a:cxn ang="0">
                  <a:pos x="0" y="0"/>
                </a:cxn>
                <a:cxn ang="0">
                  <a:pos x="12" y="18"/>
                </a:cxn>
                <a:cxn ang="0">
                  <a:pos x="30" y="24"/>
                </a:cxn>
                <a:cxn ang="0">
                  <a:pos x="42" y="42"/>
                </a:cxn>
                <a:cxn ang="0">
                  <a:pos x="54" y="60"/>
                </a:cxn>
                <a:cxn ang="0">
                  <a:pos x="66" y="78"/>
                </a:cxn>
                <a:cxn ang="0">
                  <a:pos x="84" y="96"/>
                </a:cxn>
                <a:cxn ang="0">
                  <a:pos x="96" y="114"/>
                </a:cxn>
                <a:cxn ang="0">
                  <a:pos x="108" y="132"/>
                </a:cxn>
                <a:cxn ang="0">
                  <a:pos x="126" y="144"/>
                </a:cxn>
                <a:cxn ang="0">
                  <a:pos x="138" y="162"/>
                </a:cxn>
                <a:cxn ang="0">
                  <a:pos x="156" y="168"/>
                </a:cxn>
                <a:cxn ang="0">
                  <a:pos x="174" y="186"/>
                </a:cxn>
                <a:cxn ang="0">
                  <a:pos x="192" y="192"/>
                </a:cxn>
                <a:cxn ang="0">
                  <a:pos x="210" y="204"/>
                </a:cxn>
                <a:cxn ang="0">
                  <a:pos x="228" y="222"/>
                </a:cxn>
                <a:cxn ang="0">
                  <a:pos x="246" y="234"/>
                </a:cxn>
                <a:cxn ang="0">
                  <a:pos x="264" y="264"/>
                </a:cxn>
                <a:cxn ang="0">
                  <a:pos x="282" y="282"/>
                </a:cxn>
                <a:cxn ang="0">
                  <a:pos x="300" y="300"/>
                </a:cxn>
                <a:cxn ang="0">
                  <a:pos x="312" y="318"/>
                </a:cxn>
                <a:cxn ang="0">
                  <a:pos x="330" y="330"/>
                </a:cxn>
                <a:cxn ang="0">
                  <a:pos x="348" y="342"/>
                </a:cxn>
                <a:cxn ang="0">
                  <a:pos x="366" y="354"/>
                </a:cxn>
                <a:cxn ang="0">
                  <a:pos x="378" y="378"/>
                </a:cxn>
                <a:cxn ang="0">
                  <a:pos x="402" y="390"/>
                </a:cxn>
                <a:cxn ang="0">
                  <a:pos x="414" y="408"/>
                </a:cxn>
                <a:cxn ang="0">
                  <a:pos x="432" y="414"/>
                </a:cxn>
                <a:cxn ang="0">
                  <a:pos x="456" y="420"/>
                </a:cxn>
                <a:cxn ang="0">
                  <a:pos x="492" y="432"/>
                </a:cxn>
                <a:cxn ang="0">
                  <a:pos x="516" y="432"/>
                </a:cxn>
                <a:cxn ang="0">
                  <a:pos x="534" y="438"/>
                </a:cxn>
                <a:cxn ang="0">
                  <a:pos x="552" y="444"/>
                </a:cxn>
                <a:cxn ang="0">
                  <a:pos x="570" y="456"/>
                </a:cxn>
                <a:cxn ang="0">
                  <a:pos x="582" y="474"/>
                </a:cxn>
                <a:cxn ang="0">
                  <a:pos x="588" y="492"/>
                </a:cxn>
                <a:cxn ang="0">
                  <a:pos x="600" y="510"/>
                </a:cxn>
                <a:cxn ang="0">
                  <a:pos x="612" y="528"/>
                </a:cxn>
                <a:cxn ang="0">
                  <a:pos x="630" y="546"/>
                </a:cxn>
                <a:cxn ang="0">
                  <a:pos x="648" y="552"/>
                </a:cxn>
                <a:cxn ang="0">
                  <a:pos x="672" y="570"/>
                </a:cxn>
                <a:cxn ang="0">
                  <a:pos x="696" y="582"/>
                </a:cxn>
                <a:cxn ang="0">
                  <a:pos x="708" y="600"/>
                </a:cxn>
                <a:cxn ang="0">
                  <a:pos x="726" y="618"/>
                </a:cxn>
                <a:cxn ang="0">
                  <a:pos x="738" y="636"/>
                </a:cxn>
                <a:cxn ang="0">
                  <a:pos x="750" y="654"/>
                </a:cxn>
                <a:cxn ang="0">
                  <a:pos x="756" y="672"/>
                </a:cxn>
                <a:cxn ang="0">
                  <a:pos x="774" y="678"/>
                </a:cxn>
                <a:cxn ang="0">
                  <a:pos x="792" y="684"/>
                </a:cxn>
              </a:cxnLst>
              <a:rect l="0" t="0" r="r" b="b"/>
              <a:pathLst>
                <a:path w="793" h="685">
                  <a:moveTo>
                    <a:pt x="0" y="0"/>
                  </a:moveTo>
                  <a:lnTo>
                    <a:pt x="12" y="18"/>
                  </a:lnTo>
                  <a:lnTo>
                    <a:pt x="30" y="24"/>
                  </a:lnTo>
                  <a:lnTo>
                    <a:pt x="42" y="42"/>
                  </a:lnTo>
                  <a:lnTo>
                    <a:pt x="54" y="60"/>
                  </a:lnTo>
                  <a:lnTo>
                    <a:pt x="66" y="78"/>
                  </a:lnTo>
                  <a:lnTo>
                    <a:pt x="84" y="96"/>
                  </a:lnTo>
                  <a:lnTo>
                    <a:pt x="96" y="114"/>
                  </a:lnTo>
                  <a:lnTo>
                    <a:pt x="108" y="132"/>
                  </a:lnTo>
                  <a:lnTo>
                    <a:pt x="126" y="144"/>
                  </a:lnTo>
                  <a:lnTo>
                    <a:pt x="138" y="162"/>
                  </a:lnTo>
                  <a:lnTo>
                    <a:pt x="156" y="168"/>
                  </a:lnTo>
                  <a:lnTo>
                    <a:pt x="174" y="186"/>
                  </a:lnTo>
                  <a:lnTo>
                    <a:pt x="192" y="192"/>
                  </a:lnTo>
                  <a:lnTo>
                    <a:pt x="210" y="204"/>
                  </a:lnTo>
                  <a:lnTo>
                    <a:pt x="228" y="222"/>
                  </a:lnTo>
                  <a:lnTo>
                    <a:pt x="246" y="234"/>
                  </a:lnTo>
                  <a:lnTo>
                    <a:pt x="264" y="264"/>
                  </a:lnTo>
                  <a:lnTo>
                    <a:pt x="282" y="282"/>
                  </a:lnTo>
                  <a:lnTo>
                    <a:pt x="300" y="300"/>
                  </a:lnTo>
                  <a:lnTo>
                    <a:pt x="312" y="318"/>
                  </a:lnTo>
                  <a:lnTo>
                    <a:pt x="330" y="330"/>
                  </a:lnTo>
                  <a:lnTo>
                    <a:pt x="348" y="342"/>
                  </a:lnTo>
                  <a:lnTo>
                    <a:pt x="366" y="354"/>
                  </a:lnTo>
                  <a:lnTo>
                    <a:pt x="378" y="378"/>
                  </a:lnTo>
                  <a:lnTo>
                    <a:pt x="402" y="390"/>
                  </a:lnTo>
                  <a:lnTo>
                    <a:pt x="414" y="408"/>
                  </a:lnTo>
                  <a:lnTo>
                    <a:pt x="432" y="414"/>
                  </a:lnTo>
                  <a:lnTo>
                    <a:pt x="456" y="420"/>
                  </a:lnTo>
                  <a:lnTo>
                    <a:pt x="492" y="432"/>
                  </a:lnTo>
                  <a:lnTo>
                    <a:pt x="516" y="432"/>
                  </a:lnTo>
                  <a:lnTo>
                    <a:pt x="534" y="438"/>
                  </a:lnTo>
                  <a:lnTo>
                    <a:pt x="552" y="444"/>
                  </a:lnTo>
                  <a:lnTo>
                    <a:pt x="570" y="456"/>
                  </a:lnTo>
                  <a:lnTo>
                    <a:pt x="582" y="474"/>
                  </a:lnTo>
                  <a:lnTo>
                    <a:pt x="588" y="492"/>
                  </a:lnTo>
                  <a:lnTo>
                    <a:pt x="600" y="510"/>
                  </a:lnTo>
                  <a:lnTo>
                    <a:pt x="612" y="528"/>
                  </a:lnTo>
                  <a:lnTo>
                    <a:pt x="630" y="546"/>
                  </a:lnTo>
                  <a:lnTo>
                    <a:pt x="648" y="552"/>
                  </a:lnTo>
                  <a:lnTo>
                    <a:pt x="672" y="570"/>
                  </a:lnTo>
                  <a:lnTo>
                    <a:pt x="696" y="582"/>
                  </a:lnTo>
                  <a:lnTo>
                    <a:pt x="708" y="600"/>
                  </a:lnTo>
                  <a:lnTo>
                    <a:pt x="726" y="618"/>
                  </a:lnTo>
                  <a:lnTo>
                    <a:pt x="738" y="636"/>
                  </a:lnTo>
                  <a:lnTo>
                    <a:pt x="750" y="654"/>
                  </a:lnTo>
                  <a:lnTo>
                    <a:pt x="756" y="672"/>
                  </a:lnTo>
                  <a:lnTo>
                    <a:pt x="774" y="678"/>
                  </a:lnTo>
                  <a:lnTo>
                    <a:pt x="792" y="684"/>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11" name="Freeform 102"/>
            <p:cNvSpPr>
              <a:spLocks/>
            </p:cNvSpPr>
            <p:nvPr/>
          </p:nvSpPr>
          <p:spPr bwMode="auto">
            <a:xfrm>
              <a:off x="1839913" y="2590800"/>
              <a:ext cx="590550" cy="2354263"/>
            </a:xfrm>
            <a:custGeom>
              <a:avLst/>
              <a:gdLst/>
              <a:ahLst/>
              <a:cxnLst>
                <a:cxn ang="0">
                  <a:pos x="36" y="24"/>
                </a:cxn>
                <a:cxn ang="0">
                  <a:pos x="36" y="60"/>
                </a:cxn>
                <a:cxn ang="0">
                  <a:pos x="36" y="96"/>
                </a:cxn>
                <a:cxn ang="0">
                  <a:pos x="36" y="138"/>
                </a:cxn>
                <a:cxn ang="0">
                  <a:pos x="24" y="174"/>
                </a:cxn>
                <a:cxn ang="0">
                  <a:pos x="18" y="210"/>
                </a:cxn>
                <a:cxn ang="0">
                  <a:pos x="0" y="252"/>
                </a:cxn>
                <a:cxn ang="0">
                  <a:pos x="0" y="288"/>
                </a:cxn>
                <a:cxn ang="0">
                  <a:pos x="24" y="330"/>
                </a:cxn>
                <a:cxn ang="0">
                  <a:pos x="54" y="366"/>
                </a:cxn>
                <a:cxn ang="0">
                  <a:pos x="96" y="390"/>
                </a:cxn>
                <a:cxn ang="0">
                  <a:pos x="132" y="426"/>
                </a:cxn>
                <a:cxn ang="0">
                  <a:pos x="150" y="462"/>
                </a:cxn>
                <a:cxn ang="0">
                  <a:pos x="150" y="498"/>
                </a:cxn>
                <a:cxn ang="0">
                  <a:pos x="156" y="534"/>
                </a:cxn>
                <a:cxn ang="0">
                  <a:pos x="174" y="558"/>
                </a:cxn>
                <a:cxn ang="0">
                  <a:pos x="215" y="600"/>
                </a:cxn>
                <a:cxn ang="0">
                  <a:pos x="239" y="642"/>
                </a:cxn>
                <a:cxn ang="0">
                  <a:pos x="275" y="690"/>
                </a:cxn>
                <a:cxn ang="0">
                  <a:pos x="293" y="726"/>
                </a:cxn>
                <a:cxn ang="0">
                  <a:pos x="299" y="774"/>
                </a:cxn>
                <a:cxn ang="0">
                  <a:pos x="299" y="816"/>
                </a:cxn>
                <a:cxn ang="0">
                  <a:pos x="311" y="858"/>
                </a:cxn>
                <a:cxn ang="0">
                  <a:pos x="335" y="906"/>
                </a:cxn>
                <a:cxn ang="0">
                  <a:pos x="341" y="942"/>
                </a:cxn>
                <a:cxn ang="0">
                  <a:pos x="341" y="990"/>
                </a:cxn>
                <a:cxn ang="0">
                  <a:pos x="329" y="1050"/>
                </a:cxn>
                <a:cxn ang="0">
                  <a:pos x="317" y="1086"/>
                </a:cxn>
                <a:cxn ang="0">
                  <a:pos x="305" y="1122"/>
                </a:cxn>
                <a:cxn ang="0">
                  <a:pos x="299" y="1158"/>
                </a:cxn>
                <a:cxn ang="0">
                  <a:pos x="299" y="1212"/>
                </a:cxn>
                <a:cxn ang="0">
                  <a:pos x="299" y="1260"/>
                </a:cxn>
                <a:cxn ang="0">
                  <a:pos x="323" y="1308"/>
                </a:cxn>
                <a:cxn ang="0">
                  <a:pos x="341" y="1356"/>
                </a:cxn>
                <a:cxn ang="0">
                  <a:pos x="353" y="1392"/>
                </a:cxn>
                <a:cxn ang="0">
                  <a:pos x="359" y="1428"/>
                </a:cxn>
                <a:cxn ang="0">
                  <a:pos x="359" y="1464"/>
                </a:cxn>
                <a:cxn ang="0">
                  <a:pos x="371" y="1464"/>
                </a:cxn>
              </a:cxnLst>
              <a:rect l="0" t="0" r="r" b="b"/>
              <a:pathLst>
                <a:path w="372" h="1483">
                  <a:moveTo>
                    <a:pt x="42" y="0"/>
                  </a:moveTo>
                  <a:lnTo>
                    <a:pt x="36" y="24"/>
                  </a:lnTo>
                  <a:lnTo>
                    <a:pt x="36" y="42"/>
                  </a:lnTo>
                  <a:lnTo>
                    <a:pt x="36" y="60"/>
                  </a:lnTo>
                  <a:lnTo>
                    <a:pt x="36" y="78"/>
                  </a:lnTo>
                  <a:lnTo>
                    <a:pt x="36" y="96"/>
                  </a:lnTo>
                  <a:lnTo>
                    <a:pt x="36" y="120"/>
                  </a:lnTo>
                  <a:lnTo>
                    <a:pt x="36" y="138"/>
                  </a:lnTo>
                  <a:lnTo>
                    <a:pt x="30" y="156"/>
                  </a:lnTo>
                  <a:lnTo>
                    <a:pt x="24" y="174"/>
                  </a:lnTo>
                  <a:lnTo>
                    <a:pt x="24" y="192"/>
                  </a:lnTo>
                  <a:lnTo>
                    <a:pt x="18" y="210"/>
                  </a:lnTo>
                  <a:lnTo>
                    <a:pt x="12" y="228"/>
                  </a:lnTo>
                  <a:lnTo>
                    <a:pt x="0" y="252"/>
                  </a:lnTo>
                  <a:lnTo>
                    <a:pt x="0" y="270"/>
                  </a:lnTo>
                  <a:lnTo>
                    <a:pt x="0" y="288"/>
                  </a:lnTo>
                  <a:lnTo>
                    <a:pt x="18" y="312"/>
                  </a:lnTo>
                  <a:lnTo>
                    <a:pt x="24" y="330"/>
                  </a:lnTo>
                  <a:lnTo>
                    <a:pt x="42" y="348"/>
                  </a:lnTo>
                  <a:lnTo>
                    <a:pt x="54" y="366"/>
                  </a:lnTo>
                  <a:lnTo>
                    <a:pt x="78" y="378"/>
                  </a:lnTo>
                  <a:lnTo>
                    <a:pt x="96" y="390"/>
                  </a:lnTo>
                  <a:lnTo>
                    <a:pt x="120" y="408"/>
                  </a:lnTo>
                  <a:lnTo>
                    <a:pt x="132" y="426"/>
                  </a:lnTo>
                  <a:lnTo>
                    <a:pt x="144" y="444"/>
                  </a:lnTo>
                  <a:lnTo>
                    <a:pt x="150" y="462"/>
                  </a:lnTo>
                  <a:lnTo>
                    <a:pt x="150" y="480"/>
                  </a:lnTo>
                  <a:lnTo>
                    <a:pt x="150" y="498"/>
                  </a:lnTo>
                  <a:lnTo>
                    <a:pt x="150" y="516"/>
                  </a:lnTo>
                  <a:lnTo>
                    <a:pt x="156" y="534"/>
                  </a:lnTo>
                  <a:lnTo>
                    <a:pt x="156" y="552"/>
                  </a:lnTo>
                  <a:lnTo>
                    <a:pt x="174" y="558"/>
                  </a:lnTo>
                  <a:lnTo>
                    <a:pt x="191" y="576"/>
                  </a:lnTo>
                  <a:lnTo>
                    <a:pt x="215" y="600"/>
                  </a:lnTo>
                  <a:lnTo>
                    <a:pt x="227" y="618"/>
                  </a:lnTo>
                  <a:lnTo>
                    <a:pt x="239" y="642"/>
                  </a:lnTo>
                  <a:lnTo>
                    <a:pt x="263" y="666"/>
                  </a:lnTo>
                  <a:lnTo>
                    <a:pt x="275" y="690"/>
                  </a:lnTo>
                  <a:lnTo>
                    <a:pt x="287" y="708"/>
                  </a:lnTo>
                  <a:lnTo>
                    <a:pt x="293" y="726"/>
                  </a:lnTo>
                  <a:lnTo>
                    <a:pt x="293" y="744"/>
                  </a:lnTo>
                  <a:lnTo>
                    <a:pt x="299" y="774"/>
                  </a:lnTo>
                  <a:lnTo>
                    <a:pt x="299" y="798"/>
                  </a:lnTo>
                  <a:lnTo>
                    <a:pt x="299" y="816"/>
                  </a:lnTo>
                  <a:lnTo>
                    <a:pt x="299" y="834"/>
                  </a:lnTo>
                  <a:lnTo>
                    <a:pt x="311" y="858"/>
                  </a:lnTo>
                  <a:lnTo>
                    <a:pt x="323" y="888"/>
                  </a:lnTo>
                  <a:lnTo>
                    <a:pt x="335" y="906"/>
                  </a:lnTo>
                  <a:lnTo>
                    <a:pt x="335" y="924"/>
                  </a:lnTo>
                  <a:lnTo>
                    <a:pt x="341" y="942"/>
                  </a:lnTo>
                  <a:lnTo>
                    <a:pt x="341" y="966"/>
                  </a:lnTo>
                  <a:lnTo>
                    <a:pt x="341" y="990"/>
                  </a:lnTo>
                  <a:lnTo>
                    <a:pt x="341" y="1020"/>
                  </a:lnTo>
                  <a:lnTo>
                    <a:pt x="329" y="1050"/>
                  </a:lnTo>
                  <a:lnTo>
                    <a:pt x="323" y="1068"/>
                  </a:lnTo>
                  <a:lnTo>
                    <a:pt x="317" y="1086"/>
                  </a:lnTo>
                  <a:lnTo>
                    <a:pt x="311" y="1104"/>
                  </a:lnTo>
                  <a:lnTo>
                    <a:pt x="305" y="1122"/>
                  </a:lnTo>
                  <a:lnTo>
                    <a:pt x="305" y="1140"/>
                  </a:lnTo>
                  <a:lnTo>
                    <a:pt x="299" y="1158"/>
                  </a:lnTo>
                  <a:lnTo>
                    <a:pt x="299" y="1176"/>
                  </a:lnTo>
                  <a:lnTo>
                    <a:pt x="299" y="1212"/>
                  </a:lnTo>
                  <a:lnTo>
                    <a:pt x="299" y="1242"/>
                  </a:lnTo>
                  <a:lnTo>
                    <a:pt x="299" y="1260"/>
                  </a:lnTo>
                  <a:lnTo>
                    <a:pt x="311" y="1290"/>
                  </a:lnTo>
                  <a:lnTo>
                    <a:pt x="323" y="1308"/>
                  </a:lnTo>
                  <a:lnTo>
                    <a:pt x="329" y="1332"/>
                  </a:lnTo>
                  <a:lnTo>
                    <a:pt x="341" y="1356"/>
                  </a:lnTo>
                  <a:lnTo>
                    <a:pt x="347" y="1374"/>
                  </a:lnTo>
                  <a:lnTo>
                    <a:pt x="353" y="1392"/>
                  </a:lnTo>
                  <a:lnTo>
                    <a:pt x="359" y="1410"/>
                  </a:lnTo>
                  <a:lnTo>
                    <a:pt x="359" y="1428"/>
                  </a:lnTo>
                  <a:lnTo>
                    <a:pt x="359" y="1446"/>
                  </a:lnTo>
                  <a:lnTo>
                    <a:pt x="359" y="1464"/>
                  </a:lnTo>
                  <a:lnTo>
                    <a:pt x="371" y="1482"/>
                  </a:lnTo>
                  <a:lnTo>
                    <a:pt x="371" y="1464"/>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12" name="Freeform 103"/>
            <p:cNvSpPr>
              <a:spLocks/>
            </p:cNvSpPr>
            <p:nvPr/>
          </p:nvSpPr>
          <p:spPr bwMode="auto">
            <a:xfrm>
              <a:off x="1143000" y="2486025"/>
              <a:ext cx="515938" cy="363538"/>
            </a:xfrm>
            <a:custGeom>
              <a:avLst/>
              <a:gdLst/>
              <a:ahLst/>
              <a:cxnLst>
                <a:cxn ang="0">
                  <a:pos x="0" y="18"/>
                </a:cxn>
                <a:cxn ang="0">
                  <a:pos x="12" y="0"/>
                </a:cxn>
                <a:cxn ang="0">
                  <a:pos x="30" y="6"/>
                </a:cxn>
                <a:cxn ang="0">
                  <a:pos x="36" y="24"/>
                </a:cxn>
                <a:cxn ang="0">
                  <a:pos x="48" y="42"/>
                </a:cxn>
                <a:cxn ang="0">
                  <a:pos x="60" y="60"/>
                </a:cxn>
                <a:cxn ang="0">
                  <a:pos x="72" y="78"/>
                </a:cxn>
                <a:cxn ang="0">
                  <a:pos x="84" y="96"/>
                </a:cxn>
                <a:cxn ang="0">
                  <a:pos x="96" y="114"/>
                </a:cxn>
                <a:cxn ang="0">
                  <a:pos x="114" y="132"/>
                </a:cxn>
                <a:cxn ang="0">
                  <a:pos x="132" y="150"/>
                </a:cxn>
                <a:cxn ang="0">
                  <a:pos x="150" y="162"/>
                </a:cxn>
                <a:cxn ang="0">
                  <a:pos x="168" y="168"/>
                </a:cxn>
                <a:cxn ang="0">
                  <a:pos x="174" y="186"/>
                </a:cxn>
                <a:cxn ang="0">
                  <a:pos x="192" y="198"/>
                </a:cxn>
                <a:cxn ang="0">
                  <a:pos x="222" y="210"/>
                </a:cxn>
                <a:cxn ang="0">
                  <a:pos x="246" y="222"/>
                </a:cxn>
                <a:cxn ang="0">
                  <a:pos x="270" y="228"/>
                </a:cxn>
                <a:cxn ang="0">
                  <a:pos x="288" y="228"/>
                </a:cxn>
                <a:cxn ang="0">
                  <a:pos x="306" y="210"/>
                </a:cxn>
                <a:cxn ang="0">
                  <a:pos x="324" y="198"/>
                </a:cxn>
              </a:cxnLst>
              <a:rect l="0" t="0" r="r" b="b"/>
              <a:pathLst>
                <a:path w="325" h="229">
                  <a:moveTo>
                    <a:pt x="0" y="18"/>
                  </a:moveTo>
                  <a:lnTo>
                    <a:pt x="12" y="0"/>
                  </a:lnTo>
                  <a:lnTo>
                    <a:pt x="30" y="6"/>
                  </a:lnTo>
                  <a:lnTo>
                    <a:pt x="36" y="24"/>
                  </a:lnTo>
                  <a:lnTo>
                    <a:pt x="48" y="42"/>
                  </a:lnTo>
                  <a:lnTo>
                    <a:pt x="60" y="60"/>
                  </a:lnTo>
                  <a:lnTo>
                    <a:pt x="72" y="78"/>
                  </a:lnTo>
                  <a:lnTo>
                    <a:pt x="84" y="96"/>
                  </a:lnTo>
                  <a:lnTo>
                    <a:pt x="96" y="114"/>
                  </a:lnTo>
                  <a:lnTo>
                    <a:pt x="114" y="132"/>
                  </a:lnTo>
                  <a:lnTo>
                    <a:pt x="132" y="150"/>
                  </a:lnTo>
                  <a:lnTo>
                    <a:pt x="150" y="162"/>
                  </a:lnTo>
                  <a:lnTo>
                    <a:pt x="168" y="168"/>
                  </a:lnTo>
                  <a:lnTo>
                    <a:pt x="174" y="186"/>
                  </a:lnTo>
                  <a:lnTo>
                    <a:pt x="192" y="198"/>
                  </a:lnTo>
                  <a:lnTo>
                    <a:pt x="222" y="210"/>
                  </a:lnTo>
                  <a:lnTo>
                    <a:pt x="246" y="222"/>
                  </a:lnTo>
                  <a:lnTo>
                    <a:pt x="270" y="228"/>
                  </a:lnTo>
                  <a:lnTo>
                    <a:pt x="288" y="228"/>
                  </a:lnTo>
                  <a:lnTo>
                    <a:pt x="306" y="210"/>
                  </a:lnTo>
                  <a:lnTo>
                    <a:pt x="324" y="198"/>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13" name="Freeform 104"/>
            <p:cNvSpPr>
              <a:spLocks/>
            </p:cNvSpPr>
            <p:nvPr/>
          </p:nvSpPr>
          <p:spPr bwMode="auto">
            <a:xfrm>
              <a:off x="819150" y="2514600"/>
              <a:ext cx="334963" cy="315913"/>
            </a:xfrm>
            <a:custGeom>
              <a:avLst/>
              <a:gdLst/>
              <a:ahLst/>
              <a:cxnLst>
                <a:cxn ang="0">
                  <a:pos x="204" y="0"/>
                </a:cxn>
                <a:cxn ang="0">
                  <a:pos x="210" y="24"/>
                </a:cxn>
                <a:cxn ang="0">
                  <a:pos x="210" y="42"/>
                </a:cxn>
                <a:cxn ang="0">
                  <a:pos x="204" y="60"/>
                </a:cxn>
                <a:cxn ang="0">
                  <a:pos x="204" y="78"/>
                </a:cxn>
                <a:cxn ang="0">
                  <a:pos x="198" y="96"/>
                </a:cxn>
                <a:cxn ang="0">
                  <a:pos x="180" y="126"/>
                </a:cxn>
                <a:cxn ang="0">
                  <a:pos x="162" y="150"/>
                </a:cxn>
                <a:cxn ang="0">
                  <a:pos x="144" y="156"/>
                </a:cxn>
                <a:cxn ang="0">
                  <a:pos x="126" y="174"/>
                </a:cxn>
                <a:cxn ang="0">
                  <a:pos x="108" y="192"/>
                </a:cxn>
                <a:cxn ang="0">
                  <a:pos x="90" y="198"/>
                </a:cxn>
                <a:cxn ang="0">
                  <a:pos x="72" y="198"/>
                </a:cxn>
                <a:cxn ang="0">
                  <a:pos x="54" y="198"/>
                </a:cxn>
                <a:cxn ang="0">
                  <a:pos x="30" y="192"/>
                </a:cxn>
                <a:cxn ang="0">
                  <a:pos x="6" y="174"/>
                </a:cxn>
                <a:cxn ang="0">
                  <a:pos x="0" y="156"/>
                </a:cxn>
              </a:cxnLst>
              <a:rect l="0" t="0" r="r" b="b"/>
              <a:pathLst>
                <a:path w="211" h="199">
                  <a:moveTo>
                    <a:pt x="204" y="0"/>
                  </a:moveTo>
                  <a:lnTo>
                    <a:pt x="210" y="24"/>
                  </a:lnTo>
                  <a:lnTo>
                    <a:pt x="210" y="42"/>
                  </a:lnTo>
                  <a:lnTo>
                    <a:pt x="204" y="60"/>
                  </a:lnTo>
                  <a:lnTo>
                    <a:pt x="204" y="78"/>
                  </a:lnTo>
                  <a:lnTo>
                    <a:pt x="198" y="96"/>
                  </a:lnTo>
                  <a:lnTo>
                    <a:pt x="180" y="126"/>
                  </a:lnTo>
                  <a:lnTo>
                    <a:pt x="162" y="150"/>
                  </a:lnTo>
                  <a:lnTo>
                    <a:pt x="144" y="156"/>
                  </a:lnTo>
                  <a:lnTo>
                    <a:pt x="126" y="174"/>
                  </a:lnTo>
                  <a:lnTo>
                    <a:pt x="108" y="192"/>
                  </a:lnTo>
                  <a:lnTo>
                    <a:pt x="90" y="198"/>
                  </a:lnTo>
                  <a:lnTo>
                    <a:pt x="72" y="198"/>
                  </a:lnTo>
                  <a:lnTo>
                    <a:pt x="54" y="198"/>
                  </a:lnTo>
                  <a:lnTo>
                    <a:pt x="30" y="192"/>
                  </a:lnTo>
                  <a:lnTo>
                    <a:pt x="6" y="174"/>
                  </a:lnTo>
                  <a:lnTo>
                    <a:pt x="0" y="156"/>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14" name="Line 105"/>
            <p:cNvSpPr>
              <a:spLocks noChangeShapeType="1"/>
            </p:cNvSpPr>
            <p:nvPr/>
          </p:nvSpPr>
          <p:spPr bwMode="auto">
            <a:xfrm>
              <a:off x="2446338" y="3886200"/>
              <a:ext cx="214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15" name="Line 106"/>
            <p:cNvSpPr>
              <a:spLocks noChangeShapeType="1"/>
            </p:cNvSpPr>
            <p:nvPr/>
          </p:nvSpPr>
          <p:spPr bwMode="auto">
            <a:xfrm>
              <a:off x="2781300" y="3922713"/>
              <a:ext cx="0" cy="12525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16" name="Line 107"/>
            <p:cNvSpPr>
              <a:spLocks noChangeShapeType="1"/>
            </p:cNvSpPr>
            <p:nvPr/>
          </p:nvSpPr>
          <p:spPr bwMode="auto">
            <a:xfrm flipH="1">
              <a:off x="2357438" y="5181600"/>
              <a:ext cx="430212"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17" name="Line 108"/>
            <p:cNvSpPr>
              <a:spLocks noChangeShapeType="1"/>
            </p:cNvSpPr>
            <p:nvPr/>
          </p:nvSpPr>
          <p:spPr bwMode="auto">
            <a:xfrm flipH="1">
              <a:off x="2662238" y="3886200"/>
              <a:ext cx="4683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18" name="Line 109"/>
            <p:cNvSpPr>
              <a:spLocks noChangeShapeType="1"/>
            </p:cNvSpPr>
            <p:nvPr/>
          </p:nvSpPr>
          <p:spPr bwMode="auto">
            <a:xfrm>
              <a:off x="1227138" y="5181600"/>
              <a:ext cx="442912"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19" name="Line 110"/>
            <p:cNvSpPr>
              <a:spLocks noChangeShapeType="1"/>
            </p:cNvSpPr>
            <p:nvPr/>
          </p:nvSpPr>
          <p:spPr bwMode="auto">
            <a:xfrm flipH="1">
              <a:off x="1477688" y="5638800"/>
              <a:ext cx="31591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0" name="Line 111"/>
            <p:cNvSpPr>
              <a:spLocks noChangeShapeType="1"/>
            </p:cNvSpPr>
            <p:nvPr/>
          </p:nvSpPr>
          <p:spPr bwMode="auto">
            <a:xfrm flipH="1" flipV="1">
              <a:off x="1325287" y="5405438"/>
              <a:ext cx="163513" cy="239711"/>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21" name="Line 112"/>
            <p:cNvSpPr>
              <a:spLocks noChangeShapeType="1"/>
            </p:cNvSpPr>
            <p:nvPr/>
          </p:nvSpPr>
          <p:spPr bwMode="auto">
            <a:xfrm flipH="1">
              <a:off x="3805238" y="5181600"/>
              <a:ext cx="468312"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22" name="Freeform 113"/>
            <p:cNvSpPr>
              <a:spLocks/>
            </p:cNvSpPr>
            <p:nvPr/>
          </p:nvSpPr>
          <p:spPr bwMode="auto">
            <a:xfrm>
              <a:off x="3390900" y="5105400"/>
              <a:ext cx="68263" cy="125413"/>
            </a:xfrm>
            <a:custGeom>
              <a:avLst/>
              <a:gdLst/>
              <a:ahLst/>
              <a:cxnLst>
                <a:cxn ang="0">
                  <a:pos x="24" y="0"/>
                </a:cxn>
                <a:cxn ang="0">
                  <a:pos x="6" y="6"/>
                </a:cxn>
                <a:cxn ang="0">
                  <a:pos x="0" y="24"/>
                </a:cxn>
                <a:cxn ang="0">
                  <a:pos x="0" y="42"/>
                </a:cxn>
                <a:cxn ang="0">
                  <a:pos x="18" y="54"/>
                </a:cxn>
                <a:cxn ang="0">
                  <a:pos x="24" y="72"/>
                </a:cxn>
                <a:cxn ang="0">
                  <a:pos x="42" y="78"/>
                </a:cxn>
              </a:cxnLst>
              <a:rect l="0" t="0" r="r" b="b"/>
              <a:pathLst>
                <a:path w="43" h="79">
                  <a:moveTo>
                    <a:pt x="24" y="0"/>
                  </a:moveTo>
                  <a:lnTo>
                    <a:pt x="6" y="6"/>
                  </a:lnTo>
                  <a:lnTo>
                    <a:pt x="0" y="24"/>
                  </a:lnTo>
                  <a:lnTo>
                    <a:pt x="0" y="42"/>
                  </a:lnTo>
                  <a:lnTo>
                    <a:pt x="18" y="54"/>
                  </a:lnTo>
                  <a:lnTo>
                    <a:pt x="24" y="72"/>
                  </a:lnTo>
                  <a:lnTo>
                    <a:pt x="42" y="78"/>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124" name="Line 115"/>
            <p:cNvSpPr>
              <a:spLocks noChangeShapeType="1"/>
            </p:cNvSpPr>
            <p:nvPr/>
          </p:nvSpPr>
          <p:spPr bwMode="auto">
            <a:xfrm>
              <a:off x="5105400" y="3132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5" name="Line 116"/>
            <p:cNvSpPr>
              <a:spLocks noChangeShapeType="1"/>
            </p:cNvSpPr>
            <p:nvPr/>
          </p:nvSpPr>
          <p:spPr bwMode="auto">
            <a:xfrm>
              <a:off x="5257800" y="32083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6" name="Line 117"/>
            <p:cNvSpPr>
              <a:spLocks noChangeShapeType="1"/>
            </p:cNvSpPr>
            <p:nvPr/>
          </p:nvSpPr>
          <p:spPr bwMode="auto">
            <a:xfrm>
              <a:off x="5181600" y="32083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7" name="Line 118"/>
            <p:cNvSpPr>
              <a:spLocks noChangeShapeType="1"/>
            </p:cNvSpPr>
            <p:nvPr/>
          </p:nvSpPr>
          <p:spPr bwMode="auto">
            <a:xfrm>
              <a:off x="5105400" y="3360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8" name="Line 119"/>
            <p:cNvSpPr>
              <a:spLocks noChangeShapeType="1"/>
            </p:cNvSpPr>
            <p:nvPr/>
          </p:nvSpPr>
          <p:spPr bwMode="auto">
            <a:xfrm>
              <a:off x="5181600" y="33607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29" name="Line 120"/>
            <p:cNvSpPr>
              <a:spLocks noChangeShapeType="1"/>
            </p:cNvSpPr>
            <p:nvPr/>
          </p:nvSpPr>
          <p:spPr bwMode="auto">
            <a:xfrm>
              <a:off x="5257800" y="3436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0" name="Line 121"/>
            <p:cNvSpPr>
              <a:spLocks noChangeShapeType="1"/>
            </p:cNvSpPr>
            <p:nvPr/>
          </p:nvSpPr>
          <p:spPr bwMode="auto">
            <a:xfrm>
              <a:off x="5181600" y="35131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31" name="Line 122"/>
            <p:cNvSpPr>
              <a:spLocks noChangeShapeType="1"/>
            </p:cNvSpPr>
            <p:nvPr/>
          </p:nvSpPr>
          <p:spPr bwMode="auto">
            <a:xfrm>
              <a:off x="5181600" y="3055938"/>
              <a:ext cx="0" cy="6191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186" name="Line 151"/>
            <p:cNvSpPr>
              <a:spLocks noChangeShapeType="1"/>
            </p:cNvSpPr>
            <p:nvPr/>
          </p:nvSpPr>
          <p:spPr bwMode="auto">
            <a:xfrm>
              <a:off x="1833563" y="1300164"/>
              <a:ext cx="0" cy="158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9" name="Rectangle 160" descr="Wide upward diagonal"/>
            <p:cNvSpPr>
              <a:spLocks noChangeArrowheads="1"/>
            </p:cNvSpPr>
            <p:nvPr/>
          </p:nvSpPr>
          <p:spPr bwMode="auto">
            <a:xfrm>
              <a:off x="3054350" y="5264150"/>
              <a:ext cx="977900" cy="292100"/>
            </a:xfrm>
            <a:prstGeom prst="rect">
              <a:avLst/>
            </a:prstGeom>
            <a:pattFill prst="wdUp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60" name="Rectangle 161" descr="Wide upward diagonal"/>
            <p:cNvSpPr>
              <a:spLocks noChangeArrowheads="1"/>
            </p:cNvSpPr>
            <p:nvPr/>
          </p:nvSpPr>
          <p:spPr bwMode="auto">
            <a:xfrm>
              <a:off x="1530350" y="5264150"/>
              <a:ext cx="1320800" cy="292100"/>
            </a:xfrm>
            <a:prstGeom prst="rect">
              <a:avLst/>
            </a:prstGeom>
            <a:pattFill prst="wdUp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61" name="Line 162"/>
            <p:cNvSpPr>
              <a:spLocks noChangeShapeType="1"/>
            </p:cNvSpPr>
            <p:nvPr/>
          </p:nvSpPr>
          <p:spPr bwMode="auto">
            <a:xfrm flipV="1">
              <a:off x="1855788" y="4186238"/>
              <a:ext cx="42862" cy="2206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2" name="AutoShape 163"/>
            <p:cNvSpPr>
              <a:spLocks noChangeArrowheads="1"/>
            </p:cNvSpPr>
            <p:nvPr/>
          </p:nvSpPr>
          <p:spPr bwMode="auto">
            <a:xfrm>
              <a:off x="1873250" y="4111625"/>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3" name="Line 164"/>
            <p:cNvSpPr>
              <a:spLocks noChangeShapeType="1"/>
            </p:cNvSpPr>
            <p:nvPr/>
          </p:nvSpPr>
          <p:spPr bwMode="auto">
            <a:xfrm flipH="1" flipV="1">
              <a:off x="1443038" y="3138488"/>
              <a:ext cx="30162" cy="23018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4" name="AutoShape 165"/>
            <p:cNvSpPr>
              <a:spLocks noChangeArrowheads="1"/>
            </p:cNvSpPr>
            <p:nvPr/>
          </p:nvSpPr>
          <p:spPr bwMode="auto">
            <a:xfrm>
              <a:off x="1416050" y="3063875"/>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5" name="AutoShape 166"/>
            <p:cNvSpPr>
              <a:spLocks noChangeArrowheads="1"/>
            </p:cNvSpPr>
            <p:nvPr/>
          </p:nvSpPr>
          <p:spPr bwMode="auto">
            <a:xfrm>
              <a:off x="2170113" y="3625850"/>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6" name="AutoShape 167"/>
            <p:cNvSpPr>
              <a:spLocks noChangeArrowheads="1"/>
            </p:cNvSpPr>
            <p:nvPr/>
          </p:nvSpPr>
          <p:spPr bwMode="auto">
            <a:xfrm>
              <a:off x="3294063" y="3997325"/>
              <a:ext cx="63500" cy="6350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7" name="AutoShape 168"/>
            <p:cNvSpPr>
              <a:spLocks noChangeArrowheads="1"/>
            </p:cNvSpPr>
            <p:nvPr/>
          </p:nvSpPr>
          <p:spPr bwMode="auto">
            <a:xfrm rot="5400000">
              <a:off x="2254250" y="3054351"/>
              <a:ext cx="53975" cy="44450"/>
            </a:xfrm>
            <a:prstGeom prst="triangle">
              <a:avLst>
                <a:gd name="adj" fmla="val 49986"/>
              </a:avLst>
            </a:prstGeom>
            <a:solidFill>
              <a:schemeClr val="accent1"/>
            </a:solidFill>
            <a:ln w="12700">
              <a:solidFill>
                <a:schemeClr val="tx1"/>
              </a:solidFill>
              <a:miter lim="800000"/>
              <a:headEnd/>
              <a:tailEnd/>
            </a:ln>
            <a:effectLst/>
          </p:spPr>
          <p:txBody>
            <a:bodyPr wrap="none" anchor="ctr"/>
            <a:lstStyle/>
            <a:p>
              <a:endParaRPr lang="en-US"/>
            </a:p>
          </p:txBody>
        </p:sp>
        <p:sp>
          <p:nvSpPr>
            <p:cNvPr id="168" name="Line 169"/>
            <p:cNvSpPr>
              <a:spLocks noChangeShapeType="1"/>
            </p:cNvSpPr>
            <p:nvPr/>
          </p:nvSpPr>
          <p:spPr bwMode="auto">
            <a:xfrm flipH="1" flipV="1">
              <a:off x="2195513" y="3681413"/>
              <a:ext cx="76200" cy="1825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 name="Line 170"/>
            <p:cNvSpPr>
              <a:spLocks noChangeShapeType="1"/>
            </p:cNvSpPr>
            <p:nvPr/>
          </p:nvSpPr>
          <p:spPr bwMode="auto">
            <a:xfrm flipH="1" flipV="1">
              <a:off x="2290763" y="3090863"/>
              <a:ext cx="152400" cy="15398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 name="Line 171"/>
            <p:cNvSpPr>
              <a:spLocks noChangeShapeType="1"/>
            </p:cNvSpPr>
            <p:nvPr/>
          </p:nvSpPr>
          <p:spPr bwMode="auto">
            <a:xfrm flipH="1" flipV="1">
              <a:off x="3328988" y="4081463"/>
              <a:ext cx="68262" cy="2397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1" name="Line 172"/>
            <p:cNvSpPr>
              <a:spLocks noChangeShapeType="1"/>
            </p:cNvSpPr>
            <p:nvPr/>
          </p:nvSpPr>
          <p:spPr bwMode="auto">
            <a:xfrm flipV="1">
              <a:off x="2857500" y="4919663"/>
              <a:ext cx="0" cy="334962"/>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95" name="Straight Arrow Connector 194"/>
          <p:cNvCxnSpPr/>
          <p:nvPr/>
        </p:nvCxnSpPr>
        <p:spPr>
          <a:xfrm>
            <a:off x="4267200" y="2362200"/>
            <a:ext cx="1066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5029200" y="5181600"/>
            <a:ext cx="553357" cy="276999"/>
          </a:xfrm>
          <a:prstGeom prst="rect">
            <a:avLst/>
          </a:prstGeom>
          <a:noFill/>
        </p:spPr>
        <p:txBody>
          <a:bodyPr wrap="none" rtlCol="0">
            <a:spAutoFit/>
          </a:bodyPr>
          <a:lstStyle/>
          <a:p>
            <a:r>
              <a:rPr lang="en-US" sz="1200" b="1" dirty="0" smtClean="0">
                <a:solidFill>
                  <a:srgbClr val="0000FF"/>
                </a:solidFill>
              </a:rPr>
              <a:t>LZFPC</a:t>
            </a:r>
            <a:endParaRPr lang="en-US" sz="1200" b="1" dirty="0">
              <a:solidFill>
                <a:srgbClr val="0000FF"/>
              </a:solidFill>
            </a:endParaRPr>
          </a:p>
        </p:txBody>
      </p:sp>
      <p:sp>
        <p:nvSpPr>
          <p:cNvPr id="203" name="TextBox 202"/>
          <p:cNvSpPr txBox="1"/>
          <p:nvPr/>
        </p:nvSpPr>
        <p:spPr>
          <a:xfrm>
            <a:off x="6313837" y="5209401"/>
            <a:ext cx="620363" cy="276999"/>
          </a:xfrm>
          <a:prstGeom prst="rect">
            <a:avLst/>
          </a:prstGeom>
          <a:noFill/>
        </p:spPr>
        <p:txBody>
          <a:bodyPr wrap="none" rtlCol="0">
            <a:spAutoFit/>
          </a:bodyPr>
          <a:lstStyle/>
          <a:p>
            <a:r>
              <a:rPr lang="en-US" sz="1200" b="1" dirty="0" smtClean="0">
                <a:solidFill>
                  <a:srgbClr val="0000FF"/>
                </a:solidFill>
              </a:rPr>
              <a:t>LZTWC</a:t>
            </a:r>
            <a:endParaRPr lang="en-US" sz="1200" b="1" dirty="0">
              <a:solidFill>
                <a:srgbClr val="0000FF"/>
              </a:solidFill>
            </a:endParaRPr>
          </a:p>
        </p:txBody>
      </p:sp>
      <p:sp>
        <p:nvSpPr>
          <p:cNvPr id="204" name="Rectangle 203"/>
          <p:cNvSpPr/>
          <p:nvPr/>
        </p:nvSpPr>
        <p:spPr>
          <a:xfrm>
            <a:off x="5029200" y="5257800"/>
            <a:ext cx="609600" cy="609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5715000" y="5257800"/>
            <a:ext cx="1524000" cy="609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zfpc.png"/>
          <p:cNvPicPr>
            <a:picLocks noChangeAspect="1"/>
          </p:cNvPicPr>
          <p:nvPr/>
        </p:nvPicPr>
        <p:blipFill>
          <a:blip r:embed="rId2" cstate="print"/>
          <a:stretch>
            <a:fillRect/>
          </a:stretch>
        </p:blipFill>
        <p:spPr>
          <a:xfrm>
            <a:off x="838200" y="1371600"/>
            <a:ext cx="7162800" cy="5422781"/>
          </a:xfrm>
          <a:prstGeom prst="rect">
            <a:avLst/>
          </a:prstGeom>
        </p:spPr>
      </p:pic>
      <p:sp>
        <p:nvSpPr>
          <p:cNvPr id="5" name="TextBox 4"/>
          <p:cNvSpPr txBox="1"/>
          <p:nvPr/>
        </p:nvSpPr>
        <p:spPr>
          <a:xfrm>
            <a:off x="6096000" y="3200400"/>
            <a:ext cx="1828800" cy="646331"/>
          </a:xfrm>
          <a:prstGeom prst="rect">
            <a:avLst/>
          </a:prstGeom>
          <a:noFill/>
        </p:spPr>
        <p:txBody>
          <a:bodyPr wrap="square" rtlCol="0">
            <a:spAutoFit/>
          </a:bodyPr>
          <a:lstStyle/>
          <a:p>
            <a:r>
              <a:rPr lang="en-US" dirty="0" smtClean="0"/>
              <a:t>LZFPC</a:t>
            </a:r>
          </a:p>
          <a:p>
            <a:r>
              <a:rPr lang="en-US" dirty="0" smtClean="0"/>
              <a:t>(</a:t>
            </a:r>
            <a:r>
              <a:rPr lang="en-US" dirty="0" err="1" smtClean="0"/>
              <a:t>baseflow</a:t>
            </a:r>
            <a:r>
              <a:rPr lang="en-US" dirty="0" smtClean="0"/>
              <a:t>)</a:t>
            </a:r>
            <a:endParaRPr lang="en-US" dirty="0"/>
          </a:p>
        </p:txBody>
      </p:sp>
      <p:sp>
        <p:nvSpPr>
          <p:cNvPr id="6" name="Title 2"/>
          <p:cNvSpPr txBox="1">
            <a:spLocks/>
          </p:cNvSpPr>
          <p:nvPr/>
        </p:nvSpPr>
        <p:spPr>
          <a:xfrm>
            <a:off x="457200" y="-762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Operations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Initial Conditions – Soil Moisture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ztwc.png"/>
          <p:cNvPicPr>
            <a:picLocks noChangeAspect="1"/>
          </p:cNvPicPr>
          <p:nvPr/>
        </p:nvPicPr>
        <p:blipFill>
          <a:blip r:embed="rId2" cstate="print"/>
          <a:stretch>
            <a:fillRect/>
          </a:stretch>
        </p:blipFill>
        <p:spPr>
          <a:xfrm>
            <a:off x="838200" y="1057276"/>
            <a:ext cx="7391400" cy="5495924"/>
          </a:xfrm>
          <a:prstGeom prst="rect">
            <a:avLst/>
          </a:prstGeom>
        </p:spPr>
      </p:pic>
      <p:sp>
        <p:nvSpPr>
          <p:cNvPr id="4" name="TextBox 3"/>
          <p:cNvSpPr txBox="1"/>
          <p:nvPr/>
        </p:nvSpPr>
        <p:spPr>
          <a:xfrm>
            <a:off x="6096000" y="3200400"/>
            <a:ext cx="1828800" cy="646331"/>
          </a:xfrm>
          <a:prstGeom prst="rect">
            <a:avLst/>
          </a:prstGeom>
          <a:noFill/>
        </p:spPr>
        <p:txBody>
          <a:bodyPr wrap="square" rtlCol="0">
            <a:spAutoFit/>
          </a:bodyPr>
          <a:lstStyle/>
          <a:p>
            <a:r>
              <a:rPr lang="en-US" dirty="0" smtClean="0"/>
              <a:t>LZTWC</a:t>
            </a:r>
          </a:p>
          <a:p>
            <a:r>
              <a:rPr lang="en-US" dirty="0" smtClean="0"/>
              <a:t>(tension water)</a:t>
            </a:r>
            <a:endParaRPr lang="en-US" dirty="0"/>
          </a:p>
        </p:txBody>
      </p:sp>
      <p:sp>
        <p:nvSpPr>
          <p:cNvPr id="5" name="Title 2"/>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Initial Conditions – Soil Moisture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1554162"/>
          </a:xfrm>
        </p:spPr>
        <p:txBody>
          <a:bodyPr>
            <a:normAutofit fontScale="90000"/>
          </a:bodyPr>
          <a:lstStyle/>
          <a:p>
            <a:r>
              <a:rPr lang="en-US" dirty="0" smtClean="0"/>
              <a:t>Operations</a:t>
            </a:r>
            <a:br>
              <a:rPr lang="en-US" dirty="0" smtClean="0"/>
            </a:br>
            <a:r>
              <a:rPr lang="en-US" dirty="0" smtClean="0"/>
              <a:t>Initial Conditions – SWE</a:t>
            </a:r>
            <a:br>
              <a:rPr lang="en-US" dirty="0" smtClean="0"/>
            </a:br>
            <a:r>
              <a:rPr lang="en-US" sz="3600" dirty="0" smtClean="0"/>
              <a:t>Accumulation Period</a:t>
            </a:r>
            <a:endParaRPr lang="en-US" dirty="0"/>
          </a:p>
        </p:txBody>
      </p:sp>
      <p:sp>
        <p:nvSpPr>
          <p:cNvPr id="4" name="TextBox 3"/>
          <p:cNvSpPr txBox="1"/>
          <p:nvPr/>
        </p:nvSpPr>
        <p:spPr>
          <a:xfrm>
            <a:off x="457200" y="2256472"/>
            <a:ext cx="3581400" cy="1200329"/>
          </a:xfrm>
          <a:prstGeom prst="rect">
            <a:avLst/>
          </a:prstGeom>
          <a:noFill/>
          <a:ln>
            <a:solidFill>
              <a:schemeClr val="tx1"/>
            </a:solidFill>
          </a:ln>
        </p:spPr>
        <p:txBody>
          <a:bodyPr wrap="square" rtlCol="0">
            <a:spAutoFit/>
          </a:bodyPr>
          <a:lstStyle/>
          <a:p>
            <a:r>
              <a:rPr lang="en-US" dirty="0" smtClean="0"/>
              <a:t>Daily quality control of:</a:t>
            </a:r>
          </a:p>
          <a:p>
            <a:pPr marL="342900" indent="-342900">
              <a:buAutoNum type="arabicPeriod"/>
            </a:pPr>
            <a:r>
              <a:rPr lang="en-US" dirty="0" smtClean="0"/>
              <a:t>Precipitation</a:t>
            </a:r>
          </a:p>
          <a:p>
            <a:pPr marL="342900" indent="-342900">
              <a:buAutoNum type="arabicPeriod"/>
            </a:pPr>
            <a:r>
              <a:rPr lang="en-US" dirty="0" smtClean="0">
                <a:solidFill>
                  <a:schemeClr val="bg1">
                    <a:lumMod val="75000"/>
                  </a:schemeClr>
                </a:solidFill>
              </a:rPr>
              <a:t>Freezing level</a:t>
            </a:r>
          </a:p>
          <a:p>
            <a:pPr marL="342900" indent="-342900">
              <a:buAutoNum type="arabicPeriod"/>
            </a:pPr>
            <a:r>
              <a:rPr lang="en-US" dirty="0" smtClean="0">
                <a:solidFill>
                  <a:schemeClr val="bg1">
                    <a:lumMod val="75000"/>
                  </a:schemeClr>
                </a:solidFill>
              </a:rPr>
              <a:t>Temperature</a:t>
            </a:r>
            <a:endParaRPr lang="en-US" dirty="0">
              <a:solidFill>
                <a:schemeClr val="bg1">
                  <a:lumMod val="75000"/>
                </a:schemeClr>
              </a:solidFill>
            </a:endParaRPr>
          </a:p>
        </p:txBody>
      </p:sp>
      <p:sp>
        <p:nvSpPr>
          <p:cNvPr id="5" name="TextBox 4"/>
          <p:cNvSpPr txBox="1"/>
          <p:nvPr/>
        </p:nvSpPr>
        <p:spPr>
          <a:xfrm>
            <a:off x="457200" y="3704272"/>
            <a:ext cx="3581400" cy="1477328"/>
          </a:xfrm>
          <a:prstGeom prst="rect">
            <a:avLst/>
          </a:prstGeom>
          <a:noFill/>
          <a:ln>
            <a:solidFill>
              <a:schemeClr val="tx1"/>
            </a:solidFill>
          </a:ln>
        </p:spPr>
        <p:txBody>
          <a:bodyPr wrap="square" rtlCol="0">
            <a:spAutoFit/>
          </a:bodyPr>
          <a:lstStyle/>
          <a:p>
            <a:r>
              <a:rPr lang="en-US" dirty="0" smtClean="0"/>
              <a:t>Update by calculating precipitation over a longer time step (weeks to months). This update done every 1-2 weeks.</a:t>
            </a:r>
          </a:p>
          <a:p>
            <a:pPr marL="342900" indent="-342900">
              <a:buAutoNum type="arabicPeriod"/>
            </a:pPr>
            <a:endParaRPr lang="en-US" dirty="0"/>
          </a:p>
        </p:txBody>
      </p:sp>
      <p:sp>
        <p:nvSpPr>
          <p:cNvPr id="6" name="TextBox 5"/>
          <p:cNvSpPr txBox="1"/>
          <p:nvPr/>
        </p:nvSpPr>
        <p:spPr>
          <a:xfrm>
            <a:off x="5105400" y="2399942"/>
            <a:ext cx="3581400" cy="923330"/>
          </a:xfrm>
          <a:prstGeom prst="rect">
            <a:avLst/>
          </a:prstGeom>
          <a:noFill/>
          <a:ln>
            <a:solidFill>
              <a:schemeClr val="tx1"/>
            </a:solidFill>
          </a:ln>
        </p:spPr>
        <p:txBody>
          <a:bodyPr wrap="square" rtlCol="0">
            <a:spAutoFit/>
          </a:bodyPr>
          <a:lstStyle/>
          <a:p>
            <a:r>
              <a:rPr lang="en-US" dirty="0" smtClean="0"/>
              <a:t>Create MAPS from points using pre-determined station weights (from calibration)</a:t>
            </a:r>
          </a:p>
        </p:txBody>
      </p:sp>
      <p:cxnSp>
        <p:nvCxnSpPr>
          <p:cNvPr id="7" name="Straight Arrow Connector 6"/>
          <p:cNvCxnSpPr>
            <a:stCxn id="4" idx="3"/>
            <a:endCxn id="6" idx="1"/>
          </p:cNvCxnSpPr>
          <p:nvPr/>
        </p:nvCxnSpPr>
        <p:spPr>
          <a:xfrm>
            <a:off x="4038600" y="2856637"/>
            <a:ext cx="1066800" cy="4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5400" y="4201180"/>
            <a:ext cx="3581400" cy="523220"/>
          </a:xfrm>
          <a:prstGeom prst="rect">
            <a:avLst/>
          </a:prstGeom>
          <a:noFill/>
          <a:ln>
            <a:solidFill>
              <a:schemeClr val="tx1"/>
            </a:solidFill>
          </a:ln>
        </p:spPr>
        <p:txBody>
          <a:bodyPr wrap="square" rtlCol="0">
            <a:spAutoFit/>
          </a:bodyPr>
          <a:lstStyle/>
          <a:p>
            <a:pPr algn="ctr"/>
            <a:r>
              <a:rPr lang="en-US" sz="2800" dirty="0" smtClean="0"/>
              <a:t>SWE</a:t>
            </a:r>
            <a:endParaRPr lang="en-US" sz="2800" dirty="0"/>
          </a:p>
        </p:txBody>
      </p:sp>
      <p:cxnSp>
        <p:nvCxnSpPr>
          <p:cNvPr id="10" name="Straight Arrow Connector 9"/>
          <p:cNvCxnSpPr>
            <a:stCxn id="6" idx="2"/>
            <a:endCxn id="8" idx="0"/>
          </p:cNvCxnSpPr>
          <p:nvPr/>
        </p:nvCxnSpPr>
        <p:spPr>
          <a:xfrm>
            <a:off x="6896100" y="3323272"/>
            <a:ext cx="0" cy="8779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8" idx="1"/>
          </p:cNvCxnSpPr>
          <p:nvPr/>
        </p:nvCxnSpPr>
        <p:spPr>
          <a:xfrm>
            <a:off x="4038600" y="4442936"/>
            <a:ext cx="1066800" cy="198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1554162"/>
          </a:xfrm>
        </p:spPr>
        <p:txBody>
          <a:bodyPr>
            <a:normAutofit fontScale="90000"/>
          </a:bodyPr>
          <a:lstStyle/>
          <a:p>
            <a:r>
              <a:rPr lang="en-US" dirty="0" smtClean="0"/>
              <a:t>Operations</a:t>
            </a:r>
            <a:br>
              <a:rPr lang="en-US" dirty="0" smtClean="0"/>
            </a:br>
            <a:r>
              <a:rPr lang="en-US" dirty="0" smtClean="0"/>
              <a:t>Initial Conditions – SWE</a:t>
            </a:r>
            <a:br>
              <a:rPr lang="en-US" dirty="0" smtClean="0"/>
            </a:br>
            <a:r>
              <a:rPr lang="en-US" sz="3600" dirty="0" smtClean="0"/>
              <a:t>Melt Period</a:t>
            </a:r>
            <a:endParaRPr lang="en-US" dirty="0"/>
          </a:p>
        </p:txBody>
      </p:sp>
      <p:sp>
        <p:nvSpPr>
          <p:cNvPr id="12" name="TextBox 11"/>
          <p:cNvSpPr txBox="1"/>
          <p:nvPr/>
        </p:nvSpPr>
        <p:spPr>
          <a:xfrm>
            <a:off x="381000" y="1466671"/>
            <a:ext cx="2743200" cy="1200329"/>
          </a:xfrm>
          <a:prstGeom prst="rect">
            <a:avLst/>
          </a:prstGeom>
          <a:noFill/>
          <a:ln>
            <a:solidFill>
              <a:schemeClr val="tx1"/>
            </a:solidFill>
          </a:ln>
        </p:spPr>
        <p:txBody>
          <a:bodyPr wrap="square" rtlCol="0">
            <a:spAutoFit/>
          </a:bodyPr>
          <a:lstStyle/>
          <a:p>
            <a:r>
              <a:rPr lang="en-US" dirty="0" smtClean="0"/>
              <a:t>Daily quality control of:</a:t>
            </a:r>
          </a:p>
          <a:p>
            <a:pPr marL="342900" indent="-342900">
              <a:buAutoNum type="arabicPeriod"/>
            </a:pPr>
            <a:r>
              <a:rPr lang="en-US" dirty="0" smtClean="0"/>
              <a:t>Precipitation</a:t>
            </a:r>
          </a:p>
          <a:p>
            <a:pPr marL="342900" indent="-342900">
              <a:buAutoNum type="arabicPeriod"/>
            </a:pPr>
            <a:r>
              <a:rPr lang="en-US" dirty="0" smtClean="0"/>
              <a:t>Freezing level</a:t>
            </a:r>
          </a:p>
          <a:p>
            <a:pPr marL="342900" indent="-342900">
              <a:buAutoNum type="arabicPeriod"/>
            </a:pPr>
            <a:r>
              <a:rPr lang="en-US" dirty="0" smtClean="0"/>
              <a:t>Temperature</a:t>
            </a:r>
            <a:endParaRPr lang="en-US" dirty="0"/>
          </a:p>
        </p:txBody>
      </p:sp>
      <p:sp>
        <p:nvSpPr>
          <p:cNvPr id="13" name="TextBox 12"/>
          <p:cNvSpPr txBox="1"/>
          <p:nvPr/>
        </p:nvSpPr>
        <p:spPr>
          <a:xfrm>
            <a:off x="3810000" y="1752600"/>
            <a:ext cx="2057400" cy="646331"/>
          </a:xfrm>
          <a:prstGeom prst="rect">
            <a:avLst/>
          </a:prstGeom>
          <a:noFill/>
          <a:ln>
            <a:solidFill>
              <a:schemeClr val="tx1"/>
            </a:solidFill>
          </a:ln>
        </p:spPr>
        <p:txBody>
          <a:bodyPr wrap="square" rtlCol="0">
            <a:spAutoFit/>
          </a:bodyPr>
          <a:lstStyle/>
          <a:p>
            <a:r>
              <a:rPr lang="en-US" dirty="0" smtClean="0"/>
              <a:t>Type precipitation using freezing level</a:t>
            </a:r>
          </a:p>
        </p:txBody>
      </p:sp>
      <p:sp>
        <p:nvSpPr>
          <p:cNvPr id="14" name="TextBox 13"/>
          <p:cNvSpPr txBox="1"/>
          <p:nvPr/>
        </p:nvSpPr>
        <p:spPr>
          <a:xfrm>
            <a:off x="3810000" y="3352800"/>
            <a:ext cx="2057400" cy="523220"/>
          </a:xfrm>
          <a:prstGeom prst="rect">
            <a:avLst/>
          </a:prstGeom>
          <a:noFill/>
          <a:ln>
            <a:solidFill>
              <a:schemeClr val="tx1"/>
            </a:solidFill>
          </a:ln>
        </p:spPr>
        <p:txBody>
          <a:bodyPr wrap="square" rtlCol="0">
            <a:spAutoFit/>
          </a:bodyPr>
          <a:lstStyle/>
          <a:p>
            <a:pPr algn="ctr"/>
            <a:r>
              <a:rPr lang="en-US" sz="2800" dirty="0" smtClean="0"/>
              <a:t>SWE</a:t>
            </a:r>
            <a:endParaRPr lang="en-US" sz="2800" dirty="0"/>
          </a:p>
        </p:txBody>
      </p:sp>
      <p:sp>
        <p:nvSpPr>
          <p:cNvPr id="15" name="TextBox 14"/>
          <p:cNvSpPr txBox="1"/>
          <p:nvPr/>
        </p:nvSpPr>
        <p:spPr>
          <a:xfrm>
            <a:off x="6477000" y="1916668"/>
            <a:ext cx="2057400" cy="369332"/>
          </a:xfrm>
          <a:prstGeom prst="rect">
            <a:avLst/>
          </a:prstGeom>
          <a:noFill/>
          <a:ln>
            <a:solidFill>
              <a:schemeClr val="tx1"/>
            </a:solidFill>
          </a:ln>
        </p:spPr>
        <p:txBody>
          <a:bodyPr wrap="square" rtlCol="0">
            <a:spAutoFit/>
          </a:bodyPr>
          <a:lstStyle/>
          <a:p>
            <a:r>
              <a:rPr lang="en-US" dirty="0" smtClean="0"/>
              <a:t>Liquid</a:t>
            </a:r>
          </a:p>
        </p:txBody>
      </p:sp>
      <p:sp>
        <p:nvSpPr>
          <p:cNvPr id="16" name="TextBox 15"/>
          <p:cNvSpPr txBox="1"/>
          <p:nvPr/>
        </p:nvSpPr>
        <p:spPr>
          <a:xfrm>
            <a:off x="3810000" y="2743200"/>
            <a:ext cx="2057400" cy="369332"/>
          </a:xfrm>
          <a:prstGeom prst="rect">
            <a:avLst/>
          </a:prstGeom>
          <a:noFill/>
          <a:ln>
            <a:solidFill>
              <a:schemeClr val="tx1"/>
            </a:solidFill>
          </a:ln>
        </p:spPr>
        <p:txBody>
          <a:bodyPr wrap="square" rtlCol="0">
            <a:spAutoFit/>
          </a:bodyPr>
          <a:lstStyle/>
          <a:p>
            <a:r>
              <a:rPr lang="en-US" dirty="0" smtClean="0"/>
              <a:t>Frozen</a:t>
            </a:r>
          </a:p>
        </p:txBody>
      </p:sp>
      <p:sp>
        <p:nvSpPr>
          <p:cNvPr id="17" name="TextBox 16"/>
          <p:cNvSpPr txBox="1"/>
          <p:nvPr/>
        </p:nvSpPr>
        <p:spPr>
          <a:xfrm>
            <a:off x="3810000" y="4191000"/>
            <a:ext cx="2057400" cy="923330"/>
          </a:xfrm>
          <a:prstGeom prst="rect">
            <a:avLst/>
          </a:prstGeom>
          <a:noFill/>
          <a:ln>
            <a:solidFill>
              <a:schemeClr val="tx1"/>
            </a:solidFill>
          </a:ln>
        </p:spPr>
        <p:txBody>
          <a:bodyPr wrap="square" rtlCol="0">
            <a:spAutoFit/>
          </a:bodyPr>
          <a:lstStyle/>
          <a:p>
            <a:r>
              <a:rPr lang="en-US" dirty="0" smtClean="0"/>
              <a:t>Use temperature to calculate MAT and then melt</a:t>
            </a:r>
          </a:p>
        </p:txBody>
      </p:sp>
      <p:sp>
        <p:nvSpPr>
          <p:cNvPr id="18" name="TextBox 17"/>
          <p:cNvSpPr txBox="1"/>
          <p:nvPr/>
        </p:nvSpPr>
        <p:spPr>
          <a:xfrm>
            <a:off x="381000" y="3200400"/>
            <a:ext cx="2743200" cy="923330"/>
          </a:xfrm>
          <a:prstGeom prst="rect">
            <a:avLst/>
          </a:prstGeom>
          <a:noFill/>
          <a:ln>
            <a:solidFill>
              <a:srgbClr val="FF0000"/>
            </a:solidFill>
          </a:ln>
        </p:spPr>
        <p:txBody>
          <a:bodyPr wrap="square" rtlCol="0">
            <a:spAutoFit/>
          </a:bodyPr>
          <a:lstStyle/>
          <a:p>
            <a:r>
              <a:rPr lang="en-US" dirty="0" smtClean="0">
                <a:solidFill>
                  <a:srgbClr val="FF0000"/>
                </a:solidFill>
              </a:rPr>
              <a:t>Compare AESC with model AESC. Develop gross error check</a:t>
            </a:r>
            <a:endParaRPr lang="en-US" dirty="0">
              <a:solidFill>
                <a:srgbClr val="FF0000"/>
              </a:solidFill>
            </a:endParaRPr>
          </a:p>
        </p:txBody>
      </p:sp>
      <p:sp>
        <p:nvSpPr>
          <p:cNvPr id="19" name="TextBox 18"/>
          <p:cNvSpPr txBox="1"/>
          <p:nvPr/>
        </p:nvSpPr>
        <p:spPr>
          <a:xfrm>
            <a:off x="381000" y="5867400"/>
            <a:ext cx="2743200" cy="369332"/>
          </a:xfrm>
          <a:prstGeom prst="rect">
            <a:avLst/>
          </a:prstGeom>
          <a:noFill/>
          <a:ln>
            <a:solidFill>
              <a:srgbClr val="FF0000"/>
            </a:solidFill>
          </a:ln>
        </p:spPr>
        <p:txBody>
          <a:bodyPr wrap="square" rtlCol="0">
            <a:spAutoFit/>
          </a:bodyPr>
          <a:lstStyle/>
          <a:p>
            <a:r>
              <a:rPr lang="en-US" dirty="0" smtClean="0">
                <a:solidFill>
                  <a:srgbClr val="FF0000"/>
                </a:solidFill>
              </a:rPr>
              <a:t>Updated Land Cover Grid</a:t>
            </a:r>
            <a:endParaRPr lang="en-US" dirty="0">
              <a:solidFill>
                <a:srgbClr val="FF0000"/>
              </a:solidFill>
            </a:endParaRPr>
          </a:p>
        </p:txBody>
      </p:sp>
      <p:sp>
        <p:nvSpPr>
          <p:cNvPr id="20" name="TextBox 19"/>
          <p:cNvSpPr txBox="1"/>
          <p:nvPr/>
        </p:nvSpPr>
        <p:spPr>
          <a:xfrm>
            <a:off x="381000" y="5334000"/>
            <a:ext cx="2743200" cy="369332"/>
          </a:xfrm>
          <a:prstGeom prst="rect">
            <a:avLst/>
          </a:prstGeom>
          <a:noFill/>
          <a:ln>
            <a:solidFill>
              <a:srgbClr val="FF0000"/>
            </a:solidFill>
          </a:ln>
        </p:spPr>
        <p:txBody>
          <a:bodyPr wrap="square" rtlCol="0">
            <a:spAutoFit/>
          </a:bodyPr>
          <a:lstStyle/>
          <a:p>
            <a:r>
              <a:rPr lang="en-US" dirty="0" smtClean="0">
                <a:solidFill>
                  <a:srgbClr val="FF0000"/>
                </a:solidFill>
              </a:rPr>
              <a:t>Snow contamination Grid</a:t>
            </a:r>
            <a:endParaRPr lang="en-US" dirty="0">
              <a:solidFill>
                <a:srgbClr val="FF0000"/>
              </a:solidFill>
            </a:endParaRPr>
          </a:p>
        </p:txBody>
      </p:sp>
      <p:sp>
        <p:nvSpPr>
          <p:cNvPr id="21" name="TextBox 20"/>
          <p:cNvSpPr txBox="1"/>
          <p:nvPr/>
        </p:nvSpPr>
        <p:spPr>
          <a:xfrm>
            <a:off x="3810000" y="5325070"/>
            <a:ext cx="2057400" cy="923330"/>
          </a:xfrm>
          <a:prstGeom prst="rect">
            <a:avLst/>
          </a:prstGeom>
          <a:noFill/>
          <a:ln>
            <a:solidFill>
              <a:schemeClr val="tx1"/>
            </a:solidFill>
          </a:ln>
        </p:spPr>
        <p:txBody>
          <a:bodyPr wrap="square" rtlCol="0">
            <a:spAutoFit/>
          </a:bodyPr>
          <a:lstStyle/>
          <a:p>
            <a:r>
              <a:rPr lang="en-US" dirty="0" smtClean="0"/>
              <a:t>Modify melt rate using flow at Gauge (MFC)</a:t>
            </a:r>
          </a:p>
        </p:txBody>
      </p:sp>
      <p:sp>
        <p:nvSpPr>
          <p:cNvPr id="22" name="TextBox 21"/>
          <p:cNvSpPr txBox="1"/>
          <p:nvPr/>
        </p:nvSpPr>
        <p:spPr>
          <a:xfrm>
            <a:off x="6477000" y="5449669"/>
            <a:ext cx="2057400" cy="646331"/>
          </a:xfrm>
          <a:prstGeom prst="rect">
            <a:avLst/>
          </a:prstGeom>
          <a:noFill/>
          <a:ln>
            <a:solidFill>
              <a:schemeClr val="tx1"/>
            </a:solidFill>
          </a:ln>
        </p:spPr>
        <p:txBody>
          <a:bodyPr wrap="square" rtlCol="0">
            <a:spAutoFit/>
          </a:bodyPr>
          <a:lstStyle/>
          <a:p>
            <a:r>
              <a:rPr lang="en-US" dirty="0" smtClean="0"/>
              <a:t>RAIM (rain and melt)</a:t>
            </a:r>
          </a:p>
        </p:txBody>
      </p:sp>
      <p:sp>
        <p:nvSpPr>
          <p:cNvPr id="23" name="TextBox 22"/>
          <p:cNvSpPr txBox="1"/>
          <p:nvPr/>
        </p:nvSpPr>
        <p:spPr>
          <a:xfrm>
            <a:off x="6477000" y="6412468"/>
            <a:ext cx="2057400" cy="369332"/>
          </a:xfrm>
          <a:prstGeom prst="rect">
            <a:avLst/>
          </a:prstGeom>
          <a:noFill/>
          <a:ln>
            <a:solidFill>
              <a:schemeClr val="tx1"/>
            </a:solidFill>
          </a:ln>
        </p:spPr>
        <p:txBody>
          <a:bodyPr wrap="square" rtlCol="0">
            <a:spAutoFit/>
          </a:bodyPr>
          <a:lstStyle/>
          <a:p>
            <a:r>
              <a:rPr lang="en-US" dirty="0" smtClean="0"/>
              <a:t>To SAC-SMA model</a:t>
            </a:r>
          </a:p>
        </p:txBody>
      </p:sp>
      <p:cxnSp>
        <p:nvCxnSpPr>
          <p:cNvPr id="24" name="Straight Arrow Connector 23"/>
          <p:cNvCxnSpPr>
            <a:stCxn id="12" idx="3"/>
          </p:cNvCxnSpPr>
          <p:nvPr/>
        </p:nvCxnSpPr>
        <p:spPr>
          <a:xfrm flipV="1">
            <a:off x="3124200" y="2057400"/>
            <a:ext cx="533400" cy="9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5" idx="1"/>
          </p:cNvCxnSpPr>
          <p:nvPr/>
        </p:nvCxnSpPr>
        <p:spPr>
          <a:xfrm>
            <a:off x="5867400" y="2075766"/>
            <a:ext cx="609600" cy="25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a:endCxn id="16" idx="0"/>
          </p:cNvCxnSpPr>
          <p:nvPr/>
        </p:nvCxnSpPr>
        <p:spPr>
          <a:xfrm>
            <a:off x="4838700" y="2398931"/>
            <a:ext cx="0" cy="344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a:endCxn id="14" idx="0"/>
          </p:cNvCxnSpPr>
          <p:nvPr/>
        </p:nvCxnSpPr>
        <p:spPr>
          <a:xfrm>
            <a:off x="4838700" y="3112532"/>
            <a:ext cx="0" cy="240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a:endCxn id="17" idx="0"/>
          </p:cNvCxnSpPr>
          <p:nvPr/>
        </p:nvCxnSpPr>
        <p:spPr>
          <a:xfrm>
            <a:off x="4838700" y="3876020"/>
            <a:ext cx="0" cy="314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2"/>
            <a:endCxn id="21" idx="0"/>
          </p:cNvCxnSpPr>
          <p:nvPr/>
        </p:nvCxnSpPr>
        <p:spPr>
          <a:xfrm>
            <a:off x="4838700" y="5114330"/>
            <a:ext cx="0" cy="2107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3"/>
          </p:cNvCxnSpPr>
          <p:nvPr/>
        </p:nvCxnSpPr>
        <p:spPr>
          <a:xfrm flipV="1">
            <a:off x="3124200" y="3657600"/>
            <a:ext cx="609600" cy="44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3"/>
            <a:endCxn id="21" idx="1"/>
          </p:cNvCxnSpPr>
          <p:nvPr/>
        </p:nvCxnSpPr>
        <p:spPr>
          <a:xfrm>
            <a:off x="3124200" y="5518666"/>
            <a:ext cx="685800" cy="2680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3"/>
            <a:endCxn id="21" idx="1"/>
          </p:cNvCxnSpPr>
          <p:nvPr/>
        </p:nvCxnSpPr>
        <p:spPr>
          <a:xfrm flipV="1">
            <a:off x="3124200" y="5786735"/>
            <a:ext cx="685800" cy="2653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a:endCxn id="22" idx="0"/>
          </p:cNvCxnSpPr>
          <p:nvPr/>
        </p:nvCxnSpPr>
        <p:spPr>
          <a:xfrm>
            <a:off x="7505700" y="2286000"/>
            <a:ext cx="0" cy="31636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3"/>
            <a:endCxn id="22" idx="1"/>
          </p:cNvCxnSpPr>
          <p:nvPr/>
        </p:nvCxnSpPr>
        <p:spPr>
          <a:xfrm flipV="1">
            <a:off x="5867400" y="5772835"/>
            <a:ext cx="609600" cy="13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2"/>
            <a:endCxn id="23" idx="0"/>
          </p:cNvCxnSpPr>
          <p:nvPr/>
        </p:nvCxnSpPr>
        <p:spPr>
          <a:xfrm>
            <a:off x="7505700" y="6096000"/>
            <a:ext cx="0" cy="316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228600" y="228600"/>
            <a:ext cx="8915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Daily Deterministic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3"/>
          <p:cNvSpPr>
            <a:spLocks noGrp="1"/>
          </p:cNvSpPr>
          <p:nvPr>
            <p:ph idx="1"/>
          </p:nvPr>
        </p:nvSpPr>
        <p:spPr>
          <a:xfrm>
            <a:off x="457200" y="990600"/>
            <a:ext cx="8229600" cy="5486400"/>
          </a:xfrm>
        </p:spPr>
        <p:txBody>
          <a:bodyPr>
            <a:normAutofit fontScale="62500" lnSpcReduction="20000"/>
          </a:bodyPr>
          <a:lstStyle/>
          <a:p>
            <a:r>
              <a:rPr lang="en-US" dirty="0" smtClean="0"/>
              <a:t>Start run 10 days back so can  see how model simulation compares to observed flows</a:t>
            </a:r>
          </a:p>
          <a:p>
            <a:pPr lvl="1"/>
            <a:r>
              <a:rPr lang="en-US" dirty="0" smtClean="0"/>
              <a:t>Make sure inputs and </a:t>
            </a:r>
            <a:r>
              <a:rPr lang="en-US" dirty="0" err="1" smtClean="0"/>
              <a:t>forcings</a:t>
            </a:r>
            <a:r>
              <a:rPr lang="en-US" dirty="0" smtClean="0"/>
              <a:t> are correct</a:t>
            </a:r>
          </a:p>
          <a:p>
            <a:r>
              <a:rPr lang="en-US" dirty="0" smtClean="0"/>
              <a:t>End 10 days into the future</a:t>
            </a:r>
          </a:p>
          <a:p>
            <a:pPr lvl="1"/>
            <a:r>
              <a:rPr lang="en-US" dirty="0" smtClean="0"/>
              <a:t>Upper Colorado (above Powell) and Great Basin run on a 6 hour </a:t>
            </a:r>
            <a:r>
              <a:rPr lang="en-US" dirty="0" err="1" smtClean="0"/>
              <a:t>timestep</a:t>
            </a:r>
            <a:endParaRPr lang="en-US" dirty="0" smtClean="0"/>
          </a:p>
          <a:p>
            <a:pPr lvl="1"/>
            <a:r>
              <a:rPr lang="en-US" dirty="0" smtClean="0"/>
              <a:t>Lower Colorado (below Powell) and Sevier Basin run on a 1 hour </a:t>
            </a:r>
            <a:r>
              <a:rPr lang="en-US" dirty="0" err="1" smtClean="0"/>
              <a:t>timestep</a:t>
            </a:r>
            <a:endParaRPr lang="en-US" dirty="0" smtClean="0"/>
          </a:p>
          <a:p>
            <a:r>
              <a:rPr lang="en-US" dirty="0" smtClean="0"/>
              <a:t>Regulated (trying to match observed flow in river)</a:t>
            </a:r>
          </a:p>
          <a:p>
            <a:pPr lvl="1"/>
            <a:r>
              <a:rPr lang="en-US" dirty="0" smtClean="0"/>
              <a:t>Future diversions:</a:t>
            </a:r>
          </a:p>
          <a:p>
            <a:pPr lvl="2"/>
            <a:r>
              <a:rPr lang="en-US" dirty="0" smtClean="0"/>
              <a:t>Set to current</a:t>
            </a:r>
          </a:p>
          <a:p>
            <a:pPr lvl="2"/>
            <a:r>
              <a:rPr lang="en-US" dirty="0" smtClean="0"/>
              <a:t>Specified </a:t>
            </a:r>
          </a:p>
          <a:p>
            <a:pPr lvl="2"/>
            <a:r>
              <a:rPr lang="en-US" dirty="0" smtClean="0">
                <a:solidFill>
                  <a:srgbClr val="FF0000"/>
                </a:solidFill>
              </a:rPr>
              <a:t>Best guess</a:t>
            </a:r>
          </a:p>
          <a:p>
            <a:pPr lvl="1"/>
            <a:r>
              <a:rPr lang="en-US" dirty="0" smtClean="0"/>
              <a:t>Future reservoir releases:</a:t>
            </a:r>
          </a:p>
          <a:p>
            <a:pPr lvl="2"/>
            <a:r>
              <a:rPr lang="en-US" dirty="0" smtClean="0"/>
              <a:t>Set to current</a:t>
            </a:r>
          </a:p>
          <a:p>
            <a:pPr lvl="2"/>
            <a:r>
              <a:rPr lang="en-US" dirty="0" smtClean="0"/>
              <a:t>Specified </a:t>
            </a:r>
          </a:p>
          <a:p>
            <a:pPr lvl="2"/>
            <a:r>
              <a:rPr lang="en-US" dirty="0" smtClean="0"/>
              <a:t>Spill</a:t>
            </a:r>
          </a:p>
          <a:p>
            <a:r>
              <a:rPr lang="en-US" dirty="0" smtClean="0"/>
              <a:t>5 day deterministic precipitation forecast </a:t>
            </a:r>
          </a:p>
          <a:p>
            <a:pPr lvl="1"/>
            <a:r>
              <a:rPr lang="en-US" dirty="0" smtClean="0"/>
              <a:t>6 hour </a:t>
            </a:r>
            <a:r>
              <a:rPr lang="en-US" dirty="0" err="1" smtClean="0"/>
              <a:t>timestep</a:t>
            </a:r>
            <a:r>
              <a:rPr lang="en-US" dirty="0" smtClean="0"/>
              <a:t> (evenly divided for 1 hour segments)</a:t>
            </a:r>
          </a:p>
          <a:p>
            <a:pPr lvl="1"/>
            <a:r>
              <a:rPr lang="en-US" dirty="0" smtClean="0"/>
              <a:t>Zero beyond 5 days</a:t>
            </a:r>
          </a:p>
          <a:p>
            <a:r>
              <a:rPr lang="en-US" dirty="0" smtClean="0"/>
              <a:t>10 day deterministic temperature forecast</a:t>
            </a:r>
          </a:p>
          <a:p>
            <a:pPr lvl="1"/>
            <a:r>
              <a:rPr lang="en-US" dirty="0" smtClean="0"/>
              <a:t>Max/Min forecasts converted to 6 hour </a:t>
            </a:r>
            <a:r>
              <a:rPr lang="en-US" dirty="0" err="1" smtClean="0"/>
              <a:t>timestep</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rc2_chps.png"/>
          <p:cNvPicPr>
            <a:picLocks noChangeAspect="1"/>
          </p:cNvPicPr>
          <p:nvPr/>
        </p:nvPicPr>
        <p:blipFill>
          <a:blip r:embed="rId2" cstate="print"/>
          <a:stretch>
            <a:fillRect/>
          </a:stretch>
        </p:blipFill>
        <p:spPr>
          <a:xfrm>
            <a:off x="0" y="1389335"/>
            <a:ext cx="9144000" cy="4630465"/>
          </a:xfrm>
          <a:prstGeom prst="rect">
            <a:avLst/>
          </a:prstGeom>
        </p:spPr>
      </p:pic>
      <p:sp>
        <p:nvSpPr>
          <p:cNvPr id="3" name="Text Placeholder 4"/>
          <p:cNvSpPr txBox="1">
            <a:spLocks/>
          </p:cNvSpPr>
          <p:nvPr/>
        </p:nvSpPr>
        <p:spPr>
          <a:xfrm>
            <a:off x="228600" y="228600"/>
            <a:ext cx="8915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Daily Deterministic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2438400" y="4599801"/>
            <a:ext cx="1116203" cy="276999"/>
          </a:xfrm>
          <a:prstGeom prst="rect">
            <a:avLst/>
          </a:prstGeom>
          <a:noFill/>
        </p:spPr>
        <p:txBody>
          <a:bodyPr wrap="none" rtlCol="0">
            <a:spAutoFit/>
          </a:bodyPr>
          <a:lstStyle/>
          <a:p>
            <a:r>
              <a:rPr lang="en-US" sz="1200" dirty="0" smtClean="0">
                <a:solidFill>
                  <a:srgbClr val="FF0000"/>
                </a:solidFill>
              </a:rPr>
              <a:t>Observed Flow</a:t>
            </a:r>
            <a:endParaRPr lang="en-US" sz="1200" dirty="0">
              <a:solidFill>
                <a:srgbClr val="FF0000"/>
              </a:solidFill>
            </a:endParaRPr>
          </a:p>
        </p:txBody>
      </p:sp>
      <p:sp>
        <p:nvSpPr>
          <p:cNvPr id="5" name="TextBox 4"/>
          <p:cNvSpPr txBox="1"/>
          <p:nvPr/>
        </p:nvSpPr>
        <p:spPr>
          <a:xfrm>
            <a:off x="762000" y="5285601"/>
            <a:ext cx="1582036" cy="276999"/>
          </a:xfrm>
          <a:prstGeom prst="rect">
            <a:avLst/>
          </a:prstGeom>
          <a:noFill/>
        </p:spPr>
        <p:txBody>
          <a:bodyPr wrap="none" rtlCol="0">
            <a:spAutoFit/>
          </a:bodyPr>
          <a:lstStyle/>
          <a:p>
            <a:r>
              <a:rPr lang="en-US" sz="1200" dirty="0" smtClean="0">
                <a:solidFill>
                  <a:srgbClr val="0000FF"/>
                </a:solidFill>
              </a:rPr>
              <a:t>Model Simulated Flow</a:t>
            </a:r>
            <a:endParaRPr lang="en-US" sz="1200" dirty="0">
              <a:solidFill>
                <a:srgbClr val="0000FF"/>
              </a:solidFill>
            </a:endParaRPr>
          </a:p>
        </p:txBody>
      </p:sp>
      <p:sp>
        <p:nvSpPr>
          <p:cNvPr id="6" name="TextBox 5"/>
          <p:cNvSpPr txBox="1"/>
          <p:nvPr/>
        </p:nvSpPr>
        <p:spPr>
          <a:xfrm>
            <a:off x="4343400" y="4599801"/>
            <a:ext cx="1008866" cy="276999"/>
          </a:xfrm>
          <a:prstGeom prst="rect">
            <a:avLst/>
          </a:prstGeom>
          <a:noFill/>
        </p:spPr>
        <p:txBody>
          <a:bodyPr wrap="none" rtlCol="0">
            <a:spAutoFit/>
          </a:bodyPr>
          <a:lstStyle/>
          <a:p>
            <a:r>
              <a:rPr lang="en-US" sz="1200" dirty="0" err="1" smtClean="0">
                <a:solidFill>
                  <a:srgbClr val="7030A0"/>
                </a:solidFill>
              </a:rPr>
              <a:t>ForecastFlow</a:t>
            </a:r>
            <a:endParaRPr lang="en-US" sz="1200" dirty="0">
              <a:solidFill>
                <a:srgbClr val="7030A0"/>
              </a:solidFill>
            </a:endParaRPr>
          </a:p>
        </p:txBody>
      </p:sp>
      <p:sp>
        <p:nvSpPr>
          <p:cNvPr id="7" name="Right Brace 6"/>
          <p:cNvSpPr/>
          <p:nvPr/>
        </p:nvSpPr>
        <p:spPr>
          <a:xfrm rot="5400000">
            <a:off x="2228850" y="1428750"/>
            <a:ext cx="419100" cy="3657600"/>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50"/>
              </a:solidFill>
            </a:endParaRPr>
          </a:p>
        </p:txBody>
      </p:sp>
      <p:sp>
        <p:nvSpPr>
          <p:cNvPr id="8" name="TextBox 7"/>
          <p:cNvSpPr txBox="1"/>
          <p:nvPr/>
        </p:nvSpPr>
        <p:spPr>
          <a:xfrm>
            <a:off x="1548845" y="3456801"/>
            <a:ext cx="1803955" cy="276999"/>
          </a:xfrm>
          <a:prstGeom prst="rect">
            <a:avLst/>
          </a:prstGeom>
          <a:noFill/>
        </p:spPr>
        <p:txBody>
          <a:bodyPr wrap="none" rtlCol="0">
            <a:spAutoFit/>
          </a:bodyPr>
          <a:lstStyle/>
          <a:p>
            <a:r>
              <a:rPr lang="en-US" sz="1200" dirty="0" smtClean="0">
                <a:solidFill>
                  <a:srgbClr val="00B050"/>
                </a:solidFill>
              </a:rPr>
              <a:t>Observed MAP ‘s &amp; MAT’s</a:t>
            </a:r>
            <a:endParaRPr lang="en-US" sz="1200" dirty="0">
              <a:solidFill>
                <a:srgbClr val="00B050"/>
              </a:solidFill>
            </a:endParaRPr>
          </a:p>
        </p:txBody>
      </p:sp>
      <p:sp>
        <p:nvSpPr>
          <p:cNvPr id="9" name="Right Brace 8"/>
          <p:cNvSpPr/>
          <p:nvPr/>
        </p:nvSpPr>
        <p:spPr>
          <a:xfrm rot="5400000">
            <a:off x="5886450" y="1428750"/>
            <a:ext cx="419100" cy="3657600"/>
          </a:xfrm>
          <a:prstGeom prst="rightBrac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50"/>
              </a:solidFill>
            </a:endParaRPr>
          </a:p>
        </p:txBody>
      </p:sp>
      <p:sp>
        <p:nvSpPr>
          <p:cNvPr id="10" name="TextBox 9"/>
          <p:cNvSpPr txBox="1"/>
          <p:nvPr/>
        </p:nvSpPr>
        <p:spPr>
          <a:xfrm>
            <a:off x="5206445" y="3456801"/>
            <a:ext cx="1731884" cy="276999"/>
          </a:xfrm>
          <a:prstGeom prst="rect">
            <a:avLst/>
          </a:prstGeom>
          <a:noFill/>
        </p:spPr>
        <p:txBody>
          <a:bodyPr wrap="none" rtlCol="0">
            <a:spAutoFit/>
          </a:bodyPr>
          <a:lstStyle/>
          <a:p>
            <a:r>
              <a:rPr lang="en-US" sz="1200" dirty="0" smtClean="0">
                <a:solidFill>
                  <a:schemeClr val="accent5"/>
                </a:solidFill>
              </a:rPr>
              <a:t>Forecast MAP ‘s &amp; MAT’s</a:t>
            </a:r>
            <a:endParaRPr lang="en-US" sz="1200" dirty="0">
              <a:solidFill>
                <a:schemeClr val="accent5"/>
              </a:solidFill>
            </a:endParaRPr>
          </a:p>
        </p:txBody>
      </p:sp>
      <p:sp>
        <p:nvSpPr>
          <p:cNvPr id="11" name="TextBox 10"/>
          <p:cNvSpPr txBox="1"/>
          <p:nvPr/>
        </p:nvSpPr>
        <p:spPr>
          <a:xfrm>
            <a:off x="1004241" y="1600200"/>
            <a:ext cx="900759" cy="276999"/>
          </a:xfrm>
          <a:prstGeom prst="rect">
            <a:avLst/>
          </a:prstGeom>
          <a:noFill/>
        </p:spPr>
        <p:txBody>
          <a:bodyPr wrap="none" rtlCol="0">
            <a:spAutoFit/>
          </a:bodyPr>
          <a:lstStyle/>
          <a:p>
            <a:r>
              <a:rPr lang="en-US" sz="1200" dirty="0" smtClean="0"/>
              <a:t>Upper Area</a:t>
            </a:r>
            <a:endParaRPr lang="en-US" sz="1200" dirty="0"/>
          </a:p>
        </p:txBody>
      </p:sp>
      <p:sp>
        <p:nvSpPr>
          <p:cNvPr id="12" name="TextBox 11"/>
          <p:cNvSpPr txBox="1"/>
          <p:nvPr/>
        </p:nvSpPr>
        <p:spPr>
          <a:xfrm>
            <a:off x="994507" y="2209800"/>
            <a:ext cx="758093" cy="276999"/>
          </a:xfrm>
          <a:prstGeom prst="rect">
            <a:avLst/>
          </a:prstGeom>
          <a:noFill/>
        </p:spPr>
        <p:txBody>
          <a:bodyPr wrap="none" rtlCol="0">
            <a:spAutoFit/>
          </a:bodyPr>
          <a:lstStyle/>
          <a:p>
            <a:r>
              <a:rPr lang="en-US" sz="1200" dirty="0" smtClean="0"/>
              <a:t>Mid Area</a:t>
            </a:r>
            <a:endParaRPr lang="en-US" sz="1200" dirty="0"/>
          </a:p>
        </p:txBody>
      </p:sp>
      <p:sp>
        <p:nvSpPr>
          <p:cNvPr id="13" name="TextBox 12"/>
          <p:cNvSpPr txBox="1"/>
          <p:nvPr/>
        </p:nvSpPr>
        <p:spPr>
          <a:xfrm>
            <a:off x="1009370" y="2847201"/>
            <a:ext cx="895630" cy="276999"/>
          </a:xfrm>
          <a:prstGeom prst="rect">
            <a:avLst/>
          </a:prstGeom>
          <a:noFill/>
        </p:spPr>
        <p:txBody>
          <a:bodyPr wrap="none" rtlCol="0">
            <a:spAutoFit/>
          </a:bodyPr>
          <a:lstStyle/>
          <a:p>
            <a:r>
              <a:rPr lang="en-US" sz="1200" dirty="0" smtClean="0"/>
              <a:t>Lower Area</a:t>
            </a:r>
            <a:endParaRPr lang="en-US" sz="1200" dirty="0"/>
          </a:p>
        </p:txBody>
      </p:sp>
      <p:sp>
        <p:nvSpPr>
          <p:cNvPr id="14" name="TextBox 13"/>
          <p:cNvSpPr txBox="1"/>
          <p:nvPr/>
        </p:nvSpPr>
        <p:spPr>
          <a:xfrm>
            <a:off x="3745301" y="3761601"/>
            <a:ext cx="445699" cy="276999"/>
          </a:xfrm>
          <a:prstGeom prst="rect">
            <a:avLst/>
          </a:prstGeom>
          <a:noFill/>
        </p:spPr>
        <p:txBody>
          <a:bodyPr wrap="none" rtlCol="0">
            <a:spAutoFit/>
          </a:bodyPr>
          <a:lstStyle/>
          <a:p>
            <a:r>
              <a:rPr lang="en-US" sz="1200" dirty="0" smtClean="0"/>
              <a:t>Past</a:t>
            </a:r>
            <a:endParaRPr lang="en-US" sz="1200" dirty="0"/>
          </a:p>
        </p:txBody>
      </p:sp>
      <p:sp>
        <p:nvSpPr>
          <p:cNvPr id="15" name="TextBox 14"/>
          <p:cNvSpPr txBox="1"/>
          <p:nvPr/>
        </p:nvSpPr>
        <p:spPr>
          <a:xfrm>
            <a:off x="4278701" y="3761601"/>
            <a:ext cx="594586" cy="276999"/>
          </a:xfrm>
          <a:prstGeom prst="rect">
            <a:avLst/>
          </a:prstGeom>
          <a:noFill/>
        </p:spPr>
        <p:txBody>
          <a:bodyPr wrap="none" rtlCol="0">
            <a:spAutoFit/>
          </a:bodyPr>
          <a:lstStyle/>
          <a:p>
            <a:r>
              <a:rPr lang="en-US" sz="1200" dirty="0" smtClean="0"/>
              <a:t>Future</a:t>
            </a:r>
            <a:endParaRPr lang="en-US" sz="1200" dirty="0"/>
          </a:p>
        </p:txBody>
      </p:sp>
      <p:cxnSp>
        <p:nvCxnSpPr>
          <p:cNvPr id="22" name="Straight Arrow Connector 21"/>
          <p:cNvCxnSpPr/>
          <p:nvPr/>
        </p:nvCxnSpPr>
        <p:spPr>
          <a:xfrm>
            <a:off x="4800600" y="3886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200400" y="3886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09600" y="1371600"/>
            <a:ext cx="7848600" cy="4876800"/>
          </a:xfrm>
          <a:noFill/>
        </p:spPr>
        <p:txBody>
          <a:bodyPr>
            <a:noAutofit/>
          </a:bodyPr>
          <a:lstStyle/>
          <a:p>
            <a:r>
              <a:rPr lang="en-US" sz="2400" dirty="0" smtClean="0"/>
              <a:t>Same model we have always run, but moved within the Community Hydrologic Prediction System (CHPS) framework at the start of Water Year 2012.</a:t>
            </a:r>
          </a:p>
          <a:p>
            <a:pPr lvl="1"/>
            <a:r>
              <a:rPr lang="en-US" sz="2000" dirty="0" smtClean="0"/>
              <a:t>More/better graphics.</a:t>
            </a:r>
          </a:p>
          <a:p>
            <a:pPr lvl="1"/>
            <a:r>
              <a:rPr lang="en-US" sz="2000" dirty="0" smtClean="0"/>
              <a:t>Provides ability to plug in new model modules.</a:t>
            </a:r>
          </a:p>
          <a:p>
            <a:r>
              <a:rPr lang="en-US" sz="2400" dirty="0" smtClean="0"/>
              <a:t>Continuous – meant to be run all the time, not just during events.</a:t>
            </a:r>
          </a:p>
          <a:p>
            <a:r>
              <a:rPr lang="en-US" sz="2400" dirty="0" smtClean="0"/>
              <a:t>Conceptual – physically based, but uses parameters in place of hard-to-get data.</a:t>
            </a:r>
          </a:p>
          <a:p>
            <a:r>
              <a:rPr lang="en-US" sz="2400" dirty="0" smtClean="0"/>
              <a:t>Lumped – uses mean areal inputs; not distributed.</a:t>
            </a:r>
            <a:endParaRPr lang="en-US" sz="1600" dirty="0"/>
          </a:p>
        </p:txBody>
      </p:sp>
      <p:sp>
        <p:nvSpPr>
          <p:cNvPr id="12291" name="Rectangle 3"/>
          <p:cNvSpPr>
            <a:spLocks noGrp="1" noChangeArrowheads="1"/>
          </p:cNvSpPr>
          <p:nvPr>
            <p:ph type="title"/>
          </p:nvPr>
        </p:nvSpPr>
        <p:spPr>
          <a:noFill/>
          <a:ln/>
        </p:spPr>
        <p:txBody>
          <a:bodyPr/>
          <a:lstStyle/>
          <a:p>
            <a:r>
              <a:rPr lang="en-US" dirty="0"/>
              <a:t>NWS River Forecast </a:t>
            </a:r>
            <a:r>
              <a:rPr lang="en-US" dirty="0" smtClean="0"/>
              <a:t>Model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228600" y="228600"/>
            <a:ext cx="8915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Daily Deterministic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gmrc2_chpslocal.png"/>
          <p:cNvPicPr>
            <a:picLocks noChangeAspect="1"/>
          </p:cNvPicPr>
          <p:nvPr/>
        </p:nvPicPr>
        <p:blipFill>
          <a:blip r:embed="rId2" cstate="print"/>
          <a:stretch>
            <a:fillRect/>
          </a:stretch>
        </p:blipFill>
        <p:spPr>
          <a:xfrm>
            <a:off x="0" y="1389335"/>
            <a:ext cx="9144000" cy="4630465"/>
          </a:xfrm>
          <a:prstGeom prst="rect">
            <a:avLst/>
          </a:prstGeom>
        </p:spPr>
      </p:pic>
      <p:sp>
        <p:nvSpPr>
          <p:cNvPr id="4" name="TextBox 3"/>
          <p:cNvSpPr txBox="1"/>
          <p:nvPr/>
        </p:nvSpPr>
        <p:spPr>
          <a:xfrm>
            <a:off x="3897701" y="1704201"/>
            <a:ext cx="445699" cy="276999"/>
          </a:xfrm>
          <a:prstGeom prst="rect">
            <a:avLst/>
          </a:prstGeom>
          <a:noFill/>
        </p:spPr>
        <p:txBody>
          <a:bodyPr wrap="none" rtlCol="0">
            <a:spAutoFit/>
          </a:bodyPr>
          <a:lstStyle/>
          <a:p>
            <a:r>
              <a:rPr lang="en-US" sz="1200" dirty="0" smtClean="0"/>
              <a:t>Past</a:t>
            </a:r>
            <a:endParaRPr lang="en-US" sz="1200" dirty="0"/>
          </a:p>
        </p:txBody>
      </p:sp>
      <p:sp>
        <p:nvSpPr>
          <p:cNvPr id="5" name="TextBox 4"/>
          <p:cNvSpPr txBox="1"/>
          <p:nvPr/>
        </p:nvSpPr>
        <p:spPr>
          <a:xfrm>
            <a:off x="4431101" y="1704201"/>
            <a:ext cx="594586" cy="276999"/>
          </a:xfrm>
          <a:prstGeom prst="rect">
            <a:avLst/>
          </a:prstGeom>
          <a:noFill/>
        </p:spPr>
        <p:txBody>
          <a:bodyPr wrap="none" rtlCol="0">
            <a:spAutoFit/>
          </a:bodyPr>
          <a:lstStyle/>
          <a:p>
            <a:r>
              <a:rPr lang="en-US" sz="1200" dirty="0" smtClean="0"/>
              <a:t>Future</a:t>
            </a:r>
            <a:endParaRPr lang="en-US" sz="1200" dirty="0"/>
          </a:p>
        </p:txBody>
      </p:sp>
      <p:cxnSp>
        <p:nvCxnSpPr>
          <p:cNvPr id="6" name="Straight Arrow Connector 5"/>
          <p:cNvCxnSpPr/>
          <p:nvPr/>
        </p:nvCxnSpPr>
        <p:spPr>
          <a:xfrm>
            <a:off x="4953000" y="18288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18288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74797" y="2438400"/>
            <a:ext cx="1116203" cy="276999"/>
          </a:xfrm>
          <a:prstGeom prst="rect">
            <a:avLst/>
          </a:prstGeom>
          <a:noFill/>
        </p:spPr>
        <p:txBody>
          <a:bodyPr wrap="none" rtlCol="0">
            <a:spAutoFit/>
          </a:bodyPr>
          <a:lstStyle/>
          <a:p>
            <a:r>
              <a:rPr lang="en-US" sz="1200" dirty="0" smtClean="0">
                <a:solidFill>
                  <a:srgbClr val="FF0000"/>
                </a:solidFill>
              </a:rPr>
              <a:t>Observed Flow</a:t>
            </a:r>
            <a:endParaRPr lang="en-US" sz="1200" dirty="0">
              <a:solidFill>
                <a:srgbClr val="FF0000"/>
              </a:solidFill>
            </a:endParaRPr>
          </a:p>
        </p:txBody>
      </p:sp>
      <p:sp>
        <p:nvSpPr>
          <p:cNvPr id="9" name="TextBox 8"/>
          <p:cNvSpPr txBox="1"/>
          <p:nvPr/>
        </p:nvSpPr>
        <p:spPr>
          <a:xfrm>
            <a:off x="1398397" y="3124200"/>
            <a:ext cx="1919180" cy="276999"/>
          </a:xfrm>
          <a:prstGeom prst="rect">
            <a:avLst/>
          </a:prstGeom>
          <a:noFill/>
        </p:spPr>
        <p:txBody>
          <a:bodyPr wrap="none" rtlCol="0">
            <a:spAutoFit/>
          </a:bodyPr>
          <a:lstStyle/>
          <a:p>
            <a:r>
              <a:rPr lang="en-US" sz="1200" dirty="0" smtClean="0">
                <a:solidFill>
                  <a:srgbClr val="0000FF"/>
                </a:solidFill>
              </a:rPr>
              <a:t>Model Total Simulated </a:t>
            </a:r>
            <a:r>
              <a:rPr lang="en-US" sz="1200" dirty="0" smtClean="0">
                <a:solidFill>
                  <a:srgbClr val="0000FF"/>
                </a:solidFill>
              </a:rPr>
              <a:t>Flow</a:t>
            </a:r>
            <a:endParaRPr lang="en-US" sz="1200" dirty="0">
              <a:solidFill>
                <a:srgbClr val="0000FF"/>
              </a:solidFill>
            </a:endParaRPr>
          </a:p>
        </p:txBody>
      </p:sp>
      <p:sp>
        <p:nvSpPr>
          <p:cNvPr id="10" name="TextBox 9"/>
          <p:cNvSpPr txBox="1"/>
          <p:nvPr/>
        </p:nvSpPr>
        <p:spPr>
          <a:xfrm>
            <a:off x="1550797" y="5133201"/>
            <a:ext cx="2000741" cy="276999"/>
          </a:xfrm>
          <a:prstGeom prst="rect">
            <a:avLst/>
          </a:prstGeom>
          <a:noFill/>
        </p:spPr>
        <p:txBody>
          <a:bodyPr wrap="none" rtlCol="0">
            <a:spAutoFit/>
          </a:bodyPr>
          <a:lstStyle/>
          <a:p>
            <a:r>
              <a:rPr lang="en-US" sz="1200" dirty="0" smtClean="0">
                <a:solidFill>
                  <a:srgbClr val="C00000"/>
                </a:solidFill>
              </a:rPr>
              <a:t>Model Local Simulated </a:t>
            </a:r>
            <a:r>
              <a:rPr lang="en-US" sz="1200" dirty="0" smtClean="0">
                <a:solidFill>
                  <a:srgbClr val="C00000"/>
                </a:solidFill>
              </a:rPr>
              <a:t>Flow</a:t>
            </a:r>
            <a:endParaRPr lang="en-US" sz="1200" dirty="0">
              <a:solidFill>
                <a:srgbClr val="C00000"/>
              </a:solidFill>
            </a:endParaRPr>
          </a:p>
        </p:txBody>
      </p:sp>
      <p:sp>
        <p:nvSpPr>
          <p:cNvPr id="11" name="TextBox 10"/>
          <p:cNvSpPr txBox="1"/>
          <p:nvPr/>
        </p:nvSpPr>
        <p:spPr>
          <a:xfrm>
            <a:off x="1524000" y="3761601"/>
            <a:ext cx="1615827" cy="276999"/>
          </a:xfrm>
          <a:prstGeom prst="rect">
            <a:avLst/>
          </a:prstGeom>
          <a:noFill/>
        </p:spPr>
        <p:txBody>
          <a:bodyPr wrap="none" rtlCol="0">
            <a:spAutoFit/>
          </a:bodyPr>
          <a:lstStyle/>
          <a:p>
            <a:r>
              <a:rPr lang="en-US" sz="1200" dirty="0" smtClean="0">
                <a:solidFill>
                  <a:schemeClr val="accent6">
                    <a:lumMod val="50000"/>
                  </a:schemeClr>
                </a:solidFill>
              </a:rPr>
              <a:t>Routed Upstream Flow</a:t>
            </a:r>
            <a:endParaRPr lang="en-US" sz="1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228600" y="0"/>
            <a:ext cx="8915400" cy="1020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Ensemble </a:t>
            </a:r>
            <a:r>
              <a:rPr kumimoji="0" lang="en-US" sz="4400" b="0" i="0" u="none" strike="noStrike" kern="1200" cap="none" spc="0" normalizeH="0" baseline="0" noProof="0" dirty="0" err="1" smtClean="0">
                <a:ln>
                  <a:noFill/>
                </a:ln>
                <a:solidFill>
                  <a:schemeClr val="tx1"/>
                </a:solidFill>
                <a:effectLst/>
                <a:uLnTx/>
                <a:uFillTx/>
                <a:latin typeface="+mn-lt"/>
                <a:ea typeface="+mn-ea"/>
                <a:cs typeface="+mn-cs"/>
              </a:rPr>
              <a:t>Streamflow</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 Prediction Probabilistic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Line 3"/>
          <p:cNvSpPr>
            <a:spLocks noChangeShapeType="1"/>
          </p:cNvSpPr>
          <p:nvPr/>
        </p:nvSpPr>
        <p:spPr bwMode="auto">
          <a:xfrm>
            <a:off x="457200" y="6019800"/>
            <a:ext cx="8153400" cy="0"/>
          </a:xfrm>
          <a:prstGeom prst="line">
            <a:avLst/>
          </a:prstGeom>
          <a:noFill/>
          <a:ln w="57150">
            <a:solidFill>
              <a:srgbClr val="FF0000"/>
            </a:solidFill>
            <a:round/>
            <a:headEnd/>
            <a:tailEnd/>
          </a:ln>
          <a:effectLst/>
        </p:spPr>
        <p:txBody>
          <a:bodyPr/>
          <a:lstStyle/>
          <a:p>
            <a:endParaRPr lang="en-US" dirty="0"/>
          </a:p>
        </p:txBody>
      </p:sp>
      <p:sp>
        <p:nvSpPr>
          <p:cNvPr id="4" name="Line 4"/>
          <p:cNvSpPr>
            <a:spLocks noChangeShapeType="1"/>
          </p:cNvSpPr>
          <p:nvPr/>
        </p:nvSpPr>
        <p:spPr bwMode="auto">
          <a:xfrm>
            <a:off x="2057400" y="3657600"/>
            <a:ext cx="0" cy="3200400"/>
          </a:xfrm>
          <a:prstGeom prst="line">
            <a:avLst/>
          </a:prstGeom>
          <a:noFill/>
          <a:ln w="57150">
            <a:solidFill>
              <a:srgbClr val="FF0000"/>
            </a:solidFill>
            <a:round/>
            <a:headEnd/>
            <a:tailEnd/>
          </a:ln>
          <a:effectLst/>
        </p:spPr>
        <p:txBody>
          <a:bodyPr/>
          <a:lstStyle/>
          <a:p>
            <a:endParaRPr lang="en-US" dirty="0"/>
          </a:p>
        </p:txBody>
      </p:sp>
      <p:sp>
        <p:nvSpPr>
          <p:cNvPr id="5" name="Freeform 5"/>
          <p:cNvSpPr>
            <a:spLocks/>
          </p:cNvSpPr>
          <p:nvPr/>
        </p:nvSpPr>
        <p:spPr bwMode="auto">
          <a:xfrm>
            <a:off x="533400" y="5410200"/>
            <a:ext cx="1549400" cy="274638"/>
          </a:xfrm>
          <a:custGeom>
            <a:avLst/>
            <a:gdLst/>
            <a:ahLst/>
            <a:cxnLst>
              <a:cxn ang="0">
                <a:pos x="0" y="120"/>
              </a:cxn>
              <a:cxn ang="0">
                <a:pos x="136" y="96"/>
              </a:cxn>
              <a:cxn ang="0">
                <a:pos x="424" y="104"/>
              </a:cxn>
              <a:cxn ang="0">
                <a:pos x="544" y="136"/>
              </a:cxn>
              <a:cxn ang="0">
                <a:pos x="856" y="56"/>
              </a:cxn>
              <a:cxn ang="0">
                <a:pos x="976" y="0"/>
              </a:cxn>
            </a:cxnLst>
            <a:rect l="0" t="0" r="r" b="b"/>
            <a:pathLst>
              <a:path w="976" h="173">
                <a:moveTo>
                  <a:pt x="0" y="120"/>
                </a:moveTo>
                <a:cubicBezTo>
                  <a:pt x="120" y="103"/>
                  <a:pt x="76" y="116"/>
                  <a:pt x="136" y="96"/>
                </a:cubicBezTo>
                <a:cubicBezTo>
                  <a:pt x="232" y="99"/>
                  <a:pt x="328" y="99"/>
                  <a:pt x="424" y="104"/>
                </a:cubicBezTo>
                <a:cubicBezTo>
                  <a:pt x="458" y="106"/>
                  <a:pt x="499" y="130"/>
                  <a:pt x="544" y="136"/>
                </a:cubicBezTo>
                <a:cubicBezTo>
                  <a:pt x="654" y="173"/>
                  <a:pt x="762" y="107"/>
                  <a:pt x="856" y="56"/>
                </a:cubicBezTo>
                <a:cubicBezTo>
                  <a:pt x="877" y="45"/>
                  <a:pt x="946" y="0"/>
                  <a:pt x="976" y="0"/>
                </a:cubicBezTo>
              </a:path>
            </a:pathLst>
          </a:custGeom>
          <a:noFill/>
          <a:ln w="57150" cap="flat" cmpd="sng">
            <a:solidFill>
              <a:schemeClr val="accent2"/>
            </a:solidFill>
            <a:prstDash val="solid"/>
            <a:round/>
            <a:headEnd/>
            <a:tailEnd/>
          </a:ln>
          <a:effectLst/>
        </p:spPr>
        <p:txBody>
          <a:bodyPr/>
          <a:lstStyle/>
          <a:p>
            <a:endParaRPr lang="en-US" dirty="0"/>
          </a:p>
        </p:txBody>
      </p:sp>
      <p:grpSp>
        <p:nvGrpSpPr>
          <p:cNvPr id="6" name="Group 6"/>
          <p:cNvGrpSpPr>
            <a:grpSpLocks/>
          </p:cNvGrpSpPr>
          <p:nvPr/>
        </p:nvGrpSpPr>
        <p:grpSpPr bwMode="auto">
          <a:xfrm>
            <a:off x="2057400" y="4038600"/>
            <a:ext cx="6783389" cy="1349375"/>
            <a:chOff x="1296" y="1152"/>
            <a:chExt cx="4273" cy="850"/>
          </a:xfrm>
        </p:grpSpPr>
        <p:sp>
          <p:nvSpPr>
            <p:cNvPr id="7" name="Freeform 7"/>
            <p:cNvSpPr>
              <a:spLocks/>
            </p:cNvSpPr>
            <p:nvPr/>
          </p:nvSpPr>
          <p:spPr bwMode="auto">
            <a:xfrm>
              <a:off x="1296" y="1220"/>
              <a:ext cx="4032" cy="782"/>
            </a:xfrm>
            <a:custGeom>
              <a:avLst/>
              <a:gdLst/>
              <a:ahLst/>
              <a:cxnLst>
                <a:cxn ang="0">
                  <a:pos x="0" y="782"/>
                </a:cxn>
                <a:cxn ang="0">
                  <a:pos x="192" y="710"/>
                </a:cxn>
                <a:cxn ang="0">
                  <a:pos x="584" y="646"/>
                </a:cxn>
                <a:cxn ang="0">
                  <a:pos x="992" y="646"/>
                </a:cxn>
                <a:cxn ang="0">
                  <a:pos x="1112" y="566"/>
                </a:cxn>
                <a:cxn ang="0">
                  <a:pos x="1136" y="542"/>
                </a:cxn>
                <a:cxn ang="0">
                  <a:pos x="1184" y="526"/>
                </a:cxn>
                <a:cxn ang="0">
                  <a:pos x="1448" y="478"/>
                </a:cxn>
                <a:cxn ang="0">
                  <a:pos x="1984" y="188"/>
                </a:cxn>
                <a:cxn ang="0">
                  <a:pos x="2456" y="20"/>
                </a:cxn>
                <a:cxn ang="0">
                  <a:pos x="2624" y="20"/>
                </a:cxn>
                <a:cxn ang="0">
                  <a:pos x="2616" y="20"/>
                </a:cxn>
                <a:cxn ang="0">
                  <a:pos x="2800" y="12"/>
                </a:cxn>
                <a:cxn ang="0">
                  <a:pos x="2968" y="132"/>
                </a:cxn>
                <a:cxn ang="0">
                  <a:pos x="3128" y="164"/>
                </a:cxn>
                <a:cxn ang="0">
                  <a:pos x="3456" y="140"/>
                </a:cxn>
                <a:cxn ang="0">
                  <a:pos x="3680" y="110"/>
                </a:cxn>
                <a:cxn ang="0">
                  <a:pos x="4032" y="78"/>
                </a:cxn>
              </a:cxnLst>
              <a:rect l="0" t="0" r="r" b="b"/>
              <a:pathLst>
                <a:path w="4032" h="782">
                  <a:moveTo>
                    <a:pt x="0" y="782"/>
                  </a:moveTo>
                  <a:cubicBezTo>
                    <a:pt x="63" y="740"/>
                    <a:pt x="121" y="729"/>
                    <a:pt x="192" y="710"/>
                  </a:cubicBezTo>
                  <a:cubicBezTo>
                    <a:pt x="324" y="674"/>
                    <a:pt x="445" y="655"/>
                    <a:pt x="584" y="646"/>
                  </a:cubicBezTo>
                  <a:cubicBezTo>
                    <a:pt x="665" y="649"/>
                    <a:pt x="892" y="663"/>
                    <a:pt x="992" y="646"/>
                  </a:cubicBezTo>
                  <a:cubicBezTo>
                    <a:pt x="1008" y="643"/>
                    <a:pt x="1094" y="579"/>
                    <a:pt x="1112" y="566"/>
                  </a:cubicBezTo>
                  <a:cubicBezTo>
                    <a:pt x="1121" y="559"/>
                    <a:pt x="1126" y="547"/>
                    <a:pt x="1136" y="542"/>
                  </a:cubicBezTo>
                  <a:cubicBezTo>
                    <a:pt x="1151" y="534"/>
                    <a:pt x="1184" y="526"/>
                    <a:pt x="1184" y="526"/>
                  </a:cubicBezTo>
                  <a:cubicBezTo>
                    <a:pt x="1255" y="473"/>
                    <a:pt x="1367" y="482"/>
                    <a:pt x="1448" y="478"/>
                  </a:cubicBezTo>
                  <a:cubicBezTo>
                    <a:pt x="1585" y="392"/>
                    <a:pt x="1825" y="220"/>
                    <a:pt x="1984" y="188"/>
                  </a:cubicBezTo>
                  <a:cubicBezTo>
                    <a:pt x="2192" y="202"/>
                    <a:pt x="2240" y="16"/>
                    <a:pt x="2456" y="20"/>
                  </a:cubicBezTo>
                  <a:cubicBezTo>
                    <a:pt x="2485" y="27"/>
                    <a:pt x="2600" y="0"/>
                    <a:pt x="2624" y="20"/>
                  </a:cubicBezTo>
                  <a:cubicBezTo>
                    <a:pt x="2633" y="27"/>
                    <a:pt x="2606" y="15"/>
                    <a:pt x="2616" y="20"/>
                  </a:cubicBezTo>
                  <a:cubicBezTo>
                    <a:pt x="2631" y="28"/>
                    <a:pt x="2800" y="12"/>
                    <a:pt x="2800" y="12"/>
                  </a:cubicBezTo>
                  <a:cubicBezTo>
                    <a:pt x="2883" y="5"/>
                    <a:pt x="2894" y="153"/>
                    <a:pt x="2968" y="132"/>
                  </a:cubicBezTo>
                  <a:cubicBezTo>
                    <a:pt x="3029" y="95"/>
                    <a:pt x="3059" y="179"/>
                    <a:pt x="3128" y="164"/>
                  </a:cubicBezTo>
                  <a:cubicBezTo>
                    <a:pt x="3238" y="82"/>
                    <a:pt x="3324" y="150"/>
                    <a:pt x="3456" y="140"/>
                  </a:cubicBezTo>
                  <a:cubicBezTo>
                    <a:pt x="3536" y="108"/>
                    <a:pt x="3597" y="135"/>
                    <a:pt x="3680" y="110"/>
                  </a:cubicBezTo>
                  <a:cubicBezTo>
                    <a:pt x="3794" y="76"/>
                    <a:pt x="3914" y="78"/>
                    <a:pt x="4032" y="78"/>
                  </a:cubicBezTo>
                </a:path>
              </a:pathLst>
            </a:custGeom>
            <a:noFill/>
            <a:ln w="57150" cap="flat" cmpd="sng">
              <a:solidFill>
                <a:schemeClr val="accent1">
                  <a:lumMod val="50000"/>
                </a:schemeClr>
              </a:solidFill>
              <a:prstDash val="solid"/>
              <a:round/>
              <a:headEnd/>
              <a:tailEnd/>
            </a:ln>
            <a:effectLst/>
          </p:spPr>
          <p:txBody>
            <a:bodyPr/>
            <a:lstStyle/>
            <a:p>
              <a:endParaRPr lang="en-US" dirty="0"/>
            </a:p>
          </p:txBody>
        </p:sp>
        <p:sp>
          <p:nvSpPr>
            <p:cNvPr id="8" name="Text Box 8"/>
            <p:cNvSpPr txBox="1">
              <a:spLocks noChangeArrowheads="1"/>
            </p:cNvSpPr>
            <p:nvPr/>
          </p:nvSpPr>
          <p:spPr bwMode="auto">
            <a:xfrm>
              <a:off x="4992" y="1152"/>
              <a:ext cx="577" cy="271"/>
            </a:xfrm>
            <a:prstGeom prst="rect">
              <a:avLst/>
            </a:prstGeom>
            <a:noFill/>
            <a:ln w="9525">
              <a:noFill/>
              <a:miter lim="800000"/>
              <a:headEnd/>
              <a:tailEnd/>
            </a:ln>
            <a:effectLst/>
          </p:spPr>
          <p:txBody>
            <a:bodyPr wrap="none">
              <a:spAutoFit/>
            </a:bodyPr>
            <a:lstStyle/>
            <a:p>
              <a:pPr>
                <a:lnSpc>
                  <a:spcPct val="75000"/>
                </a:lnSpc>
                <a:spcAft>
                  <a:spcPct val="40000"/>
                </a:spcAft>
                <a:buFont typeface="Wingdings" pitchFamily="2" charset="2"/>
                <a:buNone/>
              </a:pPr>
              <a:r>
                <a:rPr lang="en-US" sz="2800" dirty="0" smtClean="0"/>
                <a:t>1981</a:t>
              </a:r>
              <a:endParaRPr lang="en-US" sz="2800" dirty="0"/>
            </a:p>
          </p:txBody>
        </p:sp>
      </p:grpSp>
      <p:grpSp>
        <p:nvGrpSpPr>
          <p:cNvPr id="9" name="Group 9"/>
          <p:cNvGrpSpPr>
            <a:grpSpLocks/>
          </p:cNvGrpSpPr>
          <p:nvPr/>
        </p:nvGrpSpPr>
        <p:grpSpPr bwMode="auto">
          <a:xfrm>
            <a:off x="2057400" y="4343400"/>
            <a:ext cx="6783388" cy="1320800"/>
            <a:chOff x="1296" y="1344"/>
            <a:chExt cx="4273" cy="832"/>
          </a:xfrm>
        </p:grpSpPr>
        <p:sp>
          <p:nvSpPr>
            <p:cNvPr id="10" name="Freeform 10"/>
            <p:cNvSpPr>
              <a:spLocks/>
            </p:cNvSpPr>
            <p:nvPr/>
          </p:nvSpPr>
          <p:spPr bwMode="auto">
            <a:xfrm>
              <a:off x="1296" y="1344"/>
              <a:ext cx="4080" cy="832"/>
            </a:xfrm>
            <a:custGeom>
              <a:avLst/>
              <a:gdLst/>
              <a:ahLst/>
              <a:cxnLst>
                <a:cxn ang="0">
                  <a:pos x="0" y="704"/>
                </a:cxn>
                <a:cxn ang="0">
                  <a:pos x="152" y="696"/>
                </a:cxn>
                <a:cxn ang="0">
                  <a:pos x="312" y="760"/>
                </a:cxn>
                <a:cxn ang="0">
                  <a:pos x="448" y="832"/>
                </a:cxn>
                <a:cxn ang="0">
                  <a:pos x="744" y="800"/>
                </a:cxn>
                <a:cxn ang="0">
                  <a:pos x="1040" y="728"/>
                </a:cxn>
                <a:cxn ang="0">
                  <a:pos x="1224" y="656"/>
                </a:cxn>
                <a:cxn ang="0">
                  <a:pos x="1264" y="640"/>
                </a:cxn>
                <a:cxn ang="0">
                  <a:pos x="1336" y="632"/>
                </a:cxn>
                <a:cxn ang="0">
                  <a:pos x="1360" y="608"/>
                </a:cxn>
                <a:cxn ang="0">
                  <a:pos x="1544" y="560"/>
                </a:cxn>
                <a:cxn ang="0">
                  <a:pos x="1680" y="512"/>
                </a:cxn>
                <a:cxn ang="0">
                  <a:pos x="1696" y="488"/>
                </a:cxn>
                <a:cxn ang="0">
                  <a:pos x="1760" y="464"/>
                </a:cxn>
                <a:cxn ang="0">
                  <a:pos x="1832" y="432"/>
                </a:cxn>
                <a:cxn ang="0">
                  <a:pos x="2096" y="248"/>
                </a:cxn>
                <a:cxn ang="0">
                  <a:pos x="2144" y="200"/>
                </a:cxn>
                <a:cxn ang="0">
                  <a:pos x="2200" y="168"/>
                </a:cxn>
                <a:cxn ang="0">
                  <a:pos x="2272" y="120"/>
                </a:cxn>
                <a:cxn ang="0">
                  <a:pos x="2320" y="32"/>
                </a:cxn>
                <a:cxn ang="0">
                  <a:pos x="2368" y="0"/>
                </a:cxn>
                <a:cxn ang="0">
                  <a:pos x="2512" y="32"/>
                </a:cxn>
                <a:cxn ang="0">
                  <a:pos x="2640" y="104"/>
                </a:cxn>
                <a:cxn ang="0">
                  <a:pos x="2816" y="152"/>
                </a:cxn>
                <a:cxn ang="0">
                  <a:pos x="2960" y="232"/>
                </a:cxn>
                <a:cxn ang="0">
                  <a:pos x="3112" y="288"/>
                </a:cxn>
                <a:cxn ang="0">
                  <a:pos x="3344" y="536"/>
                </a:cxn>
                <a:cxn ang="0">
                  <a:pos x="3624" y="712"/>
                </a:cxn>
                <a:cxn ang="0">
                  <a:pos x="3992" y="776"/>
                </a:cxn>
                <a:cxn ang="0">
                  <a:pos x="4264" y="736"/>
                </a:cxn>
              </a:cxnLst>
              <a:rect l="0" t="0" r="r" b="b"/>
              <a:pathLst>
                <a:path w="4264" h="832">
                  <a:moveTo>
                    <a:pt x="0" y="704"/>
                  </a:moveTo>
                  <a:cubicBezTo>
                    <a:pt x="81" y="677"/>
                    <a:pt x="31" y="687"/>
                    <a:pt x="152" y="696"/>
                  </a:cubicBezTo>
                  <a:cubicBezTo>
                    <a:pt x="204" y="727"/>
                    <a:pt x="254" y="743"/>
                    <a:pt x="312" y="760"/>
                  </a:cubicBezTo>
                  <a:cubicBezTo>
                    <a:pt x="348" y="814"/>
                    <a:pt x="391" y="813"/>
                    <a:pt x="448" y="832"/>
                  </a:cubicBezTo>
                  <a:cubicBezTo>
                    <a:pt x="551" y="826"/>
                    <a:pt x="642" y="808"/>
                    <a:pt x="744" y="800"/>
                  </a:cubicBezTo>
                  <a:cubicBezTo>
                    <a:pt x="842" y="775"/>
                    <a:pt x="943" y="756"/>
                    <a:pt x="1040" y="728"/>
                  </a:cubicBezTo>
                  <a:cubicBezTo>
                    <a:pt x="1076" y="692"/>
                    <a:pt x="1172" y="665"/>
                    <a:pt x="1224" y="656"/>
                  </a:cubicBezTo>
                  <a:cubicBezTo>
                    <a:pt x="1237" y="651"/>
                    <a:pt x="1250" y="643"/>
                    <a:pt x="1264" y="640"/>
                  </a:cubicBezTo>
                  <a:cubicBezTo>
                    <a:pt x="1288" y="635"/>
                    <a:pt x="1313" y="640"/>
                    <a:pt x="1336" y="632"/>
                  </a:cubicBezTo>
                  <a:cubicBezTo>
                    <a:pt x="1347" y="628"/>
                    <a:pt x="1350" y="613"/>
                    <a:pt x="1360" y="608"/>
                  </a:cubicBezTo>
                  <a:cubicBezTo>
                    <a:pt x="1412" y="579"/>
                    <a:pt x="1486" y="568"/>
                    <a:pt x="1544" y="560"/>
                  </a:cubicBezTo>
                  <a:cubicBezTo>
                    <a:pt x="1593" y="544"/>
                    <a:pt x="1634" y="535"/>
                    <a:pt x="1680" y="512"/>
                  </a:cubicBezTo>
                  <a:cubicBezTo>
                    <a:pt x="1685" y="504"/>
                    <a:pt x="1688" y="494"/>
                    <a:pt x="1696" y="488"/>
                  </a:cubicBezTo>
                  <a:cubicBezTo>
                    <a:pt x="1714" y="474"/>
                    <a:pt x="1740" y="474"/>
                    <a:pt x="1760" y="464"/>
                  </a:cubicBezTo>
                  <a:cubicBezTo>
                    <a:pt x="1829" y="429"/>
                    <a:pt x="1771" y="447"/>
                    <a:pt x="1832" y="432"/>
                  </a:cubicBezTo>
                  <a:cubicBezTo>
                    <a:pt x="1920" y="374"/>
                    <a:pt x="2018" y="319"/>
                    <a:pt x="2096" y="248"/>
                  </a:cubicBezTo>
                  <a:cubicBezTo>
                    <a:pt x="2113" y="233"/>
                    <a:pt x="2128" y="216"/>
                    <a:pt x="2144" y="200"/>
                  </a:cubicBezTo>
                  <a:cubicBezTo>
                    <a:pt x="2159" y="185"/>
                    <a:pt x="2183" y="182"/>
                    <a:pt x="2200" y="168"/>
                  </a:cubicBezTo>
                  <a:cubicBezTo>
                    <a:pt x="2226" y="146"/>
                    <a:pt x="2239" y="131"/>
                    <a:pt x="2272" y="120"/>
                  </a:cubicBezTo>
                  <a:cubicBezTo>
                    <a:pt x="2280" y="89"/>
                    <a:pt x="2295" y="54"/>
                    <a:pt x="2320" y="32"/>
                  </a:cubicBezTo>
                  <a:cubicBezTo>
                    <a:pt x="2334" y="19"/>
                    <a:pt x="2368" y="0"/>
                    <a:pt x="2368" y="0"/>
                  </a:cubicBezTo>
                  <a:cubicBezTo>
                    <a:pt x="2426" y="6"/>
                    <a:pt x="2460" y="13"/>
                    <a:pt x="2512" y="32"/>
                  </a:cubicBezTo>
                  <a:cubicBezTo>
                    <a:pt x="2558" y="49"/>
                    <a:pt x="2594" y="85"/>
                    <a:pt x="2640" y="104"/>
                  </a:cubicBezTo>
                  <a:cubicBezTo>
                    <a:pt x="2694" y="126"/>
                    <a:pt x="2766" y="124"/>
                    <a:pt x="2816" y="152"/>
                  </a:cubicBezTo>
                  <a:cubicBezTo>
                    <a:pt x="2867" y="180"/>
                    <a:pt x="2901" y="217"/>
                    <a:pt x="2960" y="232"/>
                  </a:cubicBezTo>
                  <a:cubicBezTo>
                    <a:pt x="3003" y="261"/>
                    <a:pt x="3063" y="270"/>
                    <a:pt x="3112" y="288"/>
                  </a:cubicBezTo>
                  <a:cubicBezTo>
                    <a:pt x="3163" y="307"/>
                    <a:pt x="3290" y="527"/>
                    <a:pt x="3344" y="536"/>
                  </a:cubicBezTo>
                  <a:cubicBezTo>
                    <a:pt x="3381" y="542"/>
                    <a:pt x="3587" y="709"/>
                    <a:pt x="3624" y="712"/>
                  </a:cubicBezTo>
                  <a:cubicBezTo>
                    <a:pt x="3801" y="756"/>
                    <a:pt x="3804" y="770"/>
                    <a:pt x="3992" y="776"/>
                  </a:cubicBezTo>
                  <a:cubicBezTo>
                    <a:pt x="4084" y="807"/>
                    <a:pt x="4141" y="736"/>
                    <a:pt x="4264" y="736"/>
                  </a:cubicBezTo>
                </a:path>
              </a:pathLst>
            </a:custGeom>
            <a:noFill/>
            <a:ln w="57150" cap="flat" cmpd="sng">
              <a:solidFill>
                <a:schemeClr val="accent1">
                  <a:lumMod val="75000"/>
                </a:schemeClr>
              </a:solidFill>
              <a:prstDash val="solid"/>
              <a:round/>
              <a:headEnd/>
              <a:tailEnd/>
            </a:ln>
            <a:effectLst/>
          </p:spPr>
          <p:txBody>
            <a:bodyPr/>
            <a:lstStyle/>
            <a:p>
              <a:endParaRPr lang="en-US" dirty="0"/>
            </a:p>
          </p:txBody>
        </p:sp>
        <p:sp>
          <p:nvSpPr>
            <p:cNvPr id="11" name="Text Box 11"/>
            <p:cNvSpPr txBox="1">
              <a:spLocks noChangeArrowheads="1"/>
            </p:cNvSpPr>
            <p:nvPr/>
          </p:nvSpPr>
          <p:spPr bwMode="auto">
            <a:xfrm>
              <a:off x="4992" y="1392"/>
              <a:ext cx="577" cy="271"/>
            </a:xfrm>
            <a:prstGeom prst="rect">
              <a:avLst/>
            </a:prstGeom>
            <a:noFill/>
            <a:ln w="9525">
              <a:noFill/>
              <a:miter lim="800000"/>
              <a:headEnd/>
              <a:tailEnd/>
            </a:ln>
            <a:effectLst/>
          </p:spPr>
          <p:txBody>
            <a:bodyPr wrap="none">
              <a:spAutoFit/>
            </a:bodyPr>
            <a:lstStyle/>
            <a:p>
              <a:pPr>
                <a:lnSpc>
                  <a:spcPct val="75000"/>
                </a:lnSpc>
                <a:spcAft>
                  <a:spcPct val="40000"/>
                </a:spcAft>
                <a:buFont typeface="Wingdings" pitchFamily="2" charset="2"/>
                <a:buNone/>
              </a:pPr>
              <a:r>
                <a:rPr lang="en-US" sz="2800" dirty="0" smtClean="0"/>
                <a:t>1982</a:t>
              </a:r>
              <a:endParaRPr lang="en-US" sz="2800" dirty="0"/>
            </a:p>
          </p:txBody>
        </p:sp>
      </p:grpSp>
      <p:grpSp>
        <p:nvGrpSpPr>
          <p:cNvPr id="12" name="Group 12"/>
          <p:cNvGrpSpPr>
            <a:grpSpLocks/>
          </p:cNvGrpSpPr>
          <p:nvPr/>
        </p:nvGrpSpPr>
        <p:grpSpPr bwMode="auto">
          <a:xfrm>
            <a:off x="2057400" y="4675188"/>
            <a:ext cx="6783388" cy="701675"/>
            <a:chOff x="1296" y="1553"/>
            <a:chExt cx="4273" cy="442"/>
          </a:xfrm>
        </p:grpSpPr>
        <p:sp>
          <p:nvSpPr>
            <p:cNvPr id="13" name="Freeform 13"/>
            <p:cNvSpPr>
              <a:spLocks/>
            </p:cNvSpPr>
            <p:nvPr/>
          </p:nvSpPr>
          <p:spPr bwMode="auto">
            <a:xfrm>
              <a:off x="1296" y="1553"/>
              <a:ext cx="4072" cy="442"/>
            </a:xfrm>
            <a:custGeom>
              <a:avLst/>
              <a:gdLst/>
              <a:ahLst/>
              <a:cxnLst>
                <a:cxn ang="0">
                  <a:pos x="0" y="442"/>
                </a:cxn>
                <a:cxn ang="0">
                  <a:pos x="72" y="402"/>
                </a:cxn>
                <a:cxn ang="0">
                  <a:pos x="232" y="250"/>
                </a:cxn>
                <a:cxn ang="0">
                  <a:pos x="328" y="255"/>
                </a:cxn>
                <a:cxn ang="0">
                  <a:pos x="400" y="207"/>
                </a:cxn>
                <a:cxn ang="0">
                  <a:pos x="416" y="215"/>
                </a:cxn>
                <a:cxn ang="0">
                  <a:pos x="520" y="159"/>
                </a:cxn>
                <a:cxn ang="0">
                  <a:pos x="696" y="175"/>
                </a:cxn>
                <a:cxn ang="0">
                  <a:pos x="936" y="167"/>
                </a:cxn>
                <a:cxn ang="0">
                  <a:pos x="1096" y="130"/>
                </a:cxn>
                <a:cxn ang="0">
                  <a:pos x="1264" y="154"/>
                </a:cxn>
                <a:cxn ang="0">
                  <a:pos x="1384" y="122"/>
                </a:cxn>
                <a:cxn ang="0">
                  <a:pos x="1528" y="138"/>
                </a:cxn>
                <a:cxn ang="0">
                  <a:pos x="1584" y="162"/>
                </a:cxn>
                <a:cxn ang="0">
                  <a:pos x="1744" y="55"/>
                </a:cxn>
                <a:cxn ang="0">
                  <a:pos x="1984" y="111"/>
                </a:cxn>
                <a:cxn ang="0">
                  <a:pos x="2264" y="71"/>
                </a:cxn>
                <a:cxn ang="0">
                  <a:pos x="2448" y="15"/>
                </a:cxn>
                <a:cxn ang="0">
                  <a:pos x="2696" y="63"/>
                </a:cxn>
                <a:cxn ang="0">
                  <a:pos x="2976" y="207"/>
                </a:cxn>
                <a:cxn ang="0">
                  <a:pos x="3152" y="303"/>
                </a:cxn>
                <a:cxn ang="0">
                  <a:pos x="3256" y="319"/>
                </a:cxn>
                <a:cxn ang="0">
                  <a:pos x="3288" y="330"/>
                </a:cxn>
                <a:cxn ang="0">
                  <a:pos x="3344" y="306"/>
                </a:cxn>
                <a:cxn ang="0">
                  <a:pos x="3896" y="242"/>
                </a:cxn>
                <a:cxn ang="0">
                  <a:pos x="4072" y="266"/>
                </a:cxn>
              </a:cxnLst>
              <a:rect l="0" t="0" r="r" b="b"/>
              <a:pathLst>
                <a:path w="4072" h="442">
                  <a:moveTo>
                    <a:pt x="0" y="442"/>
                  </a:moveTo>
                  <a:cubicBezTo>
                    <a:pt x="26" y="433"/>
                    <a:pt x="72" y="402"/>
                    <a:pt x="72" y="402"/>
                  </a:cubicBezTo>
                  <a:cubicBezTo>
                    <a:pt x="115" y="338"/>
                    <a:pt x="168" y="293"/>
                    <a:pt x="232" y="250"/>
                  </a:cubicBezTo>
                  <a:cubicBezTo>
                    <a:pt x="256" y="213"/>
                    <a:pt x="287" y="276"/>
                    <a:pt x="328" y="255"/>
                  </a:cubicBezTo>
                  <a:cubicBezTo>
                    <a:pt x="338" y="250"/>
                    <a:pt x="391" y="213"/>
                    <a:pt x="400" y="207"/>
                  </a:cubicBezTo>
                  <a:cubicBezTo>
                    <a:pt x="407" y="202"/>
                    <a:pt x="409" y="219"/>
                    <a:pt x="416" y="215"/>
                  </a:cubicBezTo>
                  <a:cubicBezTo>
                    <a:pt x="462" y="189"/>
                    <a:pt x="469" y="176"/>
                    <a:pt x="520" y="159"/>
                  </a:cubicBezTo>
                  <a:cubicBezTo>
                    <a:pt x="599" y="172"/>
                    <a:pt x="604" y="182"/>
                    <a:pt x="696" y="175"/>
                  </a:cubicBezTo>
                  <a:cubicBezTo>
                    <a:pt x="781" y="158"/>
                    <a:pt x="843" y="162"/>
                    <a:pt x="936" y="167"/>
                  </a:cubicBezTo>
                  <a:cubicBezTo>
                    <a:pt x="998" y="179"/>
                    <a:pt x="1038" y="111"/>
                    <a:pt x="1096" y="130"/>
                  </a:cubicBezTo>
                  <a:cubicBezTo>
                    <a:pt x="1160" y="178"/>
                    <a:pt x="1164" y="161"/>
                    <a:pt x="1264" y="154"/>
                  </a:cubicBezTo>
                  <a:cubicBezTo>
                    <a:pt x="1304" y="144"/>
                    <a:pt x="1344" y="132"/>
                    <a:pt x="1384" y="122"/>
                  </a:cubicBezTo>
                  <a:cubicBezTo>
                    <a:pt x="1390" y="122"/>
                    <a:pt x="1497" y="127"/>
                    <a:pt x="1528" y="138"/>
                  </a:cubicBezTo>
                  <a:cubicBezTo>
                    <a:pt x="1638" y="179"/>
                    <a:pt x="1454" y="130"/>
                    <a:pt x="1584" y="162"/>
                  </a:cubicBezTo>
                  <a:cubicBezTo>
                    <a:pt x="1633" y="199"/>
                    <a:pt x="1685" y="40"/>
                    <a:pt x="1744" y="55"/>
                  </a:cubicBezTo>
                  <a:cubicBezTo>
                    <a:pt x="1833" y="121"/>
                    <a:pt x="1872" y="100"/>
                    <a:pt x="1984" y="111"/>
                  </a:cubicBezTo>
                  <a:cubicBezTo>
                    <a:pt x="2055" y="168"/>
                    <a:pt x="2171" y="48"/>
                    <a:pt x="2264" y="71"/>
                  </a:cubicBezTo>
                  <a:cubicBezTo>
                    <a:pt x="2370" y="65"/>
                    <a:pt x="2360" y="0"/>
                    <a:pt x="2448" y="15"/>
                  </a:cubicBezTo>
                  <a:cubicBezTo>
                    <a:pt x="2528" y="28"/>
                    <a:pt x="2614" y="55"/>
                    <a:pt x="2696" y="63"/>
                  </a:cubicBezTo>
                  <a:cubicBezTo>
                    <a:pt x="2740" y="78"/>
                    <a:pt x="2930" y="201"/>
                    <a:pt x="2976" y="207"/>
                  </a:cubicBezTo>
                  <a:cubicBezTo>
                    <a:pt x="3112" y="252"/>
                    <a:pt x="3040" y="359"/>
                    <a:pt x="3152" y="303"/>
                  </a:cubicBezTo>
                  <a:cubicBezTo>
                    <a:pt x="3179" y="289"/>
                    <a:pt x="3229" y="333"/>
                    <a:pt x="3256" y="319"/>
                  </a:cubicBezTo>
                  <a:cubicBezTo>
                    <a:pt x="3289" y="302"/>
                    <a:pt x="3262" y="351"/>
                    <a:pt x="3288" y="330"/>
                  </a:cubicBezTo>
                  <a:cubicBezTo>
                    <a:pt x="3304" y="317"/>
                    <a:pt x="3325" y="314"/>
                    <a:pt x="3344" y="306"/>
                  </a:cubicBezTo>
                  <a:cubicBezTo>
                    <a:pt x="3510" y="240"/>
                    <a:pt x="3728" y="247"/>
                    <a:pt x="3896" y="242"/>
                  </a:cubicBezTo>
                  <a:cubicBezTo>
                    <a:pt x="3952" y="248"/>
                    <a:pt x="4016" y="266"/>
                    <a:pt x="4072" y="266"/>
                  </a:cubicBezTo>
                </a:path>
              </a:pathLst>
            </a:custGeom>
            <a:noFill/>
            <a:ln w="57150" cap="flat" cmpd="sng">
              <a:solidFill>
                <a:schemeClr val="accent1"/>
              </a:solidFill>
              <a:prstDash val="solid"/>
              <a:round/>
              <a:headEnd/>
              <a:tailEnd/>
            </a:ln>
            <a:effectLst/>
          </p:spPr>
          <p:txBody>
            <a:bodyPr/>
            <a:lstStyle/>
            <a:p>
              <a:endParaRPr lang="en-US" dirty="0"/>
            </a:p>
          </p:txBody>
        </p:sp>
        <p:sp>
          <p:nvSpPr>
            <p:cNvPr id="14" name="Text Box 14"/>
            <p:cNvSpPr txBox="1">
              <a:spLocks noChangeArrowheads="1"/>
            </p:cNvSpPr>
            <p:nvPr/>
          </p:nvSpPr>
          <p:spPr bwMode="auto">
            <a:xfrm>
              <a:off x="4992" y="1626"/>
              <a:ext cx="577" cy="271"/>
            </a:xfrm>
            <a:prstGeom prst="rect">
              <a:avLst/>
            </a:prstGeom>
            <a:noFill/>
            <a:ln w="9525">
              <a:noFill/>
              <a:miter lim="800000"/>
              <a:headEnd/>
              <a:tailEnd/>
            </a:ln>
            <a:effectLst/>
          </p:spPr>
          <p:txBody>
            <a:bodyPr wrap="none">
              <a:spAutoFit/>
            </a:bodyPr>
            <a:lstStyle/>
            <a:p>
              <a:pPr>
                <a:lnSpc>
                  <a:spcPct val="75000"/>
                </a:lnSpc>
                <a:spcAft>
                  <a:spcPct val="40000"/>
                </a:spcAft>
                <a:buFont typeface="Wingdings" pitchFamily="2" charset="2"/>
                <a:buNone/>
              </a:pPr>
              <a:r>
                <a:rPr lang="en-US" sz="2800" dirty="0" smtClean="0"/>
                <a:t>1983</a:t>
              </a:r>
              <a:endParaRPr lang="en-US" sz="2800" dirty="0"/>
            </a:p>
          </p:txBody>
        </p:sp>
      </p:grpSp>
      <p:grpSp>
        <p:nvGrpSpPr>
          <p:cNvPr id="15" name="Group 15"/>
          <p:cNvGrpSpPr>
            <a:grpSpLocks/>
          </p:cNvGrpSpPr>
          <p:nvPr/>
        </p:nvGrpSpPr>
        <p:grpSpPr bwMode="auto">
          <a:xfrm>
            <a:off x="2057400" y="4889502"/>
            <a:ext cx="6632575" cy="733426"/>
            <a:chOff x="1344" y="1304"/>
            <a:chExt cx="4178" cy="462"/>
          </a:xfrm>
        </p:grpSpPr>
        <p:sp>
          <p:nvSpPr>
            <p:cNvPr id="16" name="Freeform 16"/>
            <p:cNvSpPr>
              <a:spLocks/>
            </p:cNvSpPr>
            <p:nvPr/>
          </p:nvSpPr>
          <p:spPr bwMode="auto">
            <a:xfrm>
              <a:off x="1344" y="1304"/>
              <a:ext cx="4048" cy="390"/>
            </a:xfrm>
            <a:custGeom>
              <a:avLst/>
              <a:gdLst/>
              <a:ahLst/>
              <a:cxnLst>
                <a:cxn ang="0">
                  <a:pos x="0" y="344"/>
                </a:cxn>
                <a:cxn ang="0">
                  <a:pos x="224" y="352"/>
                </a:cxn>
                <a:cxn ang="0">
                  <a:pos x="280" y="320"/>
                </a:cxn>
                <a:cxn ang="0">
                  <a:pos x="384" y="296"/>
                </a:cxn>
                <a:cxn ang="0">
                  <a:pos x="464" y="264"/>
                </a:cxn>
                <a:cxn ang="0">
                  <a:pos x="520" y="224"/>
                </a:cxn>
                <a:cxn ang="0">
                  <a:pos x="568" y="184"/>
                </a:cxn>
                <a:cxn ang="0">
                  <a:pos x="624" y="168"/>
                </a:cxn>
                <a:cxn ang="0">
                  <a:pos x="768" y="176"/>
                </a:cxn>
                <a:cxn ang="0">
                  <a:pos x="832" y="192"/>
                </a:cxn>
                <a:cxn ang="0">
                  <a:pos x="1000" y="248"/>
                </a:cxn>
                <a:cxn ang="0">
                  <a:pos x="1200" y="232"/>
                </a:cxn>
                <a:cxn ang="0">
                  <a:pos x="1352" y="200"/>
                </a:cxn>
                <a:cxn ang="0">
                  <a:pos x="1616" y="168"/>
                </a:cxn>
                <a:cxn ang="0">
                  <a:pos x="1752" y="136"/>
                </a:cxn>
                <a:cxn ang="0">
                  <a:pos x="1848" y="160"/>
                </a:cxn>
                <a:cxn ang="0">
                  <a:pos x="1904" y="184"/>
                </a:cxn>
                <a:cxn ang="0">
                  <a:pos x="2424" y="16"/>
                </a:cxn>
                <a:cxn ang="0">
                  <a:pos x="2688" y="120"/>
                </a:cxn>
                <a:cxn ang="0">
                  <a:pos x="2904" y="280"/>
                </a:cxn>
                <a:cxn ang="0">
                  <a:pos x="3024" y="344"/>
                </a:cxn>
                <a:cxn ang="0">
                  <a:pos x="3272" y="360"/>
                </a:cxn>
                <a:cxn ang="0">
                  <a:pos x="3544" y="296"/>
                </a:cxn>
                <a:cxn ang="0">
                  <a:pos x="4048" y="312"/>
                </a:cxn>
              </a:cxnLst>
              <a:rect l="0" t="0" r="r" b="b"/>
              <a:pathLst>
                <a:path w="4048" h="390">
                  <a:moveTo>
                    <a:pt x="0" y="344"/>
                  </a:moveTo>
                  <a:cubicBezTo>
                    <a:pt x="100" y="354"/>
                    <a:pt x="113" y="359"/>
                    <a:pt x="224" y="352"/>
                  </a:cubicBezTo>
                  <a:cubicBezTo>
                    <a:pt x="243" y="342"/>
                    <a:pt x="260" y="328"/>
                    <a:pt x="280" y="320"/>
                  </a:cubicBezTo>
                  <a:cubicBezTo>
                    <a:pt x="312" y="306"/>
                    <a:pt x="351" y="306"/>
                    <a:pt x="384" y="296"/>
                  </a:cubicBezTo>
                  <a:cubicBezTo>
                    <a:pt x="414" y="288"/>
                    <a:pt x="433" y="272"/>
                    <a:pt x="464" y="264"/>
                  </a:cubicBezTo>
                  <a:cubicBezTo>
                    <a:pt x="526" y="202"/>
                    <a:pt x="446" y="277"/>
                    <a:pt x="520" y="224"/>
                  </a:cubicBezTo>
                  <a:cubicBezTo>
                    <a:pt x="549" y="203"/>
                    <a:pt x="536" y="198"/>
                    <a:pt x="568" y="184"/>
                  </a:cubicBezTo>
                  <a:cubicBezTo>
                    <a:pt x="586" y="176"/>
                    <a:pt x="606" y="174"/>
                    <a:pt x="624" y="168"/>
                  </a:cubicBezTo>
                  <a:cubicBezTo>
                    <a:pt x="672" y="171"/>
                    <a:pt x="720" y="170"/>
                    <a:pt x="768" y="176"/>
                  </a:cubicBezTo>
                  <a:cubicBezTo>
                    <a:pt x="790" y="179"/>
                    <a:pt x="832" y="192"/>
                    <a:pt x="832" y="192"/>
                  </a:cubicBezTo>
                  <a:cubicBezTo>
                    <a:pt x="886" y="228"/>
                    <a:pt x="937" y="237"/>
                    <a:pt x="1000" y="248"/>
                  </a:cubicBezTo>
                  <a:cubicBezTo>
                    <a:pt x="1067" y="242"/>
                    <a:pt x="1133" y="239"/>
                    <a:pt x="1200" y="232"/>
                  </a:cubicBezTo>
                  <a:cubicBezTo>
                    <a:pt x="1251" y="227"/>
                    <a:pt x="1302" y="210"/>
                    <a:pt x="1352" y="200"/>
                  </a:cubicBezTo>
                  <a:cubicBezTo>
                    <a:pt x="1438" y="183"/>
                    <a:pt x="1529" y="175"/>
                    <a:pt x="1616" y="168"/>
                  </a:cubicBezTo>
                  <a:cubicBezTo>
                    <a:pt x="1660" y="146"/>
                    <a:pt x="1706" y="151"/>
                    <a:pt x="1752" y="136"/>
                  </a:cubicBezTo>
                  <a:cubicBezTo>
                    <a:pt x="1784" y="144"/>
                    <a:pt x="1821" y="142"/>
                    <a:pt x="1848" y="160"/>
                  </a:cubicBezTo>
                  <a:cubicBezTo>
                    <a:pt x="1881" y="182"/>
                    <a:pt x="1863" y="174"/>
                    <a:pt x="1904" y="184"/>
                  </a:cubicBezTo>
                  <a:cubicBezTo>
                    <a:pt x="2040" y="181"/>
                    <a:pt x="2273" y="0"/>
                    <a:pt x="2424" y="16"/>
                  </a:cubicBezTo>
                  <a:cubicBezTo>
                    <a:pt x="2482" y="22"/>
                    <a:pt x="2623" y="117"/>
                    <a:pt x="2688" y="120"/>
                  </a:cubicBezTo>
                  <a:cubicBezTo>
                    <a:pt x="2795" y="125"/>
                    <a:pt x="2904" y="280"/>
                    <a:pt x="2904" y="280"/>
                  </a:cubicBezTo>
                  <a:cubicBezTo>
                    <a:pt x="2962" y="319"/>
                    <a:pt x="2952" y="330"/>
                    <a:pt x="3024" y="344"/>
                  </a:cubicBezTo>
                  <a:cubicBezTo>
                    <a:pt x="3117" y="390"/>
                    <a:pt x="3121" y="366"/>
                    <a:pt x="3272" y="360"/>
                  </a:cubicBezTo>
                  <a:cubicBezTo>
                    <a:pt x="3357" y="326"/>
                    <a:pt x="3454" y="306"/>
                    <a:pt x="3544" y="296"/>
                  </a:cubicBezTo>
                  <a:cubicBezTo>
                    <a:pt x="3675" y="263"/>
                    <a:pt x="3902" y="312"/>
                    <a:pt x="4048" y="312"/>
                  </a:cubicBezTo>
                </a:path>
              </a:pathLst>
            </a:custGeom>
            <a:noFill/>
            <a:ln w="57150" cap="flat" cmpd="sng">
              <a:solidFill>
                <a:schemeClr val="accent1">
                  <a:lumMod val="60000"/>
                  <a:lumOff val="40000"/>
                </a:schemeClr>
              </a:solidFill>
              <a:prstDash val="solid"/>
              <a:round/>
              <a:headEnd/>
              <a:tailEnd/>
            </a:ln>
            <a:effectLst/>
          </p:spPr>
          <p:txBody>
            <a:bodyPr/>
            <a:lstStyle/>
            <a:p>
              <a:endParaRPr lang="en-US" dirty="0"/>
            </a:p>
          </p:txBody>
        </p:sp>
        <p:sp>
          <p:nvSpPr>
            <p:cNvPr id="17" name="Text Box 17"/>
            <p:cNvSpPr txBox="1">
              <a:spLocks noChangeArrowheads="1"/>
            </p:cNvSpPr>
            <p:nvPr/>
          </p:nvSpPr>
          <p:spPr bwMode="auto">
            <a:xfrm>
              <a:off x="5040" y="1344"/>
              <a:ext cx="482" cy="422"/>
            </a:xfrm>
            <a:prstGeom prst="rect">
              <a:avLst/>
            </a:prstGeom>
            <a:noFill/>
            <a:ln w="9525">
              <a:noFill/>
              <a:miter lim="800000"/>
              <a:headEnd/>
              <a:tailEnd/>
            </a:ln>
            <a:effectLst/>
          </p:spPr>
          <p:txBody>
            <a:bodyPr wrap="none">
              <a:spAutoFit/>
            </a:bodyPr>
            <a:lstStyle/>
            <a:p>
              <a:pPr>
                <a:lnSpc>
                  <a:spcPct val="75000"/>
                </a:lnSpc>
                <a:spcAft>
                  <a:spcPct val="40000"/>
                </a:spcAft>
                <a:buFont typeface="Wingdings" pitchFamily="2" charset="2"/>
                <a:buNone/>
              </a:pPr>
              <a:r>
                <a:rPr lang="en-US" sz="4800" dirty="0" smtClean="0"/>
                <a:t>….</a:t>
              </a:r>
              <a:endParaRPr lang="en-US" sz="4800" dirty="0"/>
            </a:p>
          </p:txBody>
        </p:sp>
      </p:grpSp>
      <p:grpSp>
        <p:nvGrpSpPr>
          <p:cNvPr id="18" name="Group 18"/>
          <p:cNvGrpSpPr>
            <a:grpSpLocks/>
          </p:cNvGrpSpPr>
          <p:nvPr/>
        </p:nvGrpSpPr>
        <p:grpSpPr bwMode="auto">
          <a:xfrm>
            <a:off x="2057400" y="5410202"/>
            <a:ext cx="6783388" cy="582613"/>
            <a:chOff x="1344" y="1632"/>
            <a:chExt cx="4273" cy="367"/>
          </a:xfrm>
        </p:grpSpPr>
        <p:sp>
          <p:nvSpPr>
            <p:cNvPr id="19" name="Freeform 19"/>
            <p:cNvSpPr>
              <a:spLocks/>
            </p:cNvSpPr>
            <p:nvPr/>
          </p:nvSpPr>
          <p:spPr bwMode="auto">
            <a:xfrm>
              <a:off x="1344" y="1632"/>
              <a:ext cx="4096" cy="308"/>
            </a:xfrm>
            <a:custGeom>
              <a:avLst/>
              <a:gdLst/>
              <a:ahLst/>
              <a:cxnLst>
                <a:cxn ang="0">
                  <a:pos x="0" y="34"/>
                </a:cxn>
                <a:cxn ang="0">
                  <a:pos x="136" y="18"/>
                </a:cxn>
                <a:cxn ang="0">
                  <a:pos x="424" y="66"/>
                </a:cxn>
                <a:cxn ang="0">
                  <a:pos x="816" y="154"/>
                </a:cxn>
                <a:cxn ang="0">
                  <a:pos x="1168" y="146"/>
                </a:cxn>
                <a:cxn ang="0">
                  <a:pos x="1304" y="90"/>
                </a:cxn>
                <a:cxn ang="0">
                  <a:pos x="1560" y="26"/>
                </a:cxn>
                <a:cxn ang="0">
                  <a:pos x="1912" y="42"/>
                </a:cxn>
                <a:cxn ang="0">
                  <a:pos x="2160" y="98"/>
                </a:cxn>
                <a:cxn ang="0">
                  <a:pos x="2576" y="162"/>
                </a:cxn>
                <a:cxn ang="0">
                  <a:pos x="2856" y="202"/>
                </a:cxn>
                <a:cxn ang="0">
                  <a:pos x="3120" y="266"/>
                </a:cxn>
                <a:cxn ang="0">
                  <a:pos x="3456" y="178"/>
                </a:cxn>
                <a:cxn ang="0">
                  <a:pos x="3768" y="162"/>
                </a:cxn>
                <a:cxn ang="0">
                  <a:pos x="3928" y="170"/>
                </a:cxn>
                <a:cxn ang="0">
                  <a:pos x="3960" y="194"/>
                </a:cxn>
                <a:cxn ang="0">
                  <a:pos x="4064" y="226"/>
                </a:cxn>
                <a:cxn ang="0">
                  <a:pos x="4096" y="250"/>
                </a:cxn>
              </a:cxnLst>
              <a:rect l="0" t="0" r="r" b="b"/>
              <a:pathLst>
                <a:path w="4096" h="308">
                  <a:moveTo>
                    <a:pt x="0" y="34"/>
                  </a:moveTo>
                  <a:cubicBezTo>
                    <a:pt x="52" y="0"/>
                    <a:pt x="62" y="11"/>
                    <a:pt x="136" y="18"/>
                  </a:cubicBezTo>
                  <a:cubicBezTo>
                    <a:pt x="231" y="37"/>
                    <a:pt x="328" y="50"/>
                    <a:pt x="424" y="66"/>
                  </a:cubicBezTo>
                  <a:cubicBezTo>
                    <a:pt x="547" y="128"/>
                    <a:pt x="685" y="121"/>
                    <a:pt x="816" y="154"/>
                  </a:cubicBezTo>
                  <a:cubicBezTo>
                    <a:pt x="933" y="151"/>
                    <a:pt x="1051" y="153"/>
                    <a:pt x="1168" y="146"/>
                  </a:cubicBezTo>
                  <a:cubicBezTo>
                    <a:pt x="1213" y="143"/>
                    <a:pt x="1264" y="105"/>
                    <a:pt x="1304" y="90"/>
                  </a:cubicBezTo>
                  <a:cubicBezTo>
                    <a:pt x="1397" y="54"/>
                    <a:pt x="1460" y="34"/>
                    <a:pt x="1560" y="26"/>
                  </a:cubicBezTo>
                  <a:cubicBezTo>
                    <a:pt x="1625" y="28"/>
                    <a:pt x="1828" y="34"/>
                    <a:pt x="1912" y="42"/>
                  </a:cubicBezTo>
                  <a:cubicBezTo>
                    <a:pt x="1995" y="50"/>
                    <a:pt x="2078" y="84"/>
                    <a:pt x="2160" y="98"/>
                  </a:cubicBezTo>
                  <a:cubicBezTo>
                    <a:pt x="2311" y="158"/>
                    <a:pt x="2399" y="156"/>
                    <a:pt x="2576" y="162"/>
                  </a:cubicBezTo>
                  <a:cubicBezTo>
                    <a:pt x="2672" y="178"/>
                    <a:pt x="2757" y="196"/>
                    <a:pt x="2856" y="202"/>
                  </a:cubicBezTo>
                  <a:cubicBezTo>
                    <a:pt x="2940" y="236"/>
                    <a:pt x="3030" y="256"/>
                    <a:pt x="3120" y="266"/>
                  </a:cubicBezTo>
                  <a:cubicBezTo>
                    <a:pt x="3286" y="308"/>
                    <a:pt x="3327" y="221"/>
                    <a:pt x="3456" y="178"/>
                  </a:cubicBezTo>
                  <a:cubicBezTo>
                    <a:pt x="3563" y="188"/>
                    <a:pt x="3662" y="173"/>
                    <a:pt x="3768" y="162"/>
                  </a:cubicBezTo>
                  <a:cubicBezTo>
                    <a:pt x="3821" y="165"/>
                    <a:pt x="3875" y="161"/>
                    <a:pt x="3928" y="170"/>
                  </a:cubicBezTo>
                  <a:cubicBezTo>
                    <a:pt x="3941" y="172"/>
                    <a:pt x="3948" y="188"/>
                    <a:pt x="3960" y="194"/>
                  </a:cubicBezTo>
                  <a:cubicBezTo>
                    <a:pt x="3990" y="209"/>
                    <a:pt x="4031" y="218"/>
                    <a:pt x="4064" y="226"/>
                  </a:cubicBezTo>
                  <a:cubicBezTo>
                    <a:pt x="4090" y="252"/>
                    <a:pt x="4077" y="250"/>
                    <a:pt x="4096" y="250"/>
                  </a:cubicBezTo>
                </a:path>
              </a:pathLst>
            </a:custGeom>
            <a:noFill/>
            <a:ln w="57150" cap="flat" cmpd="sng">
              <a:solidFill>
                <a:schemeClr val="accent1">
                  <a:lumMod val="40000"/>
                  <a:lumOff val="60000"/>
                </a:schemeClr>
              </a:solidFill>
              <a:prstDash val="solid"/>
              <a:round/>
              <a:headEnd/>
              <a:tailEnd/>
            </a:ln>
            <a:effectLst/>
          </p:spPr>
          <p:txBody>
            <a:bodyPr/>
            <a:lstStyle/>
            <a:p>
              <a:endParaRPr lang="en-US" dirty="0"/>
            </a:p>
          </p:txBody>
        </p:sp>
        <p:sp>
          <p:nvSpPr>
            <p:cNvPr id="20" name="Text Box 20"/>
            <p:cNvSpPr txBox="1">
              <a:spLocks noChangeArrowheads="1"/>
            </p:cNvSpPr>
            <p:nvPr/>
          </p:nvSpPr>
          <p:spPr bwMode="auto">
            <a:xfrm>
              <a:off x="5040" y="1728"/>
              <a:ext cx="577" cy="271"/>
            </a:xfrm>
            <a:prstGeom prst="rect">
              <a:avLst/>
            </a:prstGeom>
            <a:noFill/>
            <a:ln w="9525">
              <a:noFill/>
              <a:miter lim="800000"/>
              <a:headEnd/>
              <a:tailEnd/>
            </a:ln>
            <a:effectLst/>
          </p:spPr>
          <p:txBody>
            <a:bodyPr wrap="none">
              <a:spAutoFit/>
            </a:bodyPr>
            <a:lstStyle/>
            <a:p>
              <a:pPr>
                <a:lnSpc>
                  <a:spcPct val="75000"/>
                </a:lnSpc>
                <a:spcAft>
                  <a:spcPct val="40000"/>
                </a:spcAft>
                <a:buFont typeface="Wingdings" pitchFamily="2" charset="2"/>
                <a:buNone/>
              </a:pPr>
              <a:r>
                <a:rPr lang="en-US" sz="2800" dirty="0" smtClean="0"/>
                <a:t>2010</a:t>
              </a:r>
              <a:endParaRPr lang="en-US" sz="2800" dirty="0"/>
            </a:p>
          </p:txBody>
        </p:sp>
      </p:grpSp>
      <p:sp>
        <p:nvSpPr>
          <p:cNvPr id="21" name="Text Box 21"/>
          <p:cNvSpPr txBox="1">
            <a:spLocks noChangeArrowheads="1"/>
          </p:cNvSpPr>
          <p:nvPr/>
        </p:nvSpPr>
        <p:spPr bwMode="auto">
          <a:xfrm>
            <a:off x="0" y="3886200"/>
            <a:ext cx="2182813" cy="1308100"/>
          </a:xfrm>
          <a:prstGeom prst="rect">
            <a:avLst/>
          </a:prstGeom>
          <a:noFill/>
          <a:ln w="9525">
            <a:noFill/>
            <a:miter lim="800000"/>
            <a:headEnd/>
            <a:tailEnd/>
          </a:ln>
          <a:effectLst/>
        </p:spPr>
        <p:txBody>
          <a:bodyPr>
            <a:spAutoFit/>
          </a:bodyPr>
          <a:lstStyle/>
          <a:p>
            <a:pPr>
              <a:lnSpc>
                <a:spcPct val="75000"/>
              </a:lnSpc>
              <a:spcAft>
                <a:spcPct val="40000"/>
              </a:spcAft>
              <a:buFont typeface="Wingdings" pitchFamily="2" charset="2"/>
              <a:buNone/>
            </a:pPr>
            <a:r>
              <a:rPr lang="en-US" sz="1600" b="1" u="sng" dirty="0"/>
              <a:t>Current hydrologic states </a:t>
            </a:r>
            <a:r>
              <a:rPr lang="en-US" sz="1600" b="1" u="sng" dirty="0" smtClean="0"/>
              <a:t>: </a:t>
            </a:r>
            <a:r>
              <a:rPr lang="en-US" sz="1600" b="1" dirty="0" smtClean="0"/>
              <a:t> </a:t>
            </a:r>
            <a:endParaRPr lang="en-US" sz="1600" b="1" dirty="0"/>
          </a:p>
          <a:p>
            <a:pPr>
              <a:lnSpc>
                <a:spcPct val="75000"/>
              </a:lnSpc>
              <a:spcAft>
                <a:spcPct val="40000"/>
              </a:spcAft>
              <a:buFont typeface="Wingdings" pitchFamily="2" charset="2"/>
              <a:buNone/>
            </a:pPr>
            <a:r>
              <a:rPr lang="en-US" sz="1600" b="1" dirty="0"/>
              <a:t>River / Res. Levels</a:t>
            </a:r>
          </a:p>
          <a:p>
            <a:pPr>
              <a:lnSpc>
                <a:spcPct val="75000"/>
              </a:lnSpc>
              <a:spcAft>
                <a:spcPct val="40000"/>
              </a:spcAft>
              <a:buFont typeface="Wingdings" pitchFamily="2" charset="2"/>
              <a:buNone/>
            </a:pPr>
            <a:r>
              <a:rPr lang="en-US" sz="1600" b="1" dirty="0"/>
              <a:t>Soil Moisture</a:t>
            </a:r>
          </a:p>
          <a:p>
            <a:pPr>
              <a:lnSpc>
                <a:spcPct val="75000"/>
              </a:lnSpc>
              <a:spcAft>
                <a:spcPct val="40000"/>
              </a:spcAft>
              <a:buFont typeface="Wingdings" pitchFamily="2" charset="2"/>
              <a:buNone/>
            </a:pPr>
            <a:r>
              <a:rPr lang="en-US" sz="1600" b="1" dirty="0"/>
              <a:t>Snowpack</a:t>
            </a:r>
          </a:p>
        </p:txBody>
      </p:sp>
      <p:sp>
        <p:nvSpPr>
          <p:cNvPr id="22" name="Line 22"/>
          <p:cNvSpPr>
            <a:spLocks noChangeShapeType="1"/>
          </p:cNvSpPr>
          <p:nvPr/>
        </p:nvSpPr>
        <p:spPr bwMode="auto">
          <a:xfrm>
            <a:off x="1676400" y="4724400"/>
            <a:ext cx="381000" cy="685800"/>
          </a:xfrm>
          <a:prstGeom prst="line">
            <a:avLst/>
          </a:prstGeom>
          <a:noFill/>
          <a:ln w="25400">
            <a:solidFill>
              <a:schemeClr val="tx1"/>
            </a:solidFill>
            <a:round/>
            <a:headEnd/>
            <a:tailEnd type="triangle" w="med" len="med"/>
          </a:ln>
          <a:effectLst/>
        </p:spPr>
        <p:txBody>
          <a:bodyPr wrap="none" anchor="ctr"/>
          <a:lstStyle/>
          <a:p>
            <a:endParaRPr lang="en-US" dirty="0"/>
          </a:p>
        </p:txBody>
      </p:sp>
      <p:sp>
        <p:nvSpPr>
          <p:cNvPr id="23" name="Text Box 23"/>
          <p:cNvSpPr txBox="1">
            <a:spLocks noChangeArrowheads="1"/>
          </p:cNvSpPr>
          <p:nvPr/>
        </p:nvSpPr>
        <p:spPr bwMode="auto">
          <a:xfrm>
            <a:off x="2133600" y="6019800"/>
            <a:ext cx="2289175" cy="412750"/>
          </a:xfrm>
          <a:prstGeom prst="rect">
            <a:avLst/>
          </a:prstGeom>
          <a:noFill/>
          <a:ln w="9525">
            <a:noFill/>
            <a:miter lim="800000"/>
            <a:headEnd/>
            <a:tailEnd/>
          </a:ln>
          <a:effectLst/>
        </p:spPr>
        <p:txBody>
          <a:bodyPr wrap="none">
            <a:spAutoFit/>
          </a:bodyPr>
          <a:lstStyle/>
          <a:p>
            <a:pPr>
              <a:lnSpc>
                <a:spcPct val="75000"/>
              </a:lnSpc>
              <a:spcAft>
                <a:spcPct val="40000"/>
              </a:spcAft>
              <a:buFont typeface="Wingdings" pitchFamily="2" charset="2"/>
              <a:buNone/>
            </a:pPr>
            <a:r>
              <a:rPr lang="en-US" sz="2400" dirty="0"/>
              <a:t>-&gt; Future Time</a:t>
            </a:r>
            <a:r>
              <a:rPr lang="en-US" sz="2800" dirty="0">
                <a:solidFill>
                  <a:srgbClr val="FFFFFF"/>
                </a:solidFill>
              </a:rPr>
              <a:t> </a:t>
            </a:r>
          </a:p>
        </p:txBody>
      </p:sp>
      <p:sp>
        <p:nvSpPr>
          <p:cNvPr id="24" name="Text Box 24"/>
          <p:cNvSpPr txBox="1">
            <a:spLocks noChangeArrowheads="1"/>
          </p:cNvSpPr>
          <p:nvPr/>
        </p:nvSpPr>
        <p:spPr bwMode="auto">
          <a:xfrm>
            <a:off x="533400" y="6057900"/>
            <a:ext cx="1241425" cy="366713"/>
          </a:xfrm>
          <a:prstGeom prst="rect">
            <a:avLst/>
          </a:prstGeom>
          <a:noFill/>
          <a:ln w="9525">
            <a:noFill/>
            <a:miter lim="800000"/>
            <a:headEnd/>
            <a:tailEnd/>
          </a:ln>
          <a:effectLst/>
        </p:spPr>
        <p:txBody>
          <a:bodyPr wrap="none">
            <a:spAutoFit/>
          </a:bodyPr>
          <a:lstStyle/>
          <a:p>
            <a:pPr>
              <a:lnSpc>
                <a:spcPct val="75000"/>
              </a:lnSpc>
              <a:spcAft>
                <a:spcPct val="40000"/>
              </a:spcAft>
              <a:buFont typeface="Wingdings" pitchFamily="2" charset="2"/>
              <a:buNone/>
            </a:pPr>
            <a:r>
              <a:rPr lang="en-US" sz="2400" dirty="0"/>
              <a:t>Past  &lt;-</a:t>
            </a:r>
          </a:p>
        </p:txBody>
      </p:sp>
      <p:sp>
        <p:nvSpPr>
          <p:cNvPr id="25" name="Text Box 39"/>
          <p:cNvSpPr txBox="1">
            <a:spLocks noChangeArrowheads="1"/>
          </p:cNvSpPr>
          <p:nvPr/>
        </p:nvSpPr>
        <p:spPr bwMode="auto">
          <a:xfrm>
            <a:off x="457200" y="1368562"/>
            <a:ext cx="8305800" cy="2441438"/>
          </a:xfrm>
          <a:prstGeom prst="rect">
            <a:avLst/>
          </a:prstGeom>
          <a:noFill/>
          <a:ln w="9525">
            <a:noFill/>
            <a:miter lim="800000"/>
            <a:headEnd/>
            <a:tailEnd/>
          </a:ln>
          <a:effectLst/>
        </p:spPr>
        <p:txBody>
          <a:bodyPr>
            <a:spAutoFit/>
          </a:bodyPr>
          <a:lstStyle/>
          <a:p>
            <a:pPr>
              <a:lnSpc>
                <a:spcPct val="75000"/>
              </a:lnSpc>
              <a:spcAft>
                <a:spcPct val="40000"/>
              </a:spcAft>
              <a:buFont typeface="Arial" pitchFamily="34" charset="0"/>
              <a:buChar char="•"/>
            </a:pPr>
            <a:r>
              <a:rPr lang="en-US" sz="2000" dirty="0">
                <a:solidFill>
                  <a:schemeClr val="accent2"/>
                </a:solidFill>
              </a:rPr>
              <a:t>Start with current conditions </a:t>
            </a:r>
            <a:endParaRPr lang="en-US" sz="2000" dirty="0" smtClean="0">
              <a:solidFill>
                <a:schemeClr val="accent2"/>
              </a:solidFill>
            </a:endParaRPr>
          </a:p>
          <a:p>
            <a:pPr>
              <a:lnSpc>
                <a:spcPct val="75000"/>
              </a:lnSpc>
              <a:spcAft>
                <a:spcPct val="40000"/>
              </a:spcAft>
              <a:buFont typeface="Arial" pitchFamily="34" charset="0"/>
              <a:buChar char="•"/>
            </a:pPr>
            <a:r>
              <a:rPr lang="en-US" sz="2000" dirty="0" smtClean="0">
                <a:solidFill>
                  <a:schemeClr val="accent2"/>
                </a:solidFill>
              </a:rPr>
              <a:t>Apply precipitation and temperature from each historical </a:t>
            </a:r>
            <a:r>
              <a:rPr lang="en-US" sz="2000" dirty="0">
                <a:solidFill>
                  <a:schemeClr val="accent2"/>
                </a:solidFill>
              </a:rPr>
              <a:t>year </a:t>
            </a:r>
            <a:r>
              <a:rPr lang="en-US" sz="2000" dirty="0" smtClean="0">
                <a:solidFill>
                  <a:schemeClr val="accent2"/>
                </a:solidFill>
              </a:rPr>
              <a:t>(1981-2010) </a:t>
            </a:r>
            <a:r>
              <a:rPr lang="en-US" sz="2000" i="1" dirty="0" smtClean="0">
                <a:solidFill>
                  <a:srgbClr val="FF0000"/>
                </a:solidFill>
              </a:rPr>
              <a:t>going forward </a:t>
            </a:r>
          </a:p>
          <a:p>
            <a:pPr>
              <a:lnSpc>
                <a:spcPct val="75000"/>
              </a:lnSpc>
              <a:spcAft>
                <a:spcPct val="40000"/>
              </a:spcAft>
              <a:buFont typeface="Arial" pitchFamily="34" charset="0"/>
              <a:buChar char="•"/>
            </a:pPr>
            <a:r>
              <a:rPr lang="en-US" sz="2000" dirty="0" smtClean="0">
                <a:solidFill>
                  <a:schemeClr val="accent2"/>
                </a:solidFill>
              </a:rPr>
              <a:t>A forecast is generated for each of the years (1981-2010) </a:t>
            </a:r>
            <a:r>
              <a:rPr lang="en-US" sz="2000" i="1" dirty="0" smtClean="0">
                <a:solidFill>
                  <a:srgbClr val="FF0000"/>
                </a:solidFill>
              </a:rPr>
              <a:t>as if, going forward, </a:t>
            </a:r>
            <a:r>
              <a:rPr lang="en-US" sz="2000" dirty="0" smtClean="0">
                <a:solidFill>
                  <a:schemeClr val="accent2"/>
                </a:solidFill>
              </a:rPr>
              <a:t>that year will happen</a:t>
            </a:r>
          </a:p>
          <a:p>
            <a:pPr>
              <a:lnSpc>
                <a:spcPct val="75000"/>
              </a:lnSpc>
              <a:spcAft>
                <a:spcPct val="40000"/>
              </a:spcAft>
              <a:buFont typeface="Arial" pitchFamily="34" charset="0"/>
              <a:buChar char="•"/>
            </a:pPr>
            <a:r>
              <a:rPr lang="en-US" sz="2000" dirty="0" smtClean="0">
                <a:solidFill>
                  <a:schemeClr val="accent2"/>
                </a:solidFill>
              </a:rPr>
              <a:t>This creates 30 possible </a:t>
            </a:r>
            <a:r>
              <a:rPr lang="en-US" sz="2000" dirty="0">
                <a:solidFill>
                  <a:schemeClr val="accent2"/>
                </a:solidFill>
              </a:rPr>
              <a:t>future </a:t>
            </a:r>
            <a:r>
              <a:rPr lang="en-US" sz="2000" dirty="0" err="1">
                <a:solidFill>
                  <a:schemeClr val="accent2"/>
                </a:solidFill>
              </a:rPr>
              <a:t>streamflow</a:t>
            </a:r>
            <a:r>
              <a:rPr lang="en-US" sz="2000" dirty="0">
                <a:solidFill>
                  <a:schemeClr val="accent2"/>
                </a:solidFill>
              </a:rPr>
              <a:t> </a:t>
            </a:r>
            <a:r>
              <a:rPr lang="en-US" sz="2000" dirty="0" smtClean="0">
                <a:solidFill>
                  <a:schemeClr val="accent2"/>
                </a:solidFill>
              </a:rPr>
              <a:t>patterns</a:t>
            </a:r>
            <a:r>
              <a:rPr lang="en-US" sz="2000" dirty="0" smtClean="0"/>
              <a:t>.  </a:t>
            </a:r>
            <a:r>
              <a:rPr lang="en-US" sz="2000" dirty="0" smtClean="0">
                <a:solidFill>
                  <a:schemeClr val="accent2"/>
                </a:solidFill>
              </a:rPr>
              <a:t>Each </a:t>
            </a:r>
            <a:r>
              <a:rPr lang="en-US" sz="2000" dirty="0" smtClean="0">
                <a:solidFill>
                  <a:schemeClr val="accent2"/>
                </a:solidFill>
              </a:rPr>
              <a:t>year is given a 1/30 chance of occurring</a:t>
            </a:r>
            <a:endParaRPr lang="en-US" sz="2000" dirty="0" smtClean="0"/>
          </a:p>
          <a:p>
            <a:pPr>
              <a:lnSpc>
                <a:spcPct val="75000"/>
              </a:lnSpc>
              <a:spcAft>
                <a:spcPct val="40000"/>
              </a:spcAft>
              <a:buFont typeface="Wingdings" pitchFamily="2" charset="2"/>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rc2_SpfDystraces_chpsDay_20140213.gif"/>
          <p:cNvPicPr>
            <a:picLocks noChangeAspect="1"/>
          </p:cNvPicPr>
          <p:nvPr/>
        </p:nvPicPr>
        <p:blipFill>
          <a:blip r:embed="rId2" cstate="print"/>
          <a:stretch>
            <a:fillRect/>
          </a:stretch>
        </p:blipFill>
        <p:spPr>
          <a:xfrm>
            <a:off x="523875" y="1485900"/>
            <a:ext cx="8096250" cy="4762500"/>
          </a:xfrm>
          <a:prstGeom prst="rect">
            <a:avLst/>
          </a:prstGeom>
        </p:spPr>
      </p:pic>
      <p:sp>
        <p:nvSpPr>
          <p:cNvPr id="4" name="Text Placeholder 4"/>
          <p:cNvSpPr txBox="1">
            <a:spLocks/>
          </p:cNvSpPr>
          <p:nvPr/>
        </p:nvSpPr>
        <p:spPr>
          <a:xfrm>
            <a:off x="152400" y="198438"/>
            <a:ext cx="8915400" cy="1020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t>E</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SP Probabilistic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pt.png"/>
          <p:cNvPicPr>
            <a:picLocks noChangeAspect="1"/>
          </p:cNvPicPr>
          <p:nvPr/>
        </p:nvPicPr>
        <p:blipFill>
          <a:blip r:embed="rId2" cstate="print"/>
          <a:srcRect l="2142" t="35555" r="72334" b="7778"/>
          <a:stretch>
            <a:fillRect/>
          </a:stretch>
        </p:blipFill>
        <p:spPr>
          <a:xfrm>
            <a:off x="228600" y="1828800"/>
            <a:ext cx="1828800" cy="3886200"/>
          </a:xfrm>
          <a:prstGeom prst="rect">
            <a:avLst/>
          </a:prstGeom>
        </p:spPr>
      </p:pic>
      <p:pic>
        <p:nvPicPr>
          <p:cNvPr id="3" name="Picture 2" descr="espt.png"/>
          <p:cNvPicPr>
            <a:picLocks noChangeAspect="1"/>
          </p:cNvPicPr>
          <p:nvPr/>
        </p:nvPicPr>
        <p:blipFill>
          <a:blip r:embed="rId2" cstate="print"/>
          <a:srcRect l="2142" t="12222" r="75524" b="67778"/>
          <a:stretch>
            <a:fillRect/>
          </a:stretch>
        </p:blipFill>
        <p:spPr>
          <a:xfrm>
            <a:off x="6172200" y="1295400"/>
            <a:ext cx="1600200" cy="1371600"/>
          </a:xfrm>
          <a:prstGeom prst="rect">
            <a:avLst/>
          </a:prstGeom>
        </p:spPr>
      </p:pic>
      <p:sp>
        <p:nvSpPr>
          <p:cNvPr id="4" name="TextBox 3"/>
          <p:cNvSpPr txBox="1"/>
          <p:nvPr/>
        </p:nvSpPr>
        <p:spPr>
          <a:xfrm>
            <a:off x="152400" y="1066800"/>
            <a:ext cx="4343400" cy="646331"/>
          </a:xfrm>
          <a:prstGeom prst="rect">
            <a:avLst/>
          </a:prstGeom>
          <a:noFill/>
        </p:spPr>
        <p:txBody>
          <a:bodyPr wrap="square" rtlCol="0">
            <a:spAutoFit/>
          </a:bodyPr>
          <a:lstStyle/>
          <a:p>
            <a:r>
              <a:rPr lang="en-US" dirty="0" smtClean="0"/>
              <a:t>The flows are summed into volumes for the period of interest (typically 4/1-7/31)</a:t>
            </a:r>
            <a:endParaRPr lang="en-US" dirty="0"/>
          </a:p>
        </p:txBody>
      </p:sp>
      <p:sp>
        <p:nvSpPr>
          <p:cNvPr id="5" name="Rectangle 4"/>
          <p:cNvSpPr/>
          <p:nvPr/>
        </p:nvSpPr>
        <p:spPr>
          <a:xfrm>
            <a:off x="2667000" y="2069068"/>
            <a:ext cx="2715552" cy="369332"/>
          </a:xfrm>
          <a:prstGeom prst="rect">
            <a:avLst/>
          </a:prstGeom>
        </p:spPr>
        <p:txBody>
          <a:bodyPr wrap="none">
            <a:spAutoFit/>
          </a:bodyPr>
          <a:lstStyle/>
          <a:p>
            <a:r>
              <a:rPr lang="en-US" dirty="0" smtClean="0"/>
              <a:t>The statistics are simplified</a:t>
            </a:r>
            <a:endParaRPr lang="en-US" dirty="0"/>
          </a:p>
        </p:txBody>
      </p:sp>
      <p:pic>
        <p:nvPicPr>
          <p:cNvPr id="6" name="Picture 2" descr="http://www.cbrfc.noaa.gov/rmap/wsup/png/espplot/DIRC2.2014.0.1.0.1.1.1.0.png?ts=04"/>
          <p:cNvPicPr>
            <a:picLocks noChangeAspect="1" noChangeArrowheads="1"/>
          </p:cNvPicPr>
          <p:nvPr/>
        </p:nvPicPr>
        <p:blipFill>
          <a:blip r:embed="rId3" cstate="print"/>
          <a:srcRect/>
          <a:stretch>
            <a:fillRect/>
          </a:stretch>
        </p:blipFill>
        <p:spPr bwMode="auto">
          <a:xfrm>
            <a:off x="2286000" y="3352800"/>
            <a:ext cx="6553200" cy="3276600"/>
          </a:xfrm>
          <a:prstGeom prst="rect">
            <a:avLst/>
          </a:prstGeom>
          <a:noFill/>
        </p:spPr>
      </p:pic>
      <p:cxnSp>
        <p:nvCxnSpPr>
          <p:cNvPr id="7" name="Straight Arrow Connector 6"/>
          <p:cNvCxnSpPr/>
          <p:nvPr/>
        </p:nvCxnSpPr>
        <p:spPr>
          <a:xfrm>
            <a:off x="2438400" y="2438400"/>
            <a:ext cx="3733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p:cNvCxnSpPr>
          <p:nvPr/>
        </p:nvCxnSpPr>
        <p:spPr>
          <a:xfrm flipH="1">
            <a:off x="5867400" y="2667000"/>
            <a:ext cx="11049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0" y="2819400"/>
            <a:ext cx="2514600" cy="646331"/>
          </a:xfrm>
          <a:prstGeom prst="rect">
            <a:avLst/>
          </a:prstGeom>
          <a:noFill/>
        </p:spPr>
        <p:txBody>
          <a:bodyPr wrap="square" rtlCol="0">
            <a:spAutoFit/>
          </a:bodyPr>
          <a:lstStyle/>
          <a:p>
            <a:r>
              <a:rPr lang="en-US" dirty="0" smtClean="0"/>
              <a:t>And formatted for the web</a:t>
            </a:r>
            <a:endParaRPr lang="en-US" dirty="0"/>
          </a:p>
        </p:txBody>
      </p:sp>
      <p:sp>
        <p:nvSpPr>
          <p:cNvPr id="10" name="Text Placeholder 4"/>
          <p:cNvSpPr txBox="1">
            <a:spLocks/>
          </p:cNvSpPr>
          <p:nvPr/>
        </p:nvSpPr>
        <p:spPr>
          <a:xfrm>
            <a:off x="152400" y="198438"/>
            <a:ext cx="8915400" cy="1020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t>E</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SP Probabilistic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152400" y="198438"/>
            <a:ext cx="8915400" cy="1020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t>E</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SP Probabilistic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idx="1"/>
          </p:nvPr>
        </p:nvSpPr>
        <p:spPr>
          <a:xfrm>
            <a:off x="304800" y="1066800"/>
            <a:ext cx="4040188" cy="639762"/>
          </a:xfrm>
        </p:spPr>
        <p:txBody>
          <a:bodyPr/>
          <a:lstStyle/>
          <a:p>
            <a:pPr algn="ctr"/>
            <a:r>
              <a:rPr lang="en-US" dirty="0" smtClean="0"/>
              <a:t>Unregulated Mode</a:t>
            </a:r>
            <a:endParaRPr lang="en-US" dirty="0"/>
          </a:p>
        </p:txBody>
      </p:sp>
      <p:sp>
        <p:nvSpPr>
          <p:cNvPr id="5" name="Content Placeholder 4"/>
          <p:cNvSpPr>
            <a:spLocks noGrp="1"/>
          </p:cNvSpPr>
          <p:nvPr>
            <p:ph sz="half" idx="2"/>
          </p:nvPr>
        </p:nvSpPr>
        <p:spPr>
          <a:xfrm>
            <a:off x="304800" y="1752600"/>
            <a:ext cx="3733800" cy="4648200"/>
          </a:xfrm>
        </p:spPr>
        <p:txBody>
          <a:bodyPr>
            <a:normAutofit lnSpcReduction="10000"/>
          </a:bodyPr>
          <a:lstStyle/>
          <a:p>
            <a:r>
              <a:rPr lang="en-US" dirty="0" smtClean="0"/>
              <a:t>Reservoirs ignored</a:t>
            </a:r>
          </a:p>
          <a:p>
            <a:pPr lvl="1"/>
            <a:r>
              <a:rPr lang="en-US" dirty="0" smtClean="0"/>
              <a:t>Water is just passed through them.</a:t>
            </a:r>
          </a:p>
          <a:p>
            <a:r>
              <a:rPr lang="en-US" dirty="0" smtClean="0"/>
              <a:t>Diversions ignored</a:t>
            </a:r>
          </a:p>
          <a:p>
            <a:pPr lvl="1"/>
            <a:r>
              <a:rPr lang="en-US" dirty="0" smtClean="0"/>
              <a:t>All measured diversions into and out of the basin are set to zero.</a:t>
            </a:r>
          </a:p>
          <a:p>
            <a:r>
              <a:rPr lang="en-US" dirty="0" smtClean="0"/>
              <a:t>Consumptive Use water still removed</a:t>
            </a:r>
          </a:p>
          <a:p>
            <a:r>
              <a:rPr lang="en-US" dirty="0" smtClean="0"/>
              <a:t>Used for Water Supply volume forecasts</a:t>
            </a:r>
          </a:p>
          <a:p>
            <a:pPr lvl="1"/>
            <a:r>
              <a:rPr lang="en-US" dirty="0" smtClean="0"/>
              <a:t>Some exceptions in Sevier and Great Basin</a:t>
            </a:r>
          </a:p>
          <a:p>
            <a:endParaRPr lang="en-US" dirty="0"/>
          </a:p>
        </p:txBody>
      </p:sp>
      <p:sp>
        <p:nvSpPr>
          <p:cNvPr id="6" name="Text Placeholder 5"/>
          <p:cNvSpPr>
            <a:spLocks noGrp="1"/>
          </p:cNvSpPr>
          <p:nvPr>
            <p:ph type="body" sz="quarter" idx="3"/>
          </p:nvPr>
        </p:nvSpPr>
        <p:spPr>
          <a:xfrm>
            <a:off x="4645025" y="1066800"/>
            <a:ext cx="4041775" cy="639762"/>
          </a:xfrm>
        </p:spPr>
        <p:txBody>
          <a:bodyPr/>
          <a:lstStyle/>
          <a:p>
            <a:pPr algn="ctr"/>
            <a:r>
              <a:rPr lang="en-US" dirty="0" smtClean="0"/>
              <a:t>Regulated Mode</a:t>
            </a:r>
            <a:endParaRPr lang="en-US" dirty="0"/>
          </a:p>
        </p:txBody>
      </p:sp>
      <p:sp>
        <p:nvSpPr>
          <p:cNvPr id="7" name="Content Placeholder 6"/>
          <p:cNvSpPr>
            <a:spLocks noGrp="1"/>
          </p:cNvSpPr>
          <p:nvPr>
            <p:ph sz="quarter" idx="4"/>
          </p:nvPr>
        </p:nvSpPr>
        <p:spPr>
          <a:xfrm>
            <a:off x="4343400" y="1752600"/>
            <a:ext cx="4648200" cy="4648200"/>
          </a:xfrm>
        </p:spPr>
        <p:txBody>
          <a:bodyPr>
            <a:normAutofit fontScale="92500" lnSpcReduction="10000"/>
          </a:bodyPr>
          <a:lstStyle/>
          <a:p>
            <a:r>
              <a:rPr lang="en-US" dirty="0" smtClean="0"/>
              <a:t>Reservoirs use rules defined in model</a:t>
            </a:r>
          </a:p>
          <a:p>
            <a:pPr lvl="1"/>
            <a:r>
              <a:rPr lang="en-US" dirty="0" smtClean="0"/>
              <a:t>Releases  set based on time of year or simulated elevation of reservoir.</a:t>
            </a:r>
          </a:p>
          <a:p>
            <a:pPr lvl="1"/>
            <a:r>
              <a:rPr lang="en-US" dirty="0" smtClean="0"/>
              <a:t>Spill, pass flow.</a:t>
            </a:r>
          </a:p>
          <a:p>
            <a:pPr lvl="1"/>
            <a:r>
              <a:rPr lang="en-US" dirty="0" smtClean="0"/>
              <a:t>Can input a single release schedule if known that far into future.</a:t>
            </a:r>
          </a:p>
          <a:p>
            <a:r>
              <a:rPr lang="en-US" dirty="0" smtClean="0"/>
              <a:t>Diversions use historical data</a:t>
            </a:r>
          </a:p>
          <a:p>
            <a:pPr lvl="1"/>
            <a:r>
              <a:rPr lang="en-US" dirty="0" smtClean="0"/>
              <a:t>Trace that uses 1995 MAP/MAT also uses 1995 diversions.</a:t>
            </a:r>
          </a:p>
          <a:p>
            <a:r>
              <a:rPr lang="en-US" dirty="0" smtClean="0"/>
              <a:t>Consumptive Use water still removed</a:t>
            </a:r>
          </a:p>
          <a:p>
            <a:r>
              <a:rPr lang="en-US" dirty="0" smtClean="0"/>
              <a:t>Used mostly for mean daily Peak Flow forecasts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4040188" cy="639762"/>
          </a:xfrm>
        </p:spPr>
        <p:txBody>
          <a:bodyPr/>
          <a:lstStyle/>
          <a:p>
            <a:pPr algn="ctr"/>
            <a:r>
              <a:rPr lang="en-US" dirty="0" smtClean="0"/>
              <a:t>Unregulated Mode</a:t>
            </a:r>
            <a:endParaRPr lang="en-US" dirty="0"/>
          </a:p>
        </p:txBody>
      </p:sp>
      <p:pic>
        <p:nvPicPr>
          <p:cNvPr id="7" name="Content Placeholder 6" descr="dcru1_AprJul_chpstracesDay_20140213.gif"/>
          <p:cNvPicPr>
            <a:picLocks noGrp="1" noChangeAspect="1"/>
          </p:cNvPicPr>
          <p:nvPr>
            <p:ph sz="half" idx="2"/>
          </p:nvPr>
        </p:nvPicPr>
        <p:blipFill>
          <a:blip r:embed="rId2" cstate="print"/>
          <a:srcRect r="20786"/>
          <a:stretch>
            <a:fillRect/>
          </a:stretch>
        </p:blipFill>
        <p:spPr>
          <a:xfrm>
            <a:off x="685800" y="1752600"/>
            <a:ext cx="3200400" cy="2376581"/>
          </a:xfrm>
        </p:spPr>
      </p:pic>
      <p:sp>
        <p:nvSpPr>
          <p:cNvPr id="5" name="Text Placeholder 4"/>
          <p:cNvSpPr>
            <a:spLocks noGrp="1"/>
          </p:cNvSpPr>
          <p:nvPr>
            <p:ph type="body" sz="quarter" idx="3"/>
          </p:nvPr>
        </p:nvSpPr>
        <p:spPr>
          <a:xfrm>
            <a:off x="4645025" y="990600"/>
            <a:ext cx="4041775" cy="639762"/>
          </a:xfrm>
        </p:spPr>
        <p:txBody>
          <a:bodyPr/>
          <a:lstStyle/>
          <a:p>
            <a:pPr algn="ctr"/>
            <a:r>
              <a:rPr lang="en-US" dirty="0" smtClean="0"/>
              <a:t>Regulated Mode</a:t>
            </a:r>
            <a:endParaRPr lang="en-US" dirty="0"/>
          </a:p>
        </p:txBody>
      </p:sp>
      <p:pic>
        <p:nvPicPr>
          <p:cNvPr id="8" name="Content Placeholder 7" descr="dcru1_AprJul_chpstracesDay_20140213.gif"/>
          <p:cNvPicPr>
            <a:picLocks noGrp="1" noChangeAspect="1"/>
          </p:cNvPicPr>
          <p:nvPr>
            <p:ph sz="quarter" idx="4"/>
          </p:nvPr>
        </p:nvPicPr>
        <p:blipFill>
          <a:blip r:embed="rId3" cstate="print"/>
          <a:srcRect r="22624"/>
          <a:stretch>
            <a:fillRect/>
          </a:stretch>
        </p:blipFill>
        <p:spPr>
          <a:xfrm>
            <a:off x="4949825" y="1752600"/>
            <a:ext cx="3127375" cy="2377515"/>
          </a:xfrm>
        </p:spPr>
      </p:pic>
      <p:pic>
        <p:nvPicPr>
          <p:cNvPr id="9" name="Picture 8" descr="rbpc2_AprJul_chpstracesDay_20140213.gif"/>
          <p:cNvPicPr>
            <a:picLocks noChangeAspect="1"/>
          </p:cNvPicPr>
          <p:nvPr/>
        </p:nvPicPr>
        <p:blipFill>
          <a:blip r:embed="rId4" cstate="print"/>
          <a:srcRect r="21765"/>
          <a:stretch>
            <a:fillRect/>
          </a:stretch>
        </p:blipFill>
        <p:spPr>
          <a:xfrm>
            <a:off x="676275" y="4234829"/>
            <a:ext cx="3286125" cy="2470771"/>
          </a:xfrm>
          <a:prstGeom prst="rect">
            <a:avLst/>
          </a:prstGeom>
        </p:spPr>
      </p:pic>
      <p:pic>
        <p:nvPicPr>
          <p:cNvPr id="10" name="Picture 9" descr="rbpc2_AprJul_chpstracesDay_20140213.gif"/>
          <p:cNvPicPr>
            <a:picLocks noChangeAspect="1"/>
          </p:cNvPicPr>
          <p:nvPr/>
        </p:nvPicPr>
        <p:blipFill>
          <a:blip r:embed="rId5" cstate="print"/>
          <a:srcRect r="23647"/>
          <a:stretch>
            <a:fillRect/>
          </a:stretch>
        </p:blipFill>
        <p:spPr>
          <a:xfrm>
            <a:off x="4924233" y="4276504"/>
            <a:ext cx="3152967" cy="2429096"/>
          </a:xfrm>
          <a:prstGeom prst="rect">
            <a:avLst/>
          </a:prstGeom>
        </p:spPr>
      </p:pic>
      <p:sp>
        <p:nvSpPr>
          <p:cNvPr id="11" name="TextBox 10"/>
          <p:cNvSpPr txBox="1"/>
          <p:nvPr/>
        </p:nvSpPr>
        <p:spPr>
          <a:xfrm>
            <a:off x="3962400" y="2667000"/>
            <a:ext cx="1065484" cy="369332"/>
          </a:xfrm>
          <a:prstGeom prst="rect">
            <a:avLst/>
          </a:prstGeom>
          <a:noFill/>
        </p:spPr>
        <p:txBody>
          <a:bodyPr wrap="none" rtlCol="0">
            <a:spAutoFit/>
          </a:bodyPr>
          <a:lstStyle/>
          <a:p>
            <a:r>
              <a:rPr lang="en-US" dirty="0" smtClean="0"/>
              <a:t>Reservoir</a:t>
            </a:r>
            <a:endParaRPr lang="en-US" dirty="0"/>
          </a:p>
        </p:txBody>
      </p:sp>
      <p:sp>
        <p:nvSpPr>
          <p:cNvPr id="12" name="TextBox 11"/>
          <p:cNvSpPr txBox="1"/>
          <p:nvPr/>
        </p:nvSpPr>
        <p:spPr>
          <a:xfrm>
            <a:off x="4039916" y="5117068"/>
            <a:ext cx="1060098" cy="369332"/>
          </a:xfrm>
          <a:prstGeom prst="rect">
            <a:avLst/>
          </a:prstGeom>
          <a:noFill/>
        </p:spPr>
        <p:txBody>
          <a:bodyPr wrap="none" rtlCol="0">
            <a:spAutoFit/>
          </a:bodyPr>
          <a:lstStyle/>
          <a:p>
            <a:r>
              <a:rPr lang="en-US" dirty="0" smtClean="0"/>
              <a:t>Diversion</a:t>
            </a:r>
            <a:endParaRPr lang="en-US" dirty="0"/>
          </a:p>
        </p:txBody>
      </p:sp>
      <p:sp>
        <p:nvSpPr>
          <p:cNvPr id="14" name="Text Placeholder 4"/>
          <p:cNvSpPr txBox="1">
            <a:spLocks/>
          </p:cNvSpPr>
          <p:nvPr/>
        </p:nvSpPr>
        <p:spPr>
          <a:xfrm>
            <a:off x="152400" y="198438"/>
            <a:ext cx="8915400" cy="1020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t>E</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SP Probabilistic Forecasts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200"/>
            <a:ext cx="8229600" cy="1143000"/>
          </a:xfrm>
        </p:spPr>
        <p:txBody>
          <a:bodyPr/>
          <a:lstStyle/>
          <a:p>
            <a:r>
              <a:rPr lang="en-US" dirty="0"/>
              <a:t>Statistical Water Supply (SWS)</a:t>
            </a:r>
          </a:p>
        </p:txBody>
      </p:sp>
      <p:sp>
        <p:nvSpPr>
          <p:cNvPr id="29699" name="Rectangle 3"/>
          <p:cNvSpPr>
            <a:spLocks noGrp="1" noChangeArrowheads="1"/>
          </p:cNvSpPr>
          <p:nvPr>
            <p:ph type="body" idx="1"/>
          </p:nvPr>
        </p:nvSpPr>
        <p:spPr/>
        <p:txBody>
          <a:bodyPr/>
          <a:lstStyle/>
          <a:p>
            <a:pPr>
              <a:lnSpc>
                <a:spcPct val="80000"/>
              </a:lnSpc>
            </a:pPr>
            <a:r>
              <a:rPr lang="en-US" sz="2800" dirty="0"/>
              <a:t>Regression equations that relate observed data to future seasonal </a:t>
            </a:r>
            <a:r>
              <a:rPr lang="en-US" sz="2800" dirty="0" err="1"/>
              <a:t>streamflow</a:t>
            </a:r>
            <a:r>
              <a:rPr lang="en-US" sz="2800" dirty="0"/>
              <a:t> volume.</a:t>
            </a:r>
          </a:p>
          <a:p>
            <a:pPr>
              <a:lnSpc>
                <a:spcPct val="80000"/>
              </a:lnSpc>
            </a:pPr>
            <a:r>
              <a:rPr lang="en-US" sz="2800" dirty="0"/>
              <a:t>Inputs are monthly values.</a:t>
            </a:r>
          </a:p>
          <a:p>
            <a:pPr lvl="1">
              <a:lnSpc>
                <a:spcPct val="80000"/>
              </a:lnSpc>
            </a:pPr>
            <a:r>
              <a:rPr lang="en-US" sz="2400" dirty="0"/>
              <a:t>Total precipitation (can be multiple months)</a:t>
            </a:r>
          </a:p>
          <a:p>
            <a:pPr lvl="1">
              <a:lnSpc>
                <a:spcPct val="80000"/>
              </a:lnSpc>
            </a:pPr>
            <a:r>
              <a:rPr lang="en-US" sz="2400" dirty="0"/>
              <a:t>First of month snow water equivalent</a:t>
            </a:r>
          </a:p>
          <a:p>
            <a:pPr lvl="1">
              <a:lnSpc>
                <a:spcPct val="80000"/>
              </a:lnSpc>
            </a:pPr>
            <a:r>
              <a:rPr lang="en-US" sz="2400" dirty="0"/>
              <a:t>Monthly flow volume</a:t>
            </a:r>
          </a:p>
          <a:p>
            <a:pPr>
              <a:lnSpc>
                <a:spcPct val="80000"/>
              </a:lnSpc>
            </a:pPr>
            <a:r>
              <a:rPr lang="en-US" sz="2800" dirty="0" smtClean="0"/>
              <a:t>Output </a:t>
            </a:r>
            <a:r>
              <a:rPr lang="en-US" sz="2800" dirty="0"/>
              <a:t>is a seasonal volume (i.e. April-July).</a:t>
            </a:r>
          </a:p>
          <a:p>
            <a:pPr lvl="1">
              <a:lnSpc>
                <a:spcPct val="80000"/>
              </a:lnSpc>
            </a:pPr>
            <a:r>
              <a:rPr lang="en-US" sz="2400" dirty="0"/>
              <a:t>It is really a conditional probability distribution, not a single value; the equation result is the 50% </a:t>
            </a:r>
            <a:r>
              <a:rPr lang="en-US" sz="2400" dirty="0" err="1"/>
              <a:t>exceedance</a:t>
            </a:r>
            <a:r>
              <a:rPr lang="en-US" sz="2400" dirty="0"/>
              <a:t>.</a:t>
            </a:r>
          </a:p>
          <a:p>
            <a:pPr lvl="1">
              <a:lnSpc>
                <a:spcPct val="80000"/>
              </a:lnSpc>
            </a:pPr>
            <a:r>
              <a:rPr lang="en-US" sz="2400" dirty="0"/>
              <a:t>Other </a:t>
            </a:r>
            <a:r>
              <a:rPr lang="en-US" sz="2400" dirty="0" err="1"/>
              <a:t>exceedance</a:t>
            </a:r>
            <a:r>
              <a:rPr lang="en-US" sz="2400" dirty="0"/>
              <a:t> levels (10%, 90%, etc.) can be calculated by using the standard error.</a:t>
            </a:r>
          </a:p>
          <a:p>
            <a:pPr lvl="1">
              <a:lnSpc>
                <a:spcPct val="8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76200"/>
            <a:ext cx="8229600" cy="1143000"/>
          </a:xfrm>
        </p:spPr>
        <p:txBody>
          <a:bodyPr/>
          <a:lstStyle/>
          <a:p>
            <a:r>
              <a:rPr lang="en-US" dirty="0"/>
              <a:t>Statistical Water Supply (SWS)</a:t>
            </a:r>
          </a:p>
        </p:txBody>
      </p:sp>
      <p:pic>
        <p:nvPicPr>
          <p:cNvPr id="76803" name="Picture 3" descr="dirc2_eqn"/>
          <p:cNvPicPr>
            <a:picLocks noGrp="1" noChangeAspect="1" noChangeArrowheads="1"/>
          </p:cNvPicPr>
          <p:nvPr>
            <p:ph idx="1"/>
          </p:nvPr>
        </p:nvPicPr>
        <p:blipFill>
          <a:blip r:embed="rId2" cstate="print"/>
          <a:srcRect/>
          <a:stretch>
            <a:fillRect/>
          </a:stretch>
        </p:blipFill>
        <p:spPr>
          <a:xfrm>
            <a:off x="228600" y="1295400"/>
            <a:ext cx="6705600" cy="4800600"/>
          </a:xfrm>
          <a:noFill/>
          <a:ln/>
        </p:spPr>
      </p:pic>
      <p:pic>
        <p:nvPicPr>
          <p:cNvPr id="76804" name="Picture 4" descr="dirc2_epal"/>
          <p:cNvPicPr>
            <a:picLocks noChangeAspect="1" noChangeArrowheads="1"/>
          </p:cNvPicPr>
          <p:nvPr/>
        </p:nvPicPr>
        <p:blipFill>
          <a:blip r:embed="rId3" cstate="print"/>
          <a:srcRect l="1500" t="3821" r="28000" b="4497"/>
          <a:stretch>
            <a:fillRect/>
          </a:stretch>
        </p:blipFill>
        <p:spPr bwMode="auto">
          <a:xfrm>
            <a:off x="5334000" y="1295400"/>
            <a:ext cx="3581400" cy="3657600"/>
          </a:xfrm>
          <a:prstGeom prst="rect">
            <a:avLst/>
          </a:prstGeom>
          <a:noFill/>
          <a:ln w="9525">
            <a:noFill/>
            <a:miter lim="800000"/>
            <a:headEnd/>
            <a:tailEnd/>
          </a:ln>
        </p:spPr>
      </p:pic>
      <p:sp>
        <p:nvSpPr>
          <p:cNvPr id="76805" name="Rectangle 5"/>
          <p:cNvSpPr>
            <a:spLocks noChangeArrowheads="1"/>
          </p:cNvSpPr>
          <p:nvPr/>
        </p:nvSpPr>
        <p:spPr bwMode="auto">
          <a:xfrm>
            <a:off x="6705600" y="4114800"/>
            <a:ext cx="1905000" cy="549275"/>
          </a:xfrm>
          <a:prstGeom prst="rect">
            <a:avLst/>
          </a:prstGeom>
          <a:noFill/>
          <a:ln w="9525">
            <a:noFill/>
            <a:miter lim="800000"/>
            <a:headEnd/>
            <a:tailEnd/>
          </a:ln>
          <a:effectLst/>
        </p:spPr>
        <p:txBody>
          <a:bodyPr>
            <a:spAutoFit/>
          </a:bodyPr>
          <a:lstStyle/>
          <a:p>
            <a:r>
              <a:rPr lang="en-US" sz="1000"/>
              <a:t>r</a:t>
            </a:r>
            <a:r>
              <a:rPr lang="en-US" sz="1000" baseline="30000"/>
              <a:t>2</a:t>
            </a:r>
            <a:r>
              <a:rPr lang="en-US" sz="1000"/>
              <a:t> = .60</a:t>
            </a:r>
          </a:p>
          <a:p>
            <a:r>
              <a:rPr lang="en-US" sz="1000"/>
              <a:t>Standard Error = 32.02</a:t>
            </a:r>
          </a:p>
          <a:p>
            <a:r>
              <a:rPr lang="en-US" sz="1000"/>
              <a:t>Average = 167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Sources of Error</a:t>
            </a:r>
          </a:p>
        </p:txBody>
      </p:sp>
      <p:sp>
        <p:nvSpPr>
          <p:cNvPr id="25603" name="Rectangle 3"/>
          <p:cNvSpPr>
            <a:spLocks noGrp="1" noChangeArrowheads="1"/>
          </p:cNvSpPr>
          <p:nvPr>
            <p:ph type="body" idx="1"/>
          </p:nvPr>
        </p:nvSpPr>
        <p:spPr>
          <a:xfrm>
            <a:off x="685800" y="1371600"/>
            <a:ext cx="7772400" cy="4724400"/>
          </a:xfrm>
        </p:spPr>
        <p:txBody>
          <a:bodyPr/>
          <a:lstStyle/>
          <a:p>
            <a:pPr>
              <a:lnSpc>
                <a:spcPct val="80000"/>
              </a:lnSpc>
            </a:pPr>
            <a:r>
              <a:rPr lang="en-US" sz="2400" dirty="0"/>
              <a:t>Data</a:t>
            </a:r>
          </a:p>
          <a:p>
            <a:pPr lvl="1">
              <a:lnSpc>
                <a:spcPct val="80000"/>
              </a:lnSpc>
            </a:pPr>
            <a:r>
              <a:rPr lang="en-US" sz="2000" dirty="0"/>
              <a:t>Undetected errors in historical as well as current observations</a:t>
            </a:r>
          </a:p>
          <a:p>
            <a:pPr lvl="2">
              <a:lnSpc>
                <a:spcPct val="80000"/>
              </a:lnSpc>
            </a:pPr>
            <a:r>
              <a:rPr lang="en-US" sz="1800" dirty="0"/>
              <a:t>Errors in </a:t>
            </a:r>
            <a:r>
              <a:rPr lang="en-US" sz="1800" dirty="0" err="1"/>
              <a:t>streamflow</a:t>
            </a:r>
            <a:r>
              <a:rPr lang="en-US" sz="1800" dirty="0"/>
              <a:t> measurements due to poor channel ratings/controls</a:t>
            </a:r>
          </a:p>
          <a:p>
            <a:pPr lvl="1">
              <a:lnSpc>
                <a:spcPct val="80000"/>
              </a:lnSpc>
            </a:pPr>
            <a:r>
              <a:rPr lang="en-US" sz="2000" dirty="0" smtClean="0"/>
              <a:t>Data density</a:t>
            </a:r>
            <a:endParaRPr lang="en-US" sz="2000" dirty="0"/>
          </a:p>
          <a:p>
            <a:pPr lvl="1">
              <a:lnSpc>
                <a:spcPct val="80000"/>
              </a:lnSpc>
            </a:pPr>
            <a:r>
              <a:rPr lang="en-US" sz="2000" dirty="0" err="1"/>
              <a:t>Ungaged</a:t>
            </a:r>
            <a:r>
              <a:rPr lang="en-US" sz="2000" dirty="0"/>
              <a:t>/unknown diversions (especially in low years)</a:t>
            </a:r>
          </a:p>
          <a:p>
            <a:pPr lvl="2">
              <a:lnSpc>
                <a:spcPct val="80000"/>
              </a:lnSpc>
            </a:pPr>
            <a:r>
              <a:rPr lang="en-US" sz="1800" dirty="0"/>
              <a:t>Consumptive</a:t>
            </a:r>
            <a:r>
              <a:rPr lang="en-US" sz="1600" dirty="0"/>
              <a:t> </a:t>
            </a:r>
            <a:r>
              <a:rPr lang="en-US" sz="1800" dirty="0" smtClean="0"/>
              <a:t>use estimation</a:t>
            </a:r>
            <a:endParaRPr lang="en-US" sz="1600" dirty="0"/>
          </a:p>
          <a:p>
            <a:pPr lvl="1">
              <a:lnSpc>
                <a:spcPct val="80000"/>
              </a:lnSpc>
            </a:pPr>
            <a:r>
              <a:rPr lang="en-US" sz="2000" dirty="0"/>
              <a:t>Distribution of snow vs. point measurements</a:t>
            </a:r>
          </a:p>
          <a:p>
            <a:pPr>
              <a:lnSpc>
                <a:spcPct val="80000"/>
              </a:lnSpc>
            </a:pPr>
            <a:r>
              <a:rPr lang="en-US" sz="2400" dirty="0"/>
              <a:t>Model</a:t>
            </a:r>
          </a:p>
          <a:p>
            <a:pPr lvl="1">
              <a:lnSpc>
                <a:spcPct val="80000"/>
              </a:lnSpc>
            </a:pPr>
            <a:r>
              <a:rPr lang="en-US" sz="2000" dirty="0"/>
              <a:t>Initial conditions (see data errors)</a:t>
            </a:r>
          </a:p>
          <a:p>
            <a:pPr lvl="1">
              <a:lnSpc>
                <a:spcPct val="80000"/>
              </a:lnSpc>
            </a:pPr>
            <a:r>
              <a:rPr lang="en-US" sz="2000" dirty="0"/>
              <a:t>Calibration error (bias)</a:t>
            </a:r>
          </a:p>
          <a:p>
            <a:pPr>
              <a:lnSpc>
                <a:spcPct val="80000"/>
              </a:lnSpc>
            </a:pPr>
            <a:r>
              <a:rPr lang="en-US" sz="2400" dirty="0"/>
              <a:t>Future weather</a:t>
            </a:r>
          </a:p>
          <a:p>
            <a:pPr lvl="1">
              <a:lnSpc>
                <a:spcPct val="80000"/>
              </a:lnSpc>
            </a:pPr>
            <a:r>
              <a:rPr lang="en-US" sz="2000" dirty="0"/>
              <a:t>QPF (accuracy, distribution in space &amp; time)</a:t>
            </a:r>
          </a:p>
          <a:p>
            <a:pPr lvl="1">
              <a:lnSpc>
                <a:spcPct val="80000"/>
              </a:lnSpc>
            </a:pPr>
            <a:r>
              <a:rPr lang="en-US" sz="2000" dirty="0"/>
              <a:t>Spring temperatures affect melt/runoff pattern</a:t>
            </a:r>
          </a:p>
          <a:p>
            <a:pPr lvl="1">
              <a:lnSpc>
                <a:spcPct val="80000"/>
              </a:lnSpc>
            </a:pPr>
            <a:r>
              <a:rPr lang="en-US" sz="2000" dirty="0"/>
              <a:t>Climate outlooks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Questions</a:t>
            </a:r>
            <a:endParaRPr lang="en-US" dirty="0"/>
          </a:p>
        </p:txBody>
      </p:sp>
      <p:sp>
        <p:nvSpPr>
          <p:cNvPr id="25603" name="Rectangle 3"/>
          <p:cNvSpPr>
            <a:spLocks noGrp="1" noChangeArrowheads="1"/>
          </p:cNvSpPr>
          <p:nvPr>
            <p:ph type="body" idx="1"/>
          </p:nvPr>
        </p:nvSpPr>
        <p:spPr>
          <a:xfrm>
            <a:off x="685800" y="1371600"/>
            <a:ext cx="7772400" cy="4724400"/>
          </a:xfrm>
        </p:spPr>
        <p:txBody>
          <a:bodyPr>
            <a:normAutofit/>
          </a:bodyPr>
          <a:lstStyle/>
          <a:p>
            <a:pPr>
              <a:lnSpc>
                <a:spcPct val="80000"/>
              </a:lnSpc>
            </a:pPr>
            <a:r>
              <a:rPr lang="en-US" sz="2400" dirty="0" smtClean="0"/>
              <a:t>Was this presentation helpful and what additional information would you like on CBRFC modeling techniques?</a:t>
            </a:r>
          </a:p>
          <a:p>
            <a:pPr>
              <a:lnSpc>
                <a:spcPct val="80000"/>
              </a:lnSpc>
            </a:pPr>
            <a:r>
              <a:rPr lang="en-US" sz="2400" dirty="0" smtClean="0"/>
              <a:t>During low flow conditions, the consumptive use (largely unknown) can be larger than the observed flow and is the largest source of error in the forecast. What additional information would be useful during these conditions?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09600" y="1371600"/>
            <a:ext cx="7848600" cy="1066800"/>
          </a:xfrm>
          <a:noFill/>
        </p:spPr>
        <p:txBody>
          <a:bodyPr>
            <a:noAutofit/>
          </a:bodyPr>
          <a:lstStyle/>
          <a:p>
            <a:pPr algn="ctr">
              <a:buNone/>
            </a:pPr>
            <a:r>
              <a:rPr lang="en-US" sz="2400" dirty="0" smtClean="0"/>
              <a:t>Composed of </a:t>
            </a:r>
            <a:r>
              <a:rPr lang="en-US" sz="2400" dirty="0"/>
              <a:t>three major interrelated </a:t>
            </a:r>
            <a:r>
              <a:rPr lang="en-US" sz="2400" dirty="0" smtClean="0"/>
              <a:t>components</a:t>
            </a:r>
            <a:r>
              <a:rPr lang="en-US" sz="2400" dirty="0"/>
              <a:t>.</a:t>
            </a:r>
          </a:p>
        </p:txBody>
      </p:sp>
      <p:sp>
        <p:nvSpPr>
          <p:cNvPr id="12291" name="Rectangle 3"/>
          <p:cNvSpPr>
            <a:spLocks noGrp="1" noChangeArrowheads="1"/>
          </p:cNvSpPr>
          <p:nvPr>
            <p:ph type="title"/>
          </p:nvPr>
        </p:nvSpPr>
        <p:spPr>
          <a:noFill/>
          <a:ln/>
        </p:spPr>
        <p:txBody>
          <a:bodyPr/>
          <a:lstStyle/>
          <a:p>
            <a:r>
              <a:rPr lang="en-US" dirty="0"/>
              <a:t>NWS River Forecast </a:t>
            </a:r>
            <a:r>
              <a:rPr lang="en-US" dirty="0" smtClean="0"/>
              <a:t>Model</a:t>
            </a:r>
            <a:endParaRPr lang="en-US" dirty="0"/>
          </a:p>
        </p:txBody>
      </p:sp>
      <p:grpSp>
        <p:nvGrpSpPr>
          <p:cNvPr id="2" name="Group 4"/>
          <p:cNvGrpSpPr>
            <a:grpSpLocks/>
          </p:cNvGrpSpPr>
          <p:nvPr/>
        </p:nvGrpSpPr>
        <p:grpSpPr bwMode="auto">
          <a:xfrm>
            <a:off x="2362200" y="2057400"/>
            <a:ext cx="4341813" cy="2819400"/>
            <a:chOff x="1488" y="1392"/>
            <a:chExt cx="2735" cy="1871"/>
          </a:xfrm>
        </p:grpSpPr>
        <p:sp>
          <p:nvSpPr>
            <p:cNvPr id="12293" name="Oval 5"/>
            <p:cNvSpPr>
              <a:spLocks noChangeArrowheads="1"/>
            </p:cNvSpPr>
            <p:nvPr/>
          </p:nvSpPr>
          <p:spPr bwMode="auto">
            <a:xfrm>
              <a:off x="1488" y="1392"/>
              <a:ext cx="2735" cy="1871"/>
            </a:xfrm>
            <a:prstGeom prst="ellipse">
              <a:avLst/>
            </a:prstGeom>
            <a:solidFill>
              <a:schemeClr val="accent1">
                <a:alpha val="50000"/>
              </a:schemeClr>
            </a:solidFill>
            <a:ln w="25400" algn="ctr">
              <a:solidFill>
                <a:schemeClr val="tx1"/>
              </a:solidFill>
              <a:round/>
              <a:headEnd/>
              <a:tailEnd/>
            </a:ln>
            <a:effectLst/>
          </p:spPr>
          <p:txBody>
            <a:bodyPr wrap="none" anchor="ctr"/>
            <a:lstStyle/>
            <a:p>
              <a:pPr algn="ctr" eaLnBrk="0" hangingPunct="0"/>
              <a:endParaRPr lang="en-US">
                <a:latin typeface="Garamond" pitchFamily="18" charset="0"/>
              </a:endParaRPr>
            </a:p>
          </p:txBody>
        </p:sp>
        <p:sp>
          <p:nvSpPr>
            <p:cNvPr id="12294" name="Text Box 6"/>
            <p:cNvSpPr txBox="1">
              <a:spLocks noChangeArrowheads="1"/>
            </p:cNvSpPr>
            <p:nvPr/>
          </p:nvSpPr>
          <p:spPr bwMode="auto">
            <a:xfrm>
              <a:off x="2064" y="1687"/>
              <a:ext cx="1722" cy="572"/>
            </a:xfrm>
            <a:prstGeom prst="rect">
              <a:avLst/>
            </a:prstGeom>
            <a:noFill/>
            <a:ln w="9525" algn="ctr">
              <a:noFill/>
              <a:miter lim="800000"/>
              <a:headEnd/>
              <a:tailEnd/>
            </a:ln>
            <a:effectLst/>
          </p:spPr>
          <p:txBody>
            <a:bodyPr wrap="none">
              <a:spAutoFit/>
            </a:bodyPr>
            <a:lstStyle/>
            <a:p>
              <a:pPr eaLnBrk="0" hangingPunct="0"/>
              <a:r>
                <a:rPr lang="en-US" dirty="0"/>
                <a:t>Calibration System</a:t>
              </a:r>
            </a:p>
            <a:p>
              <a:pPr eaLnBrk="0" hangingPunct="0">
                <a:buFontTx/>
                <a:buChar char="•"/>
              </a:pPr>
              <a:r>
                <a:rPr lang="en-US" sz="1600" dirty="0"/>
                <a:t>determine model parameters</a:t>
              </a:r>
            </a:p>
            <a:p>
              <a:pPr eaLnBrk="0" hangingPunct="0">
                <a:buFontTx/>
                <a:buChar char="•"/>
              </a:pPr>
              <a:r>
                <a:rPr lang="en-US" sz="1600" dirty="0"/>
                <a:t>store historical data</a:t>
              </a:r>
            </a:p>
          </p:txBody>
        </p:sp>
      </p:grpSp>
      <p:grpSp>
        <p:nvGrpSpPr>
          <p:cNvPr id="3" name="Group 7"/>
          <p:cNvGrpSpPr>
            <a:grpSpLocks/>
          </p:cNvGrpSpPr>
          <p:nvPr/>
        </p:nvGrpSpPr>
        <p:grpSpPr bwMode="auto">
          <a:xfrm>
            <a:off x="3505200" y="3429000"/>
            <a:ext cx="5181600" cy="3046413"/>
            <a:chOff x="2208" y="2256"/>
            <a:chExt cx="3264" cy="1919"/>
          </a:xfrm>
        </p:grpSpPr>
        <p:sp>
          <p:nvSpPr>
            <p:cNvPr id="12296" name="Oval 8"/>
            <p:cNvSpPr>
              <a:spLocks noChangeArrowheads="1"/>
            </p:cNvSpPr>
            <p:nvPr/>
          </p:nvSpPr>
          <p:spPr bwMode="auto">
            <a:xfrm>
              <a:off x="2448" y="2304"/>
              <a:ext cx="2928" cy="1871"/>
            </a:xfrm>
            <a:prstGeom prst="ellipse">
              <a:avLst/>
            </a:prstGeom>
            <a:solidFill>
              <a:srgbClr val="33CCCC">
                <a:alpha val="50000"/>
              </a:srgbClr>
            </a:solidFill>
            <a:ln w="25400" algn="ctr">
              <a:solidFill>
                <a:schemeClr val="tx1"/>
              </a:solidFill>
              <a:round/>
              <a:headEnd/>
              <a:tailEnd/>
            </a:ln>
            <a:effectLst/>
          </p:spPr>
          <p:txBody>
            <a:bodyPr wrap="none" anchor="ctr"/>
            <a:lstStyle/>
            <a:p>
              <a:pPr algn="ctr" eaLnBrk="0" hangingPunct="0"/>
              <a:endParaRPr lang="en-US">
                <a:latin typeface="Garamond" pitchFamily="18" charset="0"/>
              </a:endParaRPr>
            </a:p>
          </p:txBody>
        </p:sp>
        <p:sp>
          <p:nvSpPr>
            <p:cNvPr id="12297" name="Text Box 9"/>
            <p:cNvSpPr txBox="1">
              <a:spLocks noChangeArrowheads="1"/>
            </p:cNvSpPr>
            <p:nvPr/>
          </p:nvSpPr>
          <p:spPr bwMode="auto">
            <a:xfrm>
              <a:off x="3312" y="3168"/>
              <a:ext cx="2160" cy="543"/>
            </a:xfrm>
            <a:prstGeom prst="rect">
              <a:avLst/>
            </a:prstGeom>
            <a:noFill/>
            <a:ln w="9525" algn="ctr">
              <a:noFill/>
              <a:miter lim="800000"/>
              <a:headEnd/>
              <a:tailEnd/>
            </a:ln>
            <a:effectLst/>
          </p:spPr>
          <p:txBody>
            <a:bodyPr>
              <a:spAutoFit/>
            </a:bodyPr>
            <a:lstStyle/>
            <a:p>
              <a:pPr eaLnBrk="0" hangingPunct="0"/>
              <a:r>
                <a:rPr lang="en-US" dirty="0"/>
                <a:t>Ensemble </a:t>
              </a:r>
              <a:r>
                <a:rPr lang="en-US" dirty="0" err="1"/>
                <a:t>Streamflow</a:t>
              </a:r>
              <a:r>
                <a:rPr lang="en-US" dirty="0"/>
                <a:t> Prediction</a:t>
              </a:r>
            </a:p>
            <a:p>
              <a:pPr eaLnBrk="0" hangingPunct="0">
                <a:buFontTx/>
                <a:buChar char="•"/>
              </a:pPr>
              <a:r>
                <a:rPr lang="en-US" sz="1600" dirty="0"/>
                <a:t>generate ensemble of hydrographs</a:t>
              </a:r>
            </a:p>
            <a:p>
              <a:pPr eaLnBrk="0" hangingPunct="0">
                <a:buFontTx/>
                <a:buChar char="•"/>
              </a:pPr>
              <a:r>
                <a:rPr lang="en-US" sz="1600" dirty="0"/>
                <a:t>generate probabilistic forecasts</a:t>
              </a:r>
            </a:p>
          </p:txBody>
        </p:sp>
        <p:sp>
          <p:nvSpPr>
            <p:cNvPr id="12298" name="Line 10"/>
            <p:cNvSpPr>
              <a:spLocks noChangeShapeType="1"/>
            </p:cNvSpPr>
            <p:nvPr/>
          </p:nvSpPr>
          <p:spPr bwMode="auto">
            <a:xfrm flipV="1">
              <a:off x="2208" y="3312"/>
              <a:ext cx="1104" cy="384"/>
            </a:xfrm>
            <a:prstGeom prst="line">
              <a:avLst/>
            </a:prstGeom>
            <a:noFill/>
            <a:ln w="9525">
              <a:solidFill>
                <a:schemeClr val="tx1"/>
              </a:solidFill>
              <a:round/>
              <a:headEnd/>
              <a:tailEnd type="triangle" w="med" len="med"/>
            </a:ln>
            <a:effectLst/>
          </p:spPr>
          <p:txBody>
            <a:bodyPr wrap="none" anchor="ctr"/>
            <a:lstStyle/>
            <a:p>
              <a:endParaRPr lang="en-US"/>
            </a:p>
          </p:txBody>
        </p:sp>
        <p:sp>
          <p:nvSpPr>
            <p:cNvPr id="12299" name="Line 11"/>
            <p:cNvSpPr>
              <a:spLocks noChangeShapeType="1"/>
            </p:cNvSpPr>
            <p:nvPr/>
          </p:nvSpPr>
          <p:spPr bwMode="auto">
            <a:xfrm>
              <a:off x="2688" y="2256"/>
              <a:ext cx="720" cy="912"/>
            </a:xfrm>
            <a:prstGeom prst="line">
              <a:avLst/>
            </a:prstGeom>
            <a:noFill/>
            <a:ln w="9525">
              <a:solidFill>
                <a:schemeClr val="tx1"/>
              </a:solidFill>
              <a:round/>
              <a:headEnd/>
              <a:tailEnd type="triangle" w="med" len="med"/>
            </a:ln>
            <a:effectLst/>
          </p:spPr>
          <p:txBody>
            <a:bodyPr wrap="none" anchor="ctr"/>
            <a:lstStyle/>
            <a:p>
              <a:endParaRPr lang="en-US"/>
            </a:p>
          </p:txBody>
        </p:sp>
      </p:grpSp>
      <p:grpSp>
        <p:nvGrpSpPr>
          <p:cNvPr id="4" name="Group 12"/>
          <p:cNvGrpSpPr>
            <a:grpSpLocks/>
          </p:cNvGrpSpPr>
          <p:nvPr/>
        </p:nvGrpSpPr>
        <p:grpSpPr bwMode="auto">
          <a:xfrm>
            <a:off x="762000" y="2971800"/>
            <a:ext cx="4341813" cy="3503613"/>
            <a:chOff x="480" y="1968"/>
            <a:chExt cx="2735" cy="2207"/>
          </a:xfrm>
        </p:grpSpPr>
        <p:sp>
          <p:nvSpPr>
            <p:cNvPr id="12301" name="Oval 13"/>
            <p:cNvSpPr>
              <a:spLocks noChangeArrowheads="1"/>
            </p:cNvSpPr>
            <p:nvPr/>
          </p:nvSpPr>
          <p:spPr bwMode="auto">
            <a:xfrm>
              <a:off x="480" y="2304"/>
              <a:ext cx="2735" cy="1871"/>
            </a:xfrm>
            <a:prstGeom prst="ellipse">
              <a:avLst/>
            </a:prstGeom>
            <a:solidFill>
              <a:srgbClr val="00FFFF">
                <a:alpha val="50000"/>
              </a:srgbClr>
            </a:solidFill>
            <a:ln w="25400" algn="ctr">
              <a:solidFill>
                <a:schemeClr val="tx1"/>
              </a:solidFill>
              <a:round/>
              <a:headEnd/>
              <a:tailEnd/>
            </a:ln>
            <a:effectLst/>
          </p:spPr>
          <p:txBody>
            <a:bodyPr wrap="none" anchor="ctr"/>
            <a:lstStyle/>
            <a:p>
              <a:pPr algn="ctr" eaLnBrk="0" hangingPunct="0"/>
              <a:endParaRPr lang="en-US">
                <a:latin typeface="Garamond" pitchFamily="18" charset="0"/>
              </a:endParaRPr>
            </a:p>
          </p:txBody>
        </p:sp>
        <p:sp>
          <p:nvSpPr>
            <p:cNvPr id="12302" name="Text Box 14"/>
            <p:cNvSpPr txBox="1">
              <a:spLocks noChangeArrowheads="1"/>
            </p:cNvSpPr>
            <p:nvPr/>
          </p:nvSpPr>
          <p:spPr bwMode="auto">
            <a:xfrm>
              <a:off x="768" y="3120"/>
              <a:ext cx="1824" cy="698"/>
            </a:xfrm>
            <a:prstGeom prst="rect">
              <a:avLst/>
            </a:prstGeom>
            <a:noFill/>
            <a:ln w="9525" algn="ctr">
              <a:noFill/>
              <a:miter lim="800000"/>
              <a:headEnd/>
              <a:tailEnd/>
            </a:ln>
            <a:effectLst/>
          </p:spPr>
          <p:txBody>
            <a:bodyPr>
              <a:spAutoFit/>
            </a:bodyPr>
            <a:lstStyle/>
            <a:p>
              <a:pPr eaLnBrk="0" hangingPunct="0"/>
              <a:r>
                <a:rPr lang="en-US" dirty="0" smtClean="0"/>
                <a:t>Daily Operational Forecasts</a:t>
              </a:r>
              <a:endParaRPr lang="en-US" dirty="0"/>
            </a:p>
            <a:p>
              <a:pPr eaLnBrk="0" hangingPunct="0">
                <a:buFontTx/>
                <a:buChar char="•"/>
              </a:pPr>
              <a:r>
                <a:rPr lang="en-US" sz="1600" dirty="0"/>
                <a:t>generate short term deterministic river forecasts</a:t>
              </a:r>
            </a:p>
            <a:p>
              <a:pPr eaLnBrk="0" hangingPunct="0">
                <a:buFontTx/>
                <a:buChar char="•"/>
              </a:pPr>
              <a:r>
                <a:rPr lang="en-US" sz="1600" dirty="0"/>
                <a:t>maintain model states</a:t>
              </a:r>
            </a:p>
          </p:txBody>
        </p:sp>
        <p:sp>
          <p:nvSpPr>
            <p:cNvPr id="12303" name="Line 15"/>
            <p:cNvSpPr>
              <a:spLocks noChangeShapeType="1"/>
            </p:cNvSpPr>
            <p:nvPr/>
          </p:nvSpPr>
          <p:spPr bwMode="auto">
            <a:xfrm flipH="1">
              <a:off x="1200" y="1968"/>
              <a:ext cx="912" cy="1152"/>
            </a:xfrm>
            <a:prstGeom prst="line">
              <a:avLst/>
            </a:prstGeom>
            <a:noFill/>
            <a:ln w="9525">
              <a:solidFill>
                <a:schemeClr val="tx1"/>
              </a:solidFill>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447800"/>
            <a:ext cx="8305800" cy="523220"/>
          </a:xfrm>
          <a:prstGeom prst="rect">
            <a:avLst/>
          </a:prstGeom>
          <a:noFill/>
        </p:spPr>
        <p:txBody>
          <a:bodyPr wrap="square" rtlCol="0">
            <a:spAutoFit/>
          </a:bodyPr>
          <a:lstStyle/>
          <a:p>
            <a:r>
              <a:rPr lang="en-US" sz="2800" dirty="0" smtClean="0"/>
              <a:t>Simulated Unregulated</a:t>
            </a:r>
            <a:r>
              <a:rPr lang="en-US" sz="2800" dirty="0" smtClean="0">
                <a:solidFill>
                  <a:schemeClr val="tx1">
                    <a:lumMod val="50000"/>
                    <a:lumOff val="50000"/>
                  </a:schemeClr>
                </a:solidFill>
              </a:rPr>
              <a:t>=Natural-Consumptive use</a:t>
            </a:r>
            <a:endParaRPr lang="en-US" sz="2800" dirty="0">
              <a:solidFill>
                <a:schemeClr val="tx1">
                  <a:lumMod val="50000"/>
                  <a:lumOff val="50000"/>
                </a:schemeClr>
              </a:solidFill>
            </a:endParaRPr>
          </a:p>
        </p:txBody>
      </p:sp>
      <p:sp>
        <p:nvSpPr>
          <p:cNvPr id="11" name="TextBox 10"/>
          <p:cNvSpPr txBox="1"/>
          <p:nvPr/>
        </p:nvSpPr>
        <p:spPr>
          <a:xfrm>
            <a:off x="990600" y="2067580"/>
            <a:ext cx="8305800" cy="954107"/>
          </a:xfrm>
          <a:prstGeom prst="rect">
            <a:avLst/>
          </a:prstGeom>
          <a:noFill/>
        </p:spPr>
        <p:txBody>
          <a:bodyPr wrap="square" rtlCol="0">
            <a:spAutoFit/>
          </a:bodyPr>
          <a:lstStyle/>
          <a:p>
            <a:r>
              <a:rPr lang="en-US" sz="2800" dirty="0" smtClean="0"/>
              <a:t>Observed Unregulated=Regulated Observed + Known Diversions</a:t>
            </a:r>
            <a:endParaRPr lang="en-US" sz="2800" dirty="0"/>
          </a:p>
        </p:txBody>
      </p:sp>
      <p:sp>
        <p:nvSpPr>
          <p:cNvPr id="12" name="TextBox 11"/>
          <p:cNvSpPr txBox="1"/>
          <p:nvPr/>
        </p:nvSpPr>
        <p:spPr>
          <a:xfrm>
            <a:off x="990600" y="3339405"/>
            <a:ext cx="8305800" cy="1384995"/>
          </a:xfrm>
          <a:prstGeom prst="rect">
            <a:avLst/>
          </a:prstGeom>
          <a:noFill/>
        </p:spPr>
        <p:txBody>
          <a:bodyPr wrap="square" rtlCol="0">
            <a:spAutoFit/>
          </a:bodyPr>
          <a:lstStyle/>
          <a:p>
            <a:r>
              <a:rPr lang="en-US" sz="2800" dirty="0" smtClean="0"/>
              <a:t>Calibration attempts to make Simulated Unregulated =Observed Unregulated</a:t>
            </a:r>
          </a:p>
          <a:p>
            <a:r>
              <a:rPr lang="en-US" sz="2800" dirty="0" smtClean="0"/>
              <a:t>Since Consumptive Use is not known, Neither is Natural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CBRFC Model Setup</a:t>
            </a:r>
            <a:endParaRPr lang="en-US" dirty="0"/>
          </a:p>
        </p:txBody>
      </p:sp>
      <p:sp>
        <p:nvSpPr>
          <p:cNvPr id="3" name="Content Placeholder 2"/>
          <p:cNvSpPr>
            <a:spLocks noGrp="1"/>
          </p:cNvSpPr>
          <p:nvPr>
            <p:ph idx="1"/>
          </p:nvPr>
        </p:nvSpPr>
        <p:spPr>
          <a:xfrm>
            <a:off x="533400" y="1371600"/>
            <a:ext cx="8153400" cy="5257800"/>
          </a:xfrm>
        </p:spPr>
        <p:txBody>
          <a:bodyPr>
            <a:normAutofit fontScale="62500" lnSpcReduction="20000"/>
          </a:bodyPr>
          <a:lstStyle/>
          <a:p>
            <a:r>
              <a:rPr lang="en-US" dirty="0" smtClean="0"/>
              <a:t>Each river point in the model is called a segment.</a:t>
            </a:r>
          </a:p>
          <a:p>
            <a:pPr lvl="1"/>
            <a:r>
              <a:rPr lang="en-US" dirty="0" smtClean="0"/>
              <a:t>There are 181 segments above Lake Powell</a:t>
            </a:r>
          </a:p>
          <a:p>
            <a:pPr lvl="1"/>
            <a:r>
              <a:rPr lang="en-US" dirty="0" smtClean="0"/>
              <a:t>There are 486 total segments in the CBRFC area.</a:t>
            </a:r>
          </a:p>
          <a:p>
            <a:r>
              <a:rPr lang="en-US" dirty="0" smtClean="0"/>
              <a:t>Segments are calibrated to the unregulated flow.</a:t>
            </a:r>
          </a:p>
          <a:p>
            <a:pPr lvl="1"/>
            <a:r>
              <a:rPr lang="en-US" dirty="0" smtClean="0"/>
              <a:t>Remove effects of known diversions and reservoirs.</a:t>
            </a:r>
          </a:p>
          <a:p>
            <a:r>
              <a:rPr lang="en-US" dirty="0" smtClean="0"/>
              <a:t>Individual segment areas only include the contributing area between it and any upstream point(s).</a:t>
            </a:r>
          </a:p>
          <a:p>
            <a:pPr lvl="1"/>
            <a:r>
              <a:rPr lang="en-US" dirty="0" smtClean="0"/>
              <a:t>Headwater calibration:  All water comes from this segment alone.</a:t>
            </a:r>
          </a:p>
          <a:p>
            <a:pPr lvl="1"/>
            <a:r>
              <a:rPr lang="en-US" dirty="0" smtClean="0"/>
              <a:t>Local calibration:  Upstream water is routed downstream and added to the local water to get the total.</a:t>
            </a:r>
          </a:p>
          <a:p>
            <a:r>
              <a:rPr lang="en-US" dirty="0" smtClean="0"/>
              <a:t>Each segment is broken into 2-3 subareas by elevation.</a:t>
            </a:r>
          </a:p>
          <a:p>
            <a:pPr lvl="1"/>
            <a:r>
              <a:rPr lang="en-US" dirty="0" smtClean="0"/>
              <a:t>These subareas should have similar soil, land cover, and snow accumulation/melt characteristics.</a:t>
            </a:r>
          </a:p>
          <a:p>
            <a:pPr lvl="1"/>
            <a:r>
              <a:rPr lang="en-US" dirty="0" smtClean="0"/>
              <a:t>Because it is a lumped model each of these subareas is represented by a single point.</a:t>
            </a:r>
          </a:p>
          <a:p>
            <a:r>
              <a:rPr lang="en-US" dirty="0" smtClean="0"/>
              <a:t>Model inputs needed to simulate unregulated river flow:</a:t>
            </a:r>
          </a:p>
          <a:p>
            <a:pPr lvl="1"/>
            <a:r>
              <a:rPr lang="en-US" dirty="0" smtClean="0"/>
              <a:t>Precipitation</a:t>
            </a:r>
          </a:p>
          <a:p>
            <a:pPr lvl="1"/>
            <a:r>
              <a:rPr lang="en-US" dirty="0" smtClean="0"/>
              <a:t>Temperature</a:t>
            </a:r>
          </a:p>
          <a:p>
            <a:pPr lvl="1"/>
            <a:r>
              <a:rPr lang="en-US" dirty="0" smtClean="0"/>
              <a:t>Freezing level – calculated from temperature when not available.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vkrem.jpg"/>
          <p:cNvPicPr>
            <a:picLocks noChangeAspect="1"/>
          </p:cNvPicPr>
          <p:nvPr/>
        </p:nvPicPr>
        <p:blipFill>
          <a:blip r:embed="rId2" cstate="print"/>
          <a:srcRect l="22416" r="44522" b="74819"/>
          <a:stretch>
            <a:fillRect/>
          </a:stretch>
        </p:blipFill>
        <p:spPr>
          <a:xfrm>
            <a:off x="1905000" y="1600200"/>
            <a:ext cx="5181600" cy="4114800"/>
          </a:xfrm>
          <a:prstGeom prst="rect">
            <a:avLst/>
          </a:prstGeom>
        </p:spPr>
      </p:pic>
      <p:sp>
        <p:nvSpPr>
          <p:cNvPr id="15" name="Oval 14"/>
          <p:cNvSpPr/>
          <p:nvPr/>
        </p:nvSpPr>
        <p:spPr>
          <a:xfrm>
            <a:off x="5154478" y="3470564"/>
            <a:ext cx="790414" cy="187036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83237" y="3719945"/>
            <a:ext cx="790414" cy="187036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19766" y="1849582"/>
            <a:ext cx="3425125" cy="8728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73651" y="4717473"/>
            <a:ext cx="1405180" cy="87283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57600" y="342900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2743200"/>
            <a:ext cx="1905000" cy="685800"/>
          </a:xfrm>
          <a:prstGeom prst="ellipse">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267200" y="3352800"/>
            <a:ext cx="0" cy="160020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
        <p:nvSpPr>
          <p:cNvPr id="1026" name="AutoShape 2"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www.cbrfc.noaa.gov/cbrfcwiki/lib/exe/fetch.php?cache=&amp;media=sdm:basininfo:abvkre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CBRFC Model Setup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3020969" y="1307068"/>
            <a:ext cx="2236831" cy="461665"/>
          </a:xfrm>
          <a:prstGeom prst="rect">
            <a:avLst/>
          </a:prstGeom>
          <a:noFill/>
          <a:ln>
            <a:noFill/>
          </a:ln>
        </p:spPr>
        <p:txBody>
          <a:bodyPr wrap="none" rtlCol="0">
            <a:spAutoFit/>
          </a:bodyPr>
          <a:lstStyle/>
          <a:p>
            <a:r>
              <a:rPr lang="en-US" sz="2400" dirty="0" smtClean="0"/>
              <a:t>Blue River Basin</a:t>
            </a:r>
            <a:endParaRPr lang="en-US" sz="2400" dirty="0"/>
          </a:p>
        </p:txBody>
      </p:sp>
      <p:sp>
        <p:nvSpPr>
          <p:cNvPr id="17" name="Oval 16"/>
          <p:cNvSpPr/>
          <p:nvPr/>
        </p:nvSpPr>
        <p:spPr>
          <a:xfrm>
            <a:off x="152400" y="4267200"/>
            <a:ext cx="2133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4800" y="4343400"/>
            <a:ext cx="1981200" cy="523220"/>
          </a:xfrm>
          <a:prstGeom prst="rect">
            <a:avLst/>
          </a:prstGeom>
          <a:noFill/>
        </p:spPr>
        <p:txBody>
          <a:bodyPr wrap="square" rtlCol="0">
            <a:spAutoFit/>
          </a:bodyPr>
          <a:lstStyle/>
          <a:p>
            <a:r>
              <a:rPr lang="en-US" sz="1400" dirty="0" smtClean="0"/>
              <a:t>Headwater Calibration </a:t>
            </a:r>
          </a:p>
          <a:p>
            <a:r>
              <a:rPr lang="en-US" sz="1400" dirty="0" smtClean="0"/>
              <a:t>Unregulated = Observed</a:t>
            </a:r>
            <a:endParaRPr lang="en-US" sz="1400" dirty="0"/>
          </a:p>
        </p:txBody>
      </p:sp>
      <p:sp>
        <p:nvSpPr>
          <p:cNvPr id="27" name="Oval 26"/>
          <p:cNvSpPr/>
          <p:nvPr/>
        </p:nvSpPr>
        <p:spPr>
          <a:xfrm>
            <a:off x="609600" y="2819400"/>
            <a:ext cx="2209800" cy="838200"/>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62000" y="2895600"/>
            <a:ext cx="1981200" cy="738664"/>
          </a:xfrm>
          <a:prstGeom prst="rect">
            <a:avLst/>
          </a:prstGeom>
          <a:noFill/>
        </p:spPr>
        <p:txBody>
          <a:bodyPr wrap="square" rtlCol="0">
            <a:spAutoFit/>
          </a:bodyPr>
          <a:lstStyle/>
          <a:p>
            <a:r>
              <a:rPr lang="en-US" sz="1400" dirty="0" smtClean="0"/>
              <a:t>Headwater Calibration</a:t>
            </a:r>
          </a:p>
          <a:p>
            <a:r>
              <a:rPr lang="en-US" sz="1400" dirty="0" smtClean="0"/>
              <a:t>Unregulated = </a:t>
            </a:r>
          </a:p>
          <a:p>
            <a:r>
              <a:rPr lang="en-US" sz="1400" dirty="0" smtClean="0"/>
              <a:t>   Observed + Diversions</a:t>
            </a:r>
          </a:p>
        </p:txBody>
      </p:sp>
      <p:sp>
        <p:nvSpPr>
          <p:cNvPr id="29" name="Oval 28"/>
          <p:cNvSpPr/>
          <p:nvPr/>
        </p:nvSpPr>
        <p:spPr>
          <a:xfrm>
            <a:off x="228600" y="2057400"/>
            <a:ext cx="2057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04800" y="2133600"/>
            <a:ext cx="1981200" cy="307777"/>
          </a:xfrm>
          <a:prstGeom prst="rect">
            <a:avLst/>
          </a:prstGeom>
          <a:noFill/>
        </p:spPr>
        <p:txBody>
          <a:bodyPr wrap="square" rtlCol="0">
            <a:spAutoFit/>
          </a:bodyPr>
          <a:lstStyle/>
          <a:p>
            <a:r>
              <a:rPr lang="en-US" sz="1400" dirty="0" smtClean="0"/>
              <a:t>Diversions (Regulation)</a:t>
            </a:r>
            <a:endParaRPr lang="en-US" sz="1400" dirty="0"/>
          </a:p>
        </p:txBody>
      </p:sp>
      <p:sp>
        <p:nvSpPr>
          <p:cNvPr id="31" name="Oval 30"/>
          <p:cNvSpPr/>
          <p:nvPr/>
        </p:nvSpPr>
        <p:spPr>
          <a:xfrm>
            <a:off x="1066800" y="5486400"/>
            <a:ext cx="2667000" cy="1295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295400" y="5638800"/>
            <a:ext cx="2286000" cy="954107"/>
          </a:xfrm>
          <a:prstGeom prst="rect">
            <a:avLst/>
          </a:prstGeom>
          <a:noFill/>
        </p:spPr>
        <p:txBody>
          <a:bodyPr wrap="square" rtlCol="0">
            <a:spAutoFit/>
          </a:bodyPr>
          <a:lstStyle/>
          <a:p>
            <a:r>
              <a:rPr lang="en-US" sz="1400" dirty="0" smtClean="0"/>
              <a:t>Local Calibration</a:t>
            </a:r>
          </a:p>
          <a:p>
            <a:r>
              <a:rPr lang="en-US" sz="1400" dirty="0" smtClean="0"/>
              <a:t>Total Unregulated </a:t>
            </a:r>
            <a:r>
              <a:rPr lang="en-US" sz="1400" dirty="0" smtClean="0"/>
              <a:t>= </a:t>
            </a:r>
          </a:p>
          <a:p>
            <a:r>
              <a:rPr lang="en-US" sz="1400" dirty="0" smtClean="0"/>
              <a:t>  Observed </a:t>
            </a:r>
          </a:p>
          <a:p>
            <a:r>
              <a:rPr lang="en-US" sz="1400" dirty="0" smtClean="0"/>
              <a:t>  </a:t>
            </a:r>
            <a:r>
              <a:rPr lang="en-US" sz="1400" dirty="0" smtClean="0"/>
              <a:t>+ </a:t>
            </a:r>
            <a:r>
              <a:rPr lang="en-US" sz="1400" dirty="0" smtClean="0"/>
              <a:t>Total Upstream </a:t>
            </a:r>
            <a:r>
              <a:rPr lang="en-US" sz="1400" dirty="0" smtClean="0"/>
              <a:t>Diversions</a:t>
            </a:r>
            <a:endParaRPr lang="en-US" sz="1400" dirty="0"/>
          </a:p>
        </p:txBody>
      </p:sp>
      <p:cxnSp>
        <p:nvCxnSpPr>
          <p:cNvPr id="44" name="Straight Arrow Connector 43"/>
          <p:cNvCxnSpPr/>
          <p:nvPr/>
        </p:nvCxnSpPr>
        <p:spPr>
          <a:xfrm flipV="1">
            <a:off x="5715000" y="3962400"/>
            <a:ext cx="989308" cy="44334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715000" y="4405746"/>
            <a:ext cx="989308" cy="24245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704308" y="3581400"/>
            <a:ext cx="21336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932908" y="3657600"/>
            <a:ext cx="1669047" cy="523220"/>
          </a:xfrm>
          <a:prstGeom prst="rect">
            <a:avLst/>
          </a:prstGeom>
          <a:noFill/>
        </p:spPr>
        <p:txBody>
          <a:bodyPr wrap="square" rtlCol="0">
            <a:spAutoFit/>
          </a:bodyPr>
          <a:lstStyle/>
          <a:p>
            <a:pPr marL="0" lvl="1" algn="ctr"/>
            <a:r>
              <a:rPr lang="en-US" sz="1400" dirty="0" smtClean="0"/>
              <a:t>Upper Area</a:t>
            </a:r>
          </a:p>
          <a:p>
            <a:pPr marL="0" lvl="1" algn="ctr"/>
            <a:r>
              <a:rPr lang="en-US" sz="1400" dirty="0" smtClean="0"/>
              <a:t>11,500 ft – 13,779 ft</a:t>
            </a:r>
          </a:p>
        </p:txBody>
      </p:sp>
      <p:sp>
        <p:nvSpPr>
          <p:cNvPr id="50" name="Oval 49"/>
          <p:cNvSpPr/>
          <p:nvPr/>
        </p:nvSpPr>
        <p:spPr>
          <a:xfrm>
            <a:off x="6704308" y="4267200"/>
            <a:ext cx="21336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932908" y="4343400"/>
            <a:ext cx="1669047" cy="523220"/>
          </a:xfrm>
          <a:prstGeom prst="rect">
            <a:avLst/>
          </a:prstGeom>
          <a:noFill/>
        </p:spPr>
        <p:txBody>
          <a:bodyPr wrap="square" rtlCol="0">
            <a:spAutoFit/>
          </a:bodyPr>
          <a:lstStyle/>
          <a:p>
            <a:pPr marL="0" lvl="1" algn="ctr"/>
            <a:r>
              <a:rPr lang="en-US" sz="1400" dirty="0" smtClean="0"/>
              <a:t>Lower Area</a:t>
            </a:r>
          </a:p>
          <a:p>
            <a:pPr marL="0" lvl="1" algn="ctr"/>
            <a:r>
              <a:rPr lang="en-US" sz="1400" dirty="0" smtClean="0"/>
              <a:t>9196 ft – 11,500 ft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5" grpId="0" animBg="1"/>
      <p:bldP spid="23" grpId="0" animBg="1"/>
      <p:bldP spid="23" grpId="1" animBg="1"/>
      <p:bldP spid="17" grpId="0" animBg="1"/>
      <p:bldP spid="18" grpId="0"/>
      <p:bldP spid="27" grpId="0" animBg="1"/>
      <p:bldP spid="27" grpId="1" animBg="1"/>
      <p:bldP spid="28" grpId="0"/>
      <p:bldP spid="28" grpId="1"/>
      <p:bldP spid="29" grpId="0" animBg="1"/>
      <p:bldP spid="30" grpId="0"/>
      <p:bldP spid="31" grpId="0" animBg="1"/>
      <p:bldP spid="32" grpId="0"/>
      <p:bldP spid="48" grpId="0" animBg="1"/>
      <p:bldP spid="49" grpId="0"/>
      <p:bldP spid="50"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Calibration – Basics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r>
              <a:rPr lang="en-US" sz="3300" dirty="0" smtClean="0"/>
              <a:t>Initial conditions are not important.</a:t>
            </a:r>
          </a:p>
          <a:p>
            <a:pPr marL="514350" indent="-514350"/>
            <a:r>
              <a:rPr lang="en-US" sz="3300" dirty="0" smtClean="0"/>
              <a:t>Evaporation is determined through water balance and is regionalized.</a:t>
            </a:r>
          </a:p>
          <a:p>
            <a:pPr marL="514350" indent="-514350"/>
            <a:r>
              <a:rPr lang="en-US" sz="3300" dirty="0" smtClean="0"/>
              <a:t>Forced by 30 years (1981-2010) of 6 hourly precipitation and temperature.</a:t>
            </a:r>
          </a:p>
          <a:p>
            <a:pPr marL="914400" lvl="1" indent="-514350"/>
            <a:r>
              <a:rPr lang="en-US" dirty="0" smtClean="0"/>
              <a:t>Mean Areal Precipitation (MAP) for each subarea is calculated using pre-determined station weights.</a:t>
            </a:r>
          </a:p>
          <a:p>
            <a:pPr marL="914400" lvl="1" indent="-514350"/>
            <a:r>
              <a:rPr lang="en-US" dirty="0" smtClean="0"/>
              <a:t>Mean Areal Temperature (MAT) for each subarea is calculated similarly to MAP.</a:t>
            </a:r>
          </a:p>
          <a:p>
            <a:pPr marL="914400" lvl="1" indent="-514350"/>
            <a:r>
              <a:rPr lang="en-US" dirty="0" smtClean="0"/>
              <a:t>Operationally MAP and MAT are calculated in a similar way to ensure our forecasts will have similar quality/characteristics to 30 years of calibration.</a:t>
            </a:r>
          </a:p>
          <a:p>
            <a:pPr marL="914400" lvl="1" indent="-514350"/>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The accuracy of the results are mostly dependent upon the quality of our temperature and precipitation network (mostly SNOTEL). </a:t>
            </a:r>
          </a:p>
          <a:p>
            <a:pPr lvl="1"/>
            <a:r>
              <a:rPr lang="en-US" dirty="0" smtClean="0"/>
              <a:t>This network is not expected to change much in the next several years. </a:t>
            </a:r>
          </a:p>
          <a:p>
            <a:r>
              <a:rPr lang="en-US" dirty="0" smtClean="0"/>
              <a:t>Therefore, improvements in the calibration process must come from:</a:t>
            </a:r>
          </a:p>
          <a:p>
            <a:pPr lvl="1"/>
            <a:r>
              <a:rPr lang="en-US" dirty="0" smtClean="0"/>
              <a:t>Model improvement (e.g. , a higher resolution model physically based). However, any chance for significant improvement is strongly bound by the temperature and precipitation network!</a:t>
            </a:r>
          </a:p>
          <a:p>
            <a:pPr lvl="1"/>
            <a:r>
              <a:rPr lang="en-US" dirty="0" smtClean="0"/>
              <a:t>Remote sensing (e.g. , areal extent of snow). Relating to SWE is not obvious.</a:t>
            </a:r>
          </a:p>
          <a:p>
            <a:pPr algn="r"/>
            <a:endParaRPr lang="en-US" dirty="0"/>
          </a:p>
        </p:txBody>
      </p:sp>
      <p:sp>
        <p:nvSpPr>
          <p:cNvPr id="4" name="Title 1"/>
          <p:cNvSpPr>
            <a:spLocks noGrp="1"/>
          </p:cNvSpPr>
          <p:nvPr>
            <p:ph type="title"/>
          </p:nvPr>
        </p:nvSpPr>
        <p:spPr/>
        <p:txBody>
          <a:bodyPr>
            <a:normAutofit/>
          </a:bodyPr>
          <a:lstStyle/>
          <a:p>
            <a:r>
              <a:rPr lang="en-US" dirty="0" smtClean="0"/>
              <a:t>Calibration – Basics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dirty="0" smtClean="0"/>
              <a:t>Blue River Basin Data Points</a:t>
            </a:r>
            <a:endParaRPr lang="en-US" dirty="0"/>
          </a:p>
        </p:txBody>
      </p:sp>
      <p:grpSp>
        <p:nvGrpSpPr>
          <p:cNvPr id="25" name="Group 24"/>
          <p:cNvGrpSpPr/>
          <p:nvPr/>
        </p:nvGrpSpPr>
        <p:grpSpPr>
          <a:xfrm>
            <a:off x="152400" y="1143000"/>
            <a:ext cx="8814582" cy="5562600"/>
            <a:chOff x="152400" y="1143000"/>
            <a:chExt cx="8814582" cy="5562600"/>
          </a:xfrm>
        </p:grpSpPr>
        <p:grpSp>
          <p:nvGrpSpPr>
            <p:cNvPr id="15" name="Group 14"/>
            <p:cNvGrpSpPr/>
            <p:nvPr/>
          </p:nvGrpSpPr>
          <p:grpSpPr>
            <a:xfrm>
              <a:off x="152400" y="1143000"/>
              <a:ext cx="8814582" cy="5562600"/>
              <a:chOff x="152400" y="1143000"/>
              <a:chExt cx="8814582" cy="5562600"/>
            </a:xfrm>
          </p:grpSpPr>
          <p:grpSp>
            <p:nvGrpSpPr>
              <p:cNvPr id="9" name="Group 8"/>
              <p:cNvGrpSpPr/>
              <p:nvPr/>
            </p:nvGrpSpPr>
            <p:grpSpPr>
              <a:xfrm>
                <a:off x="152400" y="1143000"/>
                <a:ext cx="8814582" cy="5562600"/>
                <a:chOff x="152400" y="1143000"/>
                <a:chExt cx="8814582" cy="5562600"/>
              </a:xfrm>
            </p:grpSpPr>
            <p:pic>
              <p:nvPicPr>
                <p:cNvPr id="2" name="Picture 1" descr="test1.jpeg"/>
                <p:cNvPicPr>
                  <a:picLocks noChangeAspect="1"/>
                </p:cNvPicPr>
                <p:nvPr/>
              </p:nvPicPr>
              <p:blipFill>
                <a:blip r:embed="rId2" cstate="print"/>
                <a:srcRect l="3683" t="13333" r="2774" b="14444"/>
                <a:stretch>
                  <a:fillRect/>
                </a:stretch>
              </p:blipFill>
              <p:spPr>
                <a:xfrm>
                  <a:off x="152400" y="1143000"/>
                  <a:ext cx="8814582" cy="5562600"/>
                </a:xfrm>
                <a:prstGeom prst="rect">
                  <a:avLst/>
                </a:prstGeom>
              </p:spPr>
            </p:pic>
            <p:sp>
              <p:nvSpPr>
                <p:cNvPr id="8" name="Freeform 7"/>
                <p:cNvSpPr/>
                <p:nvPr/>
              </p:nvSpPr>
              <p:spPr>
                <a:xfrm>
                  <a:off x="2170706" y="1526650"/>
                  <a:ext cx="3538331" cy="4158533"/>
                </a:xfrm>
                <a:custGeom>
                  <a:avLst/>
                  <a:gdLst>
                    <a:gd name="connsiteX0" fmla="*/ 1304014 w 3538331"/>
                    <a:gd name="connsiteY0" fmla="*/ 2305879 h 4158533"/>
                    <a:gd name="connsiteX1" fmla="*/ 1319917 w 3538331"/>
                    <a:gd name="connsiteY1" fmla="*/ 2099145 h 4158533"/>
                    <a:gd name="connsiteX2" fmla="*/ 1264257 w 3538331"/>
                    <a:gd name="connsiteY2" fmla="*/ 1979875 h 4158533"/>
                    <a:gd name="connsiteX3" fmla="*/ 978011 w 3538331"/>
                    <a:gd name="connsiteY3" fmla="*/ 1908313 h 4158533"/>
                    <a:gd name="connsiteX4" fmla="*/ 962108 w 3538331"/>
                    <a:gd name="connsiteY4" fmla="*/ 1796995 h 4158533"/>
                    <a:gd name="connsiteX5" fmla="*/ 858741 w 3538331"/>
                    <a:gd name="connsiteY5" fmla="*/ 1781093 h 4158533"/>
                    <a:gd name="connsiteX6" fmla="*/ 834887 w 3538331"/>
                    <a:gd name="connsiteY6" fmla="*/ 1598213 h 4158533"/>
                    <a:gd name="connsiteX7" fmla="*/ 667910 w 3538331"/>
                    <a:gd name="connsiteY7" fmla="*/ 1590261 h 4158533"/>
                    <a:gd name="connsiteX8" fmla="*/ 636104 w 3538331"/>
                    <a:gd name="connsiteY8" fmla="*/ 1478943 h 4158533"/>
                    <a:gd name="connsiteX9" fmla="*/ 445273 w 3538331"/>
                    <a:gd name="connsiteY9" fmla="*/ 1351722 h 4158533"/>
                    <a:gd name="connsiteX10" fmla="*/ 405517 w 3538331"/>
                    <a:gd name="connsiteY10" fmla="*/ 1200647 h 4158533"/>
                    <a:gd name="connsiteX11" fmla="*/ 278296 w 3538331"/>
                    <a:gd name="connsiteY11" fmla="*/ 1216550 h 4158533"/>
                    <a:gd name="connsiteX12" fmla="*/ 127221 w 3538331"/>
                    <a:gd name="connsiteY12" fmla="*/ 1113183 h 4158533"/>
                    <a:gd name="connsiteX13" fmla="*/ 71562 w 3538331"/>
                    <a:gd name="connsiteY13" fmla="*/ 834887 h 4158533"/>
                    <a:gd name="connsiteX14" fmla="*/ 0 w 3538331"/>
                    <a:gd name="connsiteY14" fmla="*/ 747423 h 4158533"/>
                    <a:gd name="connsiteX15" fmla="*/ 23854 w 3538331"/>
                    <a:gd name="connsiteY15" fmla="*/ 652007 h 4158533"/>
                    <a:gd name="connsiteX16" fmla="*/ 151075 w 3538331"/>
                    <a:gd name="connsiteY16" fmla="*/ 636105 h 4158533"/>
                    <a:gd name="connsiteX17" fmla="*/ 254442 w 3538331"/>
                    <a:gd name="connsiteY17" fmla="*/ 477079 h 4158533"/>
                    <a:gd name="connsiteX18" fmla="*/ 445273 w 3538331"/>
                    <a:gd name="connsiteY18" fmla="*/ 294199 h 4158533"/>
                    <a:gd name="connsiteX19" fmla="*/ 628153 w 3538331"/>
                    <a:gd name="connsiteY19" fmla="*/ 159027 h 4158533"/>
                    <a:gd name="connsiteX20" fmla="*/ 811033 w 3538331"/>
                    <a:gd name="connsiteY20" fmla="*/ 0 h 4158533"/>
                    <a:gd name="connsiteX21" fmla="*/ 1121134 w 3538331"/>
                    <a:gd name="connsiteY21" fmla="*/ 318053 h 4158533"/>
                    <a:gd name="connsiteX22" fmla="*/ 1351722 w 3538331"/>
                    <a:gd name="connsiteY22" fmla="*/ 572494 h 4158533"/>
                    <a:gd name="connsiteX23" fmla="*/ 1502797 w 3538331"/>
                    <a:gd name="connsiteY23" fmla="*/ 612251 h 4158533"/>
                    <a:gd name="connsiteX24" fmla="*/ 1598212 w 3538331"/>
                    <a:gd name="connsiteY24" fmla="*/ 572494 h 4158533"/>
                    <a:gd name="connsiteX25" fmla="*/ 1765190 w 3538331"/>
                    <a:gd name="connsiteY25" fmla="*/ 755374 h 4158533"/>
                    <a:gd name="connsiteX26" fmla="*/ 1836751 w 3538331"/>
                    <a:gd name="connsiteY26" fmla="*/ 874644 h 4158533"/>
                    <a:gd name="connsiteX27" fmla="*/ 1971924 w 3538331"/>
                    <a:gd name="connsiteY27" fmla="*/ 1470992 h 4158533"/>
                    <a:gd name="connsiteX28" fmla="*/ 2130950 w 3538331"/>
                    <a:gd name="connsiteY28" fmla="*/ 1701580 h 4158533"/>
                    <a:gd name="connsiteX29" fmla="*/ 2313830 w 3538331"/>
                    <a:gd name="connsiteY29" fmla="*/ 1741336 h 4158533"/>
                    <a:gd name="connsiteX30" fmla="*/ 2735249 w 3538331"/>
                    <a:gd name="connsiteY30" fmla="*/ 1637969 h 4158533"/>
                    <a:gd name="connsiteX31" fmla="*/ 2735249 w 3538331"/>
                    <a:gd name="connsiteY31" fmla="*/ 1820849 h 4158533"/>
                    <a:gd name="connsiteX32" fmla="*/ 3061252 w 3538331"/>
                    <a:gd name="connsiteY32" fmla="*/ 1876508 h 4158533"/>
                    <a:gd name="connsiteX33" fmla="*/ 3331597 w 3538331"/>
                    <a:gd name="connsiteY33" fmla="*/ 2083242 h 4158533"/>
                    <a:gd name="connsiteX34" fmla="*/ 3490623 w 3538331"/>
                    <a:gd name="connsiteY34" fmla="*/ 2107096 h 4158533"/>
                    <a:gd name="connsiteX35" fmla="*/ 3538331 w 3538331"/>
                    <a:gd name="connsiteY35" fmla="*/ 2345635 h 4158533"/>
                    <a:gd name="connsiteX36" fmla="*/ 3355451 w 3538331"/>
                    <a:gd name="connsiteY36" fmla="*/ 2496710 h 4158533"/>
                    <a:gd name="connsiteX37" fmla="*/ 3212327 w 3538331"/>
                    <a:gd name="connsiteY37" fmla="*/ 2528515 h 4158533"/>
                    <a:gd name="connsiteX38" fmla="*/ 3299791 w 3538331"/>
                    <a:gd name="connsiteY38" fmla="*/ 2822713 h 4158533"/>
                    <a:gd name="connsiteX39" fmla="*/ 3164619 w 3538331"/>
                    <a:gd name="connsiteY39" fmla="*/ 2910178 h 4158533"/>
                    <a:gd name="connsiteX40" fmla="*/ 2989691 w 3538331"/>
                    <a:gd name="connsiteY40" fmla="*/ 2918129 h 4158533"/>
                    <a:gd name="connsiteX41" fmla="*/ 3108960 w 3538331"/>
                    <a:gd name="connsiteY41" fmla="*/ 3053301 h 4158533"/>
                    <a:gd name="connsiteX42" fmla="*/ 2862470 w 3538331"/>
                    <a:gd name="connsiteY42" fmla="*/ 3411110 h 4158533"/>
                    <a:gd name="connsiteX43" fmla="*/ 2639833 w 3538331"/>
                    <a:gd name="connsiteY43" fmla="*/ 3419061 h 4158533"/>
                    <a:gd name="connsiteX44" fmla="*/ 2623931 w 3538331"/>
                    <a:gd name="connsiteY44" fmla="*/ 3538331 h 4158533"/>
                    <a:gd name="connsiteX45" fmla="*/ 2480807 w 3538331"/>
                    <a:gd name="connsiteY45" fmla="*/ 3554233 h 4158533"/>
                    <a:gd name="connsiteX46" fmla="*/ 2552369 w 3538331"/>
                    <a:gd name="connsiteY46" fmla="*/ 3689406 h 4158533"/>
                    <a:gd name="connsiteX47" fmla="*/ 2210463 w 3538331"/>
                    <a:gd name="connsiteY47" fmla="*/ 3919993 h 4158533"/>
                    <a:gd name="connsiteX48" fmla="*/ 2226365 w 3538331"/>
                    <a:gd name="connsiteY48" fmla="*/ 4086971 h 4158533"/>
                    <a:gd name="connsiteX49" fmla="*/ 1932167 w 3538331"/>
                    <a:gd name="connsiteY49" fmla="*/ 4118776 h 4158533"/>
                    <a:gd name="connsiteX50" fmla="*/ 1884459 w 3538331"/>
                    <a:gd name="connsiteY50" fmla="*/ 4158533 h 4158533"/>
                    <a:gd name="connsiteX51" fmla="*/ 1773141 w 3538331"/>
                    <a:gd name="connsiteY51" fmla="*/ 3975653 h 4158533"/>
                    <a:gd name="connsiteX52" fmla="*/ 1558456 w 3538331"/>
                    <a:gd name="connsiteY52" fmla="*/ 3951799 h 4158533"/>
                    <a:gd name="connsiteX53" fmla="*/ 1502797 w 3538331"/>
                    <a:gd name="connsiteY53" fmla="*/ 4079020 h 4158533"/>
                    <a:gd name="connsiteX54" fmla="*/ 1288111 w 3538331"/>
                    <a:gd name="connsiteY54" fmla="*/ 3975653 h 4158533"/>
                    <a:gd name="connsiteX55" fmla="*/ 1137037 w 3538331"/>
                    <a:gd name="connsiteY55" fmla="*/ 3832529 h 4158533"/>
                    <a:gd name="connsiteX56" fmla="*/ 985962 w 3538331"/>
                    <a:gd name="connsiteY56" fmla="*/ 3657600 h 4158533"/>
                    <a:gd name="connsiteX57" fmla="*/ 898497 w 3538331"/>
                    <a:gd name="connsiteY57" fmla="*/ 3347500 h 4158533"/>
                    <a:gd name="connsiteX58" fmla="*/ 850790 w 3538331"/>
                    <a:gd name="connsiteY58" fmla="*/ 2798860 h 4158533"/>
                    <a:gd name="connsiteX59" fmla="*/ 938254 w 3538331"/>
                    <a:gd name="connsiteY59" fmla="*/ 2719347 h 4158533"/>
                    <a:gd name="connsiteX60" fmla="*/ 1097280 w 3538331"/>
                    <a:gd name="connsiteY60" fmla="*/ 2806811 h 4158533"/>
                    <a:gd name="connsiteX61" fmla="*/ 1192696 w 3538331"/>
                    <a:gd name="connsiteY61" fmla="*/ 2806811 h 4158533"/>
                    <a:gd name="connsiteX62" fmla="*/ 1152939 w 3538331"/>
                    <a:gd name="connsiteY62" fmla="*/ 2655736 h 4158533"/>
                    <a:gd name="connsiteX63" fmla="*/ 1065475 w 3538331"/>
                    <a:gd name="connsiteY63" fmla="*/ 2321781 h 4158533"/>
                    <a:gd name="connsiteX64" fmla="*/ 1304014 w 3538331"/>
                    <a:gd name="connsiteY64" fmla="*/ 2305879 h 41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538331" h="4158533">
                      <a:moveTo>
                        <a:pt x="1304014" y="2305879"/>
                      </a:moveTo>
                      <a:lnTo>
                        <a:pt x="1319917" y="2099145"/>
                      </a:lnTo>
                      <a:lnTo>
                        <a:pt x="1264257" y="1979875"/>
                      </a:lnTo>
                      <a:lnTo>
                        <a:pt x="978011" y="1908313"/>
                      </a:lnTo>
                      <a:lnTo>
                        <a:pt x="962108" y="1796995"/>
                      </a:lnTo>
                      <a:lnTo>
                        <a:pt x="858741" y="1781093"/>
                      </a:lnTo>
                      <a:lnTo>
                        <a:pt x="834887" y="1598213"/>
                      </a:lnTo>
                      <a:lnTo>
                        <a:pt x="667910" y="1590261"/>
                      </a:lnTo>
                      <a:lnTo>
                        <a:pt x="636104" y="1478943"/>
                      </a:lnTo>
                      <a:lnTo>
                        <a:pt x="445273" y="1351722"/>
                      </a:lnTo>
                      <a:lnTo>
                        <a:pt x="405517" y="1200647"/>
                      </a:lnTo>
                      <a:lnTo>
                        <a:pt x="278296" y="1216550"/>
                      </a:lnTo>
                      <a:lnTo>
                        <a:pt x="127221" y="1113183"/>
                      </a:lnTo>
                      <a:lnTo>
                        <a:pt x="71562" y="834887"/>
                      </a:lnTo>
                      <a:lnTo>
                        <a:pt x="0" y="747423"/>
                      </a:lnTo>
                      <a:lnTo>
                        <a:pt x="23854" y="652007"/>
                      </a:lnTo>
                      <a:lnTo>
                        <a:pt x="151075" y="636105"/>
                      </a:lnTo>
                      <a:lnTo>
                        <a:pt x="254442" y="477079"/>
                      </a:lnTo>
                      <a:lnTo>
                        <a:pt x="445273" y="294199"/>
                      </a:lnTo>
                      <a:lnTo>
                        <a:pt x="628153" y="159027"/>
                      </a:lnTo>
                      <a:lnTo>
                        <a:pt x="811033" y="0"/>
                      </a:lnTo>
                      <a:lnTo>
                        <a:pt x="1121134" y="318053"/>
                      </a:lnTo>
                      <a:lnTo>
                        <a:pt x="1351722" y="572494"/>
                      </a:lnTo>
                      <a:lnTo>
                        <a:pt x="1502797" y="612251"/>
                      </a:lnTo>
                      <a:lnTo>
                        <a:pt x="1598212" y="572494"/>
                      </a:lnTo>
                      <a:lnTo>
                        <a:pt x="1765190" y="755374"/>
                      </a:lnTo>
                      <a:lnTo>
                        <a:pt x="1836751" y="874644"/>
                      </a:lnTo>
                      <a:lnTo>
                        <a:pt x="1971924" y="1470992"/>
                      </a:lnTo>
                      <a:lnTo>
                        <a:pt x="2130950" y="1701580"/>
                      </a:lnTo>
                      <a:lnTo>
                        <a:pt x="2313830" y="1741336"/>
                      </a:lnTo>
                      <a:lnTo>
                        <a:pt x="2735249" y="1637969"/>
                      </a:lnTo>
                      <a:lnTo>
                        <a:pt x="2735249" y="1820849"/>
                      </a:lnTo>
                      <a:lnTo>
                        <a:pt x="3061252" y="1876508"/>
                      </a:lnTo>
                      <a:lnTo>
                        <a:pt x="3331597" y="2083242"/>
                      </a:lnTo>
                      <a:lnTo>
                        <a:pt x="3490623" y="2107096"/>
                      </a:lnTo>
                      <a:lnTo>
                        <a:pt x="3538331" y="2345635"/>
                      </a:lnTo>
                      <a:lnTo>
                        <a:pt x="3355451" y="2496710"/>
                      </a:lnTo>
                      <a:lnTo>
                        <a:pt x="3212327" y="2528515"/>
                      </a:lnTo>
                      <a:lnTo>
                        <a:pt x="3299791" y="2822713"/>
                      </a:lnTo>
                      <a:lnTo>
                        <a:pt x="3164619" y="2910178"/>
                      </a:lnTo>
                      <a:lnTo>
                        <a:pt x="2989691" y="2918129"/>
                      </a:lnTo>
                      <a:lnTo>
                        <a:pt x="3108960" y="3053301"/>
                      </a:lnTo>
                      <a:lnTo>
                        <a:pt x="2862470" y="3411110"/>
                      </a:lnTo>
                      <a:lnTo>
                        <a:pt x="2639833" y="3419061"/>
                      </a:lnTo>
                      <a:lnTo>
                        <a:pt x="2623931" y="3538331"/>
                      </a:lnTo>
                      <a:lnTo>
                        <a:pt x="2480807" y="3554233"/>
                      </a:lnTo>
                      <a:lnTo>
                        <a:pt x="2552369" y="3689406"/>
                      </a:lnTo>
                      <a:lnTo>
                        <a:pt x="2210463" y="3919993"/>
                      </a:lnTo>
                      <a:lnTo>
                        <a:pt x="2226365" y="4086971"/>
                      </a:lnTo>
                      <a:lnTo>
                        <a:pt x="1932167" y="4118776"/>
                      </a:lnTo>
                      <a:lnTo>
                        <a:pt x="1884459" y="4158533"/>
                      </a:lnTo>
                      <a:lnTo>
                        <a:pt x="1773141" y="3975653"/>
                      </a:lnTo>
                      <a:lnTo>
                        <a:pt x="1558456" y="3951799"/>
                      </a:lnTo>
                      <a:lnTo>
                        <a:pt x="1502797" y="4079020"/>
                      </a:lnTo>
                      <a:lnTo>
                        <a:pt x="1288111" y="3975653"/>
                      </a:lnTo>
                      <a:lnTo>
                        <a:pt x="1137037" y="3832529"/>
                      </a:lnTo>
                      <a:lnTo>
                        <a:pt x="985962" y="3657600"/>
                      </a:lnTo>
                      <a:lnTo>
                        <a:pt x="898497" y="3347500"/>
                      </a:lnTo>
                      <a:lnTo>
                        <a:pt x="850790" y="2798860"/>
                      </a:lnTo>
                      <a:lnTo>
                        <a:pt x="938254" y="2719347"/>
                      </a:lnTo>
                      <a:lnTo>
                        <a:pt x="1097280" y="2806811"/>
                      </a:lnTo>
                      <a:lnTo>
                        <a:pt x="1192696" y="2806811"/>
                      </a:lnTo>
                      <a:lnTo>
                        <a:pt x="1152939" y="2655736"/>
                      </a:lnTo>
                      <a:lnTo>
                        <a:pt x="1065475" y="2321781"/>
                      </a:lnTo>
                      <a:lnTo>
                        <a:pt x="1304014" y="2305879"/>
                      </a:lnTo>
                      <a:close/>
                    </a:path>
                  </a:pathLst>
                </a:cu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036661" y="3832529"/>
                  <a:ext cx="888595" cy="1730047"/>
                </a:xfrm>
                <a:custGeom>
                  <a:avLst/>
                  <a:gdLst>
                    <a:gd name="connsiteX0" fmla="*/ 565280 w 888595"/>
                    <a:gd name="connsiteY0" fmla="*/ 39756 h 1730047"/>
                    <a:gd name="connsiteX1" fmla="*/ 573231 w 888595"/>
                    <a:gd name="connsiteY1" fmla="*/ 87464 h 1730047"/>
                    <a:gd name="connsiteX2" fmla="*/ 628890 w 888595"/>
                    <a:gd name="connsiteY2" fmla="*/ 151074 h 1730047"/>
                    <a:gd name="connsiteX3" fmla="*/ 692501 w 888595"/>
                    <a:gd name="connsiteY3" fmla="*/ 159026 h 1730047"/>
                    <a:gd name="connsiteX4" fmla="*/ 724306 w 888595"/>
                    <a:gd name="connsiteY4" fmla="*/ 166977 h 1730047"/>
                    <a:gd name="connsiteX5" fmla="*/ 772014 w 888595"/>
                    <a:gd name="connsiteY5" fmla="*/ 182880 h 1730047"/>
                    <a:gd name="connsiteX6" fmla="*/ 819722 w 888595"/>
                    <a:gd name="connsiteY6" fmla="*/ 214685 h 1730047"/>
                    <a:gd name="connsiteX7" fmla="*/ 779965 w 888595"/>
                    <a:gd name="connsiteY7" fmla="*/ 333954 h 1730047"/>
                    <a:gd name="connsiteX8" fmla="*/ 764062 w 888595"/>
                    <a:gd name="connsiteY8" fmla="*/ 532737 h 1730047"/>
                    <a:gd name="connsiteX9" fmla="*/ 756111 w 888595"/>
                    <a:gd name="connsiteY9" fmla="*/ 556591 h 1730047"/>
                    <a:gd name="connsiteX10" fmla="*/ 764062 w 888595"/>
                    <a:gd name="connsiteY10" fmla="*/ 604299 h 1730047"/>
                    <a:gd name="connsiteX11" fmla="*/ 779965 w 888595"/>
                    <a:gd name="connsiteY11" fmla="*/ 699714 h 1730047"/>
                    <a:gd name="connsiteX12" fmla="*/ 795868 w 888595"/>
                    <a:gd name="connsiteY12" fmla="*/ 826935 h 1730047"/>
                    <a:gd name="connsiteX13" fmla="*/ 803819 w 888595"/>
                    <a:gd name="connsiteY13" fmla="*/ 858741 h 1730047"/>
                    <a:gd name="connsiteX14" fmla="*/ 859478 w 888595"/>
                    <a:gd name="connsiteY14" fmla="*/ 970059 h 1730047"/>
                    <a:gd name="connsiteX15" fmla="*/ 827673 w 888595"/>
                    <a:gd name="connsiteY15" fmla="*/ 1264257 h 1730047"/>
                    <a:gd name="connsiteX16" fmla="*/ 795868 w 888595"/>
                    <a:gd name="connsiteY16" fmla="*/ 1280160 h 1730047"/>
                    <a:gd name="connsiteX17" fmla="*/ 740209 w 888595"/>
                    <a:gd name="connsiteY17" fmla="*/ 1463040 h 1730047"/>
                    <a:gd name="connsiteX18" fmla="*/ 692501 w 888595"/>
                    <a:gd name="connsiteY18" fmla="*/ 1542553 h 1730047"/>
                    <a:gd name="connsiteX19" fmla="*/ 676598 w 888595"/>
                    <a:gd name="connsiteY19" fmla="*/ 1566407 h 1730047"/>
                    <a:gd name="connsiteX20" fmla="*/ 668647 w 888595"/>
                    <a:gd name="connsiteY20" fmla="*/ 1717481 h 1730047"/>
                    <a:gd name="connsiteX21" fmla="*/ 557329 w 888595"/>
                    <a:gd name="connsiteY21" fmla="*/ 1725433 h 1730047"/>
                    <a:gd name="connsiteX22" fmla="*/ 541426 w 888595"/>
                    <a:gd name="connsiteY22" fmla="*/ 1701579 h 1730047"/>
                    <a:gd name="connsiteX23" fmla="*/ 469864 w 888595"/>
                    <a:gd name="connsiteY23" fmla="*/ 1677725 h 1730047"/>
                    <a:gd name="connsiteX24" fmla="*/ 398302 w 888595"/>
                    <a:gd name="connsiteY24" fmla="*/ 1645920 h 1730047"/>
                    <a:gd name="connsiteX25" fmla="*/ 374449 w 888595"/>
                    <a:gd name="connsiteY25" fmla="*/ 1590261 h 1730047"/>
                    <a:gd name="connsiteX26" fmla="*/ 350595 w 888595"/>
                    <a:gd name="connsiteY26" fmla="*/ 1558455 h 1730047"/>
                    <a:gd name="connsiteX27" fmla="*/ 279033 w 888595"/>
                    <a:gd name="connsiteY27" fmla="*/ 1494845 h 1730047"/>
                    <a:gd name="connsiteX28" fmla="*/ 255179 w 888595"/>
                    <a:gd name="connsiteY28" fmla="*/ 1423283 h 1730047"/>
                    <a:gd name="connsiteX29" fmla="*/ 247228 w 888595"/>
                    <a:gd name="connsiteY29" fmla="*/ 1383527 h 1730047"/>
                    <a:gd name="connsiteX30" fmla="*/ 215422 w 888595"/>
                    <a:gd name="connsiteY30" fmla="*/ 1375575 h 1730047"/>
                    <a:gd name="connsiteX31" fmla="*/ 151812 w 888595"/>
                    <a:gd name="connsiteY31" fmla="*/ 1367624 h 1730047"/>
                    <a:gd name="connsiteX32" fmla="*/ 120007 w 888595"/>
                    <a:gd name="connsiteY32" fmla="*/ 1296062 h 1730047"/>
                    <a:gd name="connsiteX33" fmla="*/ 135909 w 888595"/>
                    <a:gd name="connsiteY33" fmla="*/ 1264257 h 1730047"/>
                    <a:gd name="connsiteX34" fmla="*/ 159763 w 888595"/>
                    <a:gd name="connsiteY34" fmla="*/ 1248354 h 1730047"/>
                    <a:gd name="connsiteX35" fmla="*/ 80250 w 888595"/>
                    <a:gd name="connsiteY35" fmla="*/ 1065474 h 1730047"/>
                    <a:gd name="connsiteX36" fmla="*/ 24591 w 888595"/>
                    <a:gd name="connsiteY36" fmla="*/ 763325 h 1730047"/>
                    <a:gd name="connsiteX37" fmla="*/ 32542 w 888595"/>
                    <a:gd name="connsiteY37" fmla="*/ 691763 h 1730047"/>
                    <a:gd name="connsiteX38" fmla="*/ 40494 w 888595"/>
                    <a:gd name="connsiteY38" fmla="*/ 667909 h 1730047"/>
                    <a:gd name="connsiteX39" fmla="*/ 8689 w 888595"/>
                    <a:gd name="connsiteY39" fmla="*/ 612250 h 1730047"/>
                    <a:gd name="connsiteX40" fmla="*/ 24591 w 888595"/>
                    <a:gd name="connsiteY40" fmla="*/ 461175 h 1730047"/>
                    <a:gd name="connsiteX41" fmla="*/ 88202 w 888595"/>
                    <a:gd name="connsiteY41" fmla="*/ 469127 h 1730047"/>
                    <a:gd name="connsiteX42" fmla="*/ 112056 w 888595"/>
                    <a:gd name="connsiteY42" fmla="*/ 492981 h 1730047"/>
                    <a:gd name="connsiteX43" fmla="*/ 135909 w 888595"/>
                    <a:gd name="connsiteY43" fmla="*/ 508883 h 1730047"/>
                    <a:gd name="connsiteX44" fmla="*/ 159763 w 888595"/>
                    <a:gd name="connsiteY44" fmla="*/ 540688 h 1730047"/>
                    <a:gd name="connsiteX45" fmla="*/ 223374 w 888595"/>
                    <a:gd name="connsiteY45" fmla="*/ 548640 h 1730047"/>
                    <a:gd name="connsiteX46" fmla="*/ 350595 w 888595"/>
                    <a:gd name="connsiteY46" fmla="*/ 532737 h 1730047"/>
                    <a:gd name="connsiteX47" fmla="*/ 350595 w 888595"/>
                    <a:gd name="connsiteY47" fmla="*/ 397565 h 1730047"/>
                    <a:gd name="connsiteX48" fmla="*/ 342643 w 888595"/>
                    <a:gd name="connsiteY48" fmla="*/ 365760 h 1730047"/>
                    <a:gd name="connsiteX49" fmla="*/ 279033 w 888595"/>
                    <a:gd name="connsiteY49" fmla="*/ 302149 h 1730047"/>
                    <a:gd name="connsiteX50" fmla="*/ 255179 w 888595"/>
                    <a:gd name="connsiteY50" fmla="*/ 39756 h 1730047"/>
                    <a:gd name="connsiteX51" fmla="*/ 271082 w 888595"/>
                    <a:gd name="connsiteY51" fmla="*/ 15902 h 1730047"/>
                    <a:gd name="connsiteX52" fmla="*/ 326741 w 888595"/>
                    <a:gd name="connsiteY52" fmla="*/ 0 h 1730047"/>
                    <a:gd name="connsiteX53" fmla="*/ 350595 w 888595"/>
                    <a:gd name="connsiteY53" fmla="*/ 15902 h 1730047"/>
                    <a:gd name="connsiteX54" fmla="*/ 485767 w 888595"/>
                    <a:gd name="connsiteY54" fmla="*/ 15902 h 1730047"/>
                    <a:gd name="connsiteX55" fmla="*/ 573231 w 888595"/>
                    <a:gd name="connsiteY55" fmla="*/ 23854 h 1730047"/>
                    <a:gd name="connsiteX56" fmla="*/ 565280 w 888595"/>
                    <a:gd name="connsiteY56" fmla="*/ 39756 h 17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88595" h="1730047">
                      <a:moveTo>
                        <a:pt x="565280" y="39756"/>
                      </a:moveTo>
                      <a:cubicBezTo>
                        <a:pt x="565280" y="50358"/>
                        <a:pt x="567030" y="72582"/>
                        <a:pt x="573231" y="87464"/>
                      </a:cubicBezTo>
                      <a:cubicBezTo>
                        <a:pt x="579914" y="103505"/>
                        <a:pt x="604344" y="144380"/>
                        <a:pt x="628890" y="151074"/>
                      </a:cubicBezTo>
                      <a:cubicBezTo>
                        <a:pt x="649506" y="156696"/>
                        <a:pt x="671423" y="155513"/>
                        <a:pt x="692501" y="159026"/>
                      </a:cubicBezTo>
                      <a:cubicBezTo>
                        <a:pt x="703280" y="160823"/>
                        <a:pt x="713839" y="163837"/>
                        <a:pt x="724306" y="166977"/>
                      </a:cubicBezTo>
                      <a:cubicBezTo>
                        <a:pt x="740362" y="171794"/>
                        <a:pt x="758066" y="173582"/>
                        <a:pt x="772014" y="182880"/>
                      </a:cubicBezTo>
                      <a:lnTo>
                        <a:pt x="819722" y="214685"/>
                      </a:lnTo>
                      <a:cubicBezTo>
                        <a:pt x="862752" y="279233"/>
                        <a:pt x="814607" y="191536"/>
                        <a:pt x="779965" y="333954"/>
                      </a:cubicBezTo>
                      <a:cubicBezTo>
                        <a:pt x="764254" y="398543"/>
                        <a:pt x="771144" y="466643"/>
                        <a:pt x="764062" y="532737"/>
                      </a:cubicBezTo>
                      <a:cubicBezTo>
                        <a:pt x="763169" y="541071"/>
                        <a:pt x="758761" y="548640"/>
                        <a:pt x="756111" y="556591"/>
                      </a:cubicBezTo>
                      <a:cubicBezTo>
                        <a:pt x="758761" y="572494"/>
                        <a:pt x="761931" y="588318"/>
                        <a:pt x="764062" y="604299"/>
                      </a:cubicBezTo>
                      <a:cubicBezTo>
                        <a:pt x="775898" y="693065"/>
                        <a:pt x="763391" y="649993"/>
                        <a:pt x="779965" y="699714"/>
                      </a:cubicBezTo>
                      <a:cubicBezTo>
                        <a:pt x="785448" y="754544"/>
                        <a:pt x="786001" y="777602"/>
                        <a:pt x="795868" y="826935"/>
                      </a:cubicBezTo>
                      <a:cubicBezTo>
                        <a:pt x="798011" y="837651"/>
                        <a:pt x="799381" y="848755"/>
                        <a:pt x="803819" y="858741"/>
                      </a:cubicBezTo>
                      <a:cubicBezTo>
                        <a:pt x="820668" y="896651"/>
                        <a:pt x="840925" y="932953"/>
                        <a:pt x="859478" y="970059"/>
                      </a:cubicBezTo>
                      <a:cubicBezTo>
                        <a:pt x="865561" y="1103882"/>
                        <a:pt x="888595" y="1149182"/>
                        <a:pt x="827673" y="1264257"/>
                      </a:cubicBezTo>
                      <a:cubicBezTo>
                        <a:pt x="822127" y="1274733"/>
                        <a:pt x="806470" y="1274859"/>
                        <a:pt x="795868" y="1280160"/>
                      </a:cubicBezTo>
                      <a:cubicBezTo>
                        <a:pt x="729763" y="1379316"/>
                        <a:pt x="788735" y="1277019"/>
                        <a:pt x="740209" y="1463040"/>
                      </a:cubicBezTo>
                      <a:cubicBezTo>
                        <a:pt x="731597" y="1496053"/>
                        <a:pt x="711245" y="1516312"/>
                        <a:pt x="692501" y="1542553"/>
                      </a:cubicBezTo>
                      <a:cubicBezTo>
                        <a:pt x="686946" y="1550329"/>
                        <a:pt x="681899" y="1558456"/>
                        <a:pt x="676598" y="1566407"/>
                      </a:cubicBezTo>
                      <a:cubicBezTo>
                        <a:pt x="644196" y="1663610"/>
                        <a:pt x="647813" y="1613312"/>
                        <a:pt x="668647" y="1717481"/>
                      </a:cubicBezTo>
                      <a:cubicBezTo>
                        <a:pt x="631541" y="1720132"/>
                        <a:pt x="594242" y="1730047"/>
                        <a:pt x="557329" y="1725433"/>
                      </a:cubicBezTo>
                      <a:cubicBezTo>
                        <a:pt x="547846" y="1724248"/>
                        <a:pt x="548767" y="1707697"/>
                        <a:pt x="541426" y="1701579"/>
                      </a:cubicBezTo>
                      <a:cubicBezTo>
                        <a:pt x="520633" y="1684252"/>
                        <a:pt x="494905" y="1682733"/>
                        <a:pt x="469864" y="1677725"/>
                      </a:cubicBezTo>
                      <a:cubicBezTo>
                        <a:pt x="446010" y="1667123"/>
                        <a:pt x="420325" y="1659935"/>
                        <a:pt x="398302" y="1645920"/>
                      </a:cubicBezTo>
                      <a:cubicBezTo>
                        <a:pt x="377079" y="1632414"/>
                        <a:pt x="383871" y="1609105"/>
                        <a:pt x="374449" y="1590261"/>
                      </a:cubicBezTo>
                      <a:cubicBezTo>
                        <a:pt x="368522" y="1578408"/>
                        <a:pt x="360500" y="1567259"/>
                        <a:pt x="350595" y="1558455"/>
                      </a:cubicBezTo>
                      <a:cubicBezTo>
                        <a:pt x="303627" y="1516705"/>
                        <a:pt x="306196" y="1543739"/>
                        <a:pt x="279033" y="1494845"/>
                      </a:cubicBezTo>
                      <a:cubicBezTo>
                        <a:pt x="267007" y="1473198"/>
                        <a:pt x="260516" y="1447302"/>
                        <a:pt x="255179" y="1423283"/>
                      </a:cubicBezTo>
                      <a:cubicBezTo>
                        <a:pt x="252247" y="1410090"/>
                        <a:pt x="255880" y="1393909"/>
                        <a:pt x="247228" y="1383527"/>
                      </a:cubicBezTo>
                      <a:cubicBezTo>
                        <a:pt x="240232" y="1375132"/>
                        <a:pt x="226202" y="1377372"/>
                        <a:pt x="215422" y="1375575"/>
                      </a:cubicBezTo>
                      <a:cubicBezTo>
                        <a:pt x="194344" y="1372062"/>
                        <a:pt x="173015" y="1370274"/>
                        <a:pt x="151812" y="1367624"/>
                      </a:cubicBezTo>
                      <a:cubicBezTo>
                        <a:pt x="137399" y="1346005"/>
                        <a:pt x="120007" y="1324451"/>
                        <a:pt x="120007" y="1296062"/>
                      </a:cubicBezTo>
                      <a:cubicBezTo>
                        <a:pt x="120007" y="1284209"/>
                        <a:pt x="128321" y="1273363"/>
                        <a:pt x="135909" y="1264257"/>
                      </a:cubicBezTo>
                      <a:cubicBezTo>
                        <a:pt x="142027" y="1256916"/>
                        <a:pt x="151812" y="1253655"/>
                        <a:pt x="159763" y="1248354"/>
                      </a:cubicBezTo>
                      <a:cubicBezTo>
                        <a:pt x="151853" y="1231216"/>
                        <a:pt x="87213" y="1095859"/>
                        <a:pt x="80250" y="1065474"/>
                      </a:cubicBezTo>
                      <a:cubicBezTo>
                        <a:pt x="57374" y="965651"/>
                        <a:pt x="43144" y="864041"/>
                        <a:pt x="24591" y="763325"/>
                      </a:cubicBezTo>
                      <a:cubicBezTo>
                        <a:pt x="27241" y="739471"/>
                        <a:pt x="28596" y="715437"/>
                        <a:pt x="32542" y="691763"/>
                      </a:cubicBezTo>
                      <a:cubicBezTo>
                        <a:pt x="33920" y="683496"/>
                        <a:pt x="42902" y="675937"/>
                        <a:pt x="40494" y="667909"/>
                      </a:cubicBezTo>
                      <a:cubicBezTo>
                        <a:pt x="34354" y="647442"/>
                        <a:pt x="19291" y="630803"/>
                        <a:pt x="8689" y="612250"/>
                      </a:cubicBezTo>
                      <a:cubicBezTo>
                        <a:pt x="13990" y="561892"/>
                        <a:pt x="0" y="505439"/>
                        <a:pt x="24591" y="461175"/>
                      </a:cubicBezTo>
                      <a:cubicBezTo>
                        <a:pt x="34969" y="442495"/>
                        <a:pt x="68120" y="461824"/>
                        <a:pt x="88202" y="469127"/>
                      </a:cubicBezTo>
                      <a:cubicBezTo>
                        <a:pt x="98770" y="472970"/>
                        <a:pt x="103417" y="485782"/>
                        <a:pt x="112056" y="492981"/>
                      </a:cubicBezTo>
                      <a:cubicBezTo>
                        <a:pt x="119397" y="499099"/>
                        <a:pt x="129152" y="502126"/>
                        <a:pt x="135909" y="508883"/>
                      </a:cubicBezTo>
                      <a:cubicBezTo>
                        <a:pt x="145280" y="518254"/>
                        <a:pt x="147699" y="535204"/>
                        <a:pt x="159763" y="540688"/>
                      </a:cubicBezTo>
                      <a:cubicBezTo>
                        <a:pt x="179216" y="549530"/>
                        <a:pt x="202170" y="545989"/>
                        <a:pt x="223374" y="548640"/>
                      </a:cubicBezTo>
                      <a:cubicBezTo>
                        <a:pt x="265781" y="543339"/>
                        <a:pt x="315680" y="557383"/>
                        <a:pt x="350595" y="532737"/>
                      </a:cubicBezTo>
                      <a:cubicBezTo>
                        <a:pt x="371085" y="518273"/>
                        <a:pt x="354802" y="420704"/>
                        <a:pt x="350595" y="397565"/>
                      </a:cubicBezTo>
                      <a:cubicBezTo>
                        <a:pt x="348640" y="386813"/>
                        <a:pt x="349200" y="374502"/>
                        <a:pt x="342643" y="365760"/>
                      </a:cubicBezTo>
                      <a:cubicBezTo>
                        <a:pt x="324651" y="341771"/>
                        <a:pt x="279033" y="302149"/>
                        <a:pt x="279033" y="302149"/>
                      </a:cubicBezTo>
                      <a:cubicBezTo>
                        <a:pt x="240779" y="156786"/>
                        <a:pt x="223963" y="172420"/>
                        <a:pt x="255179" y="39756"/>
                      </a:cubicBezTo>
                      <a:cubicBezTo>
                        <a:pt x="257368" y="30454"/>
                        <a:pt x="262728" y="20543"/>
                        <a:pt x="271082" y="15902"/>
                      </a:cubicBezTo>
                      <a:cubicBezTo>
                        <a:pt x="287949" y="6531"/>
                        <a:pt x="308188" y="5301"/>
                        <a:pt x="326741" y="0"/>
                      </a:cubicBezTo>
                      <a:cubicBezTo>
                        <a:pt x="334692" y="5301"/>
                        <a:pt x="342048" y="11628"/>
                        <a:pt x="350595" y="15902"/>
                      </a:cubicBezTo>
                      <a:cubicBezTo>
                        <a:pt x="409836" y="45523"/>
                        <a:pt x="399885" y="30216"/>
                        <a:pt x="485767" y="15902"/>
                      </a:cubicBezTo>
                      <a:lnTo>
                        <a:pt x="573231" y="23854"/>
                      </a:lnTo>
                      <a:cubicBezTo>
                        <a:pt x="585319" y="29898"/>
                        <a:pt x="565280" y="29154"/>
                        <a:pt x="565280" y="39756"/>
                      </a:cubicBezTo>
                      <a:close/>
                    </a:path>
                  </a:pathLst>
                </a:custGeom>
                <a:solidFill>
                  <a:srgbClr val="7030A0">
                    <a:alpha val="40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781800" y="5575756"/>
                <a:ext cx="1404552" cy="461665"/>
              </a:xfrm>
              <a:prstGeom prst="rect">
                <a:avLst/>
              </a:prstGeom>
              <a:noFill/>
            </p:spPr>
            <p:txBody>
              <a:bodyPr wrap="none" rtlCol="0">
                <a:spAutoFit/>
              </a:bodyPr>
              <a:lstStyle/>
              <a:p>
                <a:r>
                  <a:rPr lang="en-US" sz="800" i="1" dirty="0" smtClean="0"/>
                  <a:t>(2 COOP Temperature Points)</a:t>
                </a:r>
              </a:p>
              <a:p>
                <a:pPr>
                  <a:buSzPct val="150000"/>
                  <a:buFont typeface="Calibri" pitchFamily="34" charset="0"/>
                  <a:buChar char="+"/>
                </a:pPr>
                <a:r>
                  <a:rPr lang="en-US" sz="800" i="1" dirty="0" smtClean="0">
                    <a:solidFill>
                      <a:srgbClr val="0070C0"/>
                    </a:solidFill>
                  </a:rPr>
                  <a:t> </a:t>
                </a:r>
                <a:r>
                  <a:rPr lang="en-US" sz="800" dirty="0" smtClean="0">
                    <a:solidFill>
                      <a:srgbClr val="0070C0"/>
                    </a:solidFill>
                  </a:rPr>
                  <a:t>CLX: Climax</a:t>
                </a:r>
              </a:p>
              <a:p>
                <a:pPr>
                  <a:buSzPct val="150000"/>
                  <a:buFont typeface="Calibri" pitchFamily="34" charset="0"/>
                  <a:buChar char="+"/>
                </a:pPr>
                <a:r>
                  <a:rPr lang="en-US" sz="800" i="1" dirty="0" smtClean="0">
                    <a:solidFill>
                      <a:srgbClr val="0070C0"/>
                    </a:solidFill>
                  </a:rPr>
                  <a:t> </a:t>
                </a:r>
                <a:r>
                  <a:rPr lang="en-US" sz="800" dirty="0" smtClean="0">
                    <a:solidFill>
                      <a:srgbClr val="0070C0"/>
                    </a:solidFill>
                  </a:rPr>
                  <a:t>DLL: Dillon</a:t>
                </a:r>
                <a:endParaRPr lang="en-US" sz="1000" i="1" dirty="0">
                  <a:solidFill>
                    <a:srgbClr val="0070C0"/>
                  </a:solidFill>
                </a:endParaRPr>
              </a:p>
            </p:txBody>
          </p:sp>
          <p:sp>
            <p:nvSpPr>
              <p:cNvPr id="11" name="Plus 10"/>
              <p:cNvSpPr>
                <a:spLocks noChangeAspect="1"/>
              </p:cNvSpPr>
              <p:nvPr/>
            </p:nvSpPr>
            <p:spPr>
              <a:xfrm>
                <a:off x="3505200" y="5486400"/>
                <a:ext cx="91440" cy="91440"/>
              </a:xfrm>
              <a:prstGeom prst="math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2"/>
              <p:cNvSpPr>
                <a:spLocks noChangeAspect="1"/>
              </p:cNvSpPr>
              <p:nvPr/>
            </p:nvSpPr>
            <p:spPr>
              <a:xfrm>
                <a:off x="4079585" y="3565267"/>
                <a:ext cx="91440" cy="91440"/>
              </a:xfrm>
              <a:prstGeom prst="math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03385" y="3489067"/>
                <a:ext cx="187615" cy="92333"/>
              </a:xfrm>
              <a:prstGeom prst="rect">
                <a:avLst/>
              </a:prstGeom>
              <a:solidFill>
                <a:schemeClr val="bg1">
                  <a:alpha val="60000"/>
                </a:schemeClr>
              </a:solidFill>
              <a:ln>
                <a:noFill/>
              </a:ln>
            </p:spPr>
            <p:txBody>
              <a:bodyPr wrap="none" lIns="18288" tIns="0" rIns="18288" bIns="0" rtlCol="0" anchor="ctr">
                <a:spAutoFit/>
              </a:bodyPr>
              <a:lstStyle/>
              <a:p>
                <a:r>
                  <a:rPr lang="en-US" sz="600" b="1" dirty="0" smtClean="0">
                    <a:latin typeface="Arial Rounded MT Bold" pitchFamily="34" charset="0"/>
                  </a:rPr>
                  <a:t>DLL</a:t>
                </a:r>
                <a:endParaRPr lang="en-US" sz="600" b="1" dirty="0">
                  <a:latin typeface="Arial Rounded MT Bold" pitchFamily="34" charset="0"/>
                </a:endParaRPr>
              </a:p>
            </p:txBody>
          </p:sp>
          <p:sp>
            <p:nvSpPr>
              <p:cNvPr id="12" name="TextBox 11"/>
              <p:cNvSpPr txBox="1"/>
              <p:nvPr/>
            </p:nvSpPr>
            <p:spPr>
              <a:xfrm>
                <a:off x="3581400" y="5562600"/>
                <a:ext cx="187615" cy="92333"/>
              </a:xfrm>
              <a:prstGeom prst="rect">
                <a:avLst/>
              </a:prstGeom>
              <a:solidFill>
                <a:schemeClr val="bg1">
                  <a:alpha val="60000"/>
                </a:schemeClr>
              </a:solidFill>
              <a:ln>
                <a:noFill/>
              </a:ln>
            </p:spPr>
            <p:txBody>
              <a:bodyPr wrap="none" lIns="18288" tIns="0" rIns="18288" bIns="0" rtlCol="0" anchor="ctr">
                <a:spAutoFit/>
              </a:bodyPr>
              <a:lstStyle/>
              <a:p>
                <a:r>
                  <a:rPr lang="en-US" sz="600" b="1" dirty="0" smtClean="0">
                    <a:latin typeface="Arial Rounded MT Bold" pitchFamily="34" charset="0"/>
                  </a:rPr>
                  <a:t>CLX</a:t>
                </a:r>
                <a:endParaRPr lang="en-US" sz="600" b="1" dirty="0">
                  <a:latin typeface="Arial Rounded MT Bold" pitchFamily="34" charset="0"/>
                </a:endParaRPr>
              </a:p>
            </p:txBody>
          </p:sp>
        </p:grpSp>
        <p:sp>
          <p:nvSpPr>
            <p:cNvPr id="16" name="Oval 15"/>
            <p:cNvSpPr/>
            <p:nvPr/>
          </p:nvSpPr>
          <p:spPr>
            <a:xfrm>
              <a:off x="3581400" y="2819400"/>
              <a:ext cx="304800" cy="228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05200" y="4495800"/>
              <a:ext cx="304800" cy="228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14800" y="5486400"/>
              <a:ext cx="304800" cy="228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81600" y="3429000"/>
              <a:ext cx="304800" cy="228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00400" y="5410200"/>
              <a:ext cx="304800" cy="228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34200" y="4495800"/>
              <a:ext cx="914400" cy="228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05200" y="5486400"/>
              <a:ext cx="3048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62400" y="3429000"/>
              <a:ext cx="3048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858000" y="5562600"/>
              <a:ext cx="12954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2133600" y="3505200"/>
            <a:ext cx="304800" cy="228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19077</TotalTime>
  <Words>2375</Words>
  <Application>Microsoft Office PowerPoint</Application>
  <PresentationFormat>On-screen Show (4:3)</PresentationFormat>
  <Paragraphs>463</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Clip</vt:lpstr>
      <vt:lpstr>Hydrologic Model Review</vt:lpstr>
      <vt:lpstr>Overview</vt:lpstr>
      <vt:lpstr>NWS River Forecast Model</vt:lpstr>
      <vt:lpstr>NWS River Forecast Model</vt:lpstr>
      <vt:lpstr>CBRFC Model Setup</vt:lpstr>
      <vt:lpstr>Slide 6</vt:lpstr>
      <vt:lpstr>Calibration – Basics</vt:lpstr>
      <vt:lpstr>Calibration – Basics</vt:lpstr>
      <vt:lpstr>Blue River Basin Data Points</vt:lpstr>
      <vt:lpstr>Slide 10</vt:lpstr>
      <vt:lpstr>Calibration – Precipitation</vt:lpstr>
      <vt:lpstr>Calibration – Temperature</vt:lpstr>
      <vt:lpstr>Slide 13</vt:lpstr>
      <vt:lpstr>Slide 14</vt:lpstr>
      <vt:lpstr>Calibration – Parameters </vt:lpstr>
      <vt:lpstr>Calibration – Results </vt:lpstr>
      <vt:lpstr>Calibration – Results </vt:lpstr>
      <vt:lpstr>Calibration – Techniques</vt:lpstr>
      <vt:lpstr>Calibration – Techniques</vt:lpstr>
      <vt:lpstr>Calibration – Techniques</vt:lpstr>
      <vt:lpstr>Calibration – Techniques</vt:lpstr>
      <vt:lpstr>Operations</vt:lpstr>
      <vt:lpstr>Operations Initial Conditions – Soil Moisture</vt:lpstr>
      <vt:lpstr>Slide 24</vt:lpstr>
      <vt:lpstr>Slide 25</vt:lpstr>
      <vt:lpstr>Operations Initial Conditions – SWE Accumulation Period</vt:lpstr>
      <vt:lpstr>Operations Initial Conditions – SWE Melt Period</vt:lpstr>
      <vt:lpstr>Slide 28</vt:lpstr>
      <vt:lpstr>Slide 29</vt:lpstr>
      <vt:lpstr>Slide 30</vt:lpstr>
      <vt:lpstr>Slide 31</vt:lpstr>
      <vt:lpstr>Slide 32</vt:lpstr>
      <vt:lpstr>Slide 33</vt:lpstr>
      <vt:lpstr>Slide 34</vt:lpstr>
      <vt:lpstr>Slide 35</vt:lpstr>
      <vt:lpstr>Statistical Water Supply (SWS)</vt:lpstr>
      <vt:lpstr>Statistical Water Supply (SWS)</vt:lpstr>
      <vt:lpstr>Sources of Error</vt:lpstr>
      <vt:lpstr>Questions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ccp</dc:creator>
  <cp:lastModifiedBy>brenda alcorn</cp:lastModifiedBy>
  <cp:revision>1571</cp:revision>
  <dcterms:created xsi:type="dcterms:W3CDTF">2013-10-07T15:24:56Z</dcterms:created>
  <dcterms:modified xsi:type="dcterms:W3CDTF">2014-02-25T15:05:10Z</dcterms:modified>
</cp:coreProperties>
</file>