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256" r:id="rId2"/>
    <p:sldId id="324" r:id="rId3"/>
    <p:sldId id="325" r:id="rId4"/>
    <p:sldId id="326" r:id="rId5"/>
    <p:sldId id="334" r:id="rId6"/>
    <p:sldId id="291" r:id="rId7"/>
    <p:sldId id="297" r:id="rId8"/>
    <p:sldId id="337" r:id="rId9"/>
    <p:sldId id="340" r:id="rId10"/>
    <p:sldId id="335" r:id="rId11"/>
    <p:sldId id="336" r:id="rId12"/>
    <p:sldId id="338" r:id="rId13"/>
    <p:sldId id="284" r:id="rId14"/>
    <p:sldId id="299" r:id="rId15"/>
    <p:sldId id="312" r:id="rId16"/>
    <p:sldId id="288" r:id="rId17"/>
    <p:sldId id="327" r:id="rId18"/>
    <p:sldId id="317" r:id="rId19"/>
    <p:sldId id="318" r:id="rId20"/>
    <p:sldId id="319" r:id="rId21"/>
    <p:sldId id="316" r:id="rId22"/>
    <p:sldId id="320" r:id="rId23"/>
    <p:sldId id="339" r:id="rId24"/>
    <p:sldId id="341" r:id="rId25"/>
    <p:sldId id="342" r:id="rId26"/>
    <p:sldId id="343" r:id="rId27"/>
    <p:sldId id="344" r:id="rId28"/>
    <p:sldId id="345" r:id="rId29"/>
    <p:sldId id="346" r:id="rId30"/>
    <p:sldId id="264" r:id="rId31"/>
    <p:sldId id="328" r:id="rId32"/>
    <p:sldId id="365" r:id="rId33"/>
    <p:sldId id="323" r:id="rId34"/>
    <p:sldId id="350" r:id="rId35"/>
    <p:sldId id="351" r:id="rId36"/>
    <p:sldId id="353" r:id="rId37"/>
    <p:sldId id="355" r:id="rId38"/>
    <p:sldId id="358" r:id="rId39"/>
    <p:sldId id="359" r:id="rId40"/>
    <p:sldId id="360" r:id="rId41"/>
    <p:sldId id="361" r:id="rId42"/>
    <p:sldId id="331" r:id="rId43"/>
    <p:sldId id="332" r:id="rId44"/>
    <p:sldId id="333" r:id="rId45"/>
    <p:sldId id="306" r:id="rId46"/>
    <p:sldId id="307" r:id="rId47"/>
    <p:sldId id="295" r:id="rId48"/>
    <p:sldId id="308" r:id="rId49"/>
    <p:sldId id="304" r:id="rId50"/>
    <p:sldId id="305" r:id="rId51"/>
    <p:sldId id="321" r:id="rId52"/>
    <p:sldId id="315" r:id="rId53"/>
    <p:sldId id="322" r:id="rId54"/>
    <p:sldId id="303" r:id="rId55"/>
    <p:sldId id="362" r:id="rId56"/>
    <p:sldId id="363" r:id="rId57"/>
    <p:sldId id="364" r:id="rId58"/>
  </p:sldIdLst>
  <p:sldSz cx="9144000" cy="6858000" type="screen4x3"/>
  <p:notesSz cx="7053263" cy="93091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1" charset="0"/>
        <a:ea typeface="+mn-ea"/>
        <a:cs typeface="+mn-cs"/>
      </a:defRPr>
    </a:lvl5pPr>
    <a:lvl6pPr marL="2286000" algn="l" defTabSz="914400" rtl="0" eaLnBrk="1" latinLnBrk="0" hangingPunct="1">
      <a:defRPr sz="2400" kern="1200">
        <a:solidFill>
          <a:schemeClr val="tx1"/>
        </a:solidFill>
        <a:latin typeface="Geneva" pitchFamily="1" charset="0"/>
        <a:ea typeface="+mn-ea"/>
        <a:cs typeface="+mn-cs"/>
      </a:defRPr>
    </a:lvl6pPr>
    <a:lvl7pPr marL="2743200" algn="l" defTabSz="914400" rtl="0" eaLnBrk="1" latinLnBrk="0" hangingPunct="1">
      <a:defRPr sz="2400" kern="1200">
        <a:solidFill>
          <a:schemeClr val="tx1"/>
        </a:solidFill>
        <a:latin typeface="Geneva" pitchFamily="1" charset="0"/>
        <a:ea typeface="+mn-ea"/>
        <a:cs typeface="+mn-cs"/>
      </a:defRPr>
    </a:lvl7pPr>
    <a:lvl8pPr marL="3200400" algn="l" defTabSz="914400" rtl="0" eaLnBrk="1" latinLnBrk="0" hangingPunct="1">
      <a:defRPr sz="2400" kern="1200">
        <a:solidFill>
          <a:schemeClr val="tx1"/>
        </a:solidFill>
        <a:latin typeface="Geneva" pitchFamily="1" charset="0"/>
        <a:ea typeface="+mn-ea"/>
        <a:cs typeface="+mn-cs"/>
      </a:defRPr>
    </a:lvl8pPr>
    <a:lvl9pPr marL="3657600" algn="l" defTabSz="914400" rtl="0" eaLnBrk="1" latinLnBrk="0" hangingPunct="1">
      <a:defRPr sz="2400" kern="1200">
        <a:solidFill>
          <a:schemeClr val="tx1"/>
        </a:solidFill>
        <a:latin typeface="Geneva" pitchFamily="1" charset="0"/>
        <a:ea typeface="+mn-ea"/>
        <a:cs typeface="+mn-cs"/>
      </a:defRPr>
    </a:lvl9pPr>
  </p:defaultTextStyle>
  <p:extLst>
    <p:ext uri="{521415D9-36F7-43E2-AB2F-B90AF26B5E84}">
      <p14:sectionLst xmlns:p14="http://schemas.microsoft.com/office/powerpoint/2010/main" xmlns="">
        <p14:section name="Default Section" id="{3F5FB18E-2F38-480F-91F2-B1DA8436D561}">
          <p14:sldIdLst>
            <p14:sldId id="256"/>
            <p14:sldId id="324"/>
            <p14:sldId id="325"/>
            <p14:sldId id="326"/>
            <p14:sldId id="334"/>
            <p14:sldId id="291"/>
            <p14:sldId id="297"/>
            <p14:sldId id="337"/>
            <p14:sldId id="340"/>
            <p14:sldId id="335"/>
            <p14:sldId id="336"/>
            <p14:sldId id="338"/>
            <p14:sldId id="284"/>
            <p14:sldId id="299"/>
            <p14:sldId id="312"/>
            <p14:sldId id="288"/>
            <p14:sldId id="327"/>
            <p14:sldId id="317"/>
            <p14:sldId id="318"/>
            <p14:sldId id="319"/>
            <p14:sldId id="316"/>
            <p14:sldId id="320"/>
            <p14:sldId id="339"/>
            <p14:sldId id="341"/>
            <p14:sldId id="342"/>
            <p14:sldId id="343"/>
            <p14:sldId id="344"/>
            <p14:sldId id="345"/>
            <p14:sldId id="346"/>
            <p14:sldId id="264"/>
            <p14:sldId id="328"/>
            <p14:sldId id="365"/>
            <p14:sldId id="323"/>
            <p14:sldId id="350"/>
            <p14:sldId id="351"/>
            <p14:sldId id="353"/>
            <p14:sldId id="355"/>
            <p14:sldId id="358"/>
            <p14:sldId id="359"/>
            <p14:sldId id="360"/>
            <p14:sldId id="361"/>
            <p14:sldId id="331"/>
            <p14:sldId id="332"/>
            <p14:sldId id="333"/>
            <p14:sldId id="306"/>
            <p14:sldId id="307"/>
            <p14:sldId id="295"/>
            <p14:sldId id="308"/>
            <p14:sldId id="304"/>
            <p14:sldId id="305"/>
            <p14:sldId id="321"/>
            <p14:sldId id="315"/>
            <p14:sldId id="322"/>
            <p14:sldId id="303"/>
            <p14:sldId id="362"/>
            <p14:sldId id="363"/>
            <p14:sldId id="3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840C22"/>
    <a:srgbClr val="FFB7B7"/>
    <a:srgbClr val="FF7C80"/>
    <a:srgbClr val="FFFFFF"/>
    <a:srgbClr val="6E0000"/>
    <a:srgbClr val="5B1717"/>
    <a:srgbClr val="5A0C0C"/>
    <a:srgbClr val="6B0D0D"/>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71" autoAdjust="0"/>
    <p:restoredTop sz="78824" autoAdjust="0"/>
  </p:normalViewPr>
  <p:slideViewPr>
    <p:cSldViewPr snapToGrid="0">
      <p:cViewPr>
        <p:scale>
          <a:sx n="110" d="100"/>
          <a:sy n="110" d="100"/>
        </p:scale>
        <p:origin x="-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3930" y="-288"/>
      </p:cViewPr>
      <p:guideLst>
        <p:guide orient="horz" pos="2932"/>
        <p:guide pos="222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5694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200150" y="698500"/>
            <a:ext cx="4654550" cy="3490913"/>
          </a:xfrm>
          <a:prstGeom prst="rect">
            <a:avLst/>
          </a:prstGeom>
          <a:noFill/>
          <a:ln w="1270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1" name="Rectangle 3"/>
          <p:cNvSpPr>
            <a:spLocks noGrp="1" noChangeArrowheads="1"/>
          </p:cNvSpPr>
          <p:nvPr>
            <p:ph type="body" sz="quarter" idx="3"/>
          </p:nvPr>
        </p:nvSpPr>
        <p:spPr bwMode="auto">
          <a:xfrm>
            <a:off x="1013907" y="4421823"/>
            <a:ext cx="5172393" cy="4189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524" tIns="45450" rIns="92524" bIns="45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2519703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Presenting</a:t>
            </a:r>
            <a:r>
              <a:rPr lang="en-US" baseline="0" dirty="0" smtClean="0"/>
              <a:t> results of SARP project, presentation given on behalf of Rebecca who is completing this work as part of her MS</a:t>
            </a:r>
          </a:p>
          <a:p>
            <a:endParaRPr lang="en-US" baseline="0" dirty="0" smtClean="0"/>
          </a:p>
          <a:p>
            <a:r>
              <a:rPr lang="en-US" baseline="0" dirty="0" smtClean="0"/>
              <a:t>In addition to Rick and myself I should acknowledge Kevin Werner and Ashley Nielson and others are CBRFC, Andy Wood at NCAR, and project partners…</a:t>
            </a:r>
            <a:endParaRPr lang="en-US" dirty="0"/>
          </a:p>
        </p:txBody>
      </p:sp>
    </p:spTree>
    <p:extLst>
      <p:ext uri="{BB962C8B-B14F-4D97-AF65-F5344CB8AC3E}">
        <p14:creationId xmlns:p14="http://schemas.microsoft.com/office/powerpoint/2010/main" xmlns="" val="346608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eaLnBrk="1" fontAlgn="auto" hangingPunct="1">
              <a:spcBef>
                <a:spcPts val="0"/>
              </a:spcBef>
              <a:spcAft>
                <a:spcPts val="0"/>
              </a:spcAft>
              <a:defRPr/>
            </a:pPr>
            <a:r>
              <a:rPr lang="en-US" baseline="0" dirty="0" smtClean="0"/>
              <a:t>This table is one part of larger table that was filled out collaboratively during the workshop</a:t>
            </a:r>
          </a:p>
        </p:txBody>
      </p:sp>
      <p:sp>
        <p:nvSpPr>
          <p:cNvPr id="4" name="Slide Number Placeholder 3"/>
          <p:cNvSpPr>
            <a:spLocks noGrp="1"/>
          </p:cNvSpPr>
          <p:nvPr>
            <p:ph type="sldNum" sz="quarter" idx="10"/>
          </p:nvPr>
        </p:nvSpPr>
        <p:spPr>
          <a:xfrm>
            <a:off x="3995217" y="8842029"/>
            <a:ext cx="3056414" cy="465455"/>
          </a:xfrm>
          <a:prstGeom prst="rect">
            <a:avLst/>
          </a:prstGeom>
        </p:spPr>
        <p:txBody>
          <a:bodyPr lIns="93497" tIns="46749" rIns="93497" bIns="46749"/>
          <a:lstStyle/>
          <a:p>
            <a:fld id="{D866F993-F759-4A16-A3F4-5DB84DCA767D}" type="slidenum">
              <a:rPr lang="en-US" smtClean="0"/>
              <a:pPr/>
              <a:t>10</a:t>
            </a:fld>
            <a:endParaRPr lang="en-US"/>
          </a:p>
        </p:txBody>
      </p:sp>
    </p:spTree>
    <p:extLst>
      <p:ext uri="{BB962C8B-B14F-4D97-AF65-F5344CB8AC3E}">
        <p14:creationId xmlns:p14="http://schemas.microsoft.com/office/powerpoint/2010/main" xmlns="" val="233729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eaLnBrk="1" fontAlgn="auto" hangingPunct="1">
              <a:spcBef>
                <a:spcPts val="0"/>
              </a:spcBef>
              <a:spcAft>
                <a:spcPts val="0"/>
              </a:spcAft>
              <a:defRPr/>
            </a:pPr>
            <a:r>
              <a:rPr lang="en-US" baseline="0" dirty="0" smtClean="0"/>
              <a:t>This table relates metrics to scale. Depending on system, scale has important implications on forecast products needed, for instance all three partners manage for floods, </a:t>
            </a:r>
            <a:r>
              <a:rPr lang="en-US" baseline="0" dirty="0" err="1" smtClean="0"/>
              <a:t>SnoPUD</a:t>
            </a:r>
            <a:r>
              <a:rPr lang="en-US" baseline="0" dirty="0" smtClean="0"/>
              <a:t> outlook more on weekly </a:t>
            </a:r>
            <a:r>
              <a:rPr lang="en-US" baseline="0" dirty="0" err="1" smtClean="0"/>
              <a:t>timestep</a:t>
            </a:r>
            <a:r>
              <a:rPr lang="en-US" baseline="0" dirty="0" smtClean="0"/>
              <a:t> because of capacity though new FERC license requires channel forming flows which is more daily/hourly</a:t>
            </a:r>
          </a:p>
          <a:p>
            <a:pPr defTabSz="934974" eaLnBrk="1" fontAlgn="auto" hangingPunct="1">
              <a:spcBef>
                <a:spcPts val="0"/>
              </a:spcBef>
              <a:spcAft>
                <a:spcPts val="0"/>
              </a:spcAft>
              <a:defRPr/>
            </a:pPr>
            <a:endParaRPr lang="en-US" baseline="0" dirty="0" smtClean="0"/>
          </a:p>
          <a:p>
            <a:pPr defTabSz="934974" eaLnBrk="1" fontAlgn="auto" hangingPunct="1">
              <a:spcBef>
                <a:spcPts val="0"/>
              </a:spcBef>
              <a:spcAft>
                <a:spcPts val="0"/>
              </a:spcAft>
              <a:defRPr/>
            </a:pPr>
            <a:r>
              <a:rPr lang="en-US" baseline="0" dirty="0" smtClean="0"/>
              <a:t>SLC is a daily to hourly operation during peak runoff to avoid flooding parts of the city, but the planning for managing during the peak flow seasons begins well in advance, as far back as February/March for releases as downstream releases are constrained </a:t>
            </a:r>
          </a:p>
          <a:p>
            <a:pPr defTabSz="934974" eaLnBrk="1" fontAlgn="auto" hangingPunct="1">
              <a:spcBef>
                <a:spcPts val="0"/>
              </a:spcBef>
              <a:spcAft>
                <a:spcPts val="0"/>
              </a:spcAft>
              <a:defRPr/>
            </a:pPr>
            <a:endParaRPr lang="en-US" baseline="0" dirty="0" smtClean="0"/>
          </a:p>
          <a:p>
            <a:pPr defTabSz="934974" eaLnBrk="1" fontAlgn="auto" hangingPunct="1">
              <a:spcBef>
                <a:spcPts val="0"/>
              </a:spcBef>
              <a:spcAft>
                <a:spcPts val="0"/>
              </a:spcAft>
              <a:defRPr/>
            </a:pPr>
            <a:r>
              <a:rPr lang="en-US" baseline="0" dirty="0" smtClean="0"/>
              <a:t>Lastly, Bear Lake operates flood control weekly during peak runoff due to larger capacity but must being looking out months in advance due to downstream flow restrictions</a:t>
            </a:r>
          </a:p>
          <a:p>
            <a:pPr defTabSz="934974" eaLnBrk="1" fontAlgn="auto" hangingPunct="1">
              <a:spcBef>
                <a:spcPts val="0"/>
              </a:spcBef>
              <a:spcAft>
                <a:spcPts val="0"/>
              </a:spcAft>
              <a:defRPr/>
            </a:pPr>
            <a:endParaRPr lang="en-US" baseline="0" dirty="0" smtClean="0"/>
          </a:p>
          <a:p>
            <a:pPr defTabSz="934974" eaLnBrk="1" fontAlgn="auto" hangingPunct="1">
              <a:spcBef>
                <a:spcPts val="0"/>
              </a:spcBef>
              <a:spcAft>
                <a:spcPts val="0"/>
              </a:spcAft>
              <a:defRPr/>
            </a:pPr>
            <a:r>
              <a:rPr lang="en-US" baseline="0" dirty="0" smtClean="0"/>
              <a:t>So scale is important for each decision point for each system, and the skill at each scale is equally important</a:t>
            </a:r>
          </a:p>
        </p:txBody>
      </p:sp>
      <p:sp>
        <p:nvSpPr>
          <p:cNvPr id="4" name="Slide Number Placeholder 3"/>
          <p:cNvSpPr>
            <a:spLocks noGrp="1"/>
          </p:cNvSpPr>
          <p:nvPr>
            <p:ph type="sldNum" sz="quarter" idx="10"/>
          </p:nvPr>
        </p:nvSpPr>
        <p:spPr>
          <a:xfrm>
            <a:off x="3995217" y="8842029"/>
            <a:ext cx="3056414" cy="465455"/>
          </a:xfrm>
          <a:prstGeom prst="rect">
            <a:avLst/>
          </a:prstGeom>
        </p:spPr>
        <p:txBody>
          <a:bodyPr lIns="93497" tIns="46749" rIns="93497" bIns="46749"/>
          <a:lstStyle/>
          <a:p>
            <a:fld id="{D866F993-F759-4A16-A3F4-5DB84DCA767D}" type="slidenum">
              <a:rPr lang="en-US" smtClean="0"/>
              <a:pPr/>
              <a:t>11</a:t>
            </a:fld>
            <a:endParaRPr lang="en-US"/>
          </a:p>
        </p:txBody>
      </p:sp>
    </p:spTree>
    <p:extLst>
      <p:ext uri="{BB962C8B-B14F-4D97-AF65-F5344CB8AC3E}">
        <p14:creationId xmlns:p14="http://schemas.microsoft.com/office/powerpoint/2010/main" xmlns="" val="233729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Hindcasts</a:t>
            </a:r>
            <a:r>
              <a:rPr lang="en-US" baseline="0" dirty="0" smtClean="0"/>
              <a:t> from RFCs using HEFS are being generated t</a:t>
            </a:r>
            <a:r>
              <a:rPr lang="en-US" dirty="0" smtClean="0"/>
              <a:t>o examine skill in forecasts and implications for use at each partners</a:t>
            </a:r>
            <a:r>
              <a:rPr lang="en-US" baseline="0" dirty="0" smtClean="0"/>
              <a:t> project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 important component of this project was that all project partners already used existing products in daily/weekly/monthly operations, many going directly to RFCs to obtain information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By generating </a:t>
            </a:r>
            <a:r>
              <a:rPr lang="en-US" baseline="0" dirty="0" err="1" smtClean="0"/>
              <a:t>hindcasts</a:t>
            </a:r>
            <a:r>
              <a:rPr lang="en-US" baseline="0" dirty="0" smtClean="0"/>
              <a:t> at RFCs we are able to evaluate similar products to those currently being used</a:t>
            </a:r>
            <a:endParaRPr lang="en-US" dirty="0"/>
          </a:p>
        </p:txBody>
      </p:sp>
    </p:spTree>
    <p:extLst>
      <p:ext uri="{BB962C8B-B14F-4D97-AF65-F5344CB8AC3E}">
        <p14:creationId xmlns:p14="http://schemas.microsoft.com/office/powerpoint/2010/main" xmlns="" val="269206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products we are using?</a:t>
            </a:r>
            <a:endParaRPr lang="en-US" dirty="0"/>
          </a:p>
        </p:txBody>
      </p:sp>
    </p:spTree>
    <p:extLst>
      <p:ext uri="{BB962C8B-B14F-4D97-AF65-F5344CB8AC3E}">
        <p14:creationId xmlns:p14="http://schemas.microsoft.com/office/powerpoint/2010/main" xmlns="" val="72306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9829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have access to ESP and HEFS, others are being</a:t>
            </a:r>
            <a:r>
              <a:rPr lang="en-US" baseline="0" dirty="0" smtClean="0"/>
              <a:t> generated</a:t>
            </a:r>
            <a:endParaRPr lang="en-US" dirty="0"/>
          </a:p>
        </p:txBody>
      </p:sp>
    </p:spTree>
    <p:extLst>
      <p:ext uri="{BB962C8B-B14F-4D97-AF65-F5344CB8AC3E}">
        <p14:creationId xmlns:p14="http://schemas.microsoft.com/office/powerpoint/2010/main" xmlns="" val="71704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some of this look like, for temperature it</a:t>
            </a:r>
            <a:r>
              <a:rPr lang="en-US" baseline="0" dirty="0" smtClean="0"/>
              <a:t> is as expected, pretty decent signal from CFS so some hope for improvement  over climatology</a:t>
            </a:r>
            <a:endParaRPr lang="en-US" dirty="0"/>
          </a:p>
        </p:txBody>
      </p:sp>
    </p:spTree>
    <p:extLst>
      <p:ext uri="{BB962C8B-B14F-4D97-AF65-F5344CB8AC3E}">
        <p14:creationId xmlns:p14="http://schemas.microsoft.com/office/powerpoint/2010/main" xmlns="" val="392404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plots of CFSv2 by lead time by month show ability for short term gains</a:t>
            </a:r>
            <a:r>
              <a:rPr lang="en-US" baseline="0" dirty="0" smtClean="0"/>
              <a:t> over pure ESP but mixed results, specifically for </a:t>
            </a:r>
            <a:r>
              <a:rPr lang="en-US" baseline="0" dirty="0" err="1" smtClean="0"/>
              <a:t>precip</a:t>
            </a:r>
            <a:r>
              <a:rPr lang="en-US" baseline="0" dirty="0" smtClean="0"/>
              <a:t> past lead time day 7</a:t>
            </a:r>
            <a:endParaRPr lang="en-US" dirty="0"/>
          </a:p>
        </p:txBody>
      </p:sp>
    </p:spTree>
    <p:extLst>
      <p:ext uri="{BB962C8B-B14F-4D97-AF65-F5344CB8AC3E}">
        <p14:creationId xmlns:p14="http://schemas.microsoft.com/office/powerpoint/2010/main" xmlns="" val="293327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might these help in making decisions?</a:t>
            </a:r>
            <a:r>
              <a:rPr lang="en-US" baseline="0" dirty="0" smtClean="0"/>
              <a:t> Currently two groups use NRCS as input forecast for decision making. This is not the NRCS forecast but a more crude method where we </a:t>
            </a:r>
            <a:r>
              <a:rPr lang="en-US" baseline="0" dirty="0" err="1" smtClean="0"/>
              <a:t>sperated</a:t>
            </a:r>
            <a:r>
              <a:rPr lang="en-US" baseline="0" dirty="0" smtClean="0"/>
              <a:t> SWE at a </a:t>
            </a:r>
            <a:r>
              <a:rPr lang="en-US" baseline="0" dirty="0" err="1" smtClean="0"/>
              <a:t>SnoTEL</a:t>
            </a:r>
            <a:r>
              <a:rPr lang="en-US" baseline="0" dirty="0" smtClean="0"/>
              <a:t> site near the Parley’s system into upper, middle and lower thirds and plotted the distribution against summed April to July inflows.</a:t>
            </a:r>
          </a:p>
          <a:p>
            <a:endParaRPr lang="en-US" baseline="0" dirty="0" smtClean="0"/>
          </a:p>
          <a:p>
            <a:r>
              <a:rPr lang="en-US" baseline="0" dirty="0" smtClean="0"/>
              <a:t>For low snowpack years, April to July runoff was generally low, for high years it was generally higher, which makes sense but there is considerable variability</a:t>
            </a:r>
            <a:endParaRPr lang="en-US" dirty="0"/>
          </a:p>
        </p:txBody>
      </p:sp>
    </p:spTree>
    <p:extLst>
      <p:ext uri="{BB962C8B-B14F-4D97-AF65-F5344CB8AC3E}">
        <p14:creationId xmlns:p14="http://schemas.microsoft.com/office/powerpoint/2010/main" xmlns="" val="118856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switch</a:t>
            </a:r>
            <a:r>
              <a:rPr lang="en-US" baseline="0" dirty="0" smtClean="0"/>
              <a:t> that to current ESP products from the CBRFC, the mean trace from an ESP runoff ensemble yields much less variability in what the upper and lower thirds of </a:t>
            </a:r>
            <a:r>
              <a:rPr lang="en-US" baseline="0" dirty="0" err="1" smtClean="0"/>
              <a:t>streamflow</a:t>
            </a:r>
            <a:r>
              <a:rPr lang="en-US" baseline="0" dirty="0" smtClean="0"/>
              <a:t> might be. In this case, when the mean trace volume is in the upper third when the forecast is issued in April, we know in the past 25 years inflows have been above 5000 ac-ft. </a:t>
            </a:r>
          </a:p>
          <a:p>
            <a:endParaRPr lang="en-US" baseline="0" dirty="0" smtClean="0"/>
          </a:p>
          <a:p>
            <a:r>
              <a:rPr lang="en-US" baseline="0" dirty="0" smtClean="0"/>
              <a:t>This is useful operational knowledge as pertaining to how much water may need to be released to meet flood control objectives while retaining pool height for summer drinking water needs</a:t>
            </a:r>
          </a:p>
          <a:p>
            <a:endParaRPr lang="en-US" baseline="0" dirty="0" smtClean="0"/>
          </a:p>
          <a:p>
            <a:r>
              <a:rPr lang="en-US" baseline="0" dirty="0" smtClean="0"/>
              <a:t>My expectation was that CFSv2 would result in an improved version of this</a:t>
            </a:r>
            <a:endParaRPr lang="en-US" dirty="0"/>
          </a:p>
        </p:txBody>
      </p:sp>
    </p:spTree>
    <p:extLst>
      <p:ext uri="{BB962C8B-B14F-4D97-AF65-F5344CB8AC3E}">
        <p14:creationId xmlns:p14="http://schemas.microsoft.com/office/powerpoint/2010/main" xmlns="" val="33479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Times" pitchFamily="18" charset="0"/>
                <a:ea typeface="+mn-ea"/>
                <a:cs typeface="+mn-cs"/>
              </a:rPr>
              <a:t>Sectoral</a:t>
            </a:r>
            <a:r>
              <a:rPr lang="en-US" sz="1200" b="0" i="0" kern="1200" dirty="0" smtClean="0">
                <a:solidFill>
                  <a:schemeClr val="tx1"/>
                </a:solidFill>
                <a:effectLst/>
                <a:latin typeface="Times" pitchFamily="18" charset="0"/>
                <a:ea typeface="+mn-ea"/>
                <a:cs typeface="+mn-cs"/>
              </a:rPr>
              <a:t> Applications Research Program (SARP)</a:t>
            </a:r>
          </a:p>
          <a:p>
            <a:endParaRPr lang="en-US" sz="1200" b="0" i="0" kern="1200" dirty="0" smtClean="0">
              <a:solidFill>
                <a:schemeClr val="tx1"/>
              </a:solidFill>
              <a:effectLst/>
              <a:latin typeface="Times" pitchFamily="18" charset="0"/>
              <a:ea typeface="+mn-ea"/>
              <a:cs typeface="+mn-cs"/>
            </a:endParaRPr>
          </a:p>
          <a:p>
            <a:r>
              <a:rPr lang="en-US" sz="1200" b="0" i="0" kern="1200" dirty="0" smtClean="0">
                <a:solidFill>
                  <a:schemeClr val="tx1"/>
                </a:solidFill>
                <a:effectLst/>
                <a:latin typeface="Times" pitchFamily="18" charset="0"/>
                <a:ea typeface="+mn-ea"/>
                <a:cs typeface="+mn-cs"/>
              </a:rPr>
              <a:t>Constantly new weather and climate related products</a:t>
            </a:r>
            <a:r>
              <a:rPr lang="en-US" sz="1200" b="0" i="0" kern="1200" baseline="0" dirty="0" smtClean="0">
                <a:solidFill>
                  <a:schemeClr val="tx1"/>
                </a:solidFill>
                <a:effectLst/>
                <a:latin typeface="Times" pitchFamily="18" charset="0"/>
                <a:ea typeface="+mn-ea"/>
                <a:cs typeface="+mn-cs"/>
              </a:rPr>
              <a:t> being generated and there are continuously new questions and needs from user groups, sometimes these two things are not easily connected or parties are unaware of the possibility of connecting science to needs</a:t>
            </a:r>
            <a:endParaRPr lang="en-US" dirty="0"/>
          </a:p>
        </p:txBody>
      </p:sp>
    </p:spTree>
    <p:extLst>
      <p:ext uri="{BB962C8B-B14F-4D97-AF65-F5344CB8AC3E}">
        <p14:creationId xmlns:p14="http://schemas.microsoft.com/office/powerpoint/2010/main" xmlns="" val="387978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have not seen that yet but</a:t>
            </a:r>
            <a:r>
              <a:rPr lang="en-US" baseline="0" dirty="0" smtClean="0"/>
              <a:t> there is more work to be done. It is not worse </a:t>
            </a:r>
            <a:r>
              <a:rPr lang="en-US" baseline="0" dirty="0" smtClean="0">
                <a:sym typeface="Wingdings" panose="05000000000000000000" pitchFamily="2" charset="2"/>
              </a:rPr>
              <a:t></a:t>
            </a:r>
            <a:endParaRPr lang="en-US" dirty="0"/>
          </a:p>
        </p:txBody>
      </p:sp>
    </p:spTree>
    <p:extLst>
      <p:ext uri="{BB962C8B-B14F-4D97-AF65-F5344CB8AC3E}">
        <p14:creationId xmlns:p14="http://schemas.microsoft.com/office/powerpoint/2010/main" xmlns="" val="220903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shows summed Apr-Jul inflows, red x’s are observed and box plots show </a:t>
            </a:r>
            <a:r>
              <a:rPr lang="en-US" dirty="0" err="1" smtClean="0"/>
              <a:t>dist</a:t>
            </a:r>
            <a:r>
              <a:rPr lang="en-US" dirty="0" smtClean="0"/>
              <a:t> of ensemble</a:t>
            </a:r>
            <a:endParaRPr lang="en-US" dirty="0"/>
          </a:p>
        </p:txBody>
      </p:sp>
    </p:spTree>
    <p:extLst>
      <p:ext uri="{BB962C8B-B14F-4D97-AF65-F5344CB8AC3E}">
        <p14:creationId xmlns:p14="http://schemas.microsoft.com/office/powerpoint/2010/main" xmlns="" val="871334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1055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Take</a:t>
            </a:r>
            <a:endParaRPr lang="en-US"/>
          </a:p>
        </p:txBody>
      </p:sp>
    </p:spTree>
    <p:extLst>
      <p:ext uri="{BB962C8B-B14F-4D97-AF65-F5344CB8AC3E}">
        <p14:creationId xmlns:p14="http://schemas.microsoft.com/office/powerpoint/2010/main" xmlns="" val="294911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00403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7235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30834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order of magnitude on y-axis is half of the 1984 example</a:t>
            </a:r>
          </a:p>
          <a:p>
            <a:endParaRPr lang="en-US" dirty="0"/>
          </a:p>
        </p:txBody>
      </p:sp>
    </p:spTree>
    <p:extLst>
      <p:ext uri="{BB962C8B-B14F-4D97-AF65-F5344CB8AC3E}">
        <p14:creationId xmlns:p14="http://schemas.microsoft.com/office/powerpoint/2010/main" xmlns="" val="2094367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1457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72109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SARP program exists to connect existing and current research to</a:t>
            </a:r>
            <a:r>
              <a:rPr lang="en-US" baseline="0" dirty="0" smtClean="0"/>
              <a:t> those asking questions: “</a:t>
            </a:r>
            <a:r>
              <a:rPr lang="en-US" sz="1200" b="0" i="0" kern="1200" dirty="0" smtClean="0">
                <a:solidFill>
                  <a:schemeClr val="tx1"/>
                </a:solidFill>
                <a:effectLst/>
                <a:latin typeface="Times" pitchFamily="18" charset="0"/>
                <a:ea typeface="+mn-ea"/>
                <a:cs typeface="+mn-cs"/>
              </a:rPr>
              <a:t>addresses the needs of a specific stakeholder or set of stakeholders within key socioeconomic sectors (e.g., water resources, agriculture, health, etc.) grappling with pressing climate-related issues”</a:t>
            </a:r>
            <a:endParaRPr lang="en-US" dirty="0"/>
          </a:p>
        </p:txBody>
      </p:sp>
    </p:spTree>
    <p:extLst>
      <p:ext uri="{BB962C8B-B14F-4D97-AF65-F5344CB8AC3E}">
        <p14:creationId xmlns:p14="http://schemas.microsoft.com/office/powerpoint/2010/main" xmlns="" val="2773643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63131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95336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578756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None/>
            </a:pPr>
            <a:r>
              <a:rPr lang="en-US" dirty="0" smtClean="0"/>
              <a:t>EXAMPLE METRICS</a:t>
            </a:r>
          </a:p>
          <a:p>
            <a:pPr marL="285750" indent="-285750">
              <a:buFont typeface="Arial" panose="020B0604020202020204" pitchFamily="34" charset="0"/>
              <a:buChar char="•"/>
            </a:pPr>
            <a:r>
              <a:rPr lang="en-US" dirty="0" smtClean="0"/>
              <a:t>% of promised allocation delivered</a:t>
            </a:r>
          </a:p>
          <a:p>
            <a:pPr marL="285750" indent="-285750">
              <a:buFont typeface="Arial" panose="020B0604020202020204" pitchFamily="34" charset="0"/>
              <a:buChar char="•"/>
            </a:pPr>
            <a:r>
              <a:rPr lang="en-US" dirty="0" smtClean="0"/>
              <a:t>Increased R</a:t>
            </a:r>
          </a:p>
          <a:p>
            <a:pPr marL="285750" indent="-285750">
              <a:buFont typeface="Arial" panose="020B0604020202020204" pitchFamily="34" charset="0"/>
              <a:buChar char="•"/>
            </a:pPr>
            <a:r>
              <a:rPr lang="en-US" dirty="0" smtClean="0"/>
              <a:t>Deviations from perfect</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really neat thing about the SARP program is that it builds/requires</a:t>
            </a:r>
            <a:r>
              <a:rPr lang="en-US" baseline="0" dirty="0" smtClean="0"/>
              <a:t> a collaboration of numerous parties and strong buy-in from end users and is NOT solely just academic or federal or private but instead facilitates collaboration between all parties to achieve addressing climate related questions and issues for the partners</a:t>
            </a:r>
            <a:endParaRPr lang="en-US" dirty="0"/>
          </a:p>
        </p:txBody>
      </p:sp>
    </p:spTree>
    <p:extLst>
      <p:ext uri="{BB962C8B-B14F-4D97-AF65-F5344CB8AC3E}">
        <p14:creationId xmlns:p14="http://schemas.microsoft.com/office/powerpoint/2010/main" xmlns="" val="185593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what are the</a:t>
            </a:r>
            <a:r>
              <a:rPr lang="en-US" baseline="0" dirty="0" smtClean="0"/>
              <a:t> project goals for this research: Want to demonstrate the potential usefulness of climate forecasts and create an appropriate framework for their application as pertaining to water resource systems (specifically reservoirs)</a:t>
            </a:r>
            <a:endParaRPr lang="en-US" dirty="0"/>
          </a:p>
        </p:txBody>
      </p:sp>
    </p:spTree>
    <p:extLst>
      <p:ext uri="{BB962C8B-B14F-4D97-AF65-F5344CB8AC3E}">
        <p14:creationId xmlns:p14="http://schemas.microsoft.com/office/powerpoint/2010/main" xmlns="" val="367150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our partners?</a:t>
            </a:r>
          </a:p>
          <a:p>
            <a:endParaRPr lang="en-US" dirty="0" smtClean="0"/>
          </a:p>
          <a:p>
            <a:r>
              <a:rPr lang="en-US" dirty="0" smtClean="0"/>
              <a:t>SLC- Parley’s systems ~ 20,000 acre feet</a:t>
            </a:r>
            <a:r>
              <a:rPr lang="en-US" baseline="0" dirty="0" smtClean="0"/>
              <a:t> of storage (flood, drinking water)</a:t>
            </a:r>
          </a:p>
          <a:p>
            <a:r>
              <a:rPr lang="en-US" baseline="0" dirty="0" err="1" smtClean="0"/>
              <a:t>SnoPUD</a:t>
            </a:r>
            <a:r>
              <a:rPr lang="en-US" baseline="0" dirty="0" smtClean="0"/>
              <a:t> ~ 165000 acre feet (drinking water, hydropower, flood, environ, recreation) </a:t>
            </a:r>
            <a:endParaRPr lang="en-US" dirty="0"/>
          </a:p>
        </p:txBody>
      </p:sp>
    </p:spTree>
    <p:extLst>
      <p:ext uri="{BB962C8B-B14F-4D97-AF65-F5344CB8AC3E}">
        <p14:creationId xmlns:p14="http://schemas.microsoft.com/office/powerpoint/2010/main" xmlns="" val="98019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 Lake ~ 6.5 Million acre-</a:t>
            </a:r>
            <a:r>
              <a:rPr lang="en-US" dirty="0" err="1" smtClean="0"/>
              <a:t>ft</a:t>
            </a:r>
            <a:r>
              <a:rPr lang="en-US" dirty="0" smtClean="0"/>
              <a:t> (flood, irrigation)</a:t>
            </a:r>
          </a:p>
          <a:p>
            <a:r>
              <a:rPr lang="en-US" dirty="0" smtClean="0"/>
              <a:t>Dallas ~</a:t>
            </a:r>
            <a:r>
              <a:rPr lang="en-US" baseline="0" dirty="0" smtClean="0"/>
              <a:t> multiple reservoirs (drinking water, some flood)</a:t>
            </a:r>
            <a:endParaRPr lang="en-US" dirty="0"/>
          </a:p>
        </p:txBody>
      </p:sp>
    </p:spTree>
    <p:extLst>
      <p:ext uri="{BB962C8B-B14F-4D97-AF65-F5344CB8AC3E}">
        <p14:creationId xmlns:p14="http://schemas.microsoft.com/office/powerpoint/2010/main" xmlns="" val="347185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very diverse needs for climate</a:t>
            </a:r>
            <a:r>
              <a:rPr lang="en-US" baseline="0" dirty="0" smtClean="0"/>
              <a:t> data, First step and maybe most important in project was to match needs and need scales to climate forecasts. A two day workshop/kick off meeting was held at CBRFC to introduce the team to one another and hear what scales of operation were important for each system and what system metrics should be evaluated. This provided a beginning point for the evaluation of climate forecasts and </a:t>
            </a:r>
            <a:r>
              <a:rPr lang="en-US" baseline="0" dirty="0" err="1" smtClean="0"/>
              <a:t>streamflow</a:t>
            </a:r>
            <a:r>
              <a:rPr lang="en-US" baseline="0" dirty="0" smtClean="0"/>
              <a:t> products </a:t>
            </a:r>
            <a:endParaRPr lang="en-US" dirty="0"/>
          </a:p>
        </p:txBody>
      </p:sp>
    </p:spTree>
    <p:extLst>
      <p:ext uri="{BB962C8B-B14F-4D97-AF65-F5344CB8AC3E}">
        <p14:creationId xmlns:p14="http://schemas.microsoft.com/office/powerpoint/2010/main" xmlns="" val="374926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08639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808" name="Picture 16" descr=" SEAL3.jpg                                                      00006BACMac OS X                       B94893B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33600" y="2632075"/>
            <a:ext cx="4267200" cy="4225925"/>
          </a:xfrm>
          <a:prstGeom prst="rect">
            <a:avLst/>
          </a:prstGeom>
          <a:noFill/>
          <a:extLst>
            <a:ext uri="{909E8E84-426E-40DD-AFC4-6F175D3DCCD1}">
              <a14:hiddenFill xmlns:a14="http://schemas.microsoft.com/office/drawing/2010/main" xmlns="">
                <a:solidFill>
                  <a:srgbClr val="FFFFFF"/>
                </a:solidFill>
              </a14:hiddenFill>
            </a:ext>
          </a:extLst>
        </p:spPr>
      </p:pic>
      <p:sp>
        <p:nvSpPr>
          <p:cNvPr id="33794" name="Rectangle 2"/>
          <p:cNvSpPr>
            <a:spLocks noGrp="1" noChangeArrowheads="1"/>
          </p:cNvSpPr>
          <p:nvPr>
            <p:ph type="subTitle" idx="1"/>
          </p:nvPr>
        </p:nvSpPr>
        <p:spPr>
          <a:xfrm>
            <a:off x="1790700" y="3124200"/>
            <a:ext cx="5562600" cy="17526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33795" name="Rectangle 3"/>
          <p:cNvSpPr>
            <a:spLocks noGrp="1" noChangeArrowheads="1"/>
          </p:cNvSpPr>
          <p:nvPr>
            <p:ph type="ctrTitle"/>
          </p:nvPr>
        </p:nvSpPr>
        <p:spPr>
          <a:xfrm>
            <a:off x="1143000" y="1447800"/>
            <a:ext cx="6858000" cy="1143000"/>
          </a:xfrm>
        </p:spPr>
        <p:txBody>
          <a:bodyPr/>
          <a:lstStyle>
            <a:lvl1pPr algn="ctr">
              <a:defRPr sz="4700"/>
            </a:lvl1pPr>
          </a:lstStyle>
          <a:p>
            <a:pPr lvl="0"/>
            <a:r>
              <a:rPr lang="en-US" noProof="0" smtClean="0"/>
              <a:t>Click to edit Master title style</a:t>
            </a:r>
          </a:p>
        </p:txBody>
      </p:sp>
      <p:sp>
        <p:nvSpPr>
          <p:cNvPr id="33796" name="Rectangle 4"/>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3797" name="Line 5"/>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33798" name="Text Box 6"/>
          <p:cNvSpPr txBox="1">
            <a:spLocks noChangeArrowheads="1"/>
          </p:cNvSpPr>
          <p:nvPr/>
        </p:nvSpPr>
        <p:spPr bwMode="auto">
          <a:xfrm>
            <a:off x="1676400" y="830263"/>
            <a:ext cx="121920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dirty="0"/>
          </a:p>
        </p:txBody>
      </p:sp>
      <p:pic>
        <p:nvPicPr>
          <p:cNvPr id="33799" name="Picture 7" descr="Untitled-1.jpg                                                 00000893 keithpaul                      BC07756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33800" name="Picture 8" descr="A [blk-201].jpg                                                00000893 keithpaul                      BC07756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013" y="357188"/>
            <a:ext cx="3049587" cy="404812"/>
          </a:xfrm>
          <a:prstGeom prst="rect">
            <a:avLst/>
          </a:prstGeom>
          <a:noFill/>
          <a:extLst>
            <a:ext uri="{909E8E84-426E-40DD-AFC4-6F175D3DCCD1}">
              <a14:hiddenFill xmlns:a14="http://schemas.microsoft.com/office/drawing/2010/main" xmlns="">
                <a:solidFill>
                  <a:srgbClr val="FFFFFF"/>
                </a:solidFill>
              </a14:hiddenFill>
            </a:ext>
          </a:extLst>
        </p:spPr>
      </p:pic>
      <p:pic>
        <p:nvPicPr>
          <p:cNvPr id="3380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803" name="Rectangle 11"/>
          <p:cNvSpPr>
            <a:spLocks noChangeArrowheads="1"/>
          </p:cNvSpPr>
          <p:nvPr/>
        </p:nvSpPr>
        <p:spPr bwMode="auto">
          <a:xfrm>
            <a:off x="152400" y="6172200"/>
            <a:ext cx="4834530"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sz="1400" dirty="0" smtClean="0">
                <a:latin typeface="Verdana" pitchFamily="34" charset="0"/>
              </a:rPr>
              <a:t>Department</a:t>
            </a:r>
            <a:r>
              <a:rPr lang="en-US" sz="1400" baseline="0" dirty="0" smtClean="0">
                <a:latin typeface="Verdana" pitchFamily="34" charset="0"/>
              </a:rPr>
              <a:t> of Civil and Environmental Engineering</a:t>
            </a:r>
            <a:endParaRPr lang="en-US" sz="1400" dirty="0">
              <a:latin typeface="Verdana" pitchFamily="34" charset="0"/>
            </a:endParaRPr>
          </a:p>
        </p:txBody>
      </p:sp>
      <p:sp>
        <p:nvSpPr>
          <p:cNvPr id="33804" name="Line 12"/>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5785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29103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50612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582505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53452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027489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938384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3436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35223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473861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46" name="Line 22"/>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pic>
        <p:nvPicPr>
          <p:cNvPr id="1073" name="Picture 49" descr="Untitled-1.jpg                                                 00000893 keithpaul                      BC07756D:"/>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74" name="Picture 50" descr="A [blk-201].jpg                                                00000893 keithpaul                      BC07756D:"/>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114300"/>
            <a:ext cx="2592388" cy="342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75" name="Picture 5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76" name="Text Box 52"/>
          <p:cNvSpPr txBox="1">
            <a:spLocks noChangeArrowheads="1"/>
          </p:cNvSpPr>
          <p:nvPr/>
        </p:nvSpPr>
        <p:spPr bwMode="auto">
          <a:xfrm>
            <a:off x="8382000" y="6172200"/>
            <a:ext cx="609600" cy="30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fld id="{190851E1-A2D9-4B0D-A532-9C899411F296}" type="slidenum">
              <a:rPr lang="en-US" sz="1400">
                <a:latin typeface="Verdana" pitchFamily="34" charset="0"/>
              </a:rPr>
              <a:pPr>
                <a:spcBef>
                  <a:spcPct val="50000"/>
                </a:spcBef>
              </a:pPr>
              <a:t>‹#›</a:t>
            </a:fld>
            <a:endParaRPr lang="en-US" b="1" dirty="0">
              <a:solidFill>
                <a:srgbClr val="336699"/>
              </a:solidFill>
              <a:latin typeface="Verdana" pitchFamily="34" charset="0"/>
            </a:endParaRPr>
          </a:p>
        </p:txBody>
      </p:sp>
      <p:sp>
        <p:nvSpPr>
          <p:cNvPr id="1077" name="Rectangle 53"/>
          <p:cNvSpPr>
            <a:spLocks noChangeArrowheads="1"/>
          </p:cNvSpPr>
          <p:nvPr/>
        </p:nvSpPr>
        <p:spPr bwMode="auto">
          <a:xfrm>
            <a:off x="152400" y="6172200"/>
            <a:ext cx="4834530"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sz="1400" dirty="0" smtClean="0">
                <a:solidFill>
                  <a:schemeClr val="tx1"/>
                </a:solidFill>
                <a:latin typeface="Verdana" pitchFamily="34" charset="0"/>
              </a:rPr>
              <a:t>Department</a:t>
            </a:r>
            <a:r>
              <a:rPr lang="en-US" sz="1400" baseline="0" dirty="0" smtClean="0">
                <a:solidFill>
                  <a:schemeClr val="tx1"/>
                </a:solidFill>
                <a:latin typeface="Verdana" pitchFamily="34" charset="0"/>
              </a:rPr>
              <a:t> of Civil and Environmental Engineering</a:t>
            </a:r>
            <a:endParaRPr lang="en-US" sz="1400" dirty="0">
              <a:solidFill>
                <a:srgbClr val="0B3D91"/>
              </a:solidFill>
              <a:latin typeface="Frutiger 66 BoldItalic" charset="0"/>
            </a:endParaRPr>
          </a:p>
        </p:txBody>
      </p:sp>
      <p:sp>
        <p:nvSpPr>
          <p:cNvPr id="1078" name="Line 54"/>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charset="0"/>
        </a:defRPr>
      </a:lvl2pPr>
      <a:lvl3pPr algn="l" rtl="0" eaLnBrk="0" fontAlgn="base" hangingPunct="0">
        <a:spcBef>
          <a:spcPct val="0"/>
        </a:spcBef>
        <a:spcAft>
          <a:spcPct val="0"/>
        </a:spcAft>
        <a:defRPr sz="3000">
          <a:solidFill>
            <a:srgbClr val="881C1C"/>
          </a:solidFill>
          <a:latin typeface="Georgia" charset="0"/>
        </a:defRPr>
      </a:lvl3pPr>
      <a:lvl4pPr algn="l" rtl="0" eaLnBrk="0" fontAlgn="base" hangingPunct="0">
        <a:spcBef>
          <a:spcPct val="0"/>
        </a:spcBef>
        <a:spcAft>
          <a:spcPct val="0"/>
        </a:spcAft>
        <a:defRPr sz="3000">
          <a:solidFill>
            <a:srgbClr val="881C1C"/>
          </a:solidFill>
          <a:latin typeface="Georgia" charset="0"/>
        </a:defRPr>
      </a:lvl4pPr>
      <a:lvl5pPr algn="l" rtl="0" eaLnBrk="0" fontAlgn="base" hangingPunct="0">
        <a:spcBef>
          <a:spcPct val="0"/>
        </a:spcBef>
        <a:spcAft>
          <a:spcPct val="0"/>
        </a:spcAft>
        <a:defRPr sz="3000">
          <a:solidFill>
            <a:srgbClr val="881C1C"/>
          </a:solidFill>
          <a:latin typeface="Georgia" charset="0"/>
        </a:defRPr>
      </a:lvl5pPr>
      <a:lvl6pPr marL="457200" algn="l" rtl="0" eaLnBrk="0" fontAlgn="base" hangingPunct="0">
        <a:spcBef>
          <a:spcPct val="0"/>
        </a:spcBef>
        <a:spcAft>
          <a:spcPct val="0"/>
        </a:spcAft>
        <a:defRPr sz="3000">
          <a:solidFill>
            <a:srgbClr val="881C1C"/>
          </a:solidFill>
          <a:latin typeface="Georgia" charset="0"/>
        </a:defRPr>
      </a:lvl6pPr>
      <a:lvl7pPr marL="914400" algn="l" rtl="0" eaLnBrk="0" fontAlgn="base" hangingPunct="0">
        <a:spcBef>
          <a:spcPct val="0"/>
        </a:spcBef>
        <a:spcAft>
          <a:spcPct val="0"/>
        </a:spcAft>
        <a:defRPr sz="3000">
          <a:solidFill>
            <a:srgbClr val="881C1C"/>
          </a:solidFill>
          <a:latin typeface="Georgia" charset="0"/>
        </a:defRPr>
      </a:lvl7pPr>
      <a:lvl8pPr marL="1371600" algn="l" rtl="0" eaLnBrk="0" fontAlgn="base" hangingPunct="0">
        <a:spcBef>
          <a:spcPct val="0"/>
        </a:spcBef>
        <a:spcAft>
          <a:spcPct val="0"/>
        </a:spcAft>
        <a:defRPr sz="3000">
          <a:solidFill>
            <a:srgbClr val="881C1C"/>
          </a:solidFill>
          <a:latin typeface="Georgia" charset="0"/>
        </a:defRPr>
      </a:lvl8pPr>
      <a:lvl9pPr marL="1828800" algn="l" rtl="0" eaLnBrk="0" fontAlgn="base" hangingPunct="0">
        <a:spcBef>
          <a:spcPct val="0"/>
        </a:spcBef>
        <a:spcAft>
          <a:spcPct val="0"/>
        </a:spcAft>
        <a:defRPr sz="3000">
          <a:solidFill>
            <a:srgbClr val="881C1C"/>
          </a:solidFill>
          <a:latin typeface="Georgia"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Clr>
          <a:srgbClr val="840C22"/>
        </a:buClr>
        <a:buSzPct val="100000"/>
        <a:buFont typeface="Times" pitchFamily="18" charset="0"/>
        <a:buChar char="•"/>
        <a:defRPr>
          <a:solidFill>
            <a:schemeClr val="tx1"/>
          </a:solidFill>
          <a:latin typeface="+mn-lt"/>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5pPr>
      <a:lvl6pPr marL="25146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1828800" y="3810000"/>
            <a:ext cx="6096000" cy="2590800"/>
          </a:xfrm>
        </p:spPr>
        <p:txBody>
          <a:bodyPr/>
          <a:lstStyle/>
          <a:p>
            <a:pPr marL="457200" lvl="1" indent="0" algn="ctr">
              <a:buFont typeface="Times" pitchFamily="18" charset="0"/>
              <a:buNone/>
            </a:pPr>
            <a:endParaRPr lang="en-US" dirty="0" smtClean="0"/>
          </a:p>
          <a:p>
            <a:pPr marL="457200" lvl="1" indent="0" algn="ctr">
              <a:buFont typeface="Times" pitchFamily="18" charset="0"/>
              <a:buNone/>
            </a:pPr>
            <a:r>
              <a:rPr lang="en-US" dirty="0" smtClean="0"/>
              <a:t>Rebecca </a:t>
            </a:r>
            <a:r>
              <a:rPr lang="en-US" dirty="0" err="1" smtClean="0"/>
              <a:t>Guihan</a:t>
            </a:r>
            <a:endParaRPr lang="en-US" dirty="0" smtClean="0"/>
          </a:p>
          <a:p>
            <a:pPr marL="457200" lvl="1" indent="0" algn="ctr">
              <a:buNone/>
            </a:pPr>
            <a:r>
              <a:rPr lang="en-US" dirty="0" smtClean="0"/>
              <a:t>Dr. Austin </a:t>
            </a:r>
            <a:r>
              <a:rPr lang="en-US" dirty="0" err="1" smtClean="0"/>
              <a:t>Polebitski</a:t>
            </a:r>
            <a:r>
              <a:rPr lang="en-US" dirty="0" smtClean="0"/>
              <a:t>, Dr. Richard Palmer</a:t>
            </a:r>
            <a:endParaRPr lang="en-US" dirty="0"/>
          </a:p>
          <a:p>
            <a:pPr marL="457200" lvl="1" indent="0" algn="ctr">
              <a:buFont typeface="Times" pitchFamily="18" charset="0"/>
              <a:buNone/>
            </a:pPr>
            <a:endParaRPr lang="en-US" dirty="0"/>
          </a:p>
          <a:p>
            <a:pPr marL="457200" lvl="1" indent="0" algn="ctr">
              <a:buFont typeface="Times" pitchFamily="18" charset="0"/>
              <a:buNone/>
            </a:pPr>
            <a:r>
              <a:rPr lang="en-US" dirty="0" smtClean="0"/>
              <a:t>February 26, 2014</a:t>
            </a:r>
            <a:endParaRPr lang="en-US" dirty="0"/>
          </a:p>
        </p:txBody>
      </p:sp>
      <p:sp>
        <p:nvSpPr>
          <p:cNvPr id="28676" name="Rectangle 4"/>
          <p:cNvSpPr>
            <a:spLocks noGrp="1" noChangeArrowheads="1"/>
          </p:cNvSpPr>
          <p:nvPr>
            <p:ph type="ctrTitle"/>
          </p:nvPr>
        </p:nvSpPr>
        <p:spPr>
          <a:xfrm>
            <a:off x="1447800" y="1447800"/>
            <a:ext cx="6934200" cy="2133600"/>
          </a:xfrm>
          <a:noFill/>
          <a:ln/>
        </p:spPr>
        <p:txBody>
          <a:bodyPr/>
          <a:lstStyle/>
          <a:p>
            <a:r>
              <a:rPr lang="en-US" sz="3600" dirty="0" smtClean="0"/>
              <a:t>Evaluating Forecasts in Reservoir Operations: The Role of Reforecast Products in Examining Extremes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241948"/>
            <a:ext cx="9144000" cy="4926842"/>
          </a:xfrm>
          <a:prstGeom prst="rect">
            <a:avLst/>
          </a:prstGeom>
          <a:solidFill>
            <a:schemeClr val="bg1">
              <a:lumMod val="95000"/>
            </a:schemeClr>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874518221"/>
              </p:ext>
            </p:extLst>
          </p:nvPr>
        </p:nvGraphicFramePr>
        <p:xfrm>
          <a:off x="95535" y="777922"/>
          <a:ext cx="8931322" cy="5398496"/>
        </p:xfrm>
        <a:graphic>
          <a:graphicData uri="http://schemas.openxmlformats.org/drawingml/2006/table">
            <a:tbl>
              <a:tblPr firstRow="1" bandRow="1">
                <a:tableStyleId>{2D5ABB26-0587-4C30-8999-92F81FD0307C}</a:tableStyleId>
              </a:tblPr>
              <a:tblGrid>
                <a:gridCol w="1560780"/>
                <a:gridCol w="1960342"/>
                <a:gridCol w="2825086"/>
                <a:gridCol w="2585114"/>
              </a:tblGrid>
              <a:tr h="428813">
                <a:tc>
                  <a:txBody>
                    <a:bodyPr/>
                    <a:lstStyle/>
                    <a:p>
                      <a:pPr algn="ctr"/>
                      <a:r>
                        <a:rPr lang="en-US" sz="1600" b="1" dirty="0" smtClean="0"/>
                        <a:t>Partner</a:t>
                      </a:r>
                      <a:endParaRPr lang="en-US" sz="1600" b="1" dirty="0"/>
                    </a:p>
                  </a:txBody>
                  <a:tcPr anchor="ctr"/>
                </a:tc>
                <a:tc>
                  <a:txBody>
                    <a:bodyPr/>
                    <a:lstStyle/>
                    <a:p>
                      <a:pPr algn="ctr"/>
                      <a:r>
                        <a:rPr lang="en-US" sz="1600" b="1" dirty="0" smtClean="0"/>
                        <a:t>Hydropower</a:t>
                      </a:r>
                      <a:endParaRPr lang="en-US" sz="1600" b="1" dirty="0"/>
                    </a:p>
                  </a:txBody>
                  <a:tcPr anchor="ctr"/>
                </a:tc>
                <a:tc>
                  <a:txBody>
                    <a:bodyPr/>
                    <a:lstStyle/>
                    <a:p>
                      <a:pPr algn="ctr"/>
                      <a:r>
                        <a:rPr lang="en-US" sz="1600" b="1" dirty="0" smtClean="0"/>
                        <a:t>Water Supply</a:t>
                      </a:r>
                      <a:endParaRPr lang="en-US" sz="1600" b="1" dirty="0"/>
                    </a:p>
                  </a:txBody>
                  <a:tcPr anchor="ctr"/>
                </a:tc>
                <a:tc>
                  <a:txBody>
                    <a:bodyPr/>
                    <a:lstStyle/>
                    <a:p>
                      <a:pPr algn="ctr"/>
                      <a:r>
                        <a:rPr lang="en-US" sz="1600" b="1" dirty="0" smtClean="0"/>
                        <a:t>Environmental Flows</a:t>
                      </a:r>
                      <a:endParaRPr lang="en-US" sz="1600" b="1" dirty="0"/>
                    </a:p>
                  </a:txBody>
                  <a:tcPr anchor="ctr"/>
                </a:tc>
              </a:tr>
              <a:tr h="1204760">
                <a:tc>
                  <a:txBody>
                    <a:bodyPr/>
                    <a:lstStyle/>
                    <a:p>
                      <a:pPr algn="ctr"/>
                      <a:r>
                        <a:rPr lang="en-US" sz="1600" b="1" dirty="0" smtClean="0"/>
                        <a:t>Dallas</a:t>
                      </a:r>
                      <a:endParaRPr lang="en-US" sz="1600" b="1" dirty="0"/>
                    </a:p>
                  </a:txBody>
                  <a:tcPr anchor="ctr"/>
                </a:tc>
                <a:tc>
                  <a:txBody>
                    <a:bodyPr/>
                    <a:lstStyle/>
                    <a:p>
                      <a:pPr algn="ctr"/>
                      <a:r>
                        <a:rPr lang="en-US" sz="1200" dirty="0" smtClean="0"/>
                        <a:t>None</a:t>
                      </a:r>
                      <a:endParaRPr lang="en-US" sz="1200" dirty="0"/>
                    </a:p>
                  </a:txBody>
                  <a:tcPr anchor="ctr"/>
                </a:tc>
                <a:tc>
                  <a:txBody>
                    <a:bodyPr/>
                    <a:lstStyle/>
                    <a:p>
                      <a:pPr marL="171450" indent="-171450">
                        <a:buFont typeface="Arial" pitchFamily="34" charset="0"/>
                        <a:buChar char="•"/>
                      </a:pPr>
                      <a:r>
                        <a:rPr lang="en-US" sz="1200" dirty="0" smtClean="0"/>
                        <a:t>Firm yield</a:t>
                      </a:r>
                    </a:p>
                    <a:p>
                      <a:pPr marL="171450" indent="-171450">
                        <a:buFont typeface="Arial" pitchFamily="34" charset="0"/>
                        <a:buChar char="•"/>
                      </a:pPr>
                      <a:r>
                        <a:rPr lang="en-US" sz="1200" dirty="0" smtClean="0"/>
                        <a:t>Frequency </a:t>
                      </a:r>
                      <a:r>
                        <a:rPr lang="en-US" sz="1200" baseline="0" dirty="0" smtClean="0"/>
                        <a:t>of instituting voluntary or mandatory restrictions</a:t>
                      </a:r>
                    </a:p>
                    <a:p>
                      <a:pPr marL="171450" indent="-171450">
                        <a:buFont typeface="Arial" pitchFamily="34" charset="0"/>
                        <a:buChar char="•"/>
                      </a:pPr>
                      <a:r>
                        <a:rPr lang="en-US" sz="1200" baseline="0" dirty="0" smtClean="0"/>
                        <a:t>Total revenues generated</a:t>
                      </a:r>
                    </a:p>
                    <a:p>
                      <a:pPr marL="171450" indent="-171450">
                        <a:buFont typeface="Arial" pitchFamily="34" charset="0"/>
                        <a:buChar char="•"/>
                      </a:pPr>
                      <a:r>
                        <a:rPr lang="en-US" sz="1200" baseline="0" dirty="0" smtClean="0"/>
                        <a:t>Minimum storages in reservoirs</a:t>
                      </a:r>
                      <a:endParaRPr lang="en-US" sz="1200" dirty="0"/>
                    </a:p>
                  </a:txBody>
                  <a:tcPr anchor="ctr"/>
                </a:tc>
                <a:tc>
                  <a:txBody>
                    <a:bodyPr/>
                    <a:lstStyle/>
                    <a:p>
                      <a:pPr algn="ctr"/>
                      <a:r>
                        <a:rPr lang="en-US" sz="1200" dirty="0" smtClean="0"/>
                        <a:t>None</a:t>
                      </a:r>
                      <a:endParaRPr lang="en-US" sz="1200" dirty="0"/>
                    </a:p>
                  </a:txBody>
                  <a:tcPr anchor="ctr"/>
                </a:tc>
              </a:tr>
              <a:tr h="1227608">
                <a:tc>
                  <a:txBody>
                    <a:bodyPr/>
                    <a:lstStyle/>
                    <a:p>
                      <a:pPr algn="ctr"/>
                      <a:r>
                        <a:rPr lang="en-US" sz="1600" b="1" dirty="0" smtClean="0"/>
                        <a:t>PacifiCorp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Bear Lake</a:t>
                      </a:r>
                    </a:p>
                  </a:txBody>
                  <a:tcPr anchor="ctr"/>
                </a:tc>
                <a:tc>
                  <a:txBody>
                    <a:bodyPr/>
                    <a:lstStyle/>
                    <a:p>
                      <a:pPr marL="171450" indent="-171450">
                        <a:buFont typeface="Arial" pitchFamily="34" charset="0"/>
                        <a:buChar char="•"/>
                      </a:pPr>
                      <a:r>
                        <a:rPr lang="en-US" sz="1200" baseline="0" dirty="0" smtClean="0"/>
                        <a:t>Energy production lost relative to baseline</a:t>
                      </a:r>
                      <a:endParaRPr lang="en-US" sz="1200" b="1" dirty="0"/>
                    </a:p>
                  </a:txBody>
                  <a:tcPr anchor="ctr"/>
                </a:tc>
                <a:tc>
                  <a:txBody>
                    <a:bodyPr/>
                    <a:lstStyle/>
                    <a:p>
                      <a:pPr marL="171450" indent="-171450">
                        <a:buFont typeface="Arial" pitchFamily="34" charset="0"/>
                        <a:buChar char="•"/>
                      </a:pPr>
                      <a:r>
                        <a:rPr lang="en-US" sz="1200" dirty="0" smtClean="0"/>
                        <a:t>Volume of water provided to irrigation  </a:t>
                      </a:r>
                    </a:p>
                    <a:p>
                      <a:pPr marL="171450" indent="-171450">
                        <a:buFont typeface="Arial" pitchFamily="34" charset="0"/>
                        <a:buChar char="•"/>
                      </a:pPr>
                      <a:r>
                        <a:rPr lang="en-US" sz="1200" dirty="0" smtClean="0"/>
                        <a:t>Annual allocation of water</a:t>
                      </a:r>
                    </a:p>
                    <a:p>
                      <a:pPr marL="171450" indent="-171450">
                        <a:buFont typeface="Arial" pitchFamily="34" charset="0"/>
                        <a:buChar char="•"/>
                      </a:pPr>
                      <a:r>
                        <a:rPr lang="en-US" sz="1200" dirty="0" smtClean="0"/>
                        <a:t>Accuracy of forecast of water to be allocated</a:t>
                      </a:r>
                    </a:p>
                    <a:p>
                      <a:pPr marL="171450" indent="-171450">
                        <a:buFont typeface="Arial" pitchFamily="34" charset="0"/>
                        <a:buChar char="•"/>
                      </a:pPr>
                      <a:r>
                        <a:rPr lang="en-US" sz="1200" dirty="0" smtClean="0"/>
                        <a:t>Irrigation supply lost</a:t>
                      </a:r>
                      <a:endParaRPr lang="en-US" sz="1200" b="1" dirty="0"/>
                    </a:p>
                  </a:txBody>
                  <a:tcPr anchor="ctr"/>
                </a:tc>
                <a:tc>
                  <a:txBody>
                    <a:bodyPr/>
                    <a:lstStyle/>
                    <a:p>
                      <a:pPr algn="ctr"/>
                      <a:r>
                        <a:rPr lang="en-US" sz="1200" dirty="0" smtClean="0"/>
                        <a:t>None</a:t>
                      </a:r>
                      <a:endParaRPr lang="en-US" sz="1200" dirty="0"/>
                    </a:p>
                  </a:txBody>
                  <a:tcPr anchor="ctr"/>
                </a:tc>
              </a:tr>
              <a:tr h="878045">
                <a:tc>
                  <a:txBody>
                    <a:bodyPr/>
                    <a:lstStyle/>
                    <a:p>
                      <a:pPr algn="ctr"/>
                      <a:r>
                        <a:rPr lang="en-US" sz="1600" b="1" dirty="0" smtClean="0"/>
                        <a:t>Salt Lake</a:t>
                      </a:r>
                      <a:r>
                        <a:rPr lang="en-US" sz="1600" b="1" baseline="0" dirty="0" smtClean="0"/>
                        <a:t> City</a:t>
                      </a:r>
                      <a:endParaRPr lang="en-US" sz="1600" b="1" dirty="0"/>
                    </a:p>
                  </a:txBody>
                  <a:tcPr anchor="ctr"/>
                </a:tc>
                <a:tc>
                  <a:txBody>
                    <a:bodyPr/>
                    <a:lstStyle/>
                    <a:p>
                      <a:pPr marL="285750" indent="-285750" algn="l">
                        <a:buFont typeface="Arial" pitchFamily="34" charset="0"/>
                        <a:buChar char="•"/>
                      </a:pPr>
                      <a:r>
                        <a:rPr lang="en-US" sz="1200" dirty="0" smtClean="0"/>
                        <a:t>None</a:t>
                      </a:r>
                      <a:endParaRPr lang="en-US" sz="1200" dirty="0"/>
                    </a:p>
                  </a:txBody>
                  <a:tcPr anchor="ctr"/>
                </a:tc>
                <a:tc>
                  <a:txBody>
                    <a:bodyPr/>
                    <a:lstStyle/>
                    <a:p>
                      <a:pPr marL="171450" indent="-171450">
                        <a:buFont typeface="Arial" pitchFamily="34" charset="0"/>
                        <a:buChar char="•"/>
                      </a:pPr>
                      <a:r>
                        <a:rPr lang="en-US" sz="1200" dirty="0" smtClean="0"/>
                        <a:t>Appropriate storage level at the beginning of water supply season</a:t>
                      </a:r>
                      <a:endParaRPr lang="en-US" sz="1200" baseline="0" dirty="0" smtClean="0"/>
                    </a:p>
                    <a:p>
                      <a:pPr marL="171450" indent="-171450">
                        <a:buFont typeface="Arial" pitchFamily="34" charset="0"/>
                        <a:buChar char="•"/>
                      </a:pPr>
                      <a:r>
                        <a:rPr lang="en-US" sz="1200" baseline="0" dirty="0" smtClean="0"/>
                        <a:t>Balancing water sources and supplies</a:t>
                      </a:r>
                      <a:endParaRPr lang="en-US" sz="1200" dirty="0"/>
                    </a:p>
                  </a:txBody>
                  <a:tcPr anchor="ctr"/>
                </a:tc>
                <a:tc>
                  <a:txBody>
                    <a:bodyPr/>
                    <a:lstStyle/>
                    <a:p>
                      <a:pPr marL="285750" indent="-285750" algn="l">
                        <a:buFont typeface="Arial" pitchFamily="34" charset="0"/>
                        <a:buChar char="•"/>
                      </a:pPr>
                      <a:r>
                        <a:rPr lang="en-US" sz="1200" dirty="0" smtClean="0"/>
                        <a:t>Cannot divert into pipeline until &gt;5 </a:t>
                      </a:r>
                      <a:r>
                        <a:rPr lang="en-US" sz="1200" dirty="0" err="1" smtClean="0"/>
                        <a:t>cfs</a:t>
                      </a:r>
                      <a:r>
                        <a:rPr lang="en-US" sz="1200" dirty="0" smtClean="0"/>
                        <a:t> at Lamb’s Diversion</a:t>
                      </a:r>
                      <a:endParaRPr lang="en-US" sz="1200" dirty="0"/>
                    </a:p>
                  </a:txBody>
                  <a:tcPr anchor="ctr"/>
                </a:tc>
              </a:tr>
              <a:tr h="1531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t>SnoPUD</a:t>
                      </a: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p>
                    <a:p>
                      <a:pPr algn="ctr"/>
                      <a:endParaRPr lang="en-US" sz="1600" b="1" dirty="0"/>
                    </a:p>
                  </a:txBody>
                  <a:tcPr anchor="ctr"/>
                </a:tc>
                <a:tc>
                  <a:txBody>
                    <a:bodyPr/>
                    <a:lstStyle/>
                    <a:p>
                      <a:pPr marL="171450" indent="-171450">
                        <a:buFont typeface="Arial" pitchFamily="34" charset="0"/>
                        <a:buChar char="•"/>
                      </a:pPr>
                      <a:r>
                        <a:rPr lang="en-US" sz="1200" dirty="0" smtClean="0"/>
                        <a:t>Mega-watts hours</a:t>
                      </a:r>
                      <a:r>
                        <a:rPr lang="en-US" sz="1200" baseline="0" dirty="0" smtClean="0"/>
                        <a:t> produced per year,</a:t>
                      </a:r>
                    </a:p>
                    <a:p>
                      <a:pPr marL="171450" indent="-171450">
                        <a:buFont typeface="Arial" pitchFamily="34" charset="0"/>
                        <a:buChar char="•"/>
                      </a:pPr>
                      <a:r>
                        <a:rPr lang="en-US" sz="1200" baseline="0" dirty="0" smtClean="0"/>
                        <a:t>Total avoided costs from other purchases</a:t>
                      </a:r>
                    </a:p>
                    <a:p>
                      <a:pPr marL="171450" indent="-171450">
                        <a:buFont typeface="Arial" pitchFamily="34" charset="0"/>
                        <a:buChar char="•"/>
                      </a:pPr>
                      <a:r>
                        <a:rPr lang="en-US" sz="1200" baseline="0" dirty="0" smtClean="0"/>
                        <a:t>Annual energy value</a:t>
                      </a:r>
                    </a:p>
                  </a:txBody>
                  <a:tcPr anchor="ctr"/>
                </a:tc>
                <a:tc>
                  <a:txBody>
                    <a:bodyPr/>
                    <a:lstStyle/>
                    <a:p>
                      <a:pPr marL="171450" indent="-171450">
                        <a:buFont typeface="Arial" pitchFamily="34" charset="0"/>
                        <a:buChar char="•"/>
                      </a:pPr>
                      <a:r>
                        <a:rPr lang="en-US" sz="1200" dirty="0" smtClean="0"/>
                        <a:t>Water provided to Everett</a:t>
                      </a:r>
                    </a:p>
                    <a:p>
                      <a:pPr marL="171450" indent="-171450">
                        <a:buFont typeface="Arial" pitchFamily="34" charset="0"/>
                        <a:buChar char="•"/>
                      </a:pPr>
                      <a:r>
                        <a:rPr lang="en-US" sz="1200" dirty="0" smtClean="0"/>
                        <a:t>Need</a:t>
                      </a:r>
                      <a:r>
                        <a:rPr lang="en-US" sz="1200" baseline="0" dirty="0" smtClean="0"/>
                        <a:t> to implement curtailments</a:t>
                      </a:r>
                      <a:endParaRPr lang="en-US" sz="1200" dirty="0" smtClean="0"/>
                    </a:p>
                  </a:txBody>
                  <a:tcPr anchor="ctr"/>
                </a:tc>
                <a:tc>
                  <a:txBody>
                    <a:bodyPr/>
                    <a:lstStyle/>
                    <a:p>
                      <a:pPr marL="171450" indent="-171450">
                        <a:buFont typeface="Arial" pitchFamily="34" charset="0"/>
                        <a:buChar char="•"/>
                      </a:pPr>
                      <a:r>
                        <a:rPr lang="en-US" sz="1200" dirty="0" smtClean="0"/>
                        <a:t>Number of times fish flows are unmet</a:t>
                      </a:r>
                    </a:p>
                    <a:p>
                      <a:pPr marL="171450" indent="-171450">
                        <a:buFont typeface="Arial" pitchFamily="34" charset="0"/>
                        <a:buChar char="•"/>
                      </a:pPr>
                      <a:r>
                        <a:rPr lang="en-US" sz="1200" dirty="0" smtClean="0"/>
                        <a:t>Minimizing</a:t>
                      </a:r>
                      <a:r>
                        <a:rPr lang="en-US" sz="1200" baseline="0" dirty="0" smtClean="0"/>
                        <a:t> peak releases that harm fish</a:t>
                      </a:r>
                    </a:p>
                    <a:p>
                      <a:pPr marL="171450" indent="-171450">
                        <a:buFont typeface="Arial" pitchFamily="34" charset="0"/>
                        <a:buChar char="•"/>
                      </a:pPr>
                      <a:r>
                        <a:rPr lang="en-US" sz="1200" baseline="0" dirty="0" smtClean="0"/>
                        <a:t>Provide “flushing flows” to move fish down stream</a:t>
                      </a:r>
                      <a:endParaRPr lang="en-US" sz="1200" dirty="0"/>
                    </a:p>
                  </a:txBody>
                  <a:tcPr anchor="ctr"/>
                </a:tc>
              </a:tr>
            </a:tbl>
          </a:graphicData>
        </a:graphic>
      </p:graphicFrame>
    </p:spTree>
    <p:extLst>
      <p:ext uri="{BB962C8B-B14F-4D97-AF65-F5344CB8AC3E}">
        <p14:creationId xmlns:p14="http://schemas.microsoft.com/office/powerpoint/2010/main" xmlns="" val="3732197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241948"/>
            <a:ext cx="9144000" cy="4926842"/>
          </a:xfrm>
          <a:prstGeom prst="rect">
            <a:avLst/>
          </a:prstGeom>
          <a:solidFill>
            <a:schemeClr val="bg1">
              <a:lumMod val="95000"/>
            </a:schemeClr>
          </a:solidFill>
          <a:ln w="127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11271762"/>
              </p:ext>
            </p:extLst>
          </p:nvPr>
        </p:nvGraphicFramePr>
        <p:xfrm>
          <a:off x="95535" y="777921"/>
          <a:ext cx="8931322" cy="5240741"/>
        </p:xfrm>
        <a:graphic>
          <a:graphicData uri="http://schemas.openxmlformats.org/drawingml/2006/table">
            <a:tbl>
              <a:tblPr firstRow="1" bandRow="1">
                <a:tableStyleId>{2D5ABB26-0587-4C30-8999-92F81FD0307C}</a:tableStyleId>
              </a:tblPr>
              <a:tblGrid>
                <a:gridCol w="1560780"/>
                <a:gridCol w="1960342"/>
                <a:gridCol w="2893325"/>
                <a:gridCol w="2516875"/>
              </a:tblGrid>
              <a:tr h="535870">
                <a:tc>
                  <a:txBody>
                    <a:bodyPr/>
                    <a:lstStyle/>
                    <a:p>
                      <a:pPr algn="ctr"/>
                      <a:r>
                        <a:rPr lang="en-US" sz="1600" b="1" dirty="0" smtClean="0"/>
                        <a:t>Partner</a:t>
                      </a:r>
                      <a:endParaRPr lang="en-US" sz="1600" b="1" dirty="0"/>
                    </a:p>
                  </a:txBody>
                  <a:tcPr anchor="ctr"/>
                </a:tc>
                <a:tc>
                  <a:txBody>
                    <a:bodyPr/>
                    <a:lstStyle/>
                    <a:p>
                      <a:pPr algn="ctr"/>
                      <a:r>
                        <a:rPr lang="en-US" sz="1600" b="1" dirty="0" smtClean="0"/>
                        <a:t>Hourly/Daily</a:t>
                      </a:r>
                      <a:endParaRPr lang="en-US" sz="1600" b="1" dirty="0"/>
                    </a:p>
                  </a:txBody>
                  <a:tcPr anchor="ctr"/>
                </a:tc>
                <a:tc>
                  <a:txBody>
                    <a:bodyPr/>
                    <a:lstStyle/>
                    <a:p>
                      <a:pPr algn="ctr"/>
                      <a:r>
                        <a:rPr lang="en-US" sz="1600" b="1" dirty="0" smtClean="0"/>
                        <a:t>Weekly</a:t>
                      </a:r>
                      <a:endParaRPr lang="en-US" sz="1600" b="1" dirty="0"/>
                    </a:p>
                  </a:txBody>
                  <a:tcPr anchor="ctr"/>
                </a:tc>
                <a:tc>
                  <a:txBody>
                    <a:bodyPr/>
                    <a:lstStyle/>
                    <a:p>
                      <a:pPr algn="ctr"/>
                      <a:r>
                        <a:rPr lang="en-US" sz="1600" b="1" dirty="0" smtClean="0"/>
                        <a:t>Monthly</a:t>
                      </a:r>
                      <a:endParaRPr lang="en-US" sz="1600" b="1" dirty="0"/>
                    </a:p>
                  </a:txBody>
                  <a:tcPr anchor="ctr"/>
                </a:tc>
              </a:tr>
              <a:tr h="1534092">
                <a:tc>
                  <a:txBody>
                    <a:bodyPr/>
                    <a:lstStyle/>
                    <a:p>
                      <a:pPr algn="ctr"/>
                      <a:r>
                        <a:rPr lang="en-US" sz="1600" b="1" dirty="0" smtClean="0"/>
                        <a:t>PacifiCorp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Bear Lake</a:t>
                      </a:r>
                    </a:p>
                  </a:txBody>
                  <a:tcPr anchor="ctr"/>
                </a:tc>
                <a:tc>
                  <a:txBody>
                    <a:bodyPr/>
                    <a:lstStyle/>
                    <a:p>
                      <a:pPr marL="171450" indent="-171450">
                        <a:buFont typeface="Arial" pitchFamily="34" charset="0"/>
                        <a:buChar char="•"/>
                      </a:pPr>
                      <a:r>
                        <a:rPr lang="en-US" sz="1600" b="1" dirty="0" smtClean="0"/>
                        <a:t>None</a:t>
                      </a:r>
                      <a:endParaRPr lang="en-US" sz="1600" b="1" dirty="0"/>
                    </a:p>
                  </a:txBody>
                  <a:tcPr anchor="ctr"/>
                </a:tc>
                <a:tc>
                  <a:txBody>
                    <a:bodyPr/>
                    <a:lstStyle/>
                    <a:p>
                      <a:pPr marL="171450" indent="-171450">
                        <a:buFont typeface="Arial" pitchFamily="34" charset="0"/>
                        <a:buChar char="•"/>
                      </a:pPr>
                      <a:r>
                        <a:rPr lang="en-US" sz="1600" b="1" dirty="0" smtClean="0"/>
                        <a:t>Flood Control Decisions</a:t>
                      </a:r>
                      <a:endParaRPr lang="en-US" sz="1600" b="1" dirty="0"/>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t>Flood Control Decisions</a:t>
                      </a:r>
                      <a:endParaRPr lang="en-US" sz="1600"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smtClean="0"/>
                        <a:t>Irrigation</a:t>
                      </a:r>
                      <a:r>
                        <a:rPr lang="en-US" sz="1600" b="1" baseline="0" dirty="0" smtClean="0"/>
                        <a:t> Allocations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dirty="0" smtClean="0"/>
                        <a:t>Drought</a:t>
                      </a:r>
                      <a:endParaRPr lang="en-US" sz="1600" b="1" dirty="0" smtClean="0"/>
                    </a:p>
                  </a:txBody>
                  <a:tcPr anchor="ctr"/>
                </a:tc>
              </a:tr>
              <a:tr h="1256957">
                <a:tc>
                  <a:txBody>
                    <a:bodyPr/>
                    <a:lstStyle/>
                    <a:p>
                      <a:pPr algn="ctr"/>
                      <a:r>
                        <a:rPr lang="en-US" sz="1600" b="1" dirty="0" smtClean="0"/>
                        <a:t>Salt Lake</a:t>
                      </a:r>
                      <a:r>
                        <a:rPr lang="en-US" sz="1600" b="1" baseline="0" dirty="0" smtClean="0"/>
                        <a:t> City</a:t>
                      </a:r>
                      <a:endParaRPr lang="en-US" sz="1600" b="1" dirty="0"/>
                    </a:p>
                  </a:txBody>
                  <a:tcPr anchor="ctr"/>
                </a:tc>
                <a:tc>
                  <a:txBody>
                    <a:bodyPr/>
                    <a:lstStyle/>
                    <a:p>
                      <a:pPr marL="285750" indent="-285750" algn="l">
                        <a:buFont typeface="Arial" pitchFamily="34" charset="0"/>
                        <a:buChar char="•"/>
                      </a:pPr>
                      <a:r>
                        <a:rPr lang="en-US" sz="1600" b="1" dirty="0" smtClean="0"/>
                        <a:t>Flood</a:t>
                      </a:r>
                      <a:r>
                        <a:rPr lang="en-US" sz="1600" b="1" baseline="0" dirty="0" smtClean="0"/>
                        <a:t> Mitigation</a:t>
                      </a:r>
                      <a:endParaRPr lang="en-US" sz="1600" b="1" dirty="0"/>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t>Flood</a:t>
                      </a:r>
                      <a:r>
                        <a:rPr lang="en-US" sz="1600" b="1" baseline="0" dirty="0" smtClean="0"/>
                        <a:t> Mitigation</a:t>
                      </a:r>
                      <a:endParaRPr lang="en-US" sz="1600" b="1" dirty="0" smtClean="0"/>
                    </a:p>
                    <a:p>
                      <a:pPr marL="171450" indent="-171450">
                        <a:buFont typeface="Arial" pitchFamily="34" charset="0"/>
                        <a:buChar char="•"/>
                      </a:pPr>
                      <a:r>
                        <a:rPr lang="en-US" sz="1600" b="1" dirty="0" smtClean="0"/>
                        <a:t>Drinking Water Deliveries</a:t>
                      </a:r>
                      <a:endParaRPr lang="en-US" sz="1600" b="1" baseline="0" dirty="0" smtClean="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t>Flood</a:t>
                      </a:r>
                      <a:r>
                        <a:rPr lang="en-US" sz="1600" b="1" baseline="0" dirty="0" smtClean="0"/>
                        <a:t> Mitigation</a:t>
                      </a:r>
                      <a:endParaRPr lang="en-US" sz="1600" b="1" dirty="0" smtClean="0"/>
                    </a:p>
                  </a:txBody>
                  <a:tcPr anchor="ctr"/>
                </a:tc>
              </a:tr>
              <a:tr h="1913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err="1" smtClean="0"/>
                        <a:t>SnoPUD</a:t>
                      </a: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p>
                    <a:p>
                      <a:pPr algn="ctr"/>
                      <a:endParaRPr lang="en-US" sz="1600" b="1" dirty="0"/>
                    </a:p>
                  </a:txBody>
                  <a:tcPr anchor="ctr"/>
                </a:tc>
                <a:tc>
                  <a:txBody>
                    <a:bodyPr/>
                    <a:lstStyle/>
                    <a:p>
                      <a:pPr marL="171450" indent="-171450">
                        <a:buFont typeface="Arial" pitchFamily="34" charset="0"/>
                        <a:buChar char="•"/>
                      </a:pPr>
                      <a:r>
                        <a:rPr lang="en-US" sz="1600" b="1" dirty="0" smtClean="0"/>
                        <a:t>Hydropower Generation</a:t>
                      </a:r>
                    </a:p>
                    <a:p>
                      <a:pPr marL="171450" indent="-171450">
                        <a:buFont typeface="Arial" pitchFamily="34" charset="0"/>
                        <a:buChar char="•"/>
                      </a:pPr>
                      <a:r>
                        <a:rPr lang="en-US" sz="1600" b="1" baseline="0" dirty="0" smtClean="0"/>
                        <a:t>Channel forming flows</a:t>
                      </a:r>
                    </a:p>
                  </a:txBody>
                  <a:tcPr anchor="ctr"/>
                </a:tc>
                <a:tc>
                  <a:txBody>
                    <a:bodyPr/>
                    <a:lstStyle/>
                    <a:p>
                      <a:pPr marL="171450" indent="-171450">
                        <a:buFont typeface="Arial" pitchFamily="34" charset="0"/>
                        <a:buChar char="•"/>
                      </a:pPr>
                      <a:r>
                        <a:rPr lang="en-US" sz="1600" b="1" dirty="0" smtClean="0"/>
                        <a:t>Drinking Water</a:t>
                      </a:r>
                    </a:p>
                    <a:p>
                      <a:pPr marL="171450" indent="-171450">
                        <a:buFont typeface="Arial" pitchFamily="34" charset="0"/>
                        <a:buChar char="•"/>
                      </a:pPr>
                      <a:r>
                        <a:rPr lang="en-US" sz="1600" b="1" dirty="0" smtClean="0"/>
                        <a:t>Hydropower Scheduling</a:t>
                      </a:r>
                    </a:p>
                    <a:p>
                      <a:pPr marL="171450" indent="-171450">
                        <a:buFont typeface="Arial" pitchFamily="34" charset="0"/>
                        <a:buChar char="•"/>
                      </a:pPr>
                      <a:r>
                        <a:rPr lang="en-US" sz="1600" b="1" baseline="0" dirty="0" smtClean="0"/>
                        <a:t>Flood Control</a:t>
                      </a:r>
                    </a:p>
                    <a:p>
                      <a:pPr marL="171450" indent="-171450">
                        <a:buFont typeface="Arial" pitchFamily="34" charset="0"/>
                        <a:buChar char="•"/>
                      </a:pPr>
                      <a:r>
                        <a:rPr lang="en-US" sz="1600" b="1" baseline="0" dirty="0" smtClean="0"/>
                        <a:t>Environmental Flows</a:t>
                      </a:r>
                    </a:p>
                    <a:p>
                      <a:pPr marL="171450" indent="-171450">
                        <a:buFont typeface="Arial" pitchFamily="34" charset="0"/>
                        <a:buChar char="•"/>
                      </a:pPr>
                      <a:endParaRPr lang="en-US" sz="1600" baseline="0" dirty="0" smtClean="0"/>
                    </a:p>
                  </a:txBody>
                  <a:tcPr anchor="ctr"/>
                </a:tc>
                <a:tc>
                  <a:txBody>
                    <a:bodyPr/>
                    <a:lstStyle/>
                    <a:p>
                      <a:pPr marL="171450" indent="-171450">
                        <a:buFont typeface="Arial" pitchFamily="34" charset="0"/>
                        <a:buChar char="•"/>
                      </a:pPr>
                      <a:r>
                        <a:rPr lang="en-US" sz="1600" b="1" dirty="0" smtClean="0"/>
                        <a:t>Refill/Drafting Rates</a:t>
                      </a:r>
                    </a:p>
                  </a:txBody>
                  <a:tcPr anchor="ctr"/>
                </a:tc>
              </a:tr>
            </a:tbl>
          </a:graphicData>
        </a:graphic>
      </p:graphicFrame>
    </p:spTree>
    <p:extLst>
      <p:ext uri="{BB962C8B-B14F-4D97-AF65-F5344CB8AC3E}">
        <p14:creationId xmlns:p14="http://schemas.microsoft.com/office/powerpoint/2010/main" xmlns="" val="526241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52400" y="1219200"/>
            <a:ext cx="6705600" cy="5486400"/>
          </a:xfrm>
        </p:spPr>
        <p:txBody>
          <a:bodyPr rtlCol="0">
            <a:noAutofit/>
          </a:bodyPr>
          <a:lstStyle/>
          <a:p>
            <a:pPr marL="0" indent="0" fontAlgn="auto">
              <a:spcAft>
                <a:spcPts val="0"/>
              </a:spcAft>
              <a:buFont typeface="Arial" pitchFamily="34" charset="0"/>
              <a:buNone/>
              <a:defRPr/>
            </a:pPr>
            <a:r>
              <a:rPr lang="en-US" sz="2000" b="1" i="1" dirty="0" smtClean="0">
                <a:ea typeface="+mn-ea"/>
                <a:cs typeface="+mn-cs"/>
              </a:rPr>
              <a:t>Demonstrate the potential usefulness of climate forecasts and create an appropriate framework for their application</a:t>
            </a:r>
          </a:p>
          <a:p>
            <a:pPr fontAlgn="auto">
              <a:spcAft>
                <a:spcPts val="0"/>
              </a:spcAft>
              <a:buFont typeface="Arial" pitchFamily="34" charset="0"/>
              <a:buChar char="•"/>
              <a:defRPr/>
            </a:pPr>
            <a:r>
              <a:rPr lang="en-US" sz="2000" dirty="0" smtClean="0">
                <a:ea typeface="+mn-ea"/>
                <a:cs typeface="+mn-cs"/>
              </a:rPr>
              <a:t>Co-generate knowledge concerning system operations between researchers and water managers</a:t>
            </a:r>
          </a:p>
          <a:p>
            <a:pPr fontAlgn="auto">
              <a:spcAft>
                <a:spcPts val="0"/>
              </a:spcAft>
              <a:buFont typeface="Arial" pitchFamily="34" charset="0"/>
              <a:buChar char="•"/>
              <a:defRPr/>
            </a:pPr>
            <a:r>
              <a:rPr lang="en-US" sz="2000" b="1" dirty="0" smtClean="0">
                <a:solidFill>
                  <a:srgbClr val="0070C0"/>
                </a:solidFill>
                <a:ea typeface="+mn-ea"/>
                <a:cs typeface="+mn-cs"/>
              </a:rPr>
              <a:t>Generate ESP streamflow using reforecasts at partner locations</a:t>
            </a:r>
          </a:p>
          <a:p>
            <a:pPr fontAlgn="auto">
              <a:spcAft>
                <a:spcPts val="0"/>
              </a:spcAft>
              <a:buFont typeface="Arial" pitchFamily="34" charset="0"/>
              <a:buChar char="•"/>
              <a:defRPr/>
            </a:pPr>
            <a:r>
              <a:rPr lang="en-US" sz="2000" dirty="0" smtClean="0">
                <a:ea typeface="+mn-ea"/>
                <a:cs typeface="+mn-cs"/>
              </a:rPr>
              <a:t>Evaluate skill of GFS and CFSv2 and corresponding </a:t>
            </a:r>
            <a:r>
              <a:rPr lang="en-US" sz="2000" dirty="0" err="1" smtClean="0">
                <a:ea typeface="+mn-ea"/>
                <a:cs typeface="+mn-cs"/>
              </a:rPr>
              <a:t>streamflow</a:t>
            </a:r>
            <a:r>
              <a:rPr lang="en-US" sz="2000" dirty="0" smtClean="0">
                <a:ea typeface="+mn-ea"/>
                <a:cs typeface="+mn-cs"/>
              </a:rPr>
              <a:t> in the context of decision making</a:t>
            </a:r>
          </a:p>
          <a:p>
            <a:pPr fontAlgn="auto">
              <a:spcAft>
                <a:spcPts val="0"/>
              </a:spcAft>
              <a:buFont typeface="Arial" pitchFamily="34" charset="0"/>
              <a:buChar char="•"/>
              <a:defRPr/>
            </a:pPr>
            <a:r>
              <a:rPr lang="en-US" sz="2000" dirty="0" smtClean="0">
                <a:ea typeface="+mn-ea"/>
                <a:cs typeface="+mn-cs"/>
              </a:rPr>
              <a:t>Disseminate data, case studies, and recommendations to the broader water community</a:t>
            </a:r>
          </a:p>
          <a:p>
            <a:pPr fontAlgn="auto">
              <a:spcAft>
                <a:spcPts val="0"/>
              </a:spcAft>
              <a:buFont typeface="Arial" pitchFamily="34" charset="0"/>
              <a:buChar char="•"/>
              <a:defRPr/>
            </a:pPr>
            <a:endParaRPr lang="en-US" sz="2000" dirty="0">
              <a:ea typeface="+mn-ea"/>
              <a:cs typeface="+mn-cs"/>
            </a:endParaRPr>
          </a:p>
        </p:txBody>
      </p:sp>
      <p:pic>
        <p:nvPicPr>
          <p:cNvPr id="15364" name="Content Placeholder 17"/>
          <p:cNvPicPr>
            <a:picLocks noGrp="1" noChangeAspect="1"/>
          </p:cNvPicPr>
          <p:nvPr>
            <p:ph sz="half" idx="2"/>
          </p:nvPr>
        </p:nvPicPr>
        <p:blipFill>
          <a:blip r:embed="rId3" cstate="print"/>
          <a:srcRect l="8589" r="8310"/>
          <a:stretch>
            <a:fillRect/>
          </a:stretch>
        </p:blipFill>
        <p:spPr>
          <a:xfrm>
            <a:off x="7086600" y="0"/>
            <a:ext cx="2220913" cy="6858000"/>
          </a:xfrm>
        </p:spPr>
      </p:pic>
      <p:sp>
        <p:nvSpPr>
          <p:cNvPr id="7" name="Title 1"/>
          <p:cNvSpPr>
            <a:spLocks noGrp="1"/>
          </p:cNvSpPr>
          <p:nvPr>
            <p:ph type="title"/>
          </p:nvPr>
        </p:nvSpPr>
        <p:spPr>
          <a:xfrm>
            <a:off x="304800" y="609600"/>
            <a:ext cx="8839200" cy="533400"/>
          </a:xfrm>
        </p:spPr>
        <p:txBody>
          <a:bodyPr/>
          <a:lstStyle/>
          <a:p>
            <a:r>
              <a:rPr lang="en-US" dirty="0" smtClean="0"/>
              <a:t>Project Goals</a:t>
            </a:r>
            <a:endParaRPr lang="en-US" dirty="0"/>
          </a:p>
        </p:txBody>
      </p:sp>
    </p:spTree>
    <p:extLst>
      <p:ext uri="{BB962C8B-B14F-4D97-AF65-F5344CB8AC3E}">
        <p14:creationId xmlns:p14="http://schemas.microsoft.com/office/powerpoint/2010/main" xmlns="" val="110585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Streamflow</a:t>
            </a:r>
            <a:r>
              <a:rPr lang="en-US" dirty="0" smtClean="0"/>
              <a:t> Forecasts Used</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4950" y="1295399"/>
            <a:ext cx="6115050" cy="4106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14400" y="5486400"/>
            <a:ext cx="3757760" cy="461665"/>
          </a:xfrm>
          <a:prstGeom prst="rect">
            <a:avLst/>
          </a:prstGeom>
          <a:noFill/>
        </p:spPr>
        <p:txBody>
          <a:bodyPr wrap="none" rtlCol="0">
            <a:spAutoFit/>
          </a:bodyPr>
          <a:lstStyle/>
          <a:p>
            <a:pPr marL="342900" indent="-342900">
              <a:buFont typeface="Arial" pitchFamily="34" charset="0"/>
              <a:buChar char="•"/>
            </a:pPr>
            <a:r>
              <a:rPr lang="en-US" sz="1200" dirty="0" smtClean="0"/>
              <a:t>ESP – Ensemble </a:t>
            </a:r>
            <a:r>
              <a:rPr lang="en-US" sz="1200" dirty="0" err="1" smtClean="0"/>
              <a:t>Streamflow</a:t>
            </a:r>
            <a:r>
              <a:rPr lang="en-US" sz="1200" dirty="0" smtClean="0"/>
              <a:t> Prediction</a:t>
            </a:r>
          </a:p>
          <a:p>
            <a:pPr marL="342900" indent="-342900">
              <a:buFont typeface="Arial" pitchFamily="34" charset="0"/>
              <a:buChar char="•"/>
            </a:pPr>
            <a:r>
              <a:rPr lang="en-US" sz="1200" dirty="0" smtClean="0"/>
              <a:t>HEFS – Hydrologic </a:t>
            </a:r>
            <a:r>
              <a:rPr lang="en-US" sz="1200" dirty="0"/>
              <a:t>Ensemble </a:t>
            </a:r>
            <a:r>
              <a:rPr lang="en-US" sz="1200" dirty="0" smtClean="0"/>
              <a:t>Forecast System</a:t>
            </a:r>
            <a:endParaRPr lang="en-US" sz="1200" dirty="0"/>
          </a:p>
        </p:txBody>
      </p:sp>
      <p:sp>
        <p:nvSpPr>
          <p:cNvPr id="45" name="TextBox 44"/>
          <p:cNvSpPr txBox="1"/>
          <p:nvPr/>
        </p:nvSpPr>
        <p:spPr>
          <a:xfrm>
            <a:off x="4800600" y="5486400"/>
            <a:ext cx="3486852" cy="461665"/>
          </a:xfrm>
          <a:prstGeom prst="rect">
            <a:avLst/>
          </a:prstGeom>
          <a:noFill/>
        </p:spPr>
        <p:txBody>
          <a:bodyPr wrap="none" rtlCol="0">
            <a:spAutoFit/>
          </a:bodyPr>
          <a:lstStyle/>
          <a:p>
            <a:pPr marL="342900" indent="-342900">
              <a:buFont typeface="Arial" pitchFamily="34" charset="0"/>
              <a:buChar char="•"/>
            </a:pPr>
            <a:r>
              <a:rPr lang="en-US" sz="1200" dirty="0" smtClean="0"/>
              <a:t>CFS– Climate Forecast </a:t>
            </a:r>
            <a:r>
              <a:rPr lang="en-US" sz="1200" dirty="0"/>
              <a:t>System</a:t>
            </a:r>
            <a:endParaRPr lang="en-US" sz="1200" dirty="0" smtClean="0"/>
          </a:p>
          <a:p>
            <a:pPr marL="342900" indent="-342900">
              <a:buFont typeface="Arial" pitchFamily="34" charset="0"/>
              <a:buChar char="•"/>
            </a:pPr>
            <a:r>
              <a:rPr lang="en-US" sz="1200" dirty="0"/>
              <a:t>G</a:t>
            </a:r>
            <a:r>
              <a:rPr lang="en-US" sz="1200" dirty="0" smtClean="0"/>
              <a:t>EFS – Global Ensemble Forecast System</a:t>
            </a:r>
            <a:endParaRPr lang="en-US" sz="1200" dirty="0"/>
          </a:p>
        </p:txBody>
      </p:sp>
    </p:spTree>
    <p:extLst>
      <p:ext uri="{BB962C8B-B14F-4D97-AF65-F5344CB8AC3E}">
        <p14:creationId xmlns:p14="http://schemas.microsoft.com/office/powerpoint/2010/main" xmlns="" val="1177876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Streamflow</a:t>
            </a:r>
            <a:r>
              <a:rPr lang="en-US" dirty="0" smtClean="0"/>
              <a:t> Forecasts Used</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4950" y="1295399"/>
            <a:ext cx="6115050" cy="4106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14400" y="5486400"/>
            <a:ext cx="3757760" cy="461665"/>
          </a:xfrm>
          <a:prstGeom prst="rect">
            <a:avLst/>
          </a:prstGeom>
          <a:noFill/>
        </p:spPr>
        <p:txBody>
          <a:bodyPr wrap="none" rtlCol="0">
            <a:spAutoFit/>
          </a:bodyPr>
          <a:lstStyle/>
          <a:p>
            <a:pPr marL="342900" indent="-342900">
              <a:buFont typeface="Arial" pitchFamily="34" charset="0"/>
              <a:buChar char="•"/>
            </a:pPr>
            <a:r>
              <a:rPr lang="en-US" sz="1200" dirty="0" smtClean="0"/>
              <a:t>ESP – Ensemble </a:t>
            </a:r>
            <a:r>
              <a:rPr lang="en-US" sz="1200" dirty="0" err="1" smtClean="0"/>
              <a:t>Streamflow</a:t>
            </a:r>
            <a:r>
              <a:rPr lang="en-US" sz="1200" dirty="0" smtClean="0"/>
              <a:t> Prediction</a:t>
            </a:r>
          </a:p>
          <a:p>
            <a:pPr marL="342900" indent="-342900">
              <a:buFont typeface="Arial" pitchFamily="34" charset="0"/>
              <a:buChar char="•"/>
            </a:pPr>
            <a:r>
              <a:rPr lang="en-US" sz="1200" dirty="0" smtClean="0"/>
              <a:t>HEFS – Hydrologic </a:t>
            </a:r>
            <a:r>
              <a:rPr lang="en-US" sz="1200" dirty="0"/>
              <a:t>Ensemble </a:t>
            </a:r>
            <a:r>
              <a:rPr lang="en-US" sz="1200" dirty="0" smtClean="0"/>
              <a:t>Forecast System</a:t>
            </a:r>
            <a:endParaRPr lang="en-US" sz="1200" dirty="0"/>
          </a:p>
        </p:txBody>
      </p:sp>
      <p:sp>
        <p:nvSpPr>
          <p:cNvPr id="45" name="TextBox 44"/>
          <p:cNvSpPr txBox="1"/>
          <p:nvPr/>
        </p:nvSpPr>
        <p:spPr>
          <a:xfrm>
            <a:off x="4800600" y="5486400"/>
            <a:ext cx="3486852" cy="461665"/>
          </a:xfrm>
          <a:prstGeom prst="rect">
            <a:avLst/>
          </a:prstGeom>
          <a:noFill/>
        </p:spPr>
        <p:txBody>
          <a:bodyPr wrap="none" rtlCol="0">
            <a:spAutoFit/>
          </a:bodyPr>
          <a:lstStyle/>
          <a:p>
            <a:pPr marL="342900" indent="-342900">
              <a:buFont typeface="Arial" pitchFamily="34" charset="0"/>
              <a:buChar char="•"/>
            </a:pPr>
            <a:r>
              <a:rPr lang="en-US" sz="1200" dirty="0" smtClean="0"/>
              <a:t>CFS– Climate Forecast </a:t>
            </a:r>
            <a:r>
              <a:rPr lang="en-US" sz="1200" dirty="0"/>
              <a:t>System</a:t>
            </a:r>
            <a:endParaRPr lang="en-US" sz="1200" dirty="0" smtClean="0"/>
          </a:p>
          <a:p>
            <a:pPr marL="342900" indent="-342900">
              <a:buFont typeface="Arial" pitchFamily="34" charset="0"/>
              <a:buChar char="•"/>
            </a:pPr>
            <a:r>
              <a:rPr lang="en-US" sz="1200" dirty="0"/>
              <a:t>G</a:t>
            </a:r>
            <a:r>
              <a:rPr lang="en-US" sz="1200" dirty="0" smtClean="0"/>
              <a:t>EFS – Global Ensemble Forecast System</a:t>
            </a:r>
            <a:endParaRPr lang="en-US" sz="1200" dirty="0"/>
          </a:p>
        </p:txBody>
      </p:sp>
      <p:sp>
        <p:nvSpPr>
          <p:cNvPr id="6" name="Down Arrow 5"/>
          <p:cNvSpPr/>
          <p:nvPr/>
        </p:nvSpPr>
        <p:spPr bwMode="auto">
          <a:xfrm>
            <a:off x="8182326" y="2590800"/>
            <a:ext cx="210252" cy="2667000"/>
          </a:xfrm>
          <a:prstGeom prst="downArrow">
            <a:avLst/>
          </a:prstGeom>
          <a:solidFill>
            <a:schemeClr val="accent6"/>
          </a:solidFill>
          <a:ln w="12700" cap="flat" cmpd="sng" algn="ctr">
            <a:solidFill>
              <a:schemeClr val="accent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7" name="TextBox 6"/>
          <p:cNvSpPr txBox="1"/>
          <p:nvPr/>
        </p:nvSpPr>
        <p:spPr>
          <a:xfrm>
            <a:off x="7630863" y="1752600"/>
            <a:ext cx="1313180" cy="830997"/>
          </a:xfrm>
          <a:prstGeom prst="rect">
            <a:avLst/>
          </a:prstGeom>
          <a:noFill/>
        </p:spPr>
        <p:txBody>
          <a:bodyPr wrap="none" rtlCol="0">
            <a:spAutoFit/>
          </a:bodyPr>
          <a:lstStyle/>
          <a:p>
            <a:pPr algn="ctr"/>
            <a:r>
              <a:rPr lang="en-US" sz="1600" dirty="0" smtClean="0"/>
              <a:t>Expectation:</a:t>
            </a:r>
          </a:p>
          <a:p>
            <a:pPr algn="ctr"/>
            <a:r>
              <a:rPr lang="en-US" sz="1600" dirty="0" smtClean="0"/>
              <a:t>Variability</a:t>
            </a:r>
          </a:p>
          <a:p>
            <a:pPr algn="ctr"/>
            <a:r>
              <a:rPr lang="en-US" sz="1600" dirty="0" smtClean="0"/>
              <a:t>decreases</a:t>
            </a:r>
            <a:endParaRPr lang="en-US" sz="1600" dirty="0"/>
          </a:p>
        </p:txBody>
      </p:sp>
    </p:spTree>
    <p:extLst>
      <p:ext uri="{BB962C8B-B14F-4D97-AF65-F5344CB8AC3E}">
        <p14:creationId xmlns:p14="http://schemas.microsoft.com/office/powerpoint/2010/main" xmlns="" val="1118004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Streamflow</a:t>
            </a:r>
            <a:r>
              <a:rPr lang="en-US" dirty="0" smtClean="0"/>
              <a:t> Forecasts Used</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4950" y="1295399"/>
            <a:ext cx="6115050" cy="4106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14400" y="5486400"/>
            <a:ext cx="3757760" cy="461665"/>
          </a:xfrm>
          <a:prstGeom prst="rect">
            <a:avLst/>
          </a:prstGeom>
          <a:noFill/>
        </p:spPr>
        <p:txBody>
          <a:bodyPr wrap="none" rtlCol="0">
            <a:spAutoFit/>
          </a:bodyPr>
          <a:lstStyle/>
          <a:p>
            <a:pPr marL="342900" indent="-342900">
              <a:buFont typeface="Arial" pitchFamily="34" charset="0"/>
              <a:buChar char="•"/>
            </a:pPr>
            <a:r>
              <a:rPr lang="en-US" sz="1200" dirty="0" smtClean="0"/>
              <a:t>ESP – Ensemble </a:t>
            </a:r>
            <a:r>
              <a:rPr lang="en-US" sz="1200" dirty="0" err="1" smtClean="0"/>
              <a:t>Streamflow</a:t>
            </a:r>
            <a:r>
              <a:rPr lang="en-US" sz="1200" dirty="0" smtClean="0"/>
              <a:t> Prediction</a:t>
            </a:r>
          </a:p>
          <a:p>
            <a:pPr marL="342900" indent="-342900">
              <a:buFont typeface="Arial" pitchFamily="34" charset="0"/>
              <a:buChar char="•"/>
            </a:pPr>
            <a:r>
              <a:rPr lang="en-US" sz="1200" dirty="0" smtClean="0"/>
              <a:t>HEFS – Hydrologic </a:t>
            </a:r>
            <a:r>
              <a:rPr lang="en-US" sz="1200" dirty="0"/>
              <a:t>Ensemble </a:t>
            </a:r>
            <a:r>
              <a:rPr lang="en-US" sz="1200" dirty="0" smtClean="0"/>
              <a:t>Forecast System</a:t>
            </a:r>
            <a:endParaRPr lang="en-US" sz="1200" dirty="0"/>
          </a:p>
        </p:txBody>
      </p:sp>
      <p:sp>
        <p:nvSpPr>
          <p:cNvPr id="45" name="TextBox 44"/>
          <p:cNvSpPr txBox="1"/>
          <p:nvPr/>
        </p:nvSpPr>
        <p:spPr>
          <a:xfrm>
            <a:off x="4800600" y="5486400"/>
            <a:ext cx="3486852" cy="461665"/>
          </a:xfrm>
          <a:prstGeom prst="rect">
            <a:avLst/>
          </a:prstGeom>
          <a:noFill/>
        </p:spPr>
        <p:txBody>
          <a:bodyPr wrap="none" rtlCol="0">
            <a:spAutoFit/>
          </a:bodyPr>
          <a:lstStyle/>
          <a:p>
            <a:pPr marL="342900" indent="-342900">
              <a:buFont typeface="Arial" pitchFamily="34" charset="0"/>
              <a:buChar char="•"/>
            </a:pPr>
            <a:r>
              <a:rPr lang="en-US" sz="1200" dirty="0" smtClean="0"/>
              <a:t>CFS– Climate Forecast </a:t>
            </a:r>
            <a:r>
              <a:rPr lang="en-US" sz="1200" dirty="0"/>
              <a:t>System</a:t>
            </a:r>
            <a:endParaRPr lang="en-US" sz="1200" dirty="0" smtClean="0"/>
          </a:p>
          <a:p>
            <a:pPr marL="342900" indent="-342900">
              <a:buFont typeface="Arial" pitchFamily="34" charset="0"/>
              <a:buChar char="•"/>
            </a:pPr>
            <a:r>
              <a:rPr lang="en-US" sz="1200" dirty="0"/>
              <a:t>G</a:t>
            </a:r>
            <a:r>
              <a:rPr lang="en-US" sz="1200" dirty="0" smtClean="0"/>
              <a:t>EFS – Global Ensemble Forecast System</a:t>
            </a:r>
            <a:endParaRPr lang="en-US" sz="1200" dirty="0"/>
          </a:p>
        </p:txBody>
      </p:sp>
      <p:sp>
        <p:nvSpPr>
          <p:cNvPr id="6" name="Down Arrow 5"/>
          <p:cNvSpPr/>
          <p:nvPr/>
        </p:nvSpPr>
        <p:spPr bwMode="auto">
          <a:xfrm>
            <a:off x="8182326" y="2590800"/>
            <a:ext cx="210252" cy="2667000"/>
          </a:xfrm>
          <a:prstGeom prst="downArrow">
            <a:avLst/>
          </a:prstGeom>
          <a:solidFill>
            <a:schemeClr val="accent6"/>
          </a:solidFill>
          <a:ln w="12700" cap="flat" cmpd="sng" algn="ctr">
            <a:solidFill>
              <a:schemeClr val="accent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8" name="Rectangle 7"/>
          <p:cNvSpPr/>
          <p:nvPr/>
        </p:nvSpPr>
        <p:spPr bwMode="auto">
          <a:xfrm>
            <a:off x="1612180" y="2514600"/>
            <a:ext cx="1816820" cy="609600"/>
          </a:xfrm>
          <a:prstGeom prst="rect">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10" name="TextBox 9"/>
          <p:cNvSpPr txBox="1"/>
          <p:nvPr/>
        </p:nvSpPr>
        <p:spPr>
          <a:xfrm>
            <a:off x="7630863" y="1759803"/>
            <a:ext cx="1313180" cy="830997"/>
          </a:xfrm>
          <a:prstGeom prst="rect">
            <a:avLst/>
          </a:prstGeom>
          <a:noFill/>
        </p:spPr>
        <p:txBody>
          <a:bodyPr wrap="none" rtlCol="0">
            <a:spAutoFit/>
          </a:bodyPr>
          <a:lstStyle/>
          <a:p>
            <a:pPr algn="ctr"/>
            <a:r>
              <a:rPr lang="en-US" sz="1600" dirty="0" smtClean="0"/>
              <a:t>Expectation:</a:t>
            </a:r>
          </a:p>
          <a:p>
            <a:pPr algn="ctr"/>
            <a:r>
              <a:rPr lang="en-US" sz="1600" dirty="0" smtClean="0"/>
              <a:t>Variability</a:t>
            </a:r>
          </a:p>
          <a:p>
            <a:pPr algn="ctr"/>
            <a:r>
              <a:rPr lang="en-US" sz="1600" dirty="0" smtClean="0"/>
              <a:t>decreases</a:t>
            </a:r>
            <a:endParaRPr lang="en-US" sz="1600" dirty="0"/>
          </a:p>
        </p:txBody>
      </p:sp>
      <p:sp>
        <p:nvSpPr>
          <p:cNvPr id="11" name="Rectangle 10"/>
          <p:cNvSpPr/>
          <p:nvPr/>
        </p:nvSpPr>
        <p:spPr bwMode="auto">
          <a:xfrm>
            <a:off x="1600200" y="4572000"/>
            <a:ext cx="1816820" cy="609600"/>
          </a:xfrm>
          <a:prstGeom prst="rect">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Tree>
    <p:extLst>
      <p:ext uri="{BB962C8B-B14F-4D97-AF65-F5344CB8AC3E}">
        <p14:creationId xmlns:p14="http://schemas.microsoft.com/office/powerpoint/2010/main" xmlns="" val="631201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 Forecast vs. Observed Temperature (°C)</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393371"/>
            <a:ext cx="9144001" cy="54646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0014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CFS Correlations by Lead Day</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71600"/>
            <a:ext cx="4572000"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1371600"/>
            <a:ext cx="4572000"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649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3237" y="1295400"/>
            <a:ext cx="5618163" cy="4682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smtClean="0"/>
              <a:t>Snowpack as a Crude Forecasting Method: SLC</a:t>
            </a:r>
            <a:endParaRPr lang="en-US" dirty="0"/>
          </a:p>
        </p:txBody>
      </p:sp>
    </p:spTree>
    <p:extLst>
      <p:ext uri="{BB962C8B-B14F-4D97-AF65-F5344CB8AC3E}">
        <p14:creationId xmlns:p14="http://schemas.microsoft.com/office/powerpoint/2010/main" xmlns="" val="399973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skill when using ESP forecast</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7037" y="1295400"/>
            <a:ext cx="5694363" cy="4746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671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SARP</a:t>
            </a:r>
            <a:endParaRPr lang="en-US" dirty="0"/>
          </a:p>
        </p:txBody>
      </p:sp>
      <p:cxnSp>
        <p:nvCxnSpPr>
          <p:cNvPr id="5" name="Straight Connector 4"/>
          <p:cNvCxnSpPr/>
          <p:nvPr/>
        </p:nvCxnSpPr>
        <p:spPr bwMode="auto">
          <a:xfrm>
            <a:off x="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601980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31242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60198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Oval 10"/>
          <p:cNvSpPr/>
          <p:nvPr/>
        </p:nvSpPr>
        <p:spPr bwMode="auto">
          <a:xfrm>
            <a:off x="6406738" y="3971499"/>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13" name="Straight Connector 12"/>
          <p:cNvCxnSpPr>
            <a:stCxn id="11" idx="4"/>
          </p:cNvCxnSpPr>
          <p:nvPr/>
        </p:nvCxnSpPr>
        <p:spPr bwMode="auto">
          <a:xfrm>
            <a:off x="6578188" y="4289961"/>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flipH="1">
            <a:off x="64067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66353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flipH="1" flipV="1">
            <a:off x="6406738" y="4417620"/>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a:endCxn id="11" idx="3"/>
          </p:cNvCxnSpPr>
          <p:nvPr/>
        </p:nvCxnSpPr>
        <p:spPr bwMode="auto">
          <a:xfrm flipV="1">
            <a:off x="6406738" y="4243323"/>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flipH="1" flipV="1">
            <a:off x="6248400" y="4417620"/>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V="1">
            <a:off x="6248400" y="4142096"/>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Oval Callout 31"/>
          <p:cNvSpPr/>
          <p:nvPr/>
        </p:nvSpPr>
        <p:spPr bwMode="auto">
          <a:xfrm>
            <a:off x="4072270" y="3009013"/>
            <a:ext cx="2009551" cy="1089817"/>
          </a:xfrm>
          <a:prstGeom prst="wedgeEllipseCallout">
            <a:avLst>
              <a:gd name="adj1" fmla="val 62217"/>
              <a:gd name="adj2" fmla="val 504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When should I plant my corn? Should I buy crop insurance?</a:t>
            </a:r>
          </a:p>
        </p:txBody>
      </p:sp>
      <p:sp>
        <p:nvSpPr>
          <p:cNvPr id="33" name="Oval 32"/>
          <p:cNvSpPr/>
          <p:nvPr/>
        </p:nvSpPr>
        <p:spPr bwMode="auto">
          <a:xfrm>
            <a:off x="7197118" y="3932505"/>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34" name="Straight Connector 33"/>
          <p:cNvCxnSpPr>
            <a:stCxn id="33" idx="4"/>
          </p:cNvCxnSpPr>
          <p:nvPr/>
        </p:nvCxnSpPr>
        <p:spPr bwMode="auto">
          <a:xfrm>
            <a:off x="7368568" y="4250967"/>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Connector 34"/>
          <p:cNvCxnSpPr/>
          <p:nvPr/>
        </p:nvCxnSpPr>
        <p:spPr bwMode="auto">
          <a:xfrm flipH="1">
            <a:off x="71971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74257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flipH="1" flipV="1">
            <a:off x="7197118" y="4378626"/>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a:endCxn id="33" idx="3"/>
          </p:cNvCxnSpPr>
          <p:nvPr/>
        </p:nvCxnSpPr>
        <p:spPr bwMode="auto">
          <a:xfrm flipV="1">
            <a:off x="7197118" y="4204329"/>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p:nvPr/>
        </p:nvCxnSpPr>
        <p:spPr bwMode="auto">
          <a:xfrm flipH="1" flipV="1">
            <a:off x="7038780" y="4378626"/>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Straight Connector 39"/>
          <p:cNvCxnSpPr/>
          <p:nvPr/>
        </p:nvCxnSpPr>
        <p:spPr bwMode="auto">
          <a:xfrm flipV="1">
            <a:off x="7038780" y="4103102"/>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Oval Callout 40"/>
          <p:cNvSpPr/>
          <p:nvPr/>
        </p:nvSpPr>
        <p:spPr bwMode="auto">
          <a:xfrm>
            <a:off x="5482738" y="2055619"/>
            <a:ext cx="1601734" cy="1089817"/>
          </a:xfrm>
          <a:prstGeom prst="wedgeEllipseCallout">
            <a:avLst>
              <a:gd name="adj1" fmla="val 54061"/>
              <a:gd name="adj2" fmla="val 1265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Will our</a:t>
            </a:r>
            <a:r>
              <a:rPr kumimoji="0" lang="en-US" sz="1200" b="0" i="0" u="none" strike="noStrike" cap="none" normalizeH="0" dirty="0" smtClean="0">
                <a:ln>
                  <a:noFill/>
                </a:ln>
                <a:solidFill>
                  <a:schemeClr val="tx1"/>
                </a:solidFill>
                <a:effectLst/>
                <a:latin typeface="Geneva" pitchFamily="1" charset="0"/>
              </a:rPr>
              <a:t> reservoir refill completely this year?</a:t>
            </a:r>
            <a:endParaRPr kumimoji="0" lang="en-US" sz="1200" b="0" i="0" u="none" strike="noStrike" cap="none" normalizeH="0" baseline="0" dirty="0" smtClean="0">
              <a:ln>
                <a:noFill/>
              </a:ln>
              <a:solidFill>
                <a:schemeClr val="tx1"/>
              </a:solidFill>
              <a:effectLst/>
              <a:latin typeface="Geneva" pitchFamily="1" charset="0"/>
            </a:endParaRPr>
          </a:p>
        </p:txBody>
      </p:sp>
      <p:sp>
        <p:nvSpPr>
          <p:cNvPr id="42" name="Oval 41"/>
          <p:cNvSpPr/>
          <p:nvPr/>
        </p:nvSpPr>
        <p:spPr bwMode="auto">
          <a:xfrm>
            <a:off x="8368472" y="3959073"/>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43" name="Straight Connector 42"/>
          <p:cNvCxnSpPr>
            <a:stCxn id="42" idx="4"/>
          </p:cNvCxnSpPr>
          <p:nvPr/>
        </p:nvCxnSpPr>
        <p:spPr bwMode="auto">
          <a:xfrm>
            <a:off x="8539922" y="4277535"/>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flipH="1">
            <a:off x="83684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85970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flipH="1" flipV="1">
            <a:off x="8368472" y="4405194"/>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a:endCxn id="42" idx="3"/>
          </p:cNvCxnSpPr>
          <p:nvPr/>
        </p:nvCxnSpPr>
        <p:spPr bwMode="auto">
          <a:xfrm flipV="1">
            <a:off x="8368472" y="4230897"/>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flipH="1" flipV="1">
            <a:off x="8210134" y="4405194"/>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flipV="1">
            <a:off x="8210134" y="4129670"/>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Oval Callout 49"/>
          <p:cNvSpPr/>
          <p:nvPr/>
        </p:nvSpPr>
        <p:spPr bwMode="auto">
          <a:xfrm>
            <a:off x="7197118" y="1919196"/>
            <a:ext cx="1946881" cy="1089817"/>
          </a:xfrm>
          <a:prstGeom prst="wedgeEllipseCallout">
            <a:avLst>
              <a:gd name="adj1" fmla="val 16154"/>
              <a:gd name="adj2" fmla="val 149999"/>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Should we initiate flood stage protocol or not?</a:t>
            </a:r>
          </a:p>
        </p:txBody>
      </p:sp>
      <p:sp>
        <p:nvSpPr>
          <p:cNvPr id="51" name="Oval 50"/>
          <p:cNvSpPr/>
          <p:nvPr/>
        </p:nvSpPr>
        <p:spPr bwMode="auto">
          <a:xfrm>
            <a:off x="2318642" y="3953771"/>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52" name="Straight Connector 51"/>
          <p:cNvCxnSpPr>
            <a:stCxn id="51" idx="4"/>
          </p:cNvCxnSpPr>
          <p:nvPr/>
        </p:nvCxnSpPr>
        <p:spPr bwMode="auto">
          <a:xfrm>
            <a:off x="2490092" y="4272233"/>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flipH="1">
            <a:off x="2318642"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p:nvPr/>
        </p:nvCxnSpPr>
        <p:spPr bwMode="auto">
          <a:xfrm>
            <a:off x="2547242"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Connector 54"/>
          <p:cNvCxnSpPr/>
          <p:nvPr/>
        </p:nvCxnSpPr>
        <p:spPr bwMode="auto">
          <a:xfrm flipV="1">
            <a:off x="2547242" y="4318046"/>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Connector 55"/>
          <p:cNvCxnSpPr/>
          <p:nvPr/>
        </p:nvCxnSpPr>
        <p:spPr bwMode="auto">
          <a:xfrm flipV="1">
            <a:off x="2730643" y="4142096"/>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Connector 56"/>
          <p:cNvCxnSpPr/>
          <p:nvPr/>
        </p:nvCxnSpPr>
        <p:spPr bwMode="auto">
          <a:xfrm flipV="1">
            <a:off x="2547242" y="4417620"/>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Connector 57"/>
          <p:cNvCxnSpPr/>
          <p:nvPr/>
        </p:nvCxnSpPr>
        <p:spPr bwMode="auto">
          <a:xfrm flipH="1" flipV="1">
            <a:off x="2661542" y="4250967"/>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Oval Callout 58"/>
          <p:cNvSpPr/>
          <p:nvPr/>
        </p:nvSpPr>
        <p:spPr bwMode="auto">
          <a:xfrm>
            <a:off x="1513891" y="2817628"/>
            <a:ext cx="2009551" cy="736292"/>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I have a cool</a:t>
            </a:r>
            <a:r>
              <a:rPr kumimoji="0" lang="en-US" sz="1200" b="0" i="0" u="none" strike="noStrike" cap="none" normalizeH="0" dirty="0" smtClean="0">
                <a:ln>
                  <a:noFill/>
                </a:ln>
                <a:solidFill>
                  <a:schemeClr val="tx1"/>
                </a:solidFill>
                <a:effectLst/>
                <a:latin typeface="Geneva" pitchFamily="1" charset="0"/>
              </a:rPr>
              <a:t> climate model!</a:t>
            </a:r>
            <a:endParaRPr kumimoji="0" lang="en-US" sz="1200" b="0" i="0" u="none" strike="noStrike" cap="none" normalizeH="0" baseline="0" dirty="0" smtClean="0">
              <a:ln>
                <a:noFill/>
              </a:ln>
              <a:solidFill>
                <a:schemeClr val="tx1"/>
              </a:solidFill>
              <a:effectLst/>
              <a:latin typeface="Geneva" pitchFamily="1" charset="0"/>
            </a:endParaRPr>
          </a:p>
        </p:txBody>
      </p:sp>
      <p:sp>
        <p:nvSpPr>
          <p:cNvPr id="64" name="Oval 63"/>
          <p:cNvSpPr/>
          <p:nvPr/>
        </p:nvSpPr>
        <p:spPr bwMode="auto">
          <a:xfrm>
            <a:off x="778324" y="3946676"/>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65" name="Straight Connector 64"/>
          <p:cNvCxnSpPr>
            <a:stCxn id="64" idx="4"/>
          </p:cNvCxnSpPr>
          <p:nvPr/>
        </p:nvCxnSpPr>
        <p:spPr bwMode="auto">
          <a:xfrm>
            <a:off x="949774" y="4265138"/>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Straight Connector 65"/>
          <p:cNvCxnSpPr/>
          <p:nvPr/>
        </p:nvCxnSpPr>
        <p:spPr bwMode="auto">
          <a:xfrm flipH="1">
            <a:off x="7783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Connector 66"/>
          <p:cNvCxnSpPr/>
          <p:nvPr/>
        </p:nvCxnSpPr>
        <p:spPr bwMode="auto">
          <a:xfrm>
            <a:off x="10069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flipV="1">
            <a:off x="1006924" y="4310951"/>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68"/>
          <p:cNvCxnSpPr/>
          <p:nvPr/>
        </p:nvCxnSpPr>
        <p:spPr bwMode="auto">
          <a:xfrm flipV="1">
            <a:off x="1190325" y="4135001"/>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Connector 69"/>
          <p:cNvCxnSpPr/>
          <p:nvPr/>
        </p:nvCxnSpPr>
        <p:spPr bwMode="auto">
          <a:xfrm flipV="1">
            <a:off x="1006924" y="4410525"/>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Connector 70"/>
          <p:cNvCxnSpPr/>
          <p:nvPr/>
        </p:nvCxnSpPr>
        <p:spPr bwMode="auto">
          <a:xfrm flipH="1" flipV="1">
            <a:off x="1121224" y="4243872"/>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Oval Callout 59"/>
          <p:cNvSpPr/>
          <p:nvPr/>
        </p:nvSpPr>
        <p:spPr bwMode="auto">
          <a:xfrm>
            <a:off x="-26428" y="2232381"/>
            <a:ext cx="2009551" cy="736292"/>
          </a:xfrm>
          <a:prstGeom prst="wedgeEllipseCallout">
            <a:avLst>
              <a:gd name="adj1" fmla="val 10365"/>
              <a:gd name="adj2" fmla="val 197893"/>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I have a cool</a:t>
            </a:r>
            <a:r>
              <a:rPr kumimoji="0" lang="en-US" sz="1200" b="0" i="0" u="none" strike="noStrike" cap="none" normalizeH="0" dirty="0" smtClean="0">
                <a:ln>
                  <a:noFill/>
                </a:ln>
                <a:solidFill>
                  <a:schemeClr val="tx1"/>
                </a:solidFill>
                <a:effectLst/>
                <a:latin typeface="Geneva" pitchFamily="1" charset="0"/>
              </a:rPr>
              <a:t> hydrology model!</a:t>
            </a:r>
            <a:endParaRPr kumimoji="0" lang="en-US" sz="1200" b="0" i="0" u="none" strike="noStrike" cap="none" normalizeH="0" baseline="0" dirty="0" smtClean="0">
              <a:ln>
                <a:noFill/>
              </a:ln>
              <a:solidFill>
                <a:schemeClr val="tx1"/>
              </a:solidFill>
              <a:effectLst/>
              <a:latin typeface="Geneva" pitchFamily="1" charset="0"/>
            </a:endParaRPr>
          </a:p>
        </p:txBody>
      </p:sp>
    </p:spTree>
    <p:extLst>
      <p:ext uri="{BB962C8B-B14F-4D97-AF65-F5344CB8AC3E}">
        <p14:creationId xmlns:p14="http://schemas.microsoft.com/office/powerpoint/2010/main" xmlns="" val="398777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skill when using HEFS forecast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7037" y="1295400"/>
            <a:ext cx="5694363" cy="47464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16973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HEFS DELL</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295400"/>
            <a:ext cx="5667899"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821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 of ESP and HEFS (</a:t>
            </a:r>
            <a:r>
              <a:rPr lang="en-US" dirty="0" err="1" smtClean="0"/>
              <a:t>kaf</a:t>
            </a:r>
            <a:r>
              <a:rPr lang="en-US" dirty="0" smtClean="0"/>
              <a:t>)</a:t>
            </a:r>
            <a:endParaRPr lang="en-US" dirty="0"/>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934"/>
          <a:stretch/>
        </p:blipFill>
        <p:spPr bwMode="auto">
          <a:xfrm>
            <a:off x="914400" y="1371600"/>
            <a:ext cx="7418387" cy="4684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658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52400" y="1219200"/>
            <a:ext cx="6705600" cy="5486400"/>
          </a:xfrm>
        </p:spPr>
        <p:txBody>
          <a:bodyPr rtlCol="0">
            <a:noAutofit/>
          </a:bodyPr>
          <a:lstStyle/>
          <a:p>
            <a:pPr marL="0" indent="0" fontAlgn="auto">
              <a:spcAft>
                <a:spcPts val="0"/>
              </a:spcAft>
              <a:buFont typeface="Arial" pitchFamily="34" charset="0"/>
              <a:buNone/>
              <a:defRPr/>
            </a:pPr>
            <a:r>
              <a:rPr lang="en-US" sz="2000" b="1" i="1" dirty="0" smtClean="0">
                <a:ea typeface="+mn-ea"/>
                <a:cs typeface="+mn-cs"/>
              </a:rPr>
              <a:t>Demonstrate the potential usefulness of climate forecasts and create an appropriate framework for their application</a:t>
            </a:r>
          </a:p>
          <a:p>
            <a:pPr fontAlgn="auto">
              <a:spcAft>
                <a:spcPts val="0"/>
              </a:spcAft>
              <a:buFont typeface="Arial" pitchFamily="34" charset="0"/>
              <a:buChar char="•"/>
              <a:defRPr/>
            </a:pPr>
            <a:r>
              <a:rPr lang="en-US" sz="2000" dirty="0" smtClean="0">
                <a:ea typeface="+mn-ea"/>
                <a:cs typeface="+mn-cs"/>
              </a:rPr>
              <a:t>Co-generate knowledge concerning system operations between researchers and water managers</a:t>
            </a:r>
          </a:p>
          <a:p>
            <a:pPr fontAlgn="auto">
              <a:spcAft>
                <a:spcPts val="0"/>
              </a:spcAft>
              <a:buFont typeface="Arial" pitchFamily="34" charset="0"/>
              <a:buChar char="•"/>
              <a:defRPr/>
            </a:pPr>
            <a:r>
              <a:rPr lang="en-US" sz="2000" dirty="0" smtClean="0">
                <a:ea typeface="+mn-ea"/>
                <a:cs typeface="+mn-cs"/>
              </a:rPr>
              <a:t>Generate ESP streamflow using reforecasts at partner locations</a:t>
            </a:r>
          </a:p>
          <a:p>
            <a:pPr fontAlgn="auto">
              <a:spcAft>
                <a:spcPts val="0"/>
              </a:spcAft>
              <a:buFont typeface="Arial" pitchFamily="34" charset="0"/>
              <a:buChar char="•"/>
              <a:defRPr/>
            </a:pPr>
            <a:r>
              <a:rPr lang="en-US" sz="2000" b="1" dirty="0" smtClean="0">
                <a:solidFill>
                  <a:srgbClr val="0070C0"/>
                </a:solidFill>
                <a:ea typeface="+mn-ea"/>
                <a:cs typeface="+mn-cs"/>
              </a:rPr>
              <a:t>Evaluate skill of GFS and CFSv2 and corresponding </a:t>
            </a:r>
            <a:r>
              <a:rPr lang="en-US" sz="2000" b="1" dirty="0" err="1" smtClean="0">
                <a:solidFill>
                  <a:srgbClr val="0070C0"/>
                </a:solidFill>
                <a:ea typeface="+mn-ea"/>
                <a:cs typeface="+mn-cs"/>
              </a:rPr>
              <a:t>streamflow</a:t>
            </a:r>
            <a:r>
              <a:rPr lang="en-US" sz="2000" b="1" dirty="0" smtClean="0">
                <a:solidFill>
                  <a:srgbClr val="0070C0"/>
                </a:solidFill>
                <a:ea typeface="+mn-ea"/>
                <a:cs typeface="+mn-cs"/>
              </a:rPr>
              <a:t> in the context of decision making</a:t>
            </a:r>
          </a:p>
          <a:p>
            <a:pPr fontAlgn="auto">
              <a:spcAft>
                <a:spcPts val="0"/>
              </a:spcAft>
              <a:buFont typeface="Arial" pitchFamily="34" charset="0"/>
              <a:buChar char="•"/>
              <a:defRPr/>
            </a:pPr>
            <a:r>
              <a:rPr lang="en-US" sz="2000" dirty="0" smtClean="0">
                <a:ea typeface="+mn-ea"/>
                <a:cs typeface="+mn-cs"/>
              </a:rPr>
              <a:t>Disseminate data, case studies, and recommendations to the broader water community</a:t>
            </a:r>
          </a:p>
          <a:p>
            <a:pPr fontAlgn="auto">
              <a:spcAft>
                <a:spcPts val="0"/>
              </a:spcAft>
              <a:buFont typeface="Arial" pitchFamily="34" charset="0"/>
              <a:buChar char="•"/>
              <a:defRPr/>
            </a:pPr>
            <a:endParaRPr lang="en-US" sz="2000" dirty="0">
              <a:ea typeface="+mn-ea"/>
              <a:cs typeface="+mn-cs"/>
            </a:endParaRPr>
          </a:p>
        </p:txBody>
      </p:sp>
      <p:pic>
        <p:nvPicPr>
          <p:cNvPr id="15364" name="Content Placeholder 17"/>
          <p:cNvPicPr>
            <a:picLocks noGrp="1" noChangeAspect="1"/>
          </p:cNvPicPr>
          <p:nvPr>
            <p:ph sz="half" idx="2"/>
          </p:nvPr>
        </p:nvPicPr>
        <p:blipFill>
          <a:blip r:embed="rId3" cstate="print"/>
          <a:srcRect l="8589" r="8310"/>
          <a:stretch>
            <a:fillRect/>
          </a:stretch>
        </p:blipFill>
        <p:spPr>
          <a:xfrm>
            <a:off x="7086600" y="0"/>
            <a:ext cx="2220913" cy="6858000"/>
          </a:xfrm>
        </p:spPr>
      </p:pic>
      <p:sp>
        <p:nvSpPr>
          <p:cNvPr id="7" name="Title 1"/>
          <p:cNvSpPr>
            <a:spLocks noGrp="1"/>
          </p:cNvSpPr>
          <p:nvPr>
            <p:ph type="title"/>
          </p:nvPr>
        </p:nvSpPr>
        <p:spPr>
          <a:xfrm>
            <a:off x="304800" y="609600"/>
            <a:ext cx="8839200" cy="533400"/>
          </a:xfrm>
        </p:spPr>
        <p:txBody>
          <a:bodyPr/>
          <a:lstStyle/>
          <a:p>
            <a:r>
              <a:rPr lang="en-US" dirty="0" smtClean="0"/>
              <a:t>Project Goals</a:t>
            </a:r>
            <a:endParaRPr lang="en-US" dirty="0"/>
          </a:p>
        </p:txBody>
      </p:sp>
    </p:spTree>
    <p:extLst>
      <p:ext uri="{BB962C8B-B14F-4D97-AF65-F5344CB8AC3E}">
        <p14:creationId xmlns:p14="http://schemas.microsoft.com/office/powerpoint/2010/main" xmlns="" val="163347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Proof of Concept - Method</a:t>
            </a:r>
            <a:endParaRPr lang="en-US" sz="3600" dirty="0"/>
          </a:p>
        </p:txBody>
      </p:sp>
      <p:pic>
        <p:nvPicPr>
          <p:cNvPr id="2053" name="Picture 5"/>
          <p:cNvPicPr>
            <a:picLocks noChangeAspect="1" noChangeArrowheads="1"/>
          </p:cNvPicPr>
          <p:nvPr/>
        </p:nvPicPr>
        <p:blipFill>
          <a:blip r:embed="rId2" cstate="print"/>
          <a:srcRect/>
          <a:stretch>
            <a:fillRect/>
          </a:stretch>
        </p:blipFill>
        <p:spPr bwMode="auto">
          <a:xfrm>
            <a:off x="228600" y="1752600"/>
            <a:ext cx="8686800" cy="4196949"/>
          </a:xfrm>
          <a:prstGeom prst="rect">
            <a:avLst/>
          </a:prstGeom>
          <a:noFill/>
          <a:ln w="9525" cap="flat">
            <a:noFill/>
            <a:miter lim="800000"/>
            <a:headEnd/>
            <a:tailEnd/>
          </a:ln>
          <a:effectLst/>
        </p:spPr>
      </p:pic>
      <p:sp>
        <p:nvSpPr>
          <p:cNvPr id="8" name="TextBox 7"/>
          <p:cNvSpPr txBox="1"/>
          <p:nvPr/>
        </p:nvSpPr>
        <p:spPr>
          <a:xfrm>
            <a:off x="4778991" y="1710519"/>
            <a:ext cx="3962400" cy="1200329"/>
          </a:xfrm>
          <a:prstGeom prst="rect">
            <a:avLst/>
          </a:prstGeom>
          <a:noFill/>
        </p:spPr>
        <p:txBody>
          <a:bodyPr wrap="square" rtlCol="0">
            <a:spAutoFit/>
          </a:bodyPr>
          <a:lstStyle/>
          <a:p>
            <a:r>
              <a:rPr lang="en-US" sz="2400" b="1" dirty="0" smtClean="0">
                <a:solidFill>
                  <a:srgbClr val="7030A0"/>
                </a:solidFill>
              </a:rPr>
              <a:t>Do this for each week, for 52 weeks to determine the benefit of 60 day forecasts.</a:t>
            </a:r>
            <a:endParaRPr lang="en-US" sz="2400" b="1" dirty="0">
              <a:solidFill>
                <a:srgbClr val="7030A0"/>
              </a:solidFill>
            </a:endParaRPr>
          </a:p>
        </p:txBody>
      </p:sp>
    </p:spTree>
    <p:extLst>
      <p:ext uri="{BB962C8B-B14F-4D97-AF65-F5344CB8AC3E}">
        <p14:creationId xmlns:p14="http://schemas.microsoft.com/office/powerpoint/2010/main" xmlns="" val="200470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Proof of Concept - Results</a:t>
            </a:r>
            <a:endParaRPr lang="en-US" sz="3600" dirty="0"/>
          </a:p>
        </p:txBody>
      </p:sp>
      <p:sp>
        <p:nvSpPr>
          <p:cNvPr id="3" name="Content Placeholder 2"/>
          <p:cNvSpPr>
            <a:spLocks noGrp="1"/>
          </p:cNvSpPr>
          <p:nvPr>
            <p:ph idx="1"/>
          </p:nvPr>
        </p:nvSpPr>
        <p:spPr>
          <a:xfrm>
            <a:off x="457200" y="1600200"/>
            <a:ext cx="8382000" cy="2438400"/>
          </a:xfrm>
        </p:spPr>
        <p:txBody>
          <a:bodyPr/>
          <a:lstStyle/>
          <a:p>
            <a:r>
              <a:rPr lang="en-US" dirty="0" smtClean="0"/>
              <a:t>Use DSS to evaluate revenue gains in three </a:t>
            </a:r>
            <a:r>
              <a:rPr lang="en-US" dirty="0" err="1" smtClean="0"/>
              <a:t>hydrologically</a:t>
            </a:r>
            <a:r>
              <a:rPr lang="en-US" dirty="0" smtClean="0"/>
              <a:t> different years</a:t>
            </a:r>
          </a:p>
          <a:p>
            <a:r>
              <a:rPr lang="en-US" dirty="0" smtClean="0"/>
              <a:t>Compare the use of forecast information against ‘perfect knowledge’</a:t>
            </a:r>
          </a:p>
        </p:txBody>
      </p:sp>
      <p:pic>
        <p:nvPicPr>
          <p:cNvPr id="33794" name="Picture 2"/>
          <p:cNvPicPr>
            <a:picLocks noChangeAspect="1" noChangeArrowheads="1"/>
          </p:cNvPicPr>
          <p:nvPr/>
        </p:nvPicPr>
        <p:blipFill>
          <a:blip r:embed="rId2" cstate="print"/>
          <a:srcRect/>
          <a:stretch>
            <a:fillRect/>
          </a:stretch>
        </p:blipFill>
        <p:spPr bwMode="auto">
          <a:xfrm>
            <a:off x="498143" y="3604146"/>
            <a:ext cx="8255000" cy="1905000"/>
          </a:xfrm>
          <a:prstGeom prst="rect">
            <a:avLst/>
          </a:prstGeom>
          <a:noFill/>
          <a:ln w="9525" cap="flat">
            <a:noFill/>
            <a:miter lim="800000"/>
            <a:headEnd/>
            <a:tailEnd/>
          </a:ln>
          <a:effectLst/>
        </p:spPr>
      </p:pic>
    </p:spTree>
    <p:extLst>
      <p:ext uri="{BB962C8B-B14F-4D97-AF65-F5344CB8AC3E}">
        <p14:creationId xmlns:p14="http://schemas.microsoft.com/office/powerpoint/2010/main" xmlns="" val="50361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Proof of Concept - Results</a:t>
            </a:r>
            <a:endParaRPr lang="en-US" sz="3600" dirty="0"/>
          </a:p>
        </p:txBody>
      </p:sp>
      <p:pic>
        <p:nvPicPr>
          <p:cNvPr id="14337" name="Picture 1"/>
          <p:cNvPicPr>
            <a:picLocks noChangeAspect="1" noChangeArrowheads="1"/>
          </p:cNvPicPr>
          <p:nvPr/>
        </p:nvPicPr>
        <p:blipFill>
          <a:blip r:embed="rId2" cstate="print"/>
          <a:srcRect/>
          <a:stretch>
            <a:fillRect/>
          </a:stretch>
        </p:blipFill>
        <p:spPr bwMode="auto">
          <a:xfrm>
            <a:off x="1295400" y="1237986"/>
            <a:ext cx="6753464" cy="4922838"/>
          </a:xfrm>
          <a:prstGeom prst="rect">
            <a:avLst/>
          </a:prstGeom>
          <a:noFill/>
          <a:ln w="9525" algn="in">
            <a:noFill/>
            <a:miter lim="800000"/>
            <a:headEnd/>
            <a:tailEnd/>
          </a:ln>
          <a:effectLst/>
        </p:spPr>
      </p:pic>
    </p:spTree>
    <p:extLst>
      <p:ext uri="{BB962C8B-B14F-4D97-AF65-F5344CB8AC3E}">
        <p14:creationId xmlns:p14="http://schemas.microsoft.com/office/powerpoint/2010/main" xmlns="" val="2778679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709670" y="1292665"/>
            <a:ext cx="7738293" cy="4742477"/>
          </a:xfrm>
          <a:prstGeom prst="rect">
            <a:avLst/>
          </a:prstGeom>
          <a:noFill/>
          <a:ln w="9525">
            <a:noFill/>
            <a:miter lim="800000"/>
            <a:headEnd/>
            <a:tailEnd/>
          </a:ln>
          <a:effectLst/>
        </p:spPr>
      </p:pic>
      <p:sp>
        <p:nvSpPr>
          <p:cNvPr id="3" name="Title 2"/>
          <p:cNvSpPr>
            <a:spLocks noGrp="1"/>
          </p:cNvSpPr>
          <p:nvPr>
            <p:ph type="title"/>
          </p:nvPr>
        </p:nvSpPr>
        <p:spPr>
          <a:xfrm>
            <a:off x="457200" y="762000"/>
            <a:ext cx="8229600" cy="533400"/>
          </a:xfrm>
        </p:spPr>
        <p:txBody>
          <a:bodyPr>
            <a:noAutofit/>
          </a:bodyPr>
          <a:lstStyle/>
          <a:p>
            <a:r>
              <a:rPr lang="en-US" sz="3600" dirty="0" smtClean="0"/>
              <a:t>Proof of Concept - Results</a:t>
            </a:r>
            <a:endParaRPr lang="en-US" sz="3600" dirty="0"/>
          </a:p>
        </p:txBody>
      </p:sp>
    </p:spTree>
    <p:extLst>
      <p:ext uri="{BB962C8B-B14F-4D97-AF65-F5344CB8AC3E}">
        <p14:creationId xmlns:p14="http://schemas.microsoft.com/office/powerpoint/2010/main" xmlns="" val="131675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Operations and Forecast Use</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355" y="1237011"/>
            <a:ext cx="6672452" cy="4883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37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Operations and Forecast Use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8853" y="1272319"/>
            <a:ext cx="6557117" cy="4759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561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SARP</a:t>
            </a:r>
            <a:endParaRPr lang="en-US" dirty="0"/>
          </a:p>
        </p:txBody>
      </p:sp>
      <p:cxnSp>
        <p:nvCxnSpPr>
          <p:cNvPr id="5" name="Straight Connector 4"/>
          <p:cNvCxnSpPr/>
          <p:nvPr/>
        </p:nvCxnSpPr>
        <p:spPr bwMode="auto">
          <a:xfrm>
            <a:off x="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601980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31242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60198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Oval 10"/>
          <p:cNvSpPr/>
          <p:nvPr/>
        </p:nvSpPr>
        <p:spPr bwMode="auto">
          <a:xfrm>
            <a:off x="6406738" y="3971499"/>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13" name="Straight Connector 12"/>
          <p:cNvCxnSpPr>
            <a:stCxn id="11" idx="4"/>
          </p:cNvCxnSpPr>
          <p:nvPr/>
        </p:nvCxnSpPr>
        <p:spPr bwMode="auto">
          <a:xfrm>
            <a:off x="6578188" y="4289961"/>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flipH="1">
            <a:off x="64067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66353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flipH="1" flipV="1">
            <a:off x="6406738" y="4417620"/>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a:endCxn id="11" idx="3"/>
          </p:cNvCxnSpPr>
          <p:nvPr/>
        </p:nvCxnSpPr>
        <p:spPr bwMode="auto">
          <a:xfrm flipV="1">
            <a:off x="6406738" y="4243323"/>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flipH="1" flipV="1">
            <a:off x="6248400" y="4417620"/>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V="1">
            <a:off x="6248400" y="4142096"/>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Oval Callout 31"/>
          <p:cNvSpPr/>
          <p:nvPr/>
        </p:nvSpPr>
        <p:spPr bwMode="auto">
          <a:xfrm>
            <a:off x="4072270" y="3009013"/>
            <a:ext cx="2009551" cy="1089817"/>
          </a:xfrm>
          <a:prstGeom prst="wedgeEllipseCallout">
            <a:avLst>
              <a:gd name="adj1" fmla="val 62217"/>
              <a:gd name="adj2" fmla="val 504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When should I plant my corn? Should I buy crop insurance?</a:t>
            </a:r>
          </a:p>
        </p:txBody>
      </p:sp>
      <p:sp>
        <p:nvSpPr>
          <p:cNvPr id="33" name="Oval 32"/>
          <p:cNvSpPr/>
          <p:nvPr/>
        </p:nvSpPr>
        <p:spPr bwMode="auto">
          <a:xfrm>
            <a:off x="7197118" y="3932505"/>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34" name="Straight Connector 33"/>
          <p:cNvCxnSpPr>
            <a:stCxn id="33" idx="4"/>
          </p:cNvCxnSpPr>
          <p:nvPr/>
        </p:nvCxnSpPr>
        <p:spPr bwMode="auto">
          <a:xfrm>
            <a:off x="7368568" y="4250967"/>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Connector 34"/>
          <p:cNvCxnSpPr/>
          <p:nvPr/>
        </p:nvCxnSpPr>
        <p:spPr bwMode="auto">
          <a:xfrm flipH="1">
            <a:off x="71971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74257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flipH="1" flipV="1">
            <a:off x="7197118" y="4378626"/>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a:endCxn id="33" idx="3"/>
          </p:cNvCxnSpPr>
          <p:nvPr/>
        </p:nvCxnSpPr>
        <p:spPr bwMode="auto">
          <a:xfrm flipV="1">
            <a:off x="7197118" y="4204329"/>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p:nvPr/>
        </p:nvCxnSpPr>
        <p:spPr bwMode="auto">
          <a:xfrm flipH="1" flipV="1">
            <a:off x="7038780" y="4378626"/>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Straight Connector 39"/>
          <p:cNvCxnSpPr/>
          <p:nvPr/>
        </p:nvCxnSpPr>
        <p:spPr bwMode="auto">
          <a:xfrm flipV="1">
            <a:off x="7038780" y="4103102"/>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Oval Callout 40"/>
          <p:cNvSpPr/>
          <p:nvPr/>
        </p:nvSpPr>
        <p:spPr bwMode="auto">
          <a:xfrm>
            <a:off x="5482738" y="2055619"/>
            <a:ext cx="1601734" cy="1089817"/>
          </a:xfrm>
          <a:prstGeom prst="wedgeEllipseCallout">
            <a:avLst>
              <a:gd name="adj1" fmla="val 54061"/>
              <a:gd name="adj2" fmla="val 1265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Will our</a:t>
            </a:r>
            <a:r>
              <a:rPr kumimoji="0" lang="en-US" sz="1200" b="0" i="0" u="none" strike="noStrike" cap="none" normalizeH="0" dirty="0" smtClean="0">
                <a:ln>
                  <a:noFill/>
                </a:ln>
                <a:solidFill>
                  <a:schemeClr val="tx1"/>
                </a:solidFill>
                <a:effectLst/>
                <a:latin typeface="Geneva" pitchFamily="1" charset="0"/>
              </a:rPr>
              <a:t> reservoir refill completely this year?</a:t>
            </a:r>
            <a:endParaRPr kumimoji="0" lang="en-US" sz="1200" b="0" i="0" u="none" strike="noStrike" cap="none" normalizeH="0" baseline="0" dirty="0" smtClean="0">
              <a:ln>
                <a:noFill/>
              </a:ln>
              <a:solidFill>
                <a:schemeClr val="tx1"/>
              </a:solidFill>
              <a:effectLst/>
              <a:latin typeface="Geneva" pitchFamily="1" charset="0"/>
            </a:endParaRPr>
          </a:p>
        </p:txBody>
      </p:sp>
      <p:sp>
        <p:nvSpPr>
          <p:cNvPr id="42" name="Oval 41"/>
          <p:cNvSpPr/>
          <p:nvPr/>
        </p:nvSpPr>
        <p:spPr bwMode="auto">
          <a:xfrm>
            <a:off x="8368472" y="3959073"/>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43" name="Straight Connector 42"/>
          <p:cNvCxnSpPr>
            <a:stCxn id="42" idx="4"/>
          </p:cNvCxnSpPr>
          <p:nvPr/>
        </p:nvCxnSpPr>
        <p:spPr bwMode="auto">
          <a:xfrm>
            <a:off x="8539922" y="4277535"/>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flipH="1">
            <a:off x="83684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85970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flipH="1" flipV="1">
            <a:off x="8368472" y="4405194"/>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a:endCxn id="42" idx="3"/>
          </p:cNvCxnSpPr>
          <p:nvPr/>
        </p:nvCxnSpPr>
        <p:spPr bwMode="auto">
          <a:xfrm flipV="1">
            <a:off x="8368472" y="4230897"/>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flipH="1" flipV="1">
            <a:off x="8210134" y="4405194"/>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flipV="1">
            <a:off x="8210134" y="4129670"/>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Oval Callout 49"/>
          <p:cNvSpPr/>
          <p:nvPr/>
        </p:nvSpPr>
        <p:spPr bwMode="auto">
          <a:xfrm>
            <a:off x="7197118" y="1919196"/>
            <a:ext cx="1946881" cy="1089817"/>
          </a:xfrm>
          <a:prstGeom prst="wedgeEllipseCallout">
            <a:avLst>
              <a:gd name="adj1" fmla="val 16154"/>
              <a:gd name="adj2" fmla="val 149999"/>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Should we initiate flood stage protocol or not?</a:t>
            </a:r>
          </a:p>
        </p:txBody>
      </p:sp>
      <p:sp>
        <p:nvSpPr>
          <p:cNvPr id="51" name="Oval 50"/>
          <p:cNvSpPr/>
          <p:nvPr/>
        </p:nvSpPr>
        <p:spPr bwMode="auto">
          <a:xfrm>
            <a:off x="2305938" y="3953771"/>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52" name="Straight Connector 51"/>
          <p:cNvCxnSpPr>
            <a:stCxn id="51" idx="4"/>
          </p:cNvCxnSpPr>
          <p:nvPr/>
        </p:nvCxnSpPr>
        <p:spPr bwMode="auto">
          <a:xfrm>
            <a:off x="2477388" y="4272233"/>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flipH="1">
            <a:off x="2305938"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p:nvPr/>
        </p:nvCxnSpPr>
        <p:spPr bwMode="auto">
          <a:xfrm>
            <a:off x="2534538"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Connector 54"/>
          <p:cNvCxnSpPr/>
          <p:nvPr/>
        </p:nvCxnSpPr>
        <p:spPr bwMode="auto">
          <a:xfrm flipV="1">
            <a:off x="2534538" y="4318046"/>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Connector 55"/>
          <p:cNvCxnSpPr/>
          <p:nvPr/>
        </p:nvCxnSpPr>
        <p:spPr bwMode="auto">
          <a:xfrm flipV="1">
            <a:off x="2717939" y="4142096"/>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Connector 56"/>
          <p:cNvCxnSpPr/>
          <p:nvPr/>
        </p:nvCxnSpPr>
        <p:spPr bwMode="auto">
          <a:xfrm flipV="1">
            <a:off x="2534538" y="4417620"/>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Connector 57"/>
          <p:cNvCxnSpPr/>
          <p:nvPr/>
        </p:nvCxnSpPr>
        <p:spPr bwMode="auto">
          <a:xfrm flipH="1" flipV="1">
            <a:off x="2648838" y="4250967"/>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Oval Callout 58"/>
          <p:cNvSpPr/>
          <p:nvPr/>
        </p:nvSpPr>
        <p:spPr bwMode="auto">
          <a:xfrm>
            <a:off x="1501187" y="2817628"/>
            <a:ext cx="2009551" cy="736292"/>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I have a cool</a:t>
            </a:r>
            <a:r>
              <a:rPr kumimoji="0" lang="en-US" sz="1200" b="0" i="0" u="none" strike="noStrike" cap="none" normalizeH="0" dirty="0" smtClean="0">
                <a:ln>
                  <a:noFill/>
                </a:ln>
                <a:solidFill>
                  <a:schemeClr val="tx1"/>
                </a:solidFill>
                <a:effectLst/>
                <a:latin typeface="Geneva" pitchFamily="1" charset="0"/>
              </a:rPr>
              <a:t> climate model!</a:t>
            </a:r>
            <a:endParaRPr kumimoji="0" lang="en-US" sz="1200" b="0" i="0" u="none" strike="noStrike" cap="none" normalizeH="0" baseline="0" dirty="0" smtClean="0">
              <a:ln>
                <a:noFill/>
              </a:ln>
              <a:solidFill>
                <a:schemeClr val="tx1"/>
              </a:solidFill>
              <a:effectLst/>
              <a:latin typeface="Geneva" pitchFamily="1" charset="0"/>
            </a:endParaRPr>
          </a:p>
        </p:txBody>
      </p:sp>
      <p:sp>
        <p:nvSpPr>
          <p:cNvPr id="64" name="Oval 63"/>
          <p:cNvSpPr/>
          <p:nvPr/>
        </p:nvSpPr>
        <p:spPr bwMode="auto">
          <a:xfrm>
            <a:off x="778324" y="3946676"/>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65" name="Straight Connector 64"/>
          <p:cNvCxnSpPr>
            <a:stCxn id="64" idx="4"/>
          </p:cNvCxnSpPr>
          <p:nvPr/>
        </p:nvCxnSpPr>
        <p:spPr bwMode="auto">
          <a:xfrm>
            <a:off x="949774" y="4265138"/>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Straight Connector 65"/>
          <p:cNvCxnSpPr/>
          <p:nvPr/>
        </p:nvCxnSpPr>
        <p:spPr bwMode="auto">
          <a:xfrm flipH="1">
            <a:off x="7783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Connector 66"/>
          <p:cNvCxnSpPr/>
          <p:nvPr/>
        </p:nvCxnSpPr>
        <p:spPr bwMode="auto">
          <a:xfrm>
            <a:off x="10069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flipV="1">
            <a:off x="1006924" y="4310951"/>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68"/>
          <p:cNvCxnSpPr/>
          <p:nvPr/>
        </p:nvCxnSpPr>
        <p:spPr bwMode="auto">
          <a:xfrm flipV="1">
            <a:off x="1190325" y="4135001"/>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Connector 69"/>
          <p:cNvCxnSpPr/>
          <p:nvPr/>
        </p:nvCxnSpPr>
        <p:spPr bwMode="auto">
          <a:xfrm flipV="1">
            <a:off x="1006924" y="4410525"/>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Connector 70"/>
          <p:cNvCxnSpPr/>
          <p:nvPr/>
        </p:nvCxnSpPr>
        <p:spPr bwMode="auto">
          <a:xfrm flipH="1" flipV="1">
            <a:off x="1121224" y="4243872"/>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2" name="Oval Callout 71"/>
          <p:cNvSpPr/>
          <p:nvPr/>
        </p:nvSpPr>
        <p:spPr bwMode="auto">
          <a:xfrm>
            <a:off x="-26428" y="2232381"/>
            <a:ext cx="2009551" cy="736292"/>
          </a:xfrm>
          <a:prstGeom prst="wedgeEllipseCallout">
            <a:avLst>
              <a:gd name="adj1" fmla="val 10365"/>
              <a:gd name="adj2" fmla="val 197893"/>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I have a cool</a:t>
            </a:r>
            <a:r>
              <a:rPr kumimoji="0" lang="en-US" sz="1200" b="0" i="0" u="none" strike="noStrike" cap="none" normalizeH="0" dirty="0" smtClean="0">
                <a:ln>
                  <a:noFill/>
                </a:ln>
                <a:solidFill>
                  <a:schemeClr val="tx1"/>
                </a:solidFill>
                <a:effectLst/>
                <a:latin typeface="Geneva" pitchFamily="1" charset="0"/>
              </a:rPr>
              <a:t> hydrology model!</a:t>
            </a:r>
            <a:endParaRPr kumimoji="0" lang="en-US" sz="1200" b="0" i="0" u="none" strike="noStrike" cap="none" normalizeH="0" baseline="0" dirty="0" smtClean="0">
              <a:ln>
                <a:noFill/>
              </a:ln>
              <a:solidFill>
                <a:schemeClr val="tx1"/>
              </a:solidFill>
              <a:effectLst/>
              <a:latin typeface="Geneva" pitchFamily="1" charset="0"/>
            </a:endParaRPr>
          </a:p>
        </p:txBody>
      </p:sp>
      <p:sp>
        <p:nvSpPr>
          <p:cNvPr id="3" name="Block Arc 2"/>
          <p:cNvSpPr/>
          <p:nvPr/>
        </p:nvSpPr>
        <p:spPr bwMode="auto">
          <a:xfrm>
            <a:off x="2894116" y="4442456"/>
            <a:ext cx="3479623" cy="1319501"/>
          </a:xfrm>
          <a:prstGeom prst="blockArc">
            <a:avLst>
              <a:gd name="adj1" fmla="val 10799998"/>
              <a:gd name="adj2" fmla="val 0"/>
              <a:gd name="adj3" fmla="val 25000"/>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4" name="Rectangle 3"/>
          <p:cNvSpPr/>
          <p:nvPr/>
        </p:nvSpPr>
        <p:spPr bwMode="auto">
          <a:xfrm>
            <a:off x="3635234" y="5298114"/>
            <a:ext cx="1972000" cy="477576"/>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neva" pitchFamily="1" charset="0"/>
              </a:rPr>
              <a:t>NOAA SARP</a:t>
            </a:r>
          </a:p>
        </p:txBody>
      </p:sp>
      <p:cxnSp>
        <p:nvCxnSpPr>
          <p:cNvPr id="9" name="Straight Connector 8"/>
          <p:cNvCxnSpPr/>
          <p:nvPr/>
        </p:nvCxnSpPr>
        <p:spPr bwMode="auto">
          <a:xfrm flipH="1" flipV="1">
            <a:off x="3859619" y="4889202"/>
            <a:ext cx="63795" cy="2994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Straight Connector 59"/>
          <p:cNvCxnSpPr/>
          <p:nvPr/>
        </p:nvCxnSpPr>
        <p:spPr bwMode="auto">
          <a:xfrm flipH="1" flipV="1">
            <a:off x="4212265" y="4914006"/>
            <a:ext cx="51386" cy="27468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Straight Connector 60"/>
          <p:cNvCxnSpPr/>
          <p:nvPr/>
        </p:nvCxnSpPr>
        <p:spPr bwMode="auto">
          <a:xfrm flipV="1">
            <a:off x="4780728" y="4860841"/>
            <a:ext cx="99620" cy="3632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3" name="Straight Connector 72"/>
          <p:cNvCxnSpPr/>
          <p:nvPr/>
        </p:nvCxnSpPr>
        <p:spPr bwMode="auto">
          <a:xfrm flipV="1">
            <a:off x="5220203" y="4889202"/>
            <a:ext cx="99620" cy="3632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4" name="Straight Connector 73"/>
          <p:cNvCxnSpPr/>
          <p:nvPr/>
        </p:nvCxnSpPr>
        <p:spPr bwMode="auto">
          <a:xfrm flipV="1">
            <a:off x="4583517" y="4850208"/>
            <a:ext cx="0" cy="3384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Connector 74"/>
          <p:cNvCxnSpPr/>
          <p:nvPr/>
        </p:nvCxnSpPr>
        <p:spPr bwMode="auto">
          <a:xfrm flipV="1">
            <a:off x="3742660" y="5831982"/>
            <a:ext cx="116959"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75"/>
          <p:cNvCxnSpPr/>
          <p:nvPr/>
        </p:nvCxnSpPr>
        <p:spPr bwMode="auto">
          <a:xfrm flipV="1">
            <a:off x="4191878" y="5881609"/>
            <a:ext cx="32779" cy="149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Connector 76"/>
          <p:cNvCxnSpPr/>
          <p:nvPr/>
        </p:nvCxnSpPr>
        <p:spPr bwMode="auto">
          <a:xfrm flipV="1">
            <a:off x="4894519" y="5842616"/>
            <a:ext cx="0" cy="2533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8" name="Straight Connector 77"/>
          <p:cNvCxnSpPr/>
          <p:nvPr/>
        </p:nvCxnSpPr>
        <p:spPr bwMode="auto">
          <a:xfrm flipH="1" flipV="1">
            <a:off x="5333994" y="5870976"/>
            <a:ext cx="148744" cy="225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Connector 78"/>
          <p:cNvCxnSpPr/>
          <p:nvPr/>
        </p:nvCxnSpPr>
        <p:spPr bwMode="auto">
          <a:xfrm flipV="1">
            <a:off x="4583517" y="5831982"/>
            <a:ext cx="14171"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344691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Forecasts</a:t>
            </a:r>
            <a:endParaRPr lang="en-US" dirty="0"/>
          </a:p>
        </p:txBody>
      </p:sp>
      <p:sp>
        <p:nvSpPr>
          <p:cNvPr id="3" name="TextBox 2"/>
          <p:cNvSpPr txBox="1"/>
          <p:nvPr/>
        </p:nvSpPr>
        <p:spPr>
          <a:xfrm>
            <a:off x="228600" y="1447800"/>
            <a:ext cx="4876800" cy="2677656"/>
          </a:xfrm>
          <a:prstGeom prst="rect">
            <a:avLst/>
          </a:prstGeom>
          <a:noFill/>
        </p:spPr>
        <p:txBody>
          <a:bodyPr wrap="square" rtlCol="0">
            <a:spAutoFit/>
          </a:bodyPr>
          <a:lstStyle/>
          <a:p>
            <a:r>
              <a:rPr lang="en-US" dirty="0" smtClean="0"/>
              <a:t>Simulation Model – Stella or R</a:t>
            </a:r>
          </a:p>
          <a:p>
            <a:endParaRPr lang="en-US" dirty="0" smtClean="0"/>
          </a:p>
          <a:p>
            <a:pPr marL="342900" indent="-342900">
              <a:buFont typeface="Arial" pitchFamily="34" charset="0"/>
              <a:buChar char="•"/>
            </a:pPr>
            <a:r>
              <a:rPr lang="en-US" dirty="0" smtClean="0"/>
              <a:t>Simulates system operations </a:t>
            </a:r>
          </a:p>
          <a:p>
            <a:pPr marL="342900" indent="-342900">
              <a:buFont typeface="Arial" pitchFamily="34" charset="0"/>
              <a:buChar char="•"/>
            </a:pPr>
            <a:endParaRPr lang="en-US" dirty="0" smtClean="0"/>
          </a:p>
          <a:p>
            <a:pPr marL="342900" indent="-342900">
              <a:buFont typeface="Arial" pitchFamily="34" charset="0"/>
              <a:buChar char="•"/>
            </a:pPr>
            <a:r>
              <a:rPr lang="en-US" dirty="0" smtClean="0"/>
              <a:t>Calculates how water is routed through the system</a:t>
            </a:r>
          </a:p>
          <a:p>
            <a:pPr marL="342900" indent="-342900">
              <a:buFont typeface="Arial" pitchFamily="34" charset="0"/>
              <a:buChar char="•"/>
            </a:pPr>
            <a:endParaRPr lang="en-US" dirty="0" smtClean="0"/>
          </a:p>
        </p:txBody>
      </p:sp>
      <p:pic>
        <p:nvPicPr>
          <p:cNvPr id="4" name="Picture 3"/>
          <p:cNvPicPr/>
          <p:nvPr/>
        </p:nvPicPr>
        <p:blipFill rotWithShape="1">
          <a:blip r:embed="rId3" cstate="print">
            <a:extLst>
              <a:ext uri="{28A0092B-C50C-407E-A947-70E740481C1C}">
                <a14:useLocalDpi xmlns:a14="http://schemas.microsoft.com/office/drawing/2010/main" xmlns="" val="0"/>
              </a:ext>
            </a:extLst>
          </a:blip>
          <a:srcRect l="3125" t="6981" r="2456" b="3368"/>
          <a:stretch/>
        </p:blipFill>
        <p:spPr bwMode="auto">
          <a:xfrm>
            <a:off x="4857750" y="1219200"/>
            <a:ext cx="4210050" cy="4876800"/>
          </a:xfrm>
          <a:prstGeom prst="rect">
            <a:avLst/>
          </a:prstGeom>
          <a:noFill/>
          <a:ln w="9525">
            <a:noFill/>
            <a:miter lim="800000"/>
            <a:headEnd/>
            <a:tailEnd/>
          </a:ln>
        </p:spPr>
      </p:pic>
    </p:spTree>
    <p:extLst>
      <p:ext uri="{BB962C8B-B14F-4D97-AF65-F5344CB8AC3E}">
        <p14:creationId xmlns:p14="http://schemas.microsoft.com/office/powerpoint/2010/main" xmlns="" val="87412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ESP Forecasts: Parley’s System</a:t>
            </a:r>
            <a:endParaRPr lang="en-US" dirty="0"/>
          </a:p>
        </p:txBody>
      </p:sp>
      <p:sp>
        <p:nvSpPr>
          <p:cNvPr id="12" name="TextBox 11"/>
          <p:cNvSpPr txBox="1"/>
          <p:nvPr/>
        </p:nvSpPr>
        <p:spPr>
          <a:xfrm>
            <a:off x="4776714" y="1734204"/>
            <a:ext cx="4367286"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t>Operated by Salt Lake City</a:t>
            </a:r>
          </a:p>
          <a:p>
            <a:pPr marL="342900" indent="-342900">
              <a:lnSpc>
                <a:spcPct val="150000"/>
              </a:lnSpc>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Releases to supply drinking water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Releases for flood management</a:t>
            </a:r>
            <a:endParaRPr lang="en-US" dirty="0"/>
          </a:p>
          <a:p>
            <a:pPr marL="342900" indent="-342900">
              <a:buFont typeface="Arial" panose="020B0604020202020204" pitchFamily="34" charset="0"/>
              <a:buChar char="•"/>
            </a:pP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475" y="1635474"/>
            <a:ext cx="4526065" cy="3613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6352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Incorporating Forecasts: Salt Lake City</a:t>
            </a:r>
            <a:endParaRPr lang="en-US" dirty="0"/>
          </a:p>
        </p:txBody>
      </p:sp>
      <p:sp>
        <p:nvSpPr>
          <p:cNvPr id="3" name="TextBox 2"/>
          <p:cNvSpPr txBox="1"/>
          <p:nvPr/>
        </p:nvSpPr>
        <p:spPr>
          <a:xfrm>
            <a:off x="457200" y="1447800"/>
            <a:ext cx="4954437" cy="2677656"/>
          </a:xfrm>
          <a:prstGeom prst="rect">
            <a:avLst/>
          </a:prstGeom>
          <a:noFill/>
        </p:spPr>
        <p:txBody>
          <a:bodyPr wrap="square" rtlCol="0">
            <a:spAutoFit/>
          </a:bodyPr>
          <a:lstStyle/>
          <a:p>
            <a:r>
              <a:rPr lang="en-US" dirty="0" smtClean="0"/>
              <a:t>For today’s example:</a:t>
            </a:r>
          </a:p>
          <a:p>
            <a:pPr marL="457200" indent="-457200">
              <a:buFont typeface="+mj-lt"/>
              <a:buAutoNum type="arabicPeriod"/>
            </a:pPr>
            <a:r>
              <a:rPr lang="en-US" dirty="0" smtClean="0"/>
              <a:t>ESP traces used as inflow to the model</a:t>
            </a:r>
          </a:p>
          <a:p>
            <a:pPr marL="457200" indent="-457200">
              <a:buFont typeface="+mj-lt"/>
              <a:buAutoNum type="arabicPeriod"/>
            </a:pPr>
            <a:endParaRPr lang="en-US" dirty="0"/>
          </a:p>
          <a:p>
            <a:r>
              <a:rPr lang="en-US" dirty="0" smtClean="0"/>
              <a:t>2. Static Rule Curve based on the median historic storage determines how releases are made</a:t>
            </a:r>
          </a:p>
        </p:txBody>
      </p:sp>
      <p:sp>
        <p:nvSpPr>
          <p:cNvPr id="5" name="Rectangle 4"/>
          <p:cNvSpPr/>
          <p:nvPr/>
        </p:nvSpPr>
        <p:spPr bwMode="auto">
          <a:xfrm>
            <a:off x="3352800" y="4495800"/>
            <a:ext cx="1981200" cy="1219200"/>
          </a:xfrm>
          <a:prstGeom prst="rect">
            <a:avLst/>
          </a:prstGeom>
          <a:solidFill>
            <a:schemeClr val="accent5">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6" name="Right Arrow 5"/>
          <p:cNvSpPr/>
          <p:nvPr/>
        </p:nvSpPr>
        <p:spPr bwMode="auto">
          <a:xfrm>
            <a:off x="2057400" y="4876800"/>
            <a:ext cx="1143000" cy="533400"/>
          </a:xfrm>
          <a:prstGeom prst="rightArrow">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9" name="Right Arrow 8"/>
          <p:cNvSpPr/>
          <p:nvPr/>
        </p:nvSpPr>
        <p:spPr bwMode="auto">
          <a:xfrm>
            <a:off x="5521872" y="4838700"/>
            <a:ext cx="1143000" cy="533400"/>
          </a:xfrm>
          <a:prstGeom prst="rightArrow">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7" name="TextBox 6"/>
          <p:cNvSpPr txBox="1"/>
          <p:nvPr/>
        </p:nvSpPr>
        <p:spPr>
          <a:xfrm>
            <a:off x="3505200" y="4728001"/>
            <a:ext cx="1676400" cy="830997"/>
          </a:xfrm>
          <a:prstGeom prst="rect">
            <a:avLst/>
          </a:prstGeom>
          <a:noFill/>
        </p:spPr>
        <p:txBody>
          <a:bodyPr wrap="square" rtlCol="0">
            <a:spAutoFit/>
          </a:bodyPr>
          <a:lstStyle/>
          <a:p>
            <a:pPr algn="ctr"/>
            <a:r>
              <a:rPr lang="en-US" dirty="0" smtClean="0"/>
              <a:t>Reservoir Storage</a:t>
            </a:r>
            <a:endParaRPr lang="en-US" dirty="0"/>
          </a:p>
        </p:txBody>
      </p:sp>
      <p:sp>
        <p:nvSpPr>
          <p:cNvPr id="10" name="TextBox 9"/>
          <p:cNvSpPr txBox="1"/>
          <p:nvPr/>
        </p:nvSpPr>
        <p:spPr>
          <a:xfrm>
            <a:off x="838200" y="4917794"/>
            <a:ext cx="1371600" cy="461665"/>
          </a:xfrm>
          <a:prstGeom prst="rect">
            <a:avLst/>
          </a:prstGeom>
          <a:noFill/>
        </p:spPr>
        <p:txBody>
          <a:bodyPr wrap="square" rtlCol="0">
            <a:spAutoFit/>
          </a:bodyPr>
          <a:lstStyle/>
          <a:p>
            <a:r>
              <a:rPr lang="en-US" i="1" dirty="0" smtClean="0"/>
              <a:t>Inflows</a:t>
            </a:r>
            <a:endParaRPr lang="en-US" i="1" dirty="0"/>
          </a:p>
        </p:txBody>
      </p:sp>
      <p:sp>
        <p:nvSpPr>
          <p:cNvPr id="13" name="TextBox 12"/>
          <p:cNvSpPr txBox="1"/>
          <p:nvPr/>
        </p:nvSpPr>
        <p:spPr>
          <a:xfrm>
            <a:off x="6836978" y="4874567"/>
            <a:ext cx="1545021" cy="461665"/>
          </a:xfrm>
          <a:prstGeom prst="rect">
            <a:avLst/>
          </a:prstGeom>
          <a:noFill/>
        </p:spPr>
        <p:txBody>
          <a:bodyPr wrap="square" rtlCol="0">
            <a:spAutoFit/>
          </a:bodyPr>
          <a:lstStyle/>
          <a:p>
            <a:r>
              <a:rPr lang="en-US" dirty="0" smtClean="0"/>
              <a:t>Releases</a:t>
            </a:r>
            <a:endParaRPr lang="en-US" dirty="0"/>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1637" y="1361536"/>
            <a:ext cx="3500367" cy="313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9226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 of Using Forecast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688126970"/>
              </p:ext>
            </p:extLst>
          </p:nvPr>
        </p:nvGraphicFramePr>
        <p:xfrm>
          <a:off x="914400" y="2159000"/>
          <a:ext cx="7467600" cy="2254063"/>
        </p:xfrm>
        <a:graphic>
          <a:graphicData uri="http://schemas.openxmlformats.org/drawingml/2006/table">
            <a:tbl>
              <a:tblPr firstRow="1" bandRow="1">
                <a:tableStyleId>{5C22544A-7EE6-4342-B048-85BDC9FD1C3A}</a:tableStyleId>
              </a:tblPr>
              <a:tblGrid>
                <a:gridCol w="2859932"/>
                <a:gridCol w="2118468"/>
                <a:gridCol w="2489200"/>
              </a:tblGrid>
              <a:tr h="508000">
                <a:tc>
                  <a:txBody>
                    <a:bodyPr/>
                    <a:lstStyle/>
                    <a:p>
                      <a:r>
                        <a:rPr lang="en-US" dirty="0" smtClean="0"/>
                        <a:t>Critical Period</a:t>
                      </a:r>
                      <a:endParaRPr lang="en-US" dirty="0"/>
                    </a:p>
                  </a:txBody>
                  <a:tcPr/>
                </a:tc>
                <a:tc>
                  <a:txBody>
                    <a:bodyPr/>
                    <a:lstStyle/>
                    <a:p>
                      <a:r>
                        <a:rPr lang="en-US" dirty="0" smtClean="0"/>
                        <a:t>Concern</a:t>
                      </a:r>
                      <a:endParaRPr lang="en-US" dirty="0"/>
                    </a:p>
                  </a:txBody>
                  <a:tcPr/>
                </a:tc>
                <a:tc>
                  <a:txBody>
                    <a:bodyPr/>
                    <a:lstStyle/>
                    <a:p>
                      <a:r>
                        <a:rPr lang="en-US" dirty="0" smtClean="0"/>
                        <a:t>Value</a:t>
                      </a:r>
                      <a:endParaRPr lang="en-US" dirty="0"/>
                    </a:p>
                  </a:txBody>
                  <a:tcPr/>
                </a:tc>
              </a:tr>
              <a:tr h="831663">
                <a:tc>
                  <a:txBody>
                    <a:bodyPr/>
                    <a:lstStyle/>
                    <a:p>
                      <a:r>
                        <a:rPr lang="en-US" dirty="0" smtClean="0"/>
                        <a:t>Low inflow or low pool</a:t>
                      </a:r>
                      <a:r>
                        <a:rPr lang="en-US" baseline="0" dirty="0" smtClean="0"/>
                        <a:t> elevation</a:t>
                      </a:r>
                      <a:endParaRPr lang="en-US" dirty="0"/>
                    </a:p>
                  </a:txBody>
                  <a:tcPr/>
                </a:tc>
                <a:tc>
                  <a:txBody>
                    <a:bodyPr/>
                    <a:lstStyle/>
                    <a:p>
                      <a:r>
                        <a:rPr lang="en-US" dirty="0" smtClean="0"/>
                        <a:t>Not providing enough water</a:t>
                      </a:r>
                      <a:endParaRPr lang="en-US" dirty="0"/>
                    </a:p>
                  </a:txBody>
                  <a:tcPr/>
                </a:tc>
                <a:tc>
                  <a:txBody>
                    <a:bodyPr/>
                    <a:lstStyle/>
                    <a:p>
                      <a:r>
                        <a:rPr lang="en-US" dirty="0" smtClean="0"/>
                        <a:t>How much releases should be reduced</a:t>
                      </a:r>
                      <a:endParaRPr lang="en-US" dirty="0"/>
                    </a:p>
                  </a:txBody>
                  <a:tcPr/>
                </a:tc>
              </a:tr>
              <a:tr h="831663">
                <a:tc>
                  <a:txBody>
                    <a:bodyPr/>
                    <a:lstStyle/>
                    <a:p>
                      <a:r>
                        <a:rPr lang="en-US" dirty="0" smtClean="0"/>
                        <a:t>High inflows or high pool</a:t>
                      </a:r>
                      <a:r>
                        <a:rPr lang="en-US" baseline="0" dirty="0" smtClean="0"/>
                        <a:t> elevation </a:t>
                      </a:r>
                      <a:endParaRPr lang="en-US" dirty="0"/>
                    </a:p>
                  </a:txBody>
                  <a:tcPr/>
                </a:tc>
                <a:tc>
                  <a:txBody>
                    <a:bodyPr/>
                    <a:lstStyle/>
                    <a:p>
                      <a:r>
                        <a:rPr lang="en-US" dirty="0" smtClean="0"/>
                        <a:t>Spilling,</a:t>
                      </a:r>
                      <a:r>
                        <a:rPr lang="en-US" baseline="0" dirty="0" smtClean="0"/>
                        <a:t> flooding</a:t>
                      </a:r>
                      <a:endParaRPr lang="en-US" dirty="0"/>
                    </a:p>
                  </a:txBody>
                  <a:tcPr/>
                </a:tc>
                <a:tc>
                  <a:txBody>
                    <a:bodyPr/>
                    <a:lstStyle/>
                    <a:p>
                      <a:r>
                        <a:rPr lang="en-US" dirty="0" smtClean="0"/>
                        <a:t>Chance</a:t>
                      </a:r>
                      <a:r>
                        <a:rPr lang="en-US" baseline="0" dirty="0" smtClean="0"/>
                        <a:t> of spilling, potential peak inflows</a:t>
                      </a:r>
                      <a:endParaRPr lang="en-US"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DELL</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295400"/>
            <a:ext cx="5667899"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2775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005"/>
          <a:stretch/>
        </p:blipFill>
        <p:spPr bwMode="auto">
          <a:xfrm>
            <a:off x="1457991" y="1295401"/>
            <a:ext cx="6162009" cy="4719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7495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a:t>
            </a:r>
            <a:r>
              <a:rPr lang="en-US" dirty="0" err="1" smtClean="0"/>
              <a:t>Streamflow</a:t>
            </a:r>
            <a:r>
              <a:rPr lang="en-US" dirty="0" smtClean="0"/>
              <a:t> – High Inflow Year</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58609"/>
            <a:ext cx="3451369" cy="3088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3006" y="2049417"/>
            <a:ext cx="3500367" cy="313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5804" y="2854419"/>
            <a:ext cx="3608196" cy="3228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3316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ESP </a:t>
            </a:r>
            <a:r>
              <a:rPr lang="en-US" dirty="0" err="1"/>
              <a:t>Streamflow</a:t>
            </a:r>
            <a:r>
              <a:rPr lang="en-US" dirty="0"/>
              <a:t> – </a:t>
            </a:r>
            <a:r>
              <a:rPr lang="en-US" dirty="0" smtClean="0"/>
              <a:t>Low Inflow </a:t>
            </a:r>
            <a:r>
              <a:rPr lang="en-US" dirty="0"/>
              <a:t>Year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4615"/>
            <a:ext cx="3372930" cy="30178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20614" y="2061770"/>
            <a:ext cx="3473152" cy="3107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93075" y="2996064"/>
            <a:ext cx="3450925" cy="3087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1395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ESP – Operational Output (</a:t>
            </a:r>
            <a:r>
              <a:rPr lang="en-US" dirty="0" err="1" smtClean="0"/>
              <a:t>af</a:t>
            </a:r>
            <a:r>
              <a:rPr lang="en-US" dirty="0" smtClean="0"/>
              <a:t>)</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97451" y="1283270"/>
            <a:ext cx="5334016" cy="4772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rot="16200000">
            <a:off x="1108847" y="1861451"/>
            <a:ext cx="1677062" cy="307777"/>
          </a:xfrm>
          <a:prstGeom prst="rect">
            <a:avLst/>
          </a:prstGeom>
          <a:solidFill>
            <a:schemeClr val="bg1"/>
          </a:solidFill>
        </p:spPr>
        <p:txBody>
          <a:bodyPr wrap="none" rtlCol="0">
            <a:spAutoFit/>
          </a:bodyPr>
          <a:lstStyle/>
          <a:p>
            <a:r>
              <a:rPr lang="en-US" sz="1400" dirty="0" smtClean="0"/>
              <a:t>Combined Storage</a:t>
            </a:r>
            <a:endParaRPr lang="en-US" sz="2000" dirty="0"/>
          </a:p>
        </p:txBody>
      </p:sp>
      <p:sp>
        <p:nvSpPr>
          <p:cNvPr id="5" name="TextBox 4"/>
          <p:cNvSpPr txBox="1"/>
          <p:nvPr/>
        </p:nvSpPr>
        <p:spPr>
          <a:xfrm rot="16200000">
            <a:off x="1282775" y="3449383"/>
            <a:ext cx="1329210" cy="307777"/>
          </a:xfrm>
          <a:prstGeom prst="rect">
            <a:avLst/>
          </a:prstGeom>
          <a:solidFill>
            <a:schemeClr val="bg1"/>
          </a:solidFill>
        </p:spPr>
        <p:txBody>
          <a:bodyPr wrap="none" rtlCol="0">
            <a:spAutoFit/>
          </a:bodyPr>
          <a:lstStyle/>
          <a:p>
            <a:r>
              <a:rPr lang="en-US" sz="1400" dirty="0" smtClean="0"/>
              <a:t>     Releases   </a:t>
            </a:r>
            <a:endParaRPr lang="en-US" sz="2000" dirty="0"/>
          </a:p>
        </p:txBody>
      </p:sp>
      <p:sp>
        <p:nvSpPr>
          <p:cNvPr id="6" name="TextBox 5"/>
          <p:cNvSpPr txBox="1"/>
          <p:nvPr/>
        </p:nvSpPr>
        <p:spPr>
          <a:xfrm rot="16200000">
            <a:off x="1219437" y="5063321"/>
            <a:ext cx="1452385" cy="307777"/>
          </a:xfrm>
          <a:prstGeom prst="rect">
            <a:avLst/>
          </a:prstGeom>
          <a:solidFill>
            <a:schemeClr val="bg1"/>
          </a:solidFill>
        </p:spPr>
        <p:txBody>
          <a:bodyPr wrap="none" rtlCol="0">
            <a:spAutoFit/>
          </a:bodyPr>
          <a:lstStyle/>
          <a:p>
            <a:r>
              <a:rPr lang="en-US" sz="1400" dirty="0" smtClean="0"/>
              <a:t>Water Releases</a:t>
            </a:r>
            <a:endParaRPr lang="en-US" sz="2000" dirty="0"/>
          </a:p>
        </p:txBody>
      </p:sp>
      <p:sp>
        <p:nvSpPr>
          <p:cNvPr id="7" name="TextBox 6"/>
          <p:cNvSpPr txBox="1"/>
          <p:nvPr/>
        </p:nvSpPr>
        <p:spPr>
          <a:xfrm>
            <a:off x="2216185" y="2477000"/>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8" name="TextBox 7"/>
          <p:cNvSpPr txBox="1"/>
          <p:nvPr/>
        </p:nvSpPr>
        <p:spPr>
          <a:xfrm>
            <a:off x="2218482" y="4006267"/>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9" name="TextBox 8"/>
          <p:cNvSpPr txBox="1"/>
          <p:nvPr/>
        </p:nvSpPr>
        <p:spPr>
          <a:xfrm>
            <a:off x="2229405" y="5588261"/>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10" name="TextBox 9"/>
          <p:cNvSpPr txBox="1"/>
          <p:nvPr/>
        </p:nvSpPr>
        <p:spPr>
          <a:xfrm>
            <a:off x="6530551" y="2406580"/>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
        <p:nvSpPr>
          <p:cNvPr id="11" name="TextBox 10"/>
          <p:cNvSpPr txBox="1"/>
          <p:nvPr/>
        </p:nvSpPr>
        <p:spPr>
          <a:xfrm>
            <a:off x="6530551" y="3998325"/>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
        <p:nvSpPr>
          <p:cNvPr id="12" name="TextBox 11"/>
          <p:cNvSpPr txBox="1"/>
          <p:nvPr/>
        </p:nvSpPr>
        <p:spPr>
          <a:xfrm>
            <a:off x="6618799" y="5579387"/>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Tree>
    <p:extLst>
      <p:ext uri="{BB962C8B-B14F-4D97-AF65-F5344CB8AC3E}">
        <p14:creationId xmlns:p14="http://schemas.microsoft.com/office/powerpoint/2010/main" xmlns="" val="3829993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a:t>
            </a:r>
            <a:r>
              <a:rPr lang="en-US" dirty="0"/>
              <a:t>ESP - Operational </a:t>
            </a:r>
            <a:r>
              <a:rPr lang="en-US" dirty="0" smtClean="0"/>
              <a:t>Output (</a:t>
            </a:r>
            <a:r>
              <a:rPr lang="en-US" dirty="0" err="1" smtClean="0"/>
              <a:t>af</a:t>
            </a:r>
            <a:r>
              <a:rPr lang="en-US" dirty="0" smtClean="0"/>
              <a:t>)</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8835" y="1288055"/>
            <a:ext cx="5348736" cy="4785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rot="16200000">
            <a:off x="1108847" y="1861451"/>
            <a:ext cx="1677062" cy="307777"/>
          </a:xfrm>
          <a:prstGeom prst="rect">
            <a:avLst/>
          </a:prstGeom>
          <a:solidFill>
            <a:schemeClr val="bg1"/>
          </a:solidFill>
        </p:spPr>
        <p:txBody>
          <a:bodyPr wrap="none" rtlCol="0">
            <a:spAutoFit/>
          </a:bodyPr>
          <a:lstStyle/>
          <a:p>
            <a:r>
              <a:rPr lang="en-US" sz="1400" dirty="0" smtClean="0"/>
              <a:t>Combined Storage</a:t>
            </a:r>
            <a:endParaRPr lang="en-US" sz="2000" dirty="0"/>
          </a:p>
        </p:txBody>
      </p:sp>
      <p:sp>
        <p:nvSpPr>
          <p:cNvPr id="5" name="TextBox 4"/>
          <p:cNvSpPr txBox="1"/>
          <p:nvPr/>
        </p:nvSpPr>
        <p:spPr>
          <a:xfrm rot="16200000">
            <a:off x="1282775" y="3449383"/>
            <a:ext cx="1329210" cy="307777"/>
          </a:xfrm>
          <a:prstGeom prst="rect">
            <a:avLst/>
          </a:prstGeom>
          <a:solidFill>
            <a:schemeClr val="bg1"/>
          </a:solidFill>
        </p:spPr>
        <p:txBody>
          <a:bodyPr wrap="none" rtlCol="0">
            <a:spAutoFit/>
          </a:bodyPr>
          <a:lstStyle/>
          <a:p>
            <a:r>
              <a:rPr lang="en-US" sz="1400" dirty="0" smtClean="0"/>
              <a:t>     Releases   </a:t>
            </a:r>
            <a:endParaRPr lang="en-US" sz="2000" dirty="0"/>
          </a:p>
        </p:txBody>
      </p:sp>
      <p:sp>
        <p:nvSpPr>
          <p:cNvPr id="6" name="TextBox 5"/>
          <p:cNvSpPr txBox="1"/>
          <p:nvPr/>
        </p:nvSpPr>
        <p:spPr>
          <a:xfrm rot="16200000">
            <a:off x="1219437" y="5063321"/>
            <a:ext cx="1452385" cy="307777"/>
          </a:xfrm>
          <a:prstGeom prst="rect">
            <a:avLst/>
          </a:prstGeom>
          <a:solidFill>
            <a:schemeClr val="bg1"/>
          </a:solidFill>
        </p:spPr>
        <p:txBody>
          <a:bodyPr wrap="none" rtlCol="0">
            <a:spAutoFit/>
          </a:bodyPr>
          <a:lstStyle/>
          <a:p>
            <a:r>
              <a:rPr lang="en-US" sz="1400" dirty="0" smtClean="0"/>
              <a:t>Water Releases</a:t>
            </a:r>
            <a:endParaRPr lang="en-US" sz="2000" dirty="0"/>
          </a:p>
        </p:txBody>
      </p:sp>
      <p:sp>
        <p:nvSpPr>
          <p:cNvPr id="7" name="TextBox 6"/>
          <p:cNvSpPr txBox="1"/>
          <p:nvPr/>
        </p:nvSpPr>
        <p:spPr>
          <a:xfrm>
            <a:off x="2216185" y="2477000"/>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8" name="TextBox 7"/>
          <p:cNvSpPr txBox="1"/>
          <p:nvPr/>
        </p:nvSpPr>
        <p:spPr>
          <a:xfrm>
            <a:off x="2218482" y="4006267"/>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9" name="TextBox 8"/>
          <p:cNvSpPr txBox="1"/>
          <p:nvPr/>
        </p:nvSpPr>
        <p:spPr>
          <a:xfrm>
            <a:off x="2229405" y="5588261"/>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10" name="TextBox 9"/>
          <p:cNvSpPr txBox="1"/>
          <p:nvPr/>
        </p:nvSpPr>
        <p:spPr>
          <a:xfrm>
            <a:off x="6530551" y="2406580"/>
            <a:ext cx="604653" cy="253916"/>
          </a:xfrm>
          <a:prstGeom prst="rect">
            <a:avLst/>
          </a:prstGeom>
          <a:solidFill>
            <a:schemeClr val="bg1"/>
          </a:solidFill>
        </p:spPr>
        <p:txBody>
          <a:bodyPr wrap="none" rtlCol="0">
            <a:spAutoFit/>
          </a:bodyPr>
          <a:lstStyle/>
          <a:p>
            <a:r>
              <a:rPr lang="en-US" sz="1050" dirty="0" smtClean="0"/>
              <a:t>Mar 31</a:t>
            </a:r>
            <a:endParaRPr lang="en-US" sz="1400" dirty="0"/>
          </a:p>
        </p:txBody>
      </p:sp>
      <p:sp>
        <p:nvSpPr>
          <p:cNvPr id="11" name="TextBox 10"/>
          <p:cNvSpPr txBox="1"/>
          <p:nvPr/>
        </p:nvSpPr>
        <p:spPr>
          <a:xfrm>
            <a:off x="6530551" y="3998325"/>
            <a:ext cx="604653" cy="253916"/>
          </a:xfrm>
          <a:prstGeom prst="rect">
            <a:avLst/>
          </a:prstGeom>
          <a:solidFill>
            <a:schemeClr val="bg1"/>
          </a:solidFill>
        </p:spPr>
        <p:txBody>
          <a:bodyPr wrap="none" rtlCol="0">
            <a:spAutoFit/>
          </a:bodyPr>
          <a:lstStyle/>
          <a:p>
            <a:r>
              <a:rPr lang="en-US" sz="1050" dirty="0" smtClean="0"/>
              <a:t>Mar 31</a:t>
            </a:r>
            <a:endParaRPr lang="en-US" sz="1400" dirty="0"/>
          </a:p>
        </p:txBody>
      </p:sp>
      <p:sp>
        <p:nvSpPr>
          <p:cNvPr id="12" name="TextBox 11"/>
          <p:cNvSpPr txBox="1"/>
          <p:nvPr/>
        </p:nvSpPr>
        <p:spPr>
          <a:xfrm>
            <a:off x="6618799" y="5579387"/>
            <a:ext cx="619080" cy="253916"/>
          </a:xfrm>
          <a:prstGeom prst="rect">
            <a:avLst/>
          </a:prstGeom>
          <a:solidFill>
            <a:schemeClr val="bg1"/>
          </a:solidFill>
        </p:spPr>
        <p:txBody>
          <a:bodyPr wrap="none" rtlCol="0">
            <a:spAutoFit/>
          </a:bodyPr>
          <a:lstStyle/>
          <a:p>
            <a:r>
              <a:rPr lang="en-US" sz="1050" dirty="0" smtClean="0"/>
              <a:t>Mar 31</a:t>
            </a:r>
            <a:endParaRPr lang="en-US" sz="1400" dirty="0"/>
          </a:p>
        </p:txBody>
      </p:sp>
    </p:spTree>
    <p:extLst>
      <p:ext uri="{BB962C8B-B14F-4D97-AF65-F5344CB8AC3E}">
        <p14:creationId xmlns:p14="http://schemas.microsoft.com/office/powerpoint/2010/main" xmlns="" val="273651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cnkrvUB5Z43UnQ4hMriyqelHXOOUGPdIaH2lGoNTcwpDS5_G4F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2452" y="1681541"/>
            <a:ext cx="4031302" cy="30195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NOAA SARP</a:t>
            </a:r>
            <a:endParaRPr lang="en-US" dirty="0"/>
          </a:p>
        </p:txBody>
      </p:sp>
      <p:cxnSp>
        <p:nvCxnSpPr>
          <p:cNvPr id="5" name="Straight Connector 4"/>
          <p:cNvCxnSpPr/>
          <p:nvPr/>
        </p:nvCxnSpPr>
        <p:spPr bwMode="auto">
          <a:xfrm>
            <a:off x="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601980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31242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60198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Block Arc 2"/>
          <p:cNvSpPr/>
          <p:nvPr/>
        </p:nvSpPr>
        <p:spPr bwMode="auto">
          <a:xfrm>
            <a:off x="2894116" y="4442456"/>
            <a:ext cx="3479623" cy="1319501"/>
          </a:xfrm>
          <a:prstGeom prst="blockArc">
            <a:avLst>
              <a:gd name="adj1" fmla="val 10799998"/>
              <a:gd name="adj2" fmla="val 0"/>
              <a:gd name="adj3" fmla="val 25000"/>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4" name="Rectangle 3"/>
          <p:cNvSpPr/>
          <p:nvPr/>
        </p:nvSpPr>
        <p:spPr bwMode="auto">
          <a:xfrm>
            <a:off x="3635234" y="5298114"/>
            <a:ext cx="1972000" cy="477576"/>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neva" pitchFamily="1" charset="0"/>
              </a:rPr>
              <a:t>NOAA SARP</a:t>
            </a:r>
          </a:p>
        </p:txBody>
      </p:sp>
      <p:cxnSp>
        <p:nvCxnSpPr>
          <p:cNvPr id="75" name="Straight Connector 74"/>
          <p:cNvCxnSpPr/>
          <p:nvPr/>
        </p:nvCxnSpPr>
        <p:spPr bwMode="auto">
          <a:xfrm flipV="1">
            <a:off x="3742660" y="5831982"/>
            <a:ext cx="116959"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75"/>
          <p:cNvCxnSpPr/>
          <p:nvPr/>
        </p:nvCxnSpPr>
        <p:spPr bwMode="auto">
          <a:xfrm flipV="1">
            <a:off x="4191878" y="5881609"/>
            <a:ext cx="32779" cy="149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Connector 76"/>
          <p:cNvCxnSpPr/>
          <p:nvPr/>
        </p:nvCxnSpPr>
        <p:spPr bwMode="auto">
          <a:xfrm flipV="1">
            <a:off x="4894519" y="5842616"/>
            <a:ext cx="0" cy="2533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8" name="Straight Connector 77"/>
          <p:cNvCxnSpPr/>
          <p:nvPr/>
        </p:nvCxnSpPr>
        <p:spPr bwMode="auto">
          <a:xfrm flipH="1" flipV="1">
            <a:off x="5333994" y="5870976"/>
            <a:ext cx="148744" cy="225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Connector 78"/>
          <p:cNvCxnSpPr/>
          <p:nvPr/>
        </p:nvCxnSpPr>
        <p:spPr bwMode="auto">
          <a:xfrm flipV="1">
            <a:off x="4583517" y="5831982"/>
            <a:ext cx="14171"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Rectangle 6"/>
          <p:cNvSpPr/>
          <p:nvPr/>
        </p:nvSpPr>
        <p:spPr bwMode="auto">
          <a:xfrm>
            <a:off x="1351129" y="3616657"/>
            <a:ext cx="1991436" cy="1378424"/>
          </a:xfrm>
          <a:prstGeom prst="rect">
            <a:avLst/>
          </a:prstGeom>
          <a:no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Federal, State, Local Agencies</a:t>
            </a:r>
            <a:endParaRPr kumimoji="0" lang="en-US" sz="2400" b="0" i="0" u="none" strike="noStrike" cap="none" normalizeH="0" baseline="0" dirty="0" smtClean="0">
              <a:ln>
                <a:noFill/>
              </a:ln>
              <a:solidFill>
                <a:schemeClr val="tx1"/>
              </a:solidFill>
              <a:effectLst/>
              <a:latin typeface="Geneva" pitchFamily="1" charset="0"/>
            </a:endParaRPr>
          </a:p>
        </p:txBody>
      </p:sp>
      <p:sp>
        <p:nvSpPr>
          <p:cNvPr id="80" name="Rectangle 79"/>
          <p:cNvSpPr/>
          <p:nvPr/>
        </p:nvSpPr>
        <p:spPr bwMode="auto">
          <a:xfrm>
            <a:off x="4966312" y="2621064"/>
            <a:ext cx="1991436" cy="536702"/>
          </a:xfrm>
          <a:prstGeom prst="rect">
            <a:avLst/>
          </a:prstGeom>
          <a:no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End Users</a:t>
            </a:r>
            <a:endParaRPr kumimoji="0" lang="en-US" sz="2400" b="1" i="0" u="none" strike="noStrike" cap="none" normalizeH="0" baseline="0" dirty="0" smtClean="0">
              <a:ln>
                <a:noFill/>
              </a:ln>
              <a:solidFill>
                <a:schemeClr val="tx1"/>
              </a:solidFill>
              <a:effectLst/>
            </a:endParaRPr>
          </a:p>
        </p:txBody>
      </p:sp>
      <p:sp>
        <p:nvSpPr>
          <p:cNvPr id="81" name="Rectangle 80"/>
          <p:cNvSpPr/>
          <p:nvPr/>
        </p:nvSpPr>
        <p:spPr bwMode="auto">
          <a:xfrm>
            <a:off x="3285935" y="1433752"/>
            <a:ext cx="2853519" cy="495577"/>
          </a:xfrm>
          <a:prstGeom prst="rect">
            <a:avLst/>
          </a:prstGeom>
          <a:no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Private/Consulting</a:t>
            </a:r>
            <a:endParaRPr kumimoji="0" lang="en-US" sz="2400" b="0" i="0" u="none" strike="noStrike" cap="none" normalizeH="0" baseline="0" dirty="0" smtClean="0">
              <a:ln>
                <a:noFill/>
              </a:ln>
              <a:solidFill>
                <a:schemeClr val="tx1"/>
              </a:solidFill>
              <a:effectLst/>
              <a:latin typeface="Geneva" pitchFamily="1" charset="0"/>
            </a:endParaRPr>
          </a:p>
        </p:txBody>
      </p:sp>
      <p:sp>
        <p:nvSpPr>
          <p:cNvPr id="12" name="Rectangle 11"/>
          <p:cNvSpPr/>
          <p:nvPr/>
        </p:nvSpPr>
        <p:spPr>
          <a:xfrm>
            <a:off x="5412263" y="3980791"/>
            <a:ext cx="2993127" cy="461665"/>
          </a:xfrm>
          <a:prstGeom prst="rect">
            <a:avLst/>
          </a:prstGeom>
        </p:spPr>
        <p:txBody>
          <a:bodyPr wrap="none">
            <a:spAutoFit/>
          </a:bodyPr>
          <a:lstStyle/>
          <a:p>
            <a:pPr algn="ctr"/>
            <a:r>
              <a:rPr lang="en-US" dirty="0" smtClean="0"/>
              <a:t>Academia/University</a:t>
            </a:r>
            <a:endParaRPr lang="en-US" dirty="0"/>
          </a:p>
        </p:txBody>
      </p:sp>
    </p:spTree>
    <p:extLst>
      <p:ext uri="{BB962C8B-B14F-4D97-AF65-F5344CB8AC3E}">
        <p14:creationId xmlns:p14="http://schemas.microsoft.com/office/powerpoint/2010/main" xmlns="" val="1365578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ESP </a:t>
            </a:r>
            <a:r>
              <a:rPr lang="en-US" dirty="0" smtClean="0"/>
              <a:t>- Operational Output (</a:t>
            </a:r>
            <a:r>
              <a:rPr lang="en-US" dirty="0" err="1" smtClean="0"/>
              <a:t>af</a:t>
            </a:r>
            <a:r>
              <a:rPr lang="en-US" dirty="0" smtClean="0"/>
              <a: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6082" y="1251285"/>
            <a:ext cx="5365984" cy="48010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rot="16200000">
            <a:off x="1108847" y="1861451"/>
            <a:ext cx="1677062" cy="307777"/>
          </a:xfrm>
          <a:prstGeom prst="rect">
            <a:avLst/>
          </a:prstGeom>
          <a:solidFill>
            <a:schemeClr val="bg1"/>
          </a:solidFill>
        </p:spPr>
        <p:txBody>
          <a:bodyPr wrap="none" rtlCol="0">
            <a:spAutoFit/>
          </a:bodyPr>
          <a:lstStyle/>
          <a:p>
            <a:r>
              <a:rPr lang="en-US" sz="1400" dirty="0" smtClean="0"/>
              <a:t>Combined Storage</a:t>
            </a:r>
            <a:endParaRPr lang="en-US" sz="2000" dirty="0"/>
          </a:p>
        </p:txBody>
      </p:sp>
      <p:sp>
        <p:nvSpPr>
          <p:cNvPr id="5" name="TextBox 4"/>
          <p:cNvSpPr txBox="1"/>
          <p:nvPr/>
        </p:nvSpPr>
        <p:spPr>
          <a:xfrm rot="16200000">
            <a:off x="1282775" y="3449383"/>
            <a:ext cx="1329210" cy="307777"/>
          </a:xfrm>
          <a:prstGeom prst="rect">
            <a:avLst/>
          </a:prstGeom>
          <a:solidFill>
            <a:schemeClr val="bg1"/>
          </a:solidFill>
        </p:spPr>
        <p:txBody>
          <a:bodyPr wrap="none" rtlCol="0">
            <a:spAutoFit/>
          </a:bodyPr>
          <a:lstStyle/>
          <a:p>
            <a:r>
              <a:rPr lang="en-US" sz="1400" dirty="0" smtClean="0"/>
              <a:t>     Releases   </a:t>
            </a:r>
            <a:endParaRPr lang="en-US" sz="2000" dirty="0"/>
          </a:p>
        </p:txBody>
      </p:sp>
      <p:sp>
        <p:nvSpPr>
          <p:cNvPr id="6" name="TextBox 5"/>
          <p:cNvSpPr txBox="1"/>
          <p:nvPr/>
        </p:nvSpPr>
        <p:spPr>
          <a:xfrm rot="16200000">
            <a:off x="1219437" y="5063321"/>
            <a:ext cx="1452385" cy="307777"/>
          </a:xfrm>
          <a:prstGeom prst="rect">
            <a:avLst/>
          </a:prstGeom>
          <a:solidFill>
            <a:schemeClr val="bg1"/>
          </a:solidFill>
        </p:spPr>
        <p:txBody>
          <a:bodyPr wrap="none" rtlCol="0">
            <a:spAutoFit/>
          </a:bodyPr>
          <a:lstStyle/>
          <a:p>
            <a:r>
              <a:rPr lang="en-US" sz="1400" dirty="0" smtClean="0"/>
              <a:t>Water Releases</a:t>
            </a:r>
            <a:endParaRPr lang="en-US" sz="2000" dirty="0"/>
          </a:p>
        </p:txBody>
      </p:sp>
      <p:sp>
        <p:nvSpPr>
          <p:cNvPr id="7" name="TextBox 6"/>
          <p:cNvSpPr txBox="1"/>
          <p:nvPr/>
        </p:nvSpPr>
        <p:spPr>
          <a:xfrm>
            <a:off x="2216185" y="2442496"/>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8" name="TextBox 7"/>
          <p:cNvSpPr txBox="1"/>
          <p:nvPr/>
        </p:nvSpPr>
        <p:spPr>
          <a:xfrm>
            <a:off x="2218482" y="4006267"/>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9" name="TextBox 8"/>
          <p:cNvSpPr txBox="1"/>
          <p:nvPr/>
        </p:nvSpPr>
        <p:spPr>
          <a:xfrm>
            <a:off x="2229405" y="5588261"/>
            <a:ext cx="529312" cy="261610"/>
          </a:xfrm>
          <a:prstGeom prst="rect">
            <a:avLst/>
          </a:prstGeom>
          <a:solidFill>
            <a:schemeClr val="bg1"/>
          </a:solidFill>
        </p:spPr>
        <p:txBody>
          <a:bodyPr wrap="none" rtlCol="0">
            <a:spAutoFit/>
          </a:bodyPr>
          <a:lstStyle/>
          <a:p>
            <a:r>
              <a:rPr lang="en-US" sz="1050" dirty="0" smtClean="0"/>
              <a:t>Jan 1</a:t>
            </a:r>
            <a:endParaRPr lang="en-US" sz="1400" dirty="0"/>
          </a:p>
        </p:txBody>
      </p:sp>
      <p:sp>
        <p:nvSpPr>
          <p:cNvPr id="10" name="TextBox 9"/>
          <p:cNvSpPr txBox="1"/>
          <p:nvPr/>
        </p:nvSpPr>
        <p:spPr>
          <a:xfrm>
            <a:off x="6530551" y="2406580"/>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
        <p:nvSpPr>
          <p:cNvPr id="11" name="TextBox 10"/>
          <p:cNvSpPr txBox="1"/>
          <p:nvPr/>
        </p:nvSpPr>
        <p:spPr>
          <a:xfrm>
            <a:off x="6530551" y="3998325"/>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
        <p:nvSpPr>
          <p:cNvPr id="12" name="TextBox 11"/>
          <p:cNvSpPr txBox="1"/>
          <p:nvPr/>
        </p:nvSpPr>
        <p:spPr>
          <a:xfrm>
            <a:off x="6618799" y="5579387"/>
            <a:ext cx="612668" cy="253916"/>
          </a:xfrm>
          <a:prstGeom prst="rect">
            <a:avLst/>
          </a:prstGeom>
          <a:solidFill>
            <a:schemeClr val="bg1"/>
          </a:solidFill>
        </p:spPr>
        <p:txBody>
          <a:bodyPr wrap="none" rtlCol="0">
            <a:spAutoFit/>
          </a:bodyPr>
          <a:lstStyle/>
          <a:p>
            <a:r>
              <a:rPr lang="en-US" sz="1050" dirty="0" smtClean="0"/>
              <a:t>Dec 31</a:t>
            </a:r>
            <a:endParaRPr lang="en-US" sz="1400" dirty="0"/>
          </a:p>
        </p:txBody>
      </p:sp>
    </p:spTree>
    <p:extLst>
      <p:ext uri="{BB962C8B-B14F-4D97-AF65-F5344CB8AC3E}">
        <p14:creationId xmlns:p14="http://schemas.microsoft.com/office/powerpoint/2010/main" xmlns="" val="934574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a:t>
            </a:r>
            <a:r>
              <a:rPr lang="en-US" dirty="0"/>
              <a:t>ESP - Operational </a:t>
            </a:r>
            <a:r>
              <a:rPr lang="en-US" dirty="0" smtClean="0"/>
              <a:t>Output (</a:t>
            </a:r>
            <a:r>
              <a:rPr lang="en-US" dirty="0" err="1" smtClean="0"/>
              <a:t>af</a:t>
            </a:r>
            <a:r>
              <a:rPr lang="en-US" dirty="0" smtClean="0"/>
              <a:t>)</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6068" y="1290332"/>
            <a:ext cx="5322859" cy="47624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rot="16200000">
            <a:off x="1108847" y="1861451"/>
            <a:ext cx="1677062" cy="307777"/>
          </a:xfrm>
          <a:prstGeom prst="rect">
            <a:avLst/>
          </a:prstGeom>
          <a:solidFill>
            <a:schemeClr val="bg1"/>
          </a:solidFill>
        </p:spPr>
        <p:txBody>
          <a:bodyPr wrap="none" rtlCol="0">
            <a:spAutoFit/>
          </a:bodyPr>
          <a:lstStyle/>
          <a:p>
            <a:r>
              <a:rPr lang="en-US" sz="1400" dirty="0" smtClean="0"/>
              <a:t>Combined Storage</a:t>
            </a:r>
            <a:endParaRPr lang="en-US" sz="2000" dirty="0"/>
          </a:p>
        </p:txBody>
      </p:sp>
      <p:sp>
        <p:nvSpPr>
          <p:cNvPr id="5" name="TextBox 4"/>
          <p:cNvSpPr txBox="1"/>
          <p:nvPr/>
        </p:nvSpPr>
        <p:spPr>
          <a:xfrm rot="16200000">
            <a:off x="1282775" y="3449383"/>
            <a:ext cx="1329210" cy="307777"/>
          </a:xfrm>
          <a:prstGeom prst="rect">
            <a:avLst/>
          </a:prstGeom>
          <a:solidFill>
            <a:schemeClr val="bg1"/>
          </a:solidFill>
        </p:spPr>
        <p:txBody>
          <a:bodyPr wrap="none" rtlCol="0">
            <a:spAutoFit/>
          </a:bodyPr>
          <a:lstStyle/>
          <a:p>
            <a:r>
              <a:rPr lang="en-US" sz="1400" dirty="0" smtClean="0"/>
              <a:t>     Releases   </a:t>
            </a:r>
            <a:endParaRPr lang="en-US" sz="2000" dirty="0"/>
          </a:p>
        </p:txBody>
      </p:sp>
      <p:sp>
        <p:nvSpPr>
          <p:cNvPr id="6" name="TextBox 5"/>
          <p:cNvSpPr txBox="1"/>
          <p:nvPr/>
        </p:nvSpPr>
        <p:spPr>
          <a:xfrm rot="16200000">
            <a:off x="1219437" y="5063321"/>
            <a:ext cx="1452385" cy="307777"/>
          </a:xfrm>
          <a:prstGeom prst="rect">
            <a:avLst/>
          </a:prstGeom>
          <a:solidFill>
            <a:schemeClr val="bg1"/>
          </a:solidFill>
        </p:spPr>
        <p:txBody>
          <a:bodyPr wrap="none" rtlCol="0">
            <a:spAutoFit/>
          </a:bodyPr>
          <a:lstStyle/>
          <a:p>
            <a:r>
              <a:rPr lang="en-US" sz="1400" dirty="0" smtClean="0"/>
              <a:t>Water Releases</a:t>
            </a:r>
            <a:endParaRPr lang="en-US" sz="2000" dirty="0"/>
          </a:p>
        </p:txBody>
      </p:sp>
      <p:sp>
        <p:nvSpPr>
          <p:cNvPr id="7" name="TextBox 6"/>
          <p:cNvSpPr txBox="1"/>
          <p:nvPr/>
        </p:nvSpPr>
        <p:spPr>
          <a:xfrm>
            <a:off x="2216185" y="2468374"/>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8" name="TextBox 7"/>
          <p:cNvSpPr txBox="1"/>
          <p:nvPr/>
        </p:nvSpPr>
        <p:spPr>
          <a:xfrm>
            <a:off x="2218482" y="3997641"/>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9" name="TextBox 8"/>
          <p:cNvSpPr txBox="1"/>
          <p:nvPr/>
        </p:nvSpPr>
        <p:spPr>
          <a:xfrm>
            <a:off x="2229405" y="5579635"/>
            <a:ext cx="506870" cy="253916"/>
          </a:xfrm>
          <a:prstGeom prst="rect">
            <a:avLst/>
          </a:prstGeom>
          <a:solidFill>
            <a:schemeClr val="bg1"/>
          </a:solidFill>
        </p:spPr>
        <p:txBody>
          <a:bodyPr wrap="none" rtlCol="0">
            <a:spAutoFit/>
          </a:bodyPr>
          <a:lstStyle/>
          <a:p>
            <a:r>
              <a:rPr lang="en-US" sz="1050" dirty="0" smtClean="0"/>
              <a:t>Apr 1</a:t>
            </a:r>
            <a:endParaRPr lang="en-US" sz="1400" dirty="0"/>
          </a:p>
        </p:txBody>
      </p:sp>
      <p:sp>
        <p:nvSpPr>
          <p:cNvPr id="10" name="TextBox 9"/>
          <p:cNvSpPr txBox="1"/>
          <p:nvPr/>
        </p:nvSpPr>
        <p:spPr>
          <a:xfrm>
            <a:off x="6530551" y="2397954"/>
            <a:ext cx="604653" cy="253916"/>
          </a:xfrm>
          <a:prstGeom prst="rect">
            <a:avLst/>
          </a:prstGeom>
          <a:solidFill>
            <a:schemeClr val="bg1"/>
          </a:solidFill>
        </p:spPr>
        <p:txBody>
          <a:bodyPr wrap="none" rtlCol="0">
            <a:spAutoFit/>
          </a:bodyPr>
          <a:lstStyle/>
          <a:p>
            <a:r>
              <a:rPr lang="en-US" sz="1050" dirty="0" smtClean="0"/>
              <a:t>Mar 31</a:t>
            </a:r>
            <a:endParaRPr lang="en-US" sz="1400" dirty="0"/>
          </a:p>
        </p:txBody>
      </p:sp>
      <p:sp>
        <p:nvSpPr>
          <p:cNvPr id="11" name="TextBox 10"/>
          <p:cNvSpPr txBox="1"/>
          <p:nvPr/>
        </p:nvSpPr>
        <p:spPr>
          <a:xfrm>
            <a:off x="6530551" y="3989699"/>
            <a:ext cx="604653" cy="253916"/>
          </a:xfrm>
          <a:prstGeom prst="rect">
            <a:avLst/>
          </a:prstGeom>
          <a:solidFill>
            <a:schemeClr val="bg1"/>
          </a:solidFill>
        </p:spPr>
        <p:txBody>
          <a:bodyPr wrap="none" rtlCol="0">
            <a:spAutoFit/>
          </a:bodyPr>
          <a:lstStyle/>
          <a:p>
            <a:r>
              <a:rPr lang="en-US" sz="1050" dirty="0" smtClean="0"/>
              <a:t>Mar 31</a:t>
            </a:r>
            <a:endParaRPr lang="en-US" sz="1400" dirty="0"/>
          </a:p>
        </p:txBody>
      </p:sp>
      <p:sp>
        <p:nvSpPr>
          <p:cNvPr id="12" name="TextBox 11"/>
          <p:cNvSpPr txBox="1"/>
          <p:nvPr/>
        </p:nvSpPr>
        <p:spPr>
          <a:xfrm>
            <a:off x="6618799" y="5570761"/>
            <a:ext cx="619080" cy="253916"/>
          </a:xfrm>
          <a:prstGeom prst="rect">
            <a:avLst/>
          </a:prstGeom>
          <a:solidFill>
            <a:schemeClr val="bg1"/>
          </a:solidFill>
        </p:spPr>
        <p:txBody>
          <a:bodyPr wrap="none" rtlCol="0">
            <a:spAutoFit/>
          </a:bodyPr>
          <a:lstStyle/>
          <a:p>
            <a:r>
              <a:rPr lang="en-US" sz="1050" dirty="0" smtClean="0"/>
              <a:t>Mar 31</a:t>
            </a:r>
            <a:endParaRPr lang="en-US" sz="1400" dirty="0"/>
          </a:p>
        </p:txBody>
      </p:sp>
    </p:spTree>
    <p:extLst>
      <p:ext uri="{BB962C8B-B14F-4D97-AF65-F5344CB8AC3E}">
        <p14:creationId xmlns:p14="http://schemas.microsoft.com/office/powerpoint/2010/main" xmlns="" val="147489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Process Getting New Tech Into Ops</a:t>
            </a:r>
          </a:p>
        </p:txBody>
      </p:sp>
      <p:cxnSp>
        <p:nvCxnSpPr>
          <p:cNvPr id="5" name="Straight Connector 4"/>
          <p:cNvCxnSpPr/>
          <p:nvPr/>
        </p:nvCxnSpPr>
        <p:spPr bwMode="auto">
          <a:xfrm>
            <a:off x="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601980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31242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60198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Oval 10"/>
          <p:cNvSpPr/>
          <p:nvPr/>
        </p:nvSpPr>
        <p:spPr bwMode="auto">
          <a:xfrm>
            <a:off x="6406738" y="3971499"/>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13" name="Straight Connector 12"/>
          <p:cNvCxnSpPr>
            <a:stCxn id="11" idx="4"/>
          </p:cNvCxnSpPr>
          <p:nvPr/>
        </p:nvCxnSpPr>
        <p:spPr bwMode="auto">
          <a:xfrm>
            <a:off x="6578188" y="4289961"/>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flipH="1">
            <a:off x="64067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66353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flipH="1" flipV="1">
            <a:off x="6406738" y="4417620"/>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a:endCxn id="11" idx="3"/>
          </p:cNvCxnSpPr>
          <p:nvPr/>
        </p:nvCxnSpPr>
        <p:spPr bwMode="auto">
          <a:xfrm flipV="1">
            <a:off x="6406738" y="4243323"/>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flipH="1" flipV="1">
            <a:off x="6248400" y="4417620"/>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V="1">
            <a:off x="6248400" y="4142096"/>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Oval Callout 31"/>
          <p:cNvSpPr/>
          <p:nvPr/>
        </p:nvSpPr>
        <p:spPr bwMode="auto">
          <a:xfrm>
            <a:off x="4072270" y="3009014"/>
            <a:ext cx="2009551" cy="716826"/>
          </a:xfrm>
          <a:prstGeom prst="wedgeEllipseCallout">
            <a:avLst>
              <a:gd name="adj1" fmla="val 58821"/>
              <a:gd name="adj2" fmla="val 96179"/>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We’re Research Hydrologists!</a:t>
            </a:r>
          </a:p>
        </p:txBody>
      </p:sp>
      <p:sp>
        <p:nvSpPr>
          <p:cNvPr id="33" name="Oval 32"/>
          <p:cNvSpPr/>
          <p:nvPr/>
        </p:nvSpPr>
        <p:spPr bwMode="auto">
          <a:xfrm>
            <a:off x="7197118" y="3932505"/>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34" name="Straight Connector 33"/>
          <p:cNvCxnSpPr>
            <a:stCxn id="33" idx="4"/>
          </p:cNvCxnSpPr>
          <p:nvPr/>
        </p:nvCxnSpPr>
        <p:spPr bwMode="auto">
          <a:xfrm>
            <a:off x="7368568" y="4250967"/>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Connector 34"/>
          <p:cNvCxnSpPr/>
          <p:nvPr/>
        </p:nvCxnSpPr>
        <p:spPr bwMode="auto">
          <a:xfrm flipH="1">
            <a:off x="71971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74257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flipH="1" flipV="1">
            <a:off x="7197118" y="4378626"/>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a:endCxn id="33" idx="3"/>
          </p:cNvCxnSpPr>
          <p:nvPr/>
        </p:nvCxnSpPr>
        <p:spPr bwMode="auto">
          <a:xfrm flipV="1">
            <a:off x="7197118" y="4204329"/>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p:nvPr/>
        </p:nvCxnSpPr>
        <p:spPr bwMode="auto">
          <a:xfrm flipH="1" flipV="1">
            <a:off x="7038780" y="4378626"/>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Straight Connector 39"/>
          <p:cNvCxnSpPr/>
          <p:nvPr/>
        </p:nvCxnSpPr>
        <p:spPr bwMode="auto">
          <a:xfrm flipV="1">
            <a:off x="7038780" y="4103102"/>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Oval Callout 40"/>
          <p:cNvSpPr/>
          <p:nvPr/>
        </p:nvSpPr>
        <p:spPr bwMode="auto">
          <a:xfrm>
            <a:off x="5336275" y="2055619"/>
            <a:ext cx="1748197" cy="1089817"/>
          </a:xfrm>
          <a:prstGeom prst="wedgeEllipseCallout">
            <a:avLst>
              <a:gd name="adj1" fmla="val 54061"/>
              <a:gd name="adj2" fmla="val 1265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Our new models are awesome, let’s use them!</a:t>
            </a:r>
          </a:p>
        </p:txBody>
      </p:sp>
      <p:sp>
        <p:nvSpPr>
          <p:cNvPr id="42" name="Oval 41"/>
          <p:cNvSpPr/>
          <p:nvPr/>
        </p:nvSpPr>
        <p:spPr bwMode="auto">
          <a:xfrm>
            <a:off x="8368472" y="3959073"/>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43" name="Straight Connector 42"/>
          <p:cNvCxnSpPr>
            <a:stCxn id="42" idx="4"/>
          </p:cNvCxnSpPr>
          <p:nvPr/>
        </p:nvCxnSpPr>
        <p:spPr bwMode="auto">
          <a:xfrm>
            <a:off x="8539922" y="4277535"/>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flipH="1">
            <a:off x="83684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85970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flipH="1" flipV="1">
            <a:off x="8368472" y="4405194"/>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a:endCxn id="42" idx="3"/>
          </p:cNvCxnSpPr>
          <p:nvPr/>
        </p:nvCxnSpPr>
        <p:spPr bwMode="auto">
          <a:xfrm flipV="1">
            <a:off x="8368472" y="4230897"/>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flipH="1" flipV="1">
            <a:off x="8210134" y="4405194"/>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flipV="1">
            <a:off x="8210134" y="4129670"/>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Oval Callout 49"/>
          <p:cNvSpPr/>
          <p:nvPr/>
        </p:nvSpPr>
        <p:spPr bwMode="auto">
          <a:xfrm>
            <a:off x="7197118" y="1919196"/>
            <a:ext cx="1946881" cy="1089817"/>
          </a:xfrm>
          <a:prstGeom prst="wedgeEllipseCallout">
            <a:avLst>
              <a:gd name="adj1" fmla="val 16154"/>
              <a:gd name="adj2" fmla="val 149999"/>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200" dirty="0"/>
              <a:t>How come you are not using X at an X frequency</a:t>
            </a:r>
            <a:r>
              <a:rPr lang="en-US" sz="1200" dirty="0" smtClean="0"/>
              <a:t>?</a:t>
            </a:r>
            <a:endParaRPr lang="en-US" sz="1200" dirty="0"/>
          </a:p>
        </p:txBody>
      </p:sp>
      <p:sp>
        <p:nvSpPr>
          <p:cNvPr id="51" name="Oval 50"/>
          <p:cNvSpPr/>
          <p:nvPr/>
        </p:nvSpPr>
        <p:spPr bwMode="auto">
          <a:xfrm>
            <a:off x="2646194" y="3953771"/>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52" name="Straight Connector 51"/>
          <p:cNvCxnSpPr>
            <a:stCxn id="51" idx="4"/>
          </p:cNvCxnSpPr>
          <p:nvPr/>
        </p:nvCxnSpPr>
        <p:spPr bwMode="auto">
          <a:xfrm>
            <a:off x="2817644" y="4272233"/>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flipH="1">
            <a:off x="2646194"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p:nvPr/>
        </p:nvCxnSpPr>
        <p:spPr bwMode="auto">
          <a:xfrm>
            <a:off x="2874794"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Connector 54"/>
          <p:cNvCxnSpPr/>
          <p:nvPr/>
        </p:nvCxnSpPr>
        <p:spPr bwMode="auto">
          <a:xfrm flipV="1">
            <a:off x="2874794" y="4318046"/>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Connector 55"/>
          <p:cNvCxnSpPr/>
          <p:nvPr/>
        </p:nvCxnSpPr>
        <p:spPr bwMode="auto">
          <a:xfrm flipV="1">
            <a:off x="3058195" y="4142096"/>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Connector 56"/>
          <p:cNvCxnSpPr/>
          <p:nvPr/>
        </p:nvCxnSpPr>
        <p:spPr bwMode="auto">
          <a:xfrm flipV="1">
            <a:off x="2874794" y="4417620"/>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Connector 57"/>
          <p:cNvCxnSpPr/>
          <p:nvPr/>
        </p:nvCxnSpPr>
        <p:spPr bwMode="auto">
          <a:xfrm flipH="1" flipV="1">
            <a:off x="2989094" y="4250967"/>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Oval Callout 58"/>
          <p:cNvSpPr/>
          <p:nvPr/>
        </p:nvSpPr>
        <p:spPr bwMode="auto">
          <a:xfrm>
            <a:off x="1812868" y="2777290"/>
            <a:ext cx="2009551" cy="736292"/>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Floods are our priority</a:t>
            </a:r>
          </a:p>
        </p:txBody>
      </p:sp>
      <p:sp>
        <p:nvSpPr>
          <p:cNvPr id="64" name="Oval 63"/>
          <p:cNvSpPr/>
          <p:nvPr/>
        </p:nvSpPr>
        <p:spPr bwMode="auto">
          <a:xfrm>
            <a:off x="778324" y="3946676"/>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65" name="Straight Connector 64"/>
          <p:cNvCxnSpPr>
            <a:stCxn id="64" idx="4"/>
          </p:cNvCxnSpPr>
          <p:nvPr/>
        </p:nvCxnSpPr>
        <p:spPr bwMode="auto">
          <a:xfrm>
            <a:off x="949774" y="4265138"/>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Straight Connector 65"/>
          <p:cNvCxnSpPr/>
          <p:nvPr/>
        </p:nvCxnSpPr>
        <p:spPr bwMode="auto">
          <a:xfrm flipH="1">
            <a:off x="7783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Connector 66"/>
          <p:cNvCxnSpPr/>
          <p:nvPr/>
        </p:nvCxnSpPr>
        <p:spPr bwMode="auto">
          <a:xfrm>
            <a:off x="10069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flipV="1">
            <a:off x="1006924" y="4310951"/>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68"/>
          <p:cNvCxnSpPr/>
          <p:nvPr/>
        </p:nvCxnSpPr>
        <p:spPr bwMode="auto">
          <a:xfrm flipV="1">
            <a:off x="1190325" y="4135001"/>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Connector 69"/>
          <p:cNvCxnSpPr/>
          <p:nvPr/>
        </p:nvCxnSpPr>
        <p:spPr bwMode="auto">
          <a:xfrm flipV="1">
            <a:off x="1006924" y="4410525"/>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Connector 70"/>
          <p:cNvCxnSpPr/>
          <p:nvPr/>
        </p:nvCxnSpPr>
        <p:spPr bwMode="auto">
          <a:xfrm flipH="1" flipV="1">
            <a:off x="1121224" y="4243872"/>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2" name="Oval Callout 71"/>
          <p:cNvSpPr/>
          <p:nvPr/>
        </p:nvSpPr>
        <p:spPr bwMode="auto">
          <a:xfrm>
            <a:off x="-26427" y="2777290"/>
            <a:ext cx="2009551" cy="769535"/>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We’re Operational</a:t>
            </a:r>
            <a:r>
              <a:rPr kumimoji="0" lang="en-US" sz="1200" b="0" i="0" u="none" strike="noStrike" cap="none" normalizeH="0" dirty="0" smtClean="0">
                <a:ln>
                  <a:noFill/>
                </a:ln>
                <a:solidFill>
                  <a:schemeClr val="tx1"/>
                </a:solidFill>
                <a:effectLst/>
                <a:latin typeface="Geneva" pitchFamily="1" charset="0"/>
              </a:rPr>
              <a:t> Hydrologists!</a:t>
            </a:r>
            <a:endParaRPr kumimoji="0" lang="en-US" sz="1200" b="0" i="0" u="none" strike="noStrike" cap="none" normalizeH="0" baseline="0" dirty="0" smtClean="0">
              <a:ln>
                <a:noFill/>
              </a:ln>
              <a:solidFill>
                <a:schemeClr val="tx1"/>
              </a:solidFill>
              <a:effectLst/>
              <a:latin typeface="Geneva" pitchFamily="1" charset="0"/>
            </a:endParaRPr>
          </a:p>
        </p:txBody>
      </p:sp>
    </p:spTree>
    <p:extLst>
      <p:ext uri="{BB962C8B-B14F-4D97-AF65-F5344CB8AC3E}">
        <p14:creationId xmlns:p14="http://schemas.microsoft.com/office/powerpoint/2010/main" xmlns="" val="3324754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Process Getting New Tech Into Ops</a:t>
            </a:r>
            <a:endParaRPr lang="en-US" dirty="0"/>
          </a:p>
        </p:txBody>
      </p:sp>
      <p:cxnSp>
        <p:nvCxnSpPr>
          <p:cNvPr id="5" name="Straight Connector 4"/>
          <p:cNvCxnSpPr/>
          <p:nvPr/>
        </p:nvCxnSpPr>
        <p:spPr bwMode="auto">
          <a:xfrm>
            <a:off x="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Connector 5"/>
          <p:cNvCxnSpPr/>
          <p:nvPr/>
        </p:nvCxnSpPr>
        <p:spPr bwMode="auto">
          <a:xfrm>
            <a:off x="6019800" y="5105400"/>
            <a:ext cx="31242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Connector 7"/>
          <p:cNvCxnSpPr/>
          <p:nvPr/>
        </p:nvCxnSpPr>
        <p:spPr bwMode="auto">
          <a:xfrm>
            <a:off x="31242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p:cNvCxnSpPr/>
          <p:nvPr/>
        </p:nvCxnSpPr>
        <p:spPr bwMode="auto">
          <a:xfrm>
            <a:off x="6019800" y="510540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Oval 10"/>
          <p:cNvSpPr/>
          <p:nvPr/>
        </p:nvSpPr>
        <p:spPr bwMode="auto">
          <a:xfrm>
            <a:off x="6406738" y="3971499"/>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13" name="Straight Connector 12"/>
          <p:cNvCxnSpPr>
            <a:stCxn id="11" idx="4"/>
          </p:cNvCxnSpPr>
          <p:nvPr/>
        </p:nvCxnSpPr>
        <p:spPr bwMode="auto">
          <a:xfrm>
            <a:off x="6578188" y="4289961"/>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flipH="1">
            <a:off x="64067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6635338" y="4800600"/>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flipH="1" flipV="1">
            <a:off x="6406738" y="4417620"/>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Connector 20"/>
          <p:cNvCxnSpPr>
            <a:endCxn id="11" idx="3"/>
          </p:cNvCxnSpPr>
          <p:nvPr/>
        </p:nvCxnSpPr>
        <p:spPr bwMode="auto">
          <a:xfrm flipV="1">
            <a:off x="6406738" y="4243323"/>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Connector 24"/>
          <p:cNvCxnSpPr/>
          <p:nvPr/>
        </p:nvCxnSpPr>
        <p:spPr bwMode="auto">
          <a:xfrm flipH="1" flipV="1">
            <a:off x="6248400" y="4417620"/>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Straight Connector 26"/>
          <p:cNvCxnSpPr/>
          <p:nvPr/>
        </p:nvCxnSpPr>
        <p:spPr bwMode="auto">
          <a:xfrm flipV="1">
            <a:off x="6248400" y="4142096"/>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Oval Callout 31"/>
          <p:cNvSpPr/>
          <p:nvPr/>
        </p:nvSpPr>
        <p:spPr bwMode="auto">
          <a:xfrm>
            <a:off x="4072270" y="3009014"/>
            <a:ext cx="2009551" cy="716826"/>
          </a:xfrm>
          <a:prstGeom prst="wedgeEllipseCallout">
            <a:avLst>
              <a:gd name="adj1" fmla="val 58821"/>
              <a:gd name="adj2" fmla="val 96179"/>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We’re Research Hydrologists!</a:t>
            </a:r>
          </a:p>
        </p:txBody>
      </p:sp>
      <p:sp>
        <p:nvSpPr>
          <p:cNvPr id="33" name="Oval 32"/>
          <p:cNvSpPr/>
          <p:nvPr/>
        </p:nvSpPr>
        <p:spPr bwMode="auto">
          <a:xfrm>
            <a:off x="7197118" y="3932505"/>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34" name="Straight Connector 33"/>
          <p:cNvCxnSpPr>
            <a:stCxn id="33" idx="4"/>
          </p:cNvCxnSpPr>
          <p:nvPr/>
        </p:nvCxnSpPr>
        <p:spPr bwMode="auto">
          <a:xfrm>
            <a:off x="7368568" y="4250967"/>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Straight Connector 34"/>
          <p:cNvCxnSpPr/>
          <p:nvPr/>
        </p:nvCxnSpPr>
        <p:spPr bwMode="auto">
          <a:xfrm flipH="1">
            <a:off x="71971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p:cNvCxnSpPr/>
          <p:nvPr/>
        </p:nvCxnSpPr>
        <p:spPr bwMode="auto">
          <a:xfrm>
            <a:off x="7425718" y="4761606"/>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Straight Connector 36"/>
          <p:cNvCxnSpPr/>
          <p:nvPr/>
        </p:nvCxnSpPr>
        <p:spPr bwMode="auto">
          <a:xfrm flipH="1" flipV="1">
            <a:off x="7197118" y="4378626"/>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a:endCxn id="33" idx="3"/>
          </p:cNvCxnSpPr>
          <p:nvPr/>
        </p:nvCxnSpPr>
        <p:spPr bwMode="auto">
          <a:xfrm flipV="1">
            <a:off x="7197118" y="4204329"/>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 name="Straight Connector 38"/>
          <p:cNvCxnSpPr/>
          <p:nvPr/>
        </p:nvCxnSpPr>
        <p:spPr bwMode="auto">
          <a:xfrm flipH="1" flipV="1">
            <a:off x="7038780" y="4378626"/>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Straight Connector 39"/>
          <p:cNvCxnSpPr/>
          <p:nvPr/>
        </p:nvCxnSpPr>
        <p:spPr bwMode="auto">
          <a:xfrm flipV="1">
            <a:off x="7038780" y="4103102"/>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Oval Callout 40"/>
          <p:cNvSpPr/>
          <p:nvPr/>
        </p:nvSpPr>
        <p:spPr bwMode="auto">
          <a:xfrm>
            <a:off x="5336275" y="2055619"/>
            <a:ext cx="1748197" cy="1089817"/>
          </a:xfrm>
          <a:prstGeom prst="wedgeEllipseCallout">
            <a:avLst>
              <a:gd name="adj1" fmla="val 54061"/>
              <a:gd name="adj2" fmla="val 126585"/>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Our new models are awesome, let’s use them!</a:t>
            </a:r>
          </a:p>
        </p:txBody>
      </p:sp>
      <p:sp>
        <p:nvSpPr>
          <p:cNvPr id="42" name="Oval 41"/>
          <p:cNvSpPr/>
          <p:nvPr/>
        </p:nvSpPr>
        <p:spPr bwMode="auto">
          <a:xfrm>
            <a:off x="8368472" y="3959073"/>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43" name="Straight Connector 42"/>
          <p:cNvCxnSpPr>
            <a:stCxn id="42" idx="4"/>
          </p:cNvCxnSpPr>
          <p:nvPr/>
        </p:nvCxnSpPr>
        <p:spPr bwMode="auto">
          <a:xfrm>
            <a:off x="8539922" y="4277535"/>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flipH="1">
            <a:off x="83684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8597072" y="4788174"/>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flipH="1" flipV="1">
            <a:off x="8368472" y="4405194"/>
            <a:ext cx="228600" cy="1276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a:endCxn id="42" idx="3"/>
          </p:cNvCxnSpPr>
          <p:nvPr/>
        </p:nvCxnSpPr>
        <p:spPr bwMode="auto">
          <a:xfrm flipV="1">
            <a:off x="8368472" y="4230897"/>
            <a:ext cx="50217" cy="1742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flipH="1" flipV="1">
            <a:off x="8210134" y="4405194"/>
            <a:ext cx="386938" cy="12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flipV="1">
            <a:off x="8210134" y="4129670"/>
            <a:ext cx="112646" cy="275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Oval Callout 49"/>
          <p:cNvSpPr/>
          <p:nvPr/>
        </p:nvSpPr>
        <p:spPr bwMode="auto">
          <a:xfrm>
            <a:off x="7197118" y="1919196"/>
            <a:ext cx="1946881" cy="1089817"/>
          </a:xfrm>
          <a:prstGeom prst="wedgeEllipseCallout">
            <a:avLst>
              <a:gd name="adj1" fmla="val 7742"/>
              <a:gd name="adj2" fmla="val 146242"/>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How come you are not using X at an X frequency?</a:t>
            </a:r>
          </a:p>
        </p:txBody>
      </p:sp>
      <p:sp>
        <p:nvSpPr>
          <p:cNvPr id="51" name="Oval 50"/>
          <p:cNvSpPr/>
          <p:nvPr/>
        </p:nvSpPr>
        <p:spPr bwMode="auto">
          <a:xfrm>
            <a:off x="2646194" y="3953771"/>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52" name="Straight Connector 51"/>
          <p:cNvCxnSpPr>
            <a:stCxn id="51" idx="4"/>
          </p:cNvCxnSpPr>
          <p:nvPr/>
        </p:nvCxnSpPr>
        <p:spPr bwMode="auto">
          <a:xfrm>
            <a:off x="2817644" y="4272233"/>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flipH="1">
            <a:off x="2646194"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p:nvPr/>
        </p:nvCxnSpPr>
        <p:spPr bwMode="auto">
          <a:xfrm>
            <a:off x="2874794" y="4782872"/>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Connector 54"/>
          <p:cNvCxnSpPr/>
          <p:nvPr/>
        </p:nvCxnSpPr>
        <p:spPr bwMode="auto">
          <a:xfrm flipV="1">
            <a:off x="2874794" y="4318046"/>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Connector 55"/>
          <p:cNvCxnSpPr/>
          <p:nvPr/>
        </p:nvCxnSpPr>
        <p:spPr bwMode="auto">
          <a:xfrm flipV="1">
            <a:off x="3058195" y="4142096"/>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Connector 56"/>
          <p:cNvCxnSpPr/>
          <p:nvPr/>
        </p:nvCxnSpPr>
        <p:spPr bwMode="auto">
          <a:xfrm flipV="1">
            <a:off x="2874794" y="4417620"/>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Connector 57"/>
          <p:cNvCxnSpPr/>
          <p:nvPr/>
        </p:nvCxnSpPr>
        <p:spPr bwMode="auto">
          <a:xfrm flipH="1" flipV="1">
            <a:off x="2989094" y="4250967"/>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Oval 63"/>
          <p:cNvSpPr/>
          <p:nvPr/>
        </p:nvSpPr>
        <p:spPr bwMode="auto">
          <a:xfrm>
            <a:off x="778324" y="3946676"/>
            <a:ext cx="342900" cy="318462"/>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cxnSp>
        <p:nvCxnSpPr>
          <p:cNvPr id="65" name="Straight Connector 64"/>
          <p:cNvCxnSpPr>
            <a:stCxn id="64" idx="4"/>
          </p:cNvCxnSpPr>
          <p:nvPr/>
        </p:nvCxnSpPr>
        <p:spPr bwMode="auto">
          <a:xfrm>
            <a:off x="949774" y="4265138"/>
            <a:ext cx="57150" cy="5106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6" name="Straight Connector 65"/>
          <p:cNvCxnSpPr/>
          <p:nvPr/>
        </p:nvCxnSpPr>
        <p:spPr bwMode="auto">
          <a:xfrm flipH="1">
            <a:off x="7783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7" name="Straight Connector 66"/>
          <p:cNvCxnSpPr/>
          <p:nvPr/>
        </p:nvCxnSpPr>
        <p:spPr bwMode="auto">
          <a:xfrm>
            <a:off x="1006924" y="4775777"/>
            <a:ext cx="228600" cy="304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flipV="1">
            <a:off x="1006924" y="4310951"/>
            <a:ext cx="208510" cy="2095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68"/>
          <p:cNvCxnSpPr/>
          <p:nvPr/>
        </p:nvCxnSpPr>
        <p:spPr bwMode="auto">
          <a:xfrm flipV="1">
            <a:off x="1190325" y="4135001"/>
            <a:ext cx="0" cy="1718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0" name="Straight Connector 69"/>
          <p:cNvCxnSpPr/>
          <p:nvPr/>
        </p:nvCxnSpPr>
        <p:spPr bwMode="auto">
          <a:xfrm flipV="1">
            <a:off x="1006924" y="4410525"/>
            <a:ext cx="228600" cy="1099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Straight Connector 70"/>
          <p:cNvCxnSpPr/>
          <p:nvPr/>
        </p:nvCxnSpPr>
        <p:spPr bwMode="auto">
          <a:xfrm flipH="1" flipV="1">
            <a:off x="1121224" y="4243872"/>
            <a:ext cx="94210" cy="1489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2" name="Oval Callout 71"/>
          <p:cNvSpPr/>
          <p:nvPr/>
        </p:nvSpPr>
        <p:spPr bwMode="auto">
          <a:xfrm>
            <a:off x="-26427" y="2777290"/>
            <a:ext cx="2009551" cy="769535"/>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We’re Operational</a:t>
            </a:r>
            <a:r>
              <a:rPr kumimoji="0" lang="en-US" sz="1200" b="0" i="0" u="none" strike="noStrike" cap="none" normalizeH="0" dirty="0" smtClean="0">
                <a:ln>
                  <a:noFill/>
                </a:ln>
                <a:solidFill>
                  <a:schemeClr val="tx1"/>
                </a:solidFill>
                <a:effectLst/>
                <a:latin typeface="Geneva" pitchFamily="1" charset="0"/>
              </a:rPr>
              <a:t> Hydrologists!</a:t>
            </a:r>
            <a:endParaRPr kumimoji="0" lang="en-US" sz="1200" b="0" i="0" u="none" strike="noStrike" cap="none" normalizeH="0" baseline="0" dirty="0" smtClean="0">
              <a:ln>
                <a:noFill/>
              </a:ln>
              <a:solidFill>
                <a:schemeClr val="tx1"/>
              </a:solidFill>
              <a:effectLst/>
              <a:latin typeface="Geneva" pitchFamily="1" charset="0"/>
            </a:endParaRPr>
          </a:p>
        </p:txBody>
      </p:sp>
      <p:sp>
        <p:nvSpPr>
          <p:cNvPr id="60" name="Block Arc 59"/>
          <p:cNvSpPr/>
          <p:nvPr/>
        </p:nvSpPr>
        <p:spPr bwMode="auto">
          <a:xfrm>
            <a:off x="2894116" y="4442456"/>
            <a:ext cx="3479623" cy="1319501"/>
          </a:xfrm>
          <a:prstGeom prst="blockArc">
            <a:avLst>
              <a:gd name="adj1" fmla="val 10799998"/>
              <a:gd name="adj2" fmla="val 0"/>
              <a:gd name="adj3" fmla="val 25000"/>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61" name="Rectangle 60"/>
          <p:cNvSpPr/>
          <p:nvPr/>
        </p:nvSpPr>
        <p:spPr bwMode="auto">
          <a:xfrm>
            <a:off x="3635234" y="5298114"/>
            <a:ext cx="1972000" cy="477576"/>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neva" pitchFamily="1" charset="0"/>
              </a:rPr>
              <a:t>NOAA SARP</a:t>
            </a:r>
          </a:p>
        </p:txBody>
      </p:sp>
      <p:cxnSp>
        <p:nvCxnSpPr>
          <p:cNvPr id="62" name="Straight Connector 61"/>
          <p:cNvCxnSpPr/>
          <p:nvPr/>
        </p:nvCxnSpPr>
        <p:spPr bwMode="auto">
          <a:xfrm flipH="1" flipV="1">
            <a:off x="3859619" y="4889202"/>
            <a:ext cx="63795" cy="2994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3" name="Straight Connector 62"/>
          <p:cNvCxnSpPr/>
          <p:nvPr/>
        </p:nvCxnSpPr>
        <p:spPr bwMode="auto">
          <a:xfrm flipH="1" flipV="1">
            <a:off x="4212265" y="4914006"/>
            <a:ext cx="51386" cy="27468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3" name="Straight Connector 72"/>
          <p:cNvCxnSpPr/>
          <p:nvPr/>
        </p:nvCxnSpPr>
        <p:spPr bwMode="auto">
          <a:xfrm flipV="1">
            <a:off x="4780728" y="4860841"/>
            <a:ext cx="99620" cy="3632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4" name="Straight Connector 73"/>
          <p:cNvCxnSpPr/>
          <p:nvPr/>
        </p:nvCxnSpPr>
        <p:spPr bwMode="auto">
          <a:xfrm flipV="1">
            <a:off x="5220203" y="4889202"/>
            <a:ext cx="99620" cy="36328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Connector 74"/>
          <p:cNvCxnSpPr/>
          <p:nvPr/>
        </p:nvCxnSpPr>
        <p:spPr bwMode="auto">
          <a:xfrm flipV="1">
            <a:off x="4583517" y="4850208"/>
            <a:ext cx="0" cy="3384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75"/>
          <p:cNvCxnSpPr/>
          <p:nvPr/>
        </p:nvCxnSpPr>
        <p:spPr bwMode="auto">
          <a:xfrm flipV="1">
            <a:off x="3742660" y="5831982"/>
            <a:ext cx="116959"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Connector 76"/>
          <p:cNvCxnSpPr/>
          <p:nvPr/>
        </p:nvCxnSpPr>
        <p:spPr bwMode="auto">
          <a:xfrm flipV="1">
            <a:off x="4191878" y="5881609"/>
            <a:ext cx="32779" cy="1497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8" name="Straight Connector 77"/>
          <p:cNvCxnSpPr/>
          <p:nvPr/>
        </p:nvCxnSpPr>
        <p:spPr bwMode="auto">
          <a:xfrm flipV="1">
            <a:off x="4894519" y="5842616"/>
            <a:ext cx="0" cy="25338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Connector 78"/>
          <p:cNvCxnSpPr/>
          <p:nvPr/>
        </p:nvCxnSpPr>
        <p:spPr bwMode="auto">
          <a:xfrm flipH="1" flipV="1">
            <a:off x="5333994" y="5870976"/>
            <a:ext cx="148744" cy="225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Straight Connector 79"/>
          <p:cNvCxnSpPr/>
          <p:nvPr/>
        </p:nvCxnSpPr>
        <p:spPr bwMode="auto">
          <a:xfrm flipV="1">
            <a:off x="4583517" y="5831982"/>
            <a:ext cx="14171" cy="2640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1" name="Oval Callout 80"/>
          <p:cNvSpPr/>
          <p:nvPr/>
        </p:nvSpPr>
        <p:spPr bwMode="auto">
          <a:xfrm>
            <a:off x="1812868" y="2777290"/>
            <a:ext cx="2009551" cy="736292"/>
          </a:xfrm>
          <a:prstGeom prst="wedgeEllipseCallout">
            <a:avLst>
              <a:gd name="adj1" fmla="val 9307"/>
              <a:gd name="adj2" fmla="val 11413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neva" pitchFamily="1" charset="0"/>
              </a:rPr>
              <a:t>Floods are our priority</a:t>
            </a:r>
          </a:p>
        </p:txBody>
      </p:sp>
    </p:spTree>
    <p:extLst>
      <p:ext uri="{BB962C8B-B14F-4D97-AF65-F5344CB8AC3E}">
        <p14:creationId xmlns:p14="http://schemas.microsoft.com/office/powerpoint/2010/main" xmlns="" val="80418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and Future Work</a:t>
            </a:r>
            <a:endParaRPr lang="en-US" dirty="0"/>
          </a:p>
        </p:txBody>
      </p:sp>
      <p:sp>
        <p:nvSpPr>
          <p:cNvPr id="3" name="Content Placeholder 2"/>
          <p:cNvSpPr>
            <a:spLocks noGrp="1"/>
          </p:cNvSpPr>
          <p:nvPr>
            <p:ph idx="1"/>
          </p:nvPr>
        </p:nvSpPr>
        <p:spPr/>
        <p:txBody>
          <a:bodyPr/>
          <a:lstStyle/>
          <a:p>
            <a:r>
              <a:rPr lang="en-US" dirty="0" smtClean="0"/>
              <a:t>ESP and HEFS/CFSv2 traces applied in operational framework will provide benefits, </a:t>
            </a:r>
          </a:p>
          <a:p>
            <a:pPr lvl="1"/>
            <a:r>
              <a:rPr lang="en-US" dirty="0" smtClean="0"/>
              <a:t>we are finishing evaluating at what scales and for what decisions, final evaluations completed by September</a:t>
            </a:r>
          </a:p>
          <a:p>
            <a:r>
              <a:rPr lang="en-US" dirty="0" smtClean="0"/>
              <a:t>Generating </a:t>
            </a:r>
            <a:r>
              <a:rPr lang="en-US" dirty="0" err="1" smtClean="0"/>
              <a:t>hindcast</a:t>
            </a:r>
            <a:r>
              <a:rPr lang="en-US" dirty="0" smtClean="0"/>
              <a:t> data for evaluating system in existing framework is iterative process</a:t>
            </a:r>
          </a:p>
          <a:p>
            <a:pPr lvl="1"/>
            <a:r>
              <a:rPr lang="en-US" dirty="0" smtClean="0"/>
              <a:t>generating data, processing through system, trouble shooting…</a:t>
            </a:r>
          </a:p>
          <a:p>
            <a:r>
              <a:rPr lang="en-US" dirty="0" smtClean="0"/>
              <a:t>Matching End User needs (update frequency, forecast length, etc.) must be priority in beginning of process</a:t>
            </a:r>
            <a:endParaRPr lang="en-US" dirty="0"/>
          </a:p>
        </p:txBody>
      </p:sp>
    </p:spTree>
    <p:extLst>
      <p:ext uri="{BB962C8B-B14F-4D97-AF65-F5344CB8AC3E}">
        <p14:creationId xmlns:p14="http://schemas.microsoft.com/office/powerpoint/2010/main" xmlns="" val="2928632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TextBox 3"/>
          <p:cNvSpPr txBox="1"/>
          <p:nvPr/>
        </p:nvSpPr>
        <p:spPr>
          <a:xfrm>
            <a:off x="838200" y="1447800"/>
            <a:ext cx="6019800" cy="4524315"/>
          </a:xfrm>
          <a:prstGeom prst="rect">
            <a:avLst/>
          </a:prstGeom>
          <a:noFill/>
        </p:spPr>
        <p:txBody>
          <a:bodyPr wrap="square" rtlCol="0">
            <a:spAutoFit/>
          </a:bodyPr>
          <a:lstStyle/>
          <a:p>
            <a:pPr marL="342900" indent="-342900">
              <a:buFont typeface="Arial" pitchFamily="34" charset="0"/>
              <a:buChar char="•"/>
            </a:pPr>
            <a:r>
              <a:rPr lang="en-US" dirty="0" smtClean="0"/>
              <a:t>NOAA SARP – Nancy </a:t>
            </a:r>
            <a:r>
              <a:rPr lang="en-US" dirty="0" err="1" smtClean="0"/>
              <a:t>Beller</a:t>
            </a:r>
            <a:r>
              <a:rPr lang="en-US" dirty="0" smtClean="0"/>
              <a:t>-Simms</a:t>
            </a:r>
          </a:p>
          <a:p>
            <a:pPr marL="342900" indent="-342900">
              <a:buFont typeface="Arial" pitchFamily="34" charset="0"/>
              <a:buChar char="•"/>
            </a:pPr>
            <a:endParaRPr lang="en-US" dirty="0" smtClean="0"/>
          </a:p>
          <a:p>
            <a:pPr marL="342900" indent="-342900">
              <a:buFont typeface="Arial" pitchFamily="34" charset="0"/>
              <a:buChar char="•"/>
            </a:pPr>
            <a:r>
              <a:rPr lang="en-US" dirty="0" smtClean="0"/>
              <a:t>Advisors: 	Dr. Austin </a:t>
            </a:r>
            <a:r>
              <a:rPr lang="en-US" dirty="0" err="1" smtClean="0"/>
              <a:t>Polebitski</a:t>
            </a:r>
            <a:r>
              <a:rPr lang="en-US" dirty="0" smtClean="0"/>
              <a:t>, </a:t>
            </a:r>
          </a:p>
          <a:p>
            <a:r>
              <a:rPr lang="en-US" dirty="0"/>
              <a:t>		</a:t>
            </a:r>
            <a:r>
              <a:rPr lang="en-US" dirty="0" smtClean="0"/>
              <a:t>Dr. Richard Palmer</a:t>
            </a:r>
          </a:p>
          <a:p>
            <a:pPr marL="342900" indent="-342900">
              <a:buFont typeface="Arial" pitchFamily="34" charset="0"/>
              <a:buChar char="•"/>
            </a:pPr>
            <a:endParaRPr lang="en-US" dirty="0" smtClean="0"/>
          </a:p>
          <a:p>
            <a:pPr marL="342900" indent="-342900">
              <a:buFont typeface="Arial" pitchFamily="34" charset="0"/>
              <a:buChar char="•"/>
            </a:pPr>
            <a:r>
              <a:rPr lang="en-US" dirty="0" smtClean="0"/>
              <a:t>CBRFC: Kevin Werner, Ashley Nielson</a:t>
            </a:r>
          </a:p>
          <a:p>
            <a:pPr marL="342900" indent="-342900">
              <a:buFont typeface="Arial" pitchFamily="34" charset="0"/>
              <a:buChar char="•"/>
            </a:pPr>
            <a:endParaRPr lang="en-US" dirty="0"/>
          </a:p>
          <a:p>
            <a:pPr marL="342900" indent="-342900">
              <a:buFont typeface="Arial" pitchFamily="34" charset="0"/>
              <a:buChar char="•"/>
            </a:pPr>
            <a:r>
              <a:rPr lang="en-US" dirty="0" smtClean="0"/>
              <a:t>Dr. Andy Wood</a:t>
            </a:r>
          </a:p>
          <a:p>
            <a:pPr marL="342900" indent="-342900">
              <a:buFont typeface="Arial" pitchFamily="34" charset="0"/>
              <a:buChar char="•"/>
            </a:pPr>
            <a:endParaRPr lang="en-US" dirty="0"/>
          </a:p>
          <a:p>
            <a:pPr marL="342900" indent="-342900">
              <a:buFont typeface="Arial" pitchFamily="34" charset="0"/>
              <a:buChar char="•"/>
            </a:pPr>
            <a:r>
              <a:rPr lang="en-US" dirty="0" smtClean="0"/>
              <a:t>Case Study Partners: Bruce </a:t>
            </a:r>
            <a:r>
              <a:rPr lang="en-US" dirty="0" err="1" smtClean="0"/>
              <a:t>Meaker</a:t>
            </a:r>
            <a:r>
              <a:rPr lang="en-US" dirty="0" smtClean="0"/>
              <a:t>, </a:t>
            </a:r>
            <a:r>
              <a:rPr lang="en-US" dirty="0" err="1" smtClean="0"/>
              <a:t>Connely</a:t>
            </a:r>
            <a:r>
              <a:rPr lang="en-US" dirty="0" smtClean="0"/>
              <a:t> Baldwin, Jeff </a:t>
            </a:r>
            <a:r>
              <a:rPr lang="en-US" dirty="0" err="1" smtClean="0"/>
              <a:t>Niermeyer</a:t>
            </a:r>
            <a:r>
              <a:rPr lang="en-US" dirty="0" smtClean="0"/>
              <a:t>, </a:t>
            </a:r>
          </a:p>
          <a:p>
            <a:r>
              <a:rPr lang="en-US" dirty="0" smtClean="0"/>
              <a:t>    Tracie Kirkham, Denis Qualls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1371600"/>
            <a:ext cx="2133600"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4722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1" y="1375144"/>
            <a:ext cx="5334000"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 y="5410200"/>
            <a:ext cx="9144000" cy="646331"/>
          </a:xfrm>
          <a:prstGeom prst="rect">
            <a:avLst/>
          </a:prstGeom>
          <a:noFill/>
        </p:spPr>
        <p:txBody>
          <a:bodyPr wrap="square" rtlCol="0">
            <a:spAutoFit/>
          </a:bodyPr>
          <a:lstStyle/>
          <a:p>
            <a:pPr algn="ctr"/>
            <a:r>
              <a:rPr lang="en-US" sz="3600" dirty="0" smtClean="0"/>
              <a:t>Questions?</a:t>
            </a:r>
            <a:endParaRPr lang="en-US" sz="3600" dirty="0"/>
          </a:p>
        </p:txBody>
      </p:sp>
    </p:spTree>
    <p:extLst>
      <p:ext uri="{BB962C8B-B14F-4D97-AF65-F5344CB8AC3E}">
        <p14:creationId xmlns:p14="http://schemas.microsoft.com/office/powerpoint/2010/main" xmlns="" val="3110256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2743200" y="3472720"/>
            <a:ext cx="3657600" cy="2166080"/>
          </a:xfrm>
          <a:prstGeom prst="ellipse">
            <a:avLst/>
          </a:prstGeom>
          <a:noFill/>
          <a:ln w="349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2" name="Title 1"/>
          <p:cNvSpPr>
            <a:spLocks noGrp="1"/>
          </p:cNvSpPr>
          <p:nvPr>
            <p:ph type="title"/>
          </p:nvPr>
        </p:nvSpPr>
        <p:spPr/>
        <p:txBody>
          <a:bodyPr/>
          <a:lstStyle/>
          <a:p>
            <a:r>
              <a:rPr lang="en-US" dirty="0" smtClean="0"/>
              <a:t>Project Goals</a:t>
            </a:r>
            <a:endParaRPr lang="en-US" dirty="0"/>
          </a:p>
        </p:txBody>
      </p:sp>
      <p:sp>
        <p:nvSpPr>
          <p:cNvPr id="3" name="TextBox 2"/>
          <p:cNvSpPr txBox="1"/>
          <p:nvPr/>
        </p:nvSpPr>
        <p:spPr>
          <a:xfrm>
            <a:off x="685800" y="1524000"/>
            <a:ext cx="8001000"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Analyze the quality of climate forecast products,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 with study partners to develop ways to use products in reservoir operations.</a:t>
            </a:r>
          </a:p>
          <a:p>
            <a:endParaRPr lang="en-US" i="1" dirty="0"/>
          </a:p>
        </p:txBody>
      </p:sp>
      <p:sp>
        <p:nvSpPr>
          <p:cNvPr id="4" name="Oval 3"/>
          <p:cNvSpPr/>
          <p:nvPr/>
        </p:nvSpPr>
        <p:spPr bwMode="auto">
          <a:xfrm>
            <a:off x="1922834" y="3472720"/>
            <a:ext cx="1905000" cy="1109008"/>
          </a:xfrm>
          <a:prstGeom prst="ellipse">
            <a:avLst/>
          </a:prstGeom>
          <a:solidFill>
            <a:srgbClr val="00B05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5" name="Oval 4"/>
          <p:cNvSpPr/>
          <p:nvPr/>
        </p:nvSpPr>
        <p:spPr bwMode="auto">
          <a:xfrm>
            <a:off x="5257800" y="3462992"/>
            <a:ext cx="1905000" cy="1109008"/>
          </a:xfrm>
          <a:prstGeom prst="ellipse">
            <a:avLst/>
          </a:prstGeom>
          <a:solidFill>
            <a:srgbClr val="FF7C8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6" name="Oval 5"/>
          <p:cNvSpPr/>
          <p:nvPr/>
        </p:nvSpPr>
        <p:spPr bwMode="auto">
          <a:xfrm>
            <a:off x="3585453" y="4815191"/>
            <a:ext cx="1905000" cy="1109008"/>
          </a:xfrm>
          <a:prstGeom prst="ellipse">
            <a:avLst/>
          </a:prstGeom>
          <a:solidFill>
            <a:srgbClr val="0070C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7" name="TextBox 6"/>
          <p:cNvSpPr txBox="1"/>
          <p:nvPr/>
        </p:nvSpPr>
        <p:spPr>
          <a:xfrm>
            <a:off x="5257800" y="3635514"/>
            <a:ext cx="1905000" cy="707886"/>
          </a:xfrm>
          <a:prstGeom prst="rect">
            <a:avLst/>
          </a:prstGeom>
          <a:noFill/>
        </p:spPr>
        <p:txBody>
          <a:bodyPr wrap="square" rtlCol="0">
            <a:spAutoFit/>
          </a:bodyPr>
          <a:lstStyle/>
          <a:p>
            <a:pPr algn="ctr"/>
            <a:r>
              <a:rPr lang="en-US" sz="2000" dirty="0" smtClean="0">
                <a:solidFill>
                  <a:schemeClr val="bg1"/>
                </a:solidFill>
              </a:rPr>
              <a:t>Water Managers</a:t>
            </a:r>
            <a:endParaRPr lang="en-US" sz="2000" dirty="0">
              <a:solidFill>
                <a:schemeClr val="bg1"/>
              </a:solidFill>
            </a:endParaRPr>
          </a:p>
        </p:txBody>
      </p:sp>
      <p:sp>
        <p:nvSpPr>
          <p:cNvPr id="8" name="TextBox 7"/>
          <p:cNvSpPr txBox="1"/>
          <p:nvPr/>
        </p:nvSpPr>
        <p:spPr>
          <a:xfrm>
            <a:off x="1922834" y="3796391"/>
            <a:ext cx="1905000" cy="400110"/>
          </a:xfrm>
          <a:prstGeom prst="rect">
            <a:avLst/>
          </a:prstGeom>
          <a:noFill/>
        </p:spPr>
        <p:txBody>
          <a:bodyPr wrap="square" rtlCol="0">
            <a:spAutoFit/>
          </a:bodyPr>
          <a:lstStyle/>
          <a:p>
            <a:pPr algn="ctr"/>
            <a:r>
              <a:rPr lang="en-US" sz="2000" dirty="0" smtClean="0">
                <a:solidFill>
                  <a:schemeClr val="bg1"/>
                </a:solidFill>
              </a:rPr>
              <a:t>Researchers</a:t>
            </a:r>
            <a:endParaRPr lang="en-US" dirty="0">
              <a:solidFill>
                <a:schemeClr val="bg1"/>
              </a:solidFill>
            </a:endParaRPr>
          </a:p>
        </p:txBody>
      </p:sp>
      <p:sp>
        <p:nvSpPr>
          <p:cNvPr id="9" name="TextBox 8"/>
          <p:cNvSpPr txBox="1"/>
          <p:nvPr/>
        </p:nvSpPr>
        <p:spPr>
          <a:xfrm>
            <a:off x="3585453" y="5162490"/>
            <a:ext cx="1900947" cy="400110"/>
          </a:xfrm>
          <a:prstGeom prst="rect">
            <a:avLst/>
          </a:prstGeom>
          <a:noFill/>
        </p:spPr>
        <p:txBody>
          <a:bodyPr wrap="square" rtlCol="0">
            <a:spAutoFit/>
          </a:bodyPr>
          <a:lstStyle/>
          <a:p>
            <a:pPr algn="ctr"/>
            <a:r>
              <a:rPr lang="en-US" sz="2000" dirty="0" smtClean="0">
                <a:solidFill>
                  <a:schemeClr val="bg1"/>
                </a:solidFill>
              </a:rPr>
              <a:t>Forecasters</a:t>
            </a:r>
            <a:endParaRPr lang="en-US" dirty="0">
              <a:solidFill>
                <a:schemeClr val="bg1"/>
              </a:solidFill>
            </a:endParaRPr>
          </a:p>
        </p:txBody>
      </p:sp>
    </p:spTree>
    <p:extLst>
      <p:ext uri="{BB962C8B-B14F-4D97-AF65-F5344CB8AC3E}">
        <p14:creationId xmlns:p14="http://schemas.microsoft.com/office/powerpoint/2010/main" xmlns="" val="1617908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TextBox 2"/>
          <p:cNvSpPr txBox="1"/>
          <p:nvPr/>
        </p:nvSpPr>
        <p:spPr>
          <a:xfrm>
            <a:off x="685800" y="1371600"/>
            <a:ext cx="7543800"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Quantitatively </a:t>
            </a:r>
            <a:r>
              <a:rPr lang="en-US" sz="2200" dirty="0"/>
              <a:t>compare the results </a:t>
            </a:r>
            <a:r>
              <a:rPr lang="en-US" sz="2200" dirty="0" smtClean="0"/>
              <a:t>against </a:t>
            </a:r>
            <a:r>
              <a:rPr lang="en-US" sz="2200" dirty="0"/>
              <a:t>perfect forecast </a:t>
            </a:r>
            <a:r>
              <a:rPr lang="en-US" sz="2200" dirty="0" smtClean="0"/>
              <a:t>information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Is </a:t>
            </a:r>
            <a:r>
              <a:rPr lang="en-US" sz="2200" dirty="0"/>
              <a:t>this a useful seasonal prediction </a:t>
            </a:r>
            <a:r>
              <a:rPr lang="en-US" sz="2200" dirty="0" smtClean="0"/>
              <a:t>tool?</a:t>
            </a:r>
          </a:p>
          <a:p>
            <a:pPr marL="800100" lvl="1" indent="-342900">
              <a:buFont typeface="Arial" panose="020B0604020202020204" pitchFamily="34" charset="0"/>
              <a:buChar char="•"/>
            </a:pPr>
            <a:r>
              <a:rPr lang="en-US" sz="2200" dirty="0"/>
              <a:t>D</a:t>
            </a:r>
            <a:r>
              <a:rPr lang="en-US" sz="2200" dirty="0" smtClean="0"/>
              <a:t>oes </a:t>
            </a:r>
            <a:r>
              <a:rPr lang="en-US" sz="2200" dirty="0"/>
              <a:t>including the </a:t>
            </a:r>
            <a:r>
              <a:rPr lang="en-US" sz="2200" dirty="0" smtClean="0"/>
              <a:t>GEFS </a:t>
            </a:r>
            <a:r>
              <a:rPr lang="en-US" sz="2200" dirty="0"/>
              <a:t>forecast </a:t>
            </a:r>
            <a:r>
              <a:rPr lang="en-US" sz="2200" dirty="0" smtClean="0"/>
              <a:t>improve the regular ESP forecast?</a:t>
            </a:r>
          </a:p>
          <a:p>
            <a:pPr marL="800100" lvl="1" indent="-342900">
              <a:buFont typeface="Arial" panose="020B0604020202020204" pitchFamily="34" charset="0"/>
              <a:buChar char="•"/>
            </a:pPr>
            <a:r>
              <a:rPr lang="en-US" sz="2200" dirty="0" smtClean="0"/>
              <a:t>What benefits do CFS model provide?</a:t>
            </a:r>
          </a:p>
        </p:txBody>
      </p:sp>
      <p:sp>
        <p:nvSpPr>
          <p:cNvPr id="4" name="TextBox 3"/>
          <p:cNvSpPr txBox="1"/>
          <p:nvPr/>
        </p:nvSpPr>
        <p:spPr>
          <a:xfrm>
            <a:off x="685800" y="4293476"/>
            <a:ext cx="7848600" cy="1477328"/>
          </a:xfrm>
          <a:prstGeom prst="rect">
            <a:avLst/>
          </a:prstGeom>
          <a:noFill/>
        </p:spPr>
        <p:txBody>
          <a:bodyPr wrap="square" rtlCol="0">
            <a:spAutoFit/>
          </a:bodyPr>
          <a:lstStyle/>
          <a:p>
            <a:pPr marL="0" lvl="1"/>
            <a:r>
              <a:rPr lang="en-US" sz="2200" b="1" dirty="0" smtClean="0"/>
              <a:t>CONCLUSION</a:t>
            </a:r>
            <a:r>
              <a:rPr lang="en-US" sz="2200" dirty="0" smtClean="0"/>
              <a:t>: Preliminary </a:t>
            </a:r>
            <a:r>
              <a:rPr lang="en-US" sz="2200" dirty="0"/>
              <a:t>analysis of these data suggest that climatological skill between the ESP and CFS are </a:t>
            </a:r>
            <a:r>
              <a:rPr lang="en-US" sz="2200" dirty="0" smtClean="0"/>
              <a:t>similar. More </a:t>
            </a:r>
            <a:r>
              <a:rPr lang="en-US" sz="2200" dirty="0"/>
              <a:t>work </a:t>
            </a:r>
            <a:r>
              <a:rPr lang="en-US" sz="2200" dirty="0" smtClean="0"/>
              <a:t>is </a:t>
            </a:r>
            <a:r>
              <a:rPr lang="en-US" sz="2200" dirty="0"/>
              <a:t>needed as the data are still very </a:t>
            </a:r>
            <a:r>
              <a:rPr lang="en-US" sz="2200" dirty="0" smtClean="0"/>
              <a:t>new.</a:t>
            </a:r>
            <a:endParaRPr lang="en-US" sz="2200" dirty="0"/>
          </a:p>
          <a:p>
            <a:endParaRPr lang="en-US" dirty="0"/>
          </a:p>
        </p:txBody>
      </p:sp>
    </p:spTree>
    <p:extLst>
      <p:ext uri="{BB962C8B-B14F-4D97-AF65-F5344CB8AC3E}">
        <p14:creationId xmlns:p14="http://schemas.microsoft.com/office/powerpoint/2010/main" xmlns="" val="750376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75" b="1476"/>
          <a:stretch/>
        </p:blipFill>
        <p:spPr bwMode="auto">
          <a:xfrm>
            <a:off x="1447800" y="1340069"/>
            <a:ext cx="6248400" cy="4690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470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52400" y="1219200"/>
            <a:ext cx="6705600" cy="5486400"/>
          </a:xfrm>
        </p:spPr>
        <p:txBody>
          <a:bodyPr rtlCol="0">
            <a:noAutofit/>
          </a:bodyPr>
          <a:lstStyle/>
          <a:p>
            <a:pPr marL="0" indent="0" fontAlgn="auto">
              <a:spcAft>
                <a:spcPts val="0"/>
              </a:spcAft>
              <a:buFont typeface="Arial" pitchFamily="34" charset="0"/>
              <a:buNone/>
              <a:defRPr/>
            </a:pPr>
            <a:r>
              <a:rPr lang="en-US" sz="2000" b="1" i="1" dirty="0" smtClean="0">
                <a:ea typeface="+mn-ea"/>
                <a:cs typeface="+mn-cs"/>
              </a:rPr>
              <a:t>Demonstrate the potential usefulness of climate forecasts and create an appropriate framework for their application</a:t>
            </a:r>
          </a:p>
          <a:p>
            <a:pPr fontAlgn="auto">
              <a:spcAft>
                <a:spcPts val="0"/>
              </a:spcAft>
              <a:buFont typeface="Arial" pitchFamily="34" charset="0"/>
              <a:buChar char="•"/>
              <a:defRPr/>
            </a:pPr>
            <a:r>
              <a:rPr lang="en-US" sz="2000" dirty="0" smtClean="0">
                <a:ea typeface="+mn-ea"/>
                <a:cs typeface="+mn-cs"/>
              </a:rPr>
              <a:t>Co-generate knowledge concerning system operations between researchers and water managers</a:t>
            </a:r>
          </a:p>
          <a:p>
            <a:pPr fontAlgn="auto">
              <a:spcAft>
                <a:spcPts val="0"/>
              </a:spcAft>
              <a:buFont typeface="Arial" pitchFamily="34" charset="0"/>
              <a:buChar char="•"/>
              <a:defRPr/>
            </a:pPr>
            <a:r>
              <a:rPr lang="en-US" sz="2000" dirty="0" smtClean="0">
                <a:ea typeface="+mn-ea"/>
                <a:cs typeface="+mn-cs"/>
              </a:rPr>
              <a:t>Generate ESP streamflow using reforecasts at partner locations</a:t>
            </a:r>
          </a:p>
          <a:p>
            <a:pPr fontAlgn="auto">
              <a:spcAft>
                <a:spcPts val="0"/>
              </a:spcAft>
              <a:buFont typeface="Arial" pitchFamily="34" charset="0"/>
              <a:buChar char="•"/>
              <a:defRPr/>
            </a:pPr>
            <a:r>
              <a:rPr lang="en-US" sz="2000" dirty="0" smtClean="0">
                <a:ea typeface="+mn-ea"/>
                <a:cs typeface="+mn-cs"/>
              </a:rPr>
              <a:t>Evaluate skill of GFS and CFSv2 and corresponding </a:t>
            </a:r>
            <a:r>
              <a:rPr lang="en-US" sz="2000" dirty="0" err="1" smtClean="0">
                <a:ea typeface="+mn-ea"/>
                <a:cs typeface="+mn-cs"/>
              </a:rPr>
              <a:t>streamflow</a:t>
            </a:r>
            <a:r>
              <a:rPr lang="en-US" sz="2000" dirty="0" smtClean="0">
                <a:ea typeface="+mn-ea"/>
                <a:cs typeface="+mn-cs"/>
              </a:rPr>
              <a:t> in the context of decision making</a:t>
            </a:r>
          </a:p>
          <a:p>
            <a:pPr fontAlgn="auto">
              <a:spcAft>
                <a:spcPts val="0"/>
              </a:spcAft>
              <a:buFont typeface="Arial" pitchFamily="34" charset="0"/>
              <a:buChar char="•"/>
              <a:defRPr/>
            </a:pPr>
            <a:r>
              <a:rPr lang="en-US" sz="2000" dirty="0" smtClean="0">
                <a:ea typeface="+mn-ea"/>
                <a:cs typeface="+mn-cs"/>
              </a:rPr>
              <a:t>Disseminate data, case studies, and recommendations to the broader water community</a:t>
            </a:r>
          </a:p>
          <a:p>
            <a:pPr fontAlgn="auto">
              <a:spcAft>
                <a:spcPts val="0"/>
              </a:spcAft>
              <a:buFont typeface="Arial" pitchFamily="34" charset="0"/>
              <a:buChar char="•"/>
              <a:defRPr/>
            </a:pPr>
            <a:endParaRPr lang="en-US" sz="2000" dirty="0">
              <a:ea typeface="+mn-ea"/>
              <a:cs typeface="+mn-cs"/>
            </a:endParaRPr>
          </a:p>
        </p:txBody>
      </p:sp>
      <p:pic>
        <p:nvPicPr>
          <p:cNvPr id="15364" name="Content Placeholder 17"/>
          <p:cNvPicPr>
            <a:picLocks noGrp="1" noChangeAspect="1"/>
          </p:cNvPicPr>
          <p:nvPr>
            <p:ph sz="half" idx="2"/>
          </p:nvPr>
        </p:nvPicPr>
        <p:blipFill>
          <a:blip r:embed="rId3" cstate="print"/>
          <a:srcRect l="8589" r="8310"/>
          <a:stretch>
            <a:fillRect/>
          </a:stretch>
        </p:blipFill>
        <p:spPr>
          <a:xfrm>
            <a:off x="7086600" y="0"/>
            <a:ext cx="2220913" cy="6858000"/>
          </a:xfrm>
        </p:spPr>
      </p:pic>
      <p:sp>
        <p:nvSpPr>
          <p:cNvPr id="7" name="Title 1"/>
          <p:cNvSpPr>
            <a:spLocks noGrp="1"/>
          </p:cNvSpPr>
          <p:nvPr>
            <p:ph type="title"/>
          </p:nvPr>
        </p:nvSpPr>
        <p:spPr>
          <a:xfrm>
            <a:off x="304800" y="609600"/>
            <a:ext cx="8839200" cy="533400"/>
          </a:xfrm>
        </p:spPr>
        <p:txBody>
          <a:bodyPr/>
          <a:lstStyle/>
          <a:p>
            <a:r>
              <a:rPr lang="en-US" dirty="0" smtClean="0"/>
              <a:t>Project Goals</a:t>
            </a:r>
            <a:endParaRPr lang="en-US" dirty="0"/>
          </a:p>
        </p:txBody>
      </p:sp>
    </p:spTree>
    <p:extLst>
      <p:ext uri="{BB962C8B-B14F-4D97-AF65-F5344CB8AC3E}">
        <p14:creationId xmlns:p14="http://schemas.microsoft.com/office/powerpoint/2010/main" xmlns="" val="1567271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475" b="1476"/>
          <a:stretch/>
        </p:blipFill>
        <p:spPr bwMode="auto">
          <a:xfrm>
            <a:off x="1447800" y="1340069"/>
            <a:ext cx="6248400" cy="46902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391400" y="2386755"/>
            <a:ext cx="1828800" cy="1323439"/>
          </a:xfrm>
          <a:prstGeom prst="rect">
            <a:avLst/>
          </a:prstGeom>
          <a:noFill/>
        </p:spPr>
        <p:txBody>
          <a:bodyPr wrap="square" rtlCol="0">
            <a:spAutoFit/>
          </a:bodyPr>
          <a:lstStyle/>
          <a:p>
            <a:r>
              <a:rPr lang="en-US" sz="1600" dirty="0" smtClean="0"/>
              <a:t>*9/30 expected releases would exceed 1500 </a:t>
            </a:r>
            <a:r>
              <a:rPr lang="en-US" sz="1600" dirty="0" err="1" smtClean="0"/>
              <a:t>cfs</a:t>
            </a:r>
            <a:r>
              <a:rPr lang="en-US" sz="1600" dirty="0" smtClean="0"/>
              <a:t> for an average of 19 days</a:t>
            </a:r>
          </a:p>
        </p:txBody>
      </p:sp>
    </p:spTree>
    <p:extLst>
      <p:ext uri="{BB962C8B-B14F-4D97-AF65-F5344CB8AC3E}">
        <p14:creationId xmlns:p14="http://schemas.microsoft.com/office/powerpoint/2010/main" xmlns="" val="3587010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LAMB</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358915"/>
            <a:ext cx="5683117" cy="47370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81196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HEFS LAMB</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352736"/>
            <a:ext cx="5599113" cy="4667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1134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DELL</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295400"/>
            <a:ext cx="5667899"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6983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005"/>
          <a:stretch/>
        </p:blipFill>
        <p:spPr bwMode="auto">
          <a:xfrm>
            <a:off x="1457991" y="1295401"/>
            <a:ext cx="6162009" cy="4719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4952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9837" y="1524000"/>
            <a:ext cx="5922963" cy="4426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cxnSp>
        <p:nvCxnSpPr>
          <p:cNvPr id="4" name="Straight Arrow Connector 3"/>
          <p:cNvCxnSpPr/>
          <p:nvPr/>
        </p:nvCxnSpPr>
        <p:spPr bwMode="auto">
          <a:xfrm flipH="1">
            <a:off x="6934200" y="2209800"/>
            <a:ext cx="457200" cy="0"/>
          </a:xfrm>
          <a:prstGeom prst="straightConnector1">
            <a:avLst/>
          </a:prstGeom>
          <a:solidFill>
            <a:schemeClr val="accent1"/>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 name="Straight Arrow Connector 4"/>
          <p:cNvCxnSpPr/>
          <p:nvPr/>
        </p:nvCxnSpPr>
        <p:spPr bwMode="auto">
          <a:xfrm flipH="1">
            <a:off x="6934200" y="2438400"/>
            <a:ext cx="4572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Arrow Connector 5"/>
          <p:cNvCxnSpPr/>
          <p:nvPr/>
        </p:nvCxnSpPr>
        <p:spPr bwMode="auto">
          <a:xfrm flipH="1">
            <a:off x="6934200" y="5105400"/>
            <a:ext cx="457200" cy="0"/>
          </a:xfrm>
          <a:prstGeom prst="straightConnector1">
            <a:avLst/>
          </a:prstGeom>
          <a:solidFill>
            <a:schemeClr val="accent1"/>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Right Brace 6"/>
          <p:cNvSpPr/>
          <p:nvPr/>
        </p:nvSpPr>
        <p:spPr bwMode="auto">
          <a:xfrm>
            <a:off x="6934200" y="2667000"/>
            <a:ext cx="381000" cy="609600"/>
          </a:xfrm>
          <a:prstGeom prst="rightBrace">
            <a:avLst/>
          </a:prstGeom>
          <a:noFill/>
          <a:ln w="12700"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8" name="TextBox 7"/>
          <p:cNvSpPr txBox="1"/>
          <p:nvPr/>
        </p:nvSpPr>
        <p:spPr>
          <a:xfrm>
            <a:off x="7315200" y="2057400"/>
            <a:ext cx="1219200" cy="276999"/>
          </a:xfrm>
          <a:prstGeom prst="rect">
            <a:avLst/>
          </a:prstGeom>
          <a:noFill/>
        </p:spPr>
        <p:txBody>
          <a:bodyPr wrap="square" rtlCol="0">
            <a:spAutoFit/>
          </a:bodyPr>
          <a:lstStyle/>
          <a:p>
            <a:r>
              <a:rPr lang="en-US" sz="1200" dirty="0" smtClean="0"/>
              <a:t>Max Storage</a:t>
            </a:r>
            <a:endParaRPr lang="en-US" dirty="0"/>
          </a:p>
        </p:txBody>
      </p:sp>
      <p:sp>
        <p:nvSpPr>
          <p:cNvPr id="9" name="TextBox 8"/>
          <p:cNvSpPr txBox="1"/>
          <p:nvPr/>
        </p:nvSpPr>
        <p:spPr>
          <a:xfrm>
            <a:off x="7315200" y="4953000"/>
            <a:ext cx="1447800" cy="276999"/>
          </a:xfrm>
          <a:prstGeom prst="rect">
            <a:avLst/>
          </a:prstGeom>
          <a:noFill/>
        </p:spPr>
        <p:txBody>
          <a:bodyPr wrap="square" rtlCol="0">
            <a:spAutoFit/>
          </a:bodyPr>
          <a:lstStyle/>
          <a:p>
            <a:r>
              <a:rPr lang="en-US" sz="1200" dirty="0" smtClean="0"/>
              <a:t>Min Storage</a:t>
            </a:r>
            <a:endParaRPr lang="en-US" dirty="0"/>
          </a:p>
        </p:txBody>
      </p:sp>
      <p:sp>
        <p:nvSpPr>
          <p:cNvPr id="10" name="TextBox 9"/>
          <p:cNvSpPr txBox="1"/>
          <p:nvPr/>
        </p:nvSpPr>
        <p:spPr>
          <a:xfrm>
            <a:off x="7315200" y="2847201"/>
            <a:ext cx="1447800" cy="276999"/>
          </a:xfrm>
          <a:prstGeom prst="rect">
            <a:avLst/>
          </a:prstGeom>
          <a:noFill/>
        </p:spPr>
        <p:txBody>
          <a:bodyPr wrap="square" rtlCol="0">
            <a:spAutoFit/>
          </a:bodyPr>
          <a:lstStyle/>
          <a:p>
            <a:r>
              <a:rPr lang="en-US" sz="1200" dirty="0" smtClean="0"/>
              <a:t>Target Range</a:t>
            </a:r>
            <a:endParaRPr lang="en-US" dirty="0"/>
          </a:p>
        </p:txBody>
      </p:sp>
      <p:sp>
        <p:nvSpPr>
          <p:cNvPr id="18" name="TextBox 17"/>
          <p:cNvSpPr txBox="1"/>
          <p:nvPr/>
        </p:nvSpPr>
        <p:spPr>
          <a:xfrm>
            <a:off x="7315200" y="2313801"/>
            <a:ext cx="1828800" cy="276999"/>
          </a:xfrm>
          <a:prstGeom prst="rect">
            <a:avLst/>
          </a:prstGeom>
          <a:noFill/>
        </p:spPr>
        <p:txBody>
          <a:bodyPr wrap="square" rtlCol="0">
            <a:spAutoFit/>
          </a:bodyPr>
          <a:lstStyle/>
          <a:p>
            <a:r>
              <a:rPr lang="en-US" sz="1200" dirty="0" smtClean="0"/>
              <a:t>Critical Flood Threshold</a:t>
            </a:r>
            <a:endParaRPr lang="en-US" dirty="0"/>
          </a:p>
        </p:txBody>
      </p:sp>
    </p:spTree>
    <p:extLst>
      <p:ext uri="{BB962C8B-B14F-4D97-AF65-F5344CB8AC3E}">
        <p14:creationId xmlns:p14="http://schemas.microsoft.com/office/powerpoint/2010/main" xmlns="" val="34068636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Results: Low Flow Year</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1315" y="1295400"/>
            <a:ext cx="6229350" cy="4689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3460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9837" y="1524000"/>
            <a:ext cx="5922963" cy="4426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of Results: </a:t>
            </a:r>
            <a:r>
              <a:rPr lang="en-US" dirty="0" smtClean="0"/>
              <a:t>High Flow </a:t>
            </a:r>
            <a:r>
              <a:rPr lang="en-US" dirty="0"/>
              <a:t>Year</a:t>
            </a:r>
          </a:p>
        </p:txBody>
      </p:sp>
      <p:cxnSp>
        <p:nvCxnSpPr>
          <p:cNvPr id="4" name="Straight Arrow Connector 3"/>
          <p:cNvCxnSpPr/>
          <p:nvPr/>
        </p:nvCxnSpPr>
        <p:spPr bwMode="auto">
          <a:xfrm flipH="1">
            <a:off x="6934200" y="2209800"/>
            <a:ext cx="457200" cy="0"/>
          </a:xfrm>
          <a:prstGeom prst="straightConnector1">
            <a:avLst/>
          </a:prstGeom>
          <a:solidFill>
            <a:schemeClr val="accent1"/>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 name="Straight Arrow Connector 4"/>
          <p:cNvCxnSpPr/>
          <p:nvPr/>
        </p:nvCxnSpPr>
        <p:spPr bwMode="auto">
          <a:xfrm flipH="1">
            <a:off x="6934200" y="2438400"/>
            <a:ext cx="457200"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 name="Straight Arrow Connector 5"/>
          <p:cNvCxnSpPr/>
          <p:nvPr/>
        </p:nvCxnSpPr>
        <p:spPr bwMode="auto">
          <a:xfrm flipH="1">
            <a:off x="6934200" y="5105400"/>
            <a:ext cx="457200" cy="0"/>
          </a:xfrm>
          <a:prstGeom prst="straightConnector1">
            <a:avLst/>
          </a:prstGeom>
          <a:solidFill>
            <a:schemeClr val="accent1"/>
          </a:solidFill>
          <a:ln w="1270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Right Brace 6"/>
          <p:cNvSpPr/>
          <p:nvPr/>
        </p:nvSpPr>
        <p:spPr bwMode="auto">
          <a:xfrm>
            <a:off x="6934200" y="2667000"/>
            <a:ext cx="381000" cy="609600"/>
          </a:xfrm>
          <a:prstGeom prst="rightBrace">
            <a:avLst/>
          </a:prstGeom>
          <a:noFill/>
          <a:ln w="12700"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neva" pitchFamily="1" charset="0"/>
            </a:endParaRPr>
          </a:p>
        </p:txBody>
      </p:sp>
      <p:sp>
        <p:nvSpPr>
          <p:cNvPr id="8" name="TextBox 7"/>
          <p:cNvSpPr txBox="1"/>
          <p:nvPr/>
        </p:nvSpPr>
        <p:spPr>
          <a:xfrm>
            <a:off x="7315200" y="2057400"/>
            <a:ext cx="1219200" cy="276999"/>
          </a:xfrm>
          <a:prstGeom prst="rect">
            <a:avLst/>
          </a:prstGeom>
          <a:noFill/>
        </p:spPr>
        <p:txBody>
          <a:bodyPr wrap="square" rtlCol="0">
            <a:spAutoFit/>
          </a:bodyPr>
          <a:lstStyle/>
          <a:p>
            <a:r>
              <a:rPr lang="en-US" sz="1200" dirty="0" smtClean="0"/>
              <a:t>Max Storage</a:t>
            </a:r>
            <a:endParaRPr lang="en-US" dirty="0"/>
          </a:p>
        </p:txBody>
      </p:sp>
      <p:sp>
        <p:nvSpPr>
          <p:cNvPr id="9" name="TextBox 8"/>
          <p:cNvSpPr txBox="1"/>
          <p:nvPr/>
        </p:nvSpPr>
        <p:spPr>
          <a:xfrm>
            <a:off x="7315200" y="4953000"/>
            <a:ext cx="1447800" cy="276999"/>
          </a:xfrm>
          <a:prstGeom prst="rect">
            <a:avLst/>
          </a:prstGeom>
          <a:noFill/>
        </p:spPr>
        <p:txBody>
          <a:bodyPr wrap="square" rtlCol="0">
            <a:spAutoFit/>
          </a:bodyPr>
          <a:lstStyle/>
          <a:p>
            <a:r>
              <a:rPr lang="en-US" sz="1200" dirty="0" smtClean="0"/>
              <a:t>Min Storage</a:t>
            </a:r>
            <a:endParaRPr lang="en-US" dirty="0"/>
          </a:p>
        </p:txBody>
      </p:sp>
      <p:sp>
        <p:nvSpPr>
          <p:cNvPr id="10" name="TextBox 9"/>
          <p:cNvSpPr txBox="1"/>
          <p:nvPr/>
        </p:nvSpPr>
        <p:spPr>
          <a:xfrm>
            <a:off x="7315200" y="2847201"/>
            <a:ext cx="1447800" cy="276999"/>
          </a:xfrm>
          <a:prstGeom prst="rect">
            <a:avLst/>
          </a:prstGeom>
          <a:noFill/>
        </p:spPr>
        <p:txBody>
          <a:bodyPr wrap="square" rtlCol="0">
            <a:spAutoFit/>
          </a:bodyPr>
          <a:lstStyle/>
          <a:p>
            <a:r>
              <a:rPr lang="en-US" sz="1200" dirty="0" smtClean="0"/>
              <a:t>Target Range</a:t>
            </a:r>
            <a:endParaRPr lang="en-US" dirty="0"/>
          </a:p>
        </p:txBody>
      </p:sp>
      <p:sp>
        <p:nvSpPr>
          <p:cNvPr id="18" name="TextBox 17"/>
          <p:cNvSpPr txBox="1"/>
          <p:nvPr/>
        </p:nvSpPr>
        <p:spPr>
          <a:xfrm>
            <a:off x="7315200" y="2313801"/>
            <a:ext cx="1828800" cy="276999"/>
          </a:xfrm>
          <a:prstGeom prst="rect">
            <a:avLst/>
          </a:prstGeom>
          <a:noFill/>
        </p:spPr>
        <p:txBody>
          <a:bodyPr wrap="square" rtlCol="0">
            <a:spAutoFit/>
          </a:bodyPr>
          <a:lstStyle/>
          <a:p>
            <a:r>
              <a:rPr lang="en-US" sz="1200" dirty="0" smtClean="0"/>
              <a:t>Critical Flood Threshold</a:t>
            </a:r>
            <a:endParaRPr lang="en-US" dirty="0"/>
          </a:p>
        </p:txBody>
      </p:sp>
    </p:spTree>
    <p:extLst>
      <p:ext uri="{BB962C8B-B14F-4D97-AF65-F5344CB8AC3E}">
        <p14:creationId xmlns:p14="http://schemas.microsoft.com/office/powerpoint/2010/main" xmlns="" val="4219886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Partners - Case Studies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021" y="1295400"/>
            <a:ext cx="4878979"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Content Placeholder 3" descr="SnoPUD.png"/>
          <p:cNvPicPr>
            <a:picLocks noChangeAspect="1"/>
          </p:cNvPicPr>
          <p:nvPr/>
        </p:nvPicPr>
        <p:blipFill>
          <a:blip r:embed="rId4" cstate="print"/>
          <a:stretch>
            <a:fillRect/>
          </a:stretch>
        </p:blipFill>
        <p:spPr>
          <a:xfrm>
            <a:off x="4572000" y="2606387"/>
            <a:ext cx="4495800" cy="3474026"/>
          </a:xfrm>
          <a:prstGeom prst="rect">
            <a:avLst/>
          </a:prstGeom>
          <a:ln w="3175">
            <a:solidFill>
              <a:schemeClr val="tx1"/>
            </a:solidFill>
          </a:ln>
        </p:spPr>
      </p:pic>
      <p:sp>
        <p:nvSpPr>
          <p:cNvPr id="8" name="TextBox 7"/>
          <p:cNvSpPr txBox="1"/>
          <p:nvPr/>
        </p:nvSpPr>
        <p:spPr>
          <a:xfrm>
            <a:off x="305684" y="4572000"/>
            <a:ext cx="4213461" cy="1200329"/>
          </a:xfrm>
          <a:prstGeom prst="rect">
            <a:avLst/>
          </a:prstGeom>
          <a:noFill/>
        </p:spPr>
        <p:txBody>
          <a:bodyPr wrap="none" rtlCol="0">
            <a:spAutoFit/>
          </a:bodyPr>
          <a:lstStyle/>
          <a:p>
            <a:pPr algn="ctr"/>
            <a:r>
              <a:rPr lang="en-US" dirty="0" smtClean="0"/>
              <a:t>Salt Lake City</a:t>
            </a:r>
          </a:p>
          <a:p>
            <a:pPr algn="ctr"/>
            <a:r>
              <a:rPr lang="en-US" dirty="0" smtClean="0"/>
              <a:t>Parley’s System:</a:t>
            </a:r>
          </a:p>
          <a:p>
            <a:pPr algn="ctr"/>
            <a:r>
              <a:rPr lang="en-US" dirty="0" smtClean="0"/>
              <a:t>Drinking Water, Flood Control</a:t>
            </a:r>
            <a:endParaRPr lang="en-US" dirty="0"/>
          </a:p>
        </p:txBody>
      </p:sp>
      <p:sp>
        <p:nvSpPr>
          <p:cNvPr id="14" name="TextBox 13"/>
          <p:cNvSpPr txBox="1"/>
          <p:nvPr/>
        </p:nvSpPr>
        <p:spPr>
          <a:xfrm>
            <a:off x="4942438" y="1295400"/>
            <a:ext cx="4257897" cy="1200329"/>
          </a:xfrm>
          <a:prstGeom prst="rect">
            <a:avLst/>
          </a:prstGeom>
          <a:noFill/>
        </p:spPr>
        <p:txBody>
          <a:bodyPr wrap="none" rtlCol="0">
            <a:spAutoFit/>
          </a:bodyPr>
          <a:lstStyle/>
          <a:p>
            <a:pPr algn="ctr"/>
            <a:r>
              <a:rPr lang="en-US" dirty="0" smtClean="0"/>
              <a:t>Snohomish County PUD</a:t>
            </a:r>
          </a:p>
          <a:p>
            <a:pPr algn="ctr"/>
            <a:r>
              <a:rPr lang="en-US" dirty="0" smtClean="0"/>
              <a:t>Jackson Hydropower System:</a:t>
            </a:r>
          </a:p>
          <a:p>
            <a:pPr algn="ctr"/>
            <a:r>
              <a:rPr lang="en-US" dirty="0" smtClean="0"/>
              <a:t>Multi-purpose</a:t>
            </a:r>
            <a:endParaRPr lang="en-US" dirty="0"/>
          </a:p>
        </p:txBody>
      </p:sp>
    </p:spTree>
    <p:extLst>
      <p:ext uri="{BB962C8B-B14F-4D97-AF65-F5344CB8AC3E}">
        <p14:creationId xmlns:p14="http://schemas.microsoft.com/office/powerpoint/2010/main" xmlns="" val="722347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Partners - Case Studies</a:t>
            </a:r>
            <a:endParaRPr lang="en-US" dirty="0"/>
          </a:p>
        </p:txBody>
      </p:sp>
      <p:sp>
        <p:nvSpPr>
          <p:cNvPr id="4" name="TextBox 3"/>
          <p:cNvSpPr txBox="1"/>
          <p:nvPr/>
        </p:nvSpPr>
        <p:spPr>
          <a:xfrm>
            <a:off x="1" y="5206732"/>
            <a:ext cx="4572000" cy="830997"/>
          </a:xfrm>
          <a:prstGeom prst="rect">
            <a:avLst/>
          </a:prstGeom>
          <a:noFill/>
        </p:spPr>
        <p:txBody>
          <a:bodyPr wrap="square" rtlCol="0">
            <a:spAutoFit/>
          </a:bodyPr>
          <a:lstStyle/>
          <a:p>
            <a:pPr algn="ctr"/>
            <a:r>
              <a:rPr lang="en-US" dirty="0" err="1" smtClean="0"/>
              <a:t>PacifiCorps</a:t>
            </a:r>
            <a:r>
              <a:rPr lang="en-US" dirty="0" smtClean="0"/>
              <a:t> Bear Lake:</a:t>
            </a:r>
          </a:p>
          <a:p>
            <a:pPr algn="ctr"/>
            <a:r>
              <a:rPr lang="en-US" dirty="0" smtClean="0"/>
              <a:t>Irrigation Supply, Flood Control</a:t>
            </a:r>
            <a:endParaRPr lang="en-US" dirty="0"/>
          </a:p>
        </p:txBody>
      </p:sp>
      <p:sp>
        <p:nvSpPr>
          <p:cNvPr id="6" name="TextBox 5"/>
          <p:cNvSpPr txBox="1"/>
          <p:nvPr/>
        </p:nvSpPr>
        <p:spPr>
          <a:xfrm>
            <a:off x="4572002" y="5206733"/>
            <a:ext cx="4571998" cy="830997"/>
          </a:xfrm>
          <a:prstGeom prst="rect">
            <a:avLst/>
          </a:prstGeom>
          <a:noFill/>
        </p:spPr>
        <p:txBody>
          <a:bodyPr wrap="square" rtlCol="0">
            <a:spAutoFit/>
          </a:bodyPr>
          <a:lstStyle/>
          <a:p>
            <a:pPr algn="ctr"/>
            <a:r>
              <a:rPr lang="en-US" dirty="0" smtClean="0"/>
              <a:t>Dallas Water Utilities System:</a:t>
            </a:r>
          </a:p>
          <a:p>
            <a:pPr algn="ctr"/>
            <a:r>
              <a:rPr lang="en-US" dirty="0" smtClean="0"/>
              <a:t>Drinking Water</a:t>
            </a:r>
            <a:endParaRPr lang="en-US" dirty="0"/>
          </a:p>
        </p:txBody>
      </p:sp>
      <p:pic>
        <p:nvPicPr>
          <p:cNvPr id="11" name="Picture 4" descr="img006"/>
          <p:cNvPicPr>
            <a:picLocks noChangeAspect="1" noChangeArrowheads="1"/>
          </p:cNvPicPr>
          <p:nvPr/>
        </p:nvPicPr>
        <p:blipFill>
          <a:blip r:embed="rId3" cstate="print"/>
          <a:srcRect b="27910"/>
          <a:stretch>
            <a:fillRect/>
          </a:stretch>
        </p:blipFill>
        <p:spPr bwMode="auto">
          <a:xfrm>
            <a:off x="5241925" y="1367751"/>
            <a:ext cx="3140075" cy="3689914"/>
          </a:xfrm>
          <a:prstGeom prst="rect">
            <a:avLst/>
          </a:prstGeom>
          <a:noFill/>
          <a:ln w="63500">
            <a:solidFill>
              <a:schemeClr val="tx1"/>
            </a:solidFill>
            <a:miter lim="800000"/>
            <a:headEnd/>
            <a:tailEnd/>
          </a:ln>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979" r="2979" b="9892"/>
          <a:stretch/>
        </p:blipFill>
        <p:spPr bwMode="auto">
          <a:xfrm>
            <a:off x="838200" y="1272640"/>
            <a:ext cx="2790825" cy="3785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853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52400" y="1219200"/>
            <a:ext cx="6705600" cy="5486400"/>
          </a:xfrm>
        </p:spPr>
        <p:txBody>
          <a:bodyPr rtlCol="0">
            <a:noAutofit/>
          </a:bodyPr>
          <a:lstStyle/>
          <a:p>
            <a:pPr marL="0" indent="0" fontAlgn="auto">
              <a:spcAft>
                <a:spcPts val="0"/>
              </a:spcAft>
              <a:buFont typeface="Arial" pitchFamily="34" charset="0"/>
              <a:buNone/>
              <a:defRPr/>
            </a:pPr>
            <a:r>
              <a:rPr lang="en-US" sz="2000" b="1" i="1" dirty="0" smtClean="0">
                <a:ea typeface="+mn-ea"/>
                <a:cs typeface="+mn-cs"/>
              </a:rPr>
              <a:t>Demonstrate the potential usefulness of climate forecasts and create an appropriate framework for their application</a:t>
            </a:r>
          </a:p>
          <a:p>
            <a:pPr fontAlgn="auto">
              <a:spcAft>
                <a:spcPts val="0"/>
              </a:spcAft>
              <a:buFont typeface="Arial" pitchFamily="34" charset="0"/>
              <a:buChar char="•"/>
              <a:defRPr/>
            </a:pPr>
            <a:r>
              <a:rPr lang="en-US" sz="2000" b="1" dirty="0" smtClean="0">
                <a:solidFill>
                  <a:srgbClr val="0070C0"/>
                </a:solidFill>
                <a:ea typeface="+mn-ea"/>
                <a:cs typeface="+mn-cs"/>
              </a:rPr>
              <a:t>Co-generate knowledge concerning system operations between researchers and water managers</a:t>
            </a:r>
          </a:p>
          <a:p>
            <a:pPr fontAlgn="auto">
              <a:spcAft>
                <a:spcPts val="0"/>
              </a:spcAft>
              <a:buFont typeface="Arial" pitchFamily="34" charset="0"/>
              <a:buChar char="•"/>
              <a:defRPr/>
            </a:pPr>
            <a:r>
              <a:rPr lang="en-US" sz="2000" dirty="0" smtClean="0">
                <a:ea typeface="+mn-ea"/>
                <a:cs typeface="+mn-cs"/>
              </a:rPr>
              <a:t>Generate ESP streamflow using reforecasts at partner locations</a:t>
            </a:r>
          </a:p>
          <a:p>
            <a:pPr fontAlgn="auto">
              <a:spcAft>
                <a:spcPts val="0"/>
              </a:spcAft>
              <a:buFont typeface="Arial" pitchFamily="34" charset="0"/>
              <a:buChar char="•"/>
              <a:defRPr/>
            </a:pPr>
            <a:r>
              <a:rPr lang="en-US" sz="2000" dirty="0" smtClean="0">
                <a:ea typeface="+mn-ea"/>
                <a:cs typeface="+mn-cs"/>
              </a:rPr>
              <a:t>Evaluate skill of GFS and CFSv2 and corresponding </a:t>
            </a:r>
            <a:r>
              <a:rPr lang="en-US" sz="2000" dirty="0" err="1" smtClean="0">
                <a:ea typeface="+mn-ea"/>
                <a:cs typeface="+mn-cs"/>
              </a:rPr>
              <a:t>streamflow</a:t>
            </a:r>
            <a:r>
              <a:rPr lang="en-US" sz="2000" dirty="0" smtClean="0">
                <a:ea typeface="+mn-ea"/>
                <a:cs typeface="+mn-cs"/>
              </a:rPr>
              <a:t> in the context of decision making</a:t>
            </a:r>
          </a:p>
          <a:p>
            <a:pPr fontAlgn="auto">
              <a:spcAft>
                <a:spcPts val="0"/>
              </a:spcAft>
              <a:buFont typeface="Arial" pitchFamily="34" charset="0"/>
              <a:buChar char="•"/>
              <a:defRPr/>
            </a:pPr>
            <a:r>
              <a:rPr lang="en-US" sz="2000" dirty="0" smtClean="0">
                <a:ea typeface="+mn-ea"/>
                <a:cs typeface="+mn-cs"/>
              </a:rPr>
              <a:t>Disseminate data, case studies, and recommendations to the broader water community</a:t>
            </a:r>
          </a:p>
          <a:p>
            <a:pPr fontAlgn="auto">
              <a:spcAft>
                <a:spcPts val="0"/>
              </a:spcAft>
              <a:buFont typeface="Arial" pitchFamily="34" charset="0"/>
              <a:buChar char="•"/>
              <a:defRPr/>
            </a:pPr>
            <a:endParaRPr lang="en-US" sz="2000" dirty="0">
              <a:ea typeface="+mn-ea"/>
              <a:cs typeface="+mn-cs"/>
            </a:endParaRPr>
          </a:p>
        </p:txBody>
      </p:sp>
      <p:pic>
        <p:nvPicPr>
          <p:cNvPr id="15364" name="Content Placeholder 17"/>
          <p:cNvPicPr>
            <a:picLocks noGrp="1" noChangeAspect="1"/>
          </p:cNvPicPr>
          <p:nvPr>
            <p:ph sz="half" idx="2"/>
          </p:nvPr>
        </p:nvPicPr>
        <p:blipFill>
          <a:blip r:embed="rId3" cstate="print"/>
          <a:srcRect l="8589" r="8310"/>
          <a:stretch>
            <a:fillRect/>
          </a:stretch>
        </p:blipFill>
        <p:spPr>
          <a:xfrm>
            <a:off x="7086600" y="0"/>
            <a:ext cx="2220913" cy="6858000"/>
          </a:xfrm>
        </p:spPr>
      </p:pic>
      <p:sp>
        <p:nvSpPr>
          <p:cNvPr id="7" name="Title 1"/>
          <p:cNvSpPr>
            <a:spLocks noGrp="1"/>
          </p:cNvSpPr>
          <p:nvPr>
            <p:ph type="title"/>
          </p:nvPr>
        </p:nvSpPr>
        <p:spPr>
          <a:xfrm>
            <a:off x="304800" y="609600"/>
            <a:ext cx="8839200" cy="533400"/>
          </a:xfrm>
        </p:spPr>
        <p:txBody>
          <a:bodyPr/>
          <a:lstStyle/>
          <a:p>
            <a:r>
              <a:rPr lang="en-US" dirty="0" smtClean="0"/>
              <a:t>Project Goals</a:t>
            </a:r>
            <a:endParaRPr lang="en-US" dirty="0"/>
          </a:p>
        </p:txBody>
      </p:sp>
    </p:spTree>
    <p:extLst>
      <p:ext uri="{BB962C8B-B14F-4D97-AF65-F5344CB8AC3E}">
        <p14:creationId xmlns:p14="http://schemas.microsoft.com/office/powerpoint/2010/main" xmlns="" val="2308685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a:t>
            </a:r>
            <a:endParaRPr lang="en-US" dirty="0"/>
          </a:p>
        </p:txBody>
      </p:sp>
      <p:pic>
        <p:nvPicPr>
          <p:cNvPr id="1026" name="Picture 2" descr="C:\Users\Austin\Dropbox\SARP\SARP_Meeting\Group_Photo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3145" y="1317935"/>
            <a:ext cx="6242050" cy="4681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1375172"/>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pitchFamily="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2354</Words>
  <Application>Microsoft Office PowerPoint</Application>
  <PresentationFormat>On-screen Show (4:3)</PresentationFormat>
  <Paragraphs>346</Paragraphs>
  <Slides>57</Slides>
  <Notes>34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Blank Presentation</vt:lpstr>
      <vt:lpstr>Evaluating Forecasts in Reservoir Operations: The Role of Reforecast Products in Examining Extremes</vt:lpstr>
      <vt:lpstr>NOAA SARP</vt:lpstr>
      <vt:lpstr>NOAA SARP</vt:lpstr>
      <vt:lpstr>NOAA SARP</vt:lpstr>
      <vt:lpstr>Project Goals</vt:lpstr>
      <vt:lpstr>Project Partners - Case Studies</vt:lpstr>
      <vt:lpstr>Project Partners - Case Studies</vt:lpstr>
      <vt:lpstr>Project Goals</vt:lpstr>
      <vt:lpstr>Workshop</vt:lpstr>
      <vt:lpstr>Slide 10</vt:lpstr>
      <vt:lpstr>Slide 11</vt:lpstr>
      <vt:lpstr>Project Goals</vt:lpstr>
      <vt:lpstr>Types of Streamflow Forecasts Used</vt:lpstr>
      <vt:lpstr>Types of Streamflow Forecasts Used</vt:lpstr>
      <vt:lpstr>Types of Streamflow Forecasts Used</vt:lpstr>
      <vt:lpstr>CFS Forecast vs. Observed Temperature (°C)</vt:lpstr>
      <vt:lpstr>CFS Correlations by Lead Day</vt:lpstr>
      <vt:lpstr>Snowpack as a Crude Forecasting Method: SLC</vt:lpstr>
      <vt:lpstr>Additional skill when using ESP forecast</vt:lpstr>
      <vt:lpstr>Additional skill when using HEFS forecast</vt:lpstr>
      <vt:lpstr>HEFS DELL</vt:lpstr>
      <vt:lpstr>Means of ESP and HEFS (kaf)</vt:lpstr>
      <vt:lpstr>Project Goals</vt:lpstr>
      <vt:lpstr>Proof of Concept - Method</vt:lpstr>
      <vt:lpstr>Proof of Concept - Results</vt:lpstr>
      <vt:lpstr>Proof of Concept - Results</vt:lpstr>
      <vt:lpstr>Proof of Concept - Results</vt:lpstr>
      <vt:lpstr>Current Operations and Forecast Use</vt:lpstr>
      <vt:lpstr>Current Operations and Forecast Use</vt:lpstr>
      <vt:lpstr>Incorporating Forecasts</vt:lpstr>
      <vt:lpstr>Incorporating ESP Forecasts: Parley’s System</vt:lpstr>
      <vt:lpstr>Incorporating Forecasts: Salt Lake City</vt:lpstr>
      <vt:lpstr>Potential Benefits of Using Forecast</vt:lpstr>
      <vt:lpstr>ESP DELL</vt:lpstr>
      <vt:lpstr>Example of Results: High Flow Year</vt:lpstr>
      <vt:lpstr>ESP Streamflow – High Inflow Year</vt:lpstr>
      <vt:lpstr>ESP Streamflow – Low Inflow Year</vt:lpstr>
      <vt:lpstr>January ESP – Operational Output (af)</vt:lpstr>
      <vt:lpstr>April ESP - Operational Output (af)</vt:lpstr>
      <vt:lpstr>January ESP - Operational Output (af)</vt:lpstr>
      <vt:lpstr>April ESP - Operational Output (af)</vt:lpstr>
      <vt:lpstr>Iterative Process Getting New Tech Into Ops</vt:lpstr>
      <vt:lpstr>Iterative Process Getting New Tech Into Ops</vt:lpstr>
      <vt:lpstr>Final Thoughts and Future Work</vt:lpstr>
      <vt:lpstr>Acknowledgements</vt:lpstr>
      <vt:lpstr>Thank You!</vt:lpstr>
      <vt:lpstr>Project Goals</vt:lpstr>
      <vt:lpstr>Future Work</vt:lpstr>
      <vt:lpstr>Example of Results: High Flow Year</vt:lpstr>
      <vt:lpstr>Example of Results: High Flow Year</vt:lpstr>
      <vt:lpstr>ESP LAMB</vt:lpstr>
      <vt:lpstr>HEFS LAMB</vt:lpstr>
      <vt:lpstr>ESP DELL</vt:lpstr>
      <vt:lpstr>Example of Results: High Flow Year</vt:lpstr>
      <vt:lpstr>Example of Results: High Flow Year</vt:lpstr>
      <vt:lpstr>Example of Results: Low Flow Year</vt:lpstr>
      <vt:lpstr>Example of Results: High Flow Year</vt:lpstr>
    </vt:vector>
  </TitlesOfParts>
  <Company>Ž退Ԝজ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Nina Sossen</dc:creator>
  <cp:lastModifiedBy>ges</cp:lastModifiedBy>
  <cp:revision>179</cp:revision>
  <cp:lastPrinted>2013-11-01T16:05:41Z</cp:lastPrinted>
  <dcterms:created xsi:type="dcterms:W3CDTF">2004-04-06T18:28:08Z</dcterms:created>
  <dcterms:modified xsi:type="dcterms:W3CDTF">2014-02-28T22:23:40Z</dcterms:modified>
</cp:coreProperties>
</file>