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1" r:id="rId4"/>
    <p:sldId id="271" r:id="rId5"/>
    <p:sldId id="292" r:id="rId6"/>
    <p:sldId id="262" r:id="rId7"/>
    <p:sldId id="301" r:id="rId8"/>
    <p:sldId id="264" r:id="rId9"/>
    <p:sldId id="295" r:id="rId10"/>
    <p:sldId id="269" r:id="rId11"/>
    <p:sldId id="299" r:id="rId12"/>
    <p:sldId id="288" r:id="rId13"/>
    <p:sldId id="289" r:id="rId14"/>
    <p:sldId id="260" r:id="rId15"/>
    <p:sldId id="272" r:id="rId16"/>
    <p:sldId id="283" r:id="rId17"/>
    <p:sldId id="296" r:id="rId18"/>
    <p:sldId id="274" r:id="rId19"/>
    <p:sldId id="281" r:id="rId20"/>
    <p:sldId id="282" r:id="rId21"/>
    <p:sldId id="280" r:id="rId22"/>
    <p:sldId id="297" r:id="rId23"/>
    <p:sldId id="30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008B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93" d="100"/>
          <a:sy n="93" d="100"/>
        </p:scale>
        <p:origin x="-9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malibu\resusers\swusers\users\tamashiro\Resource%20Plan\2009\12_2_08%20Draft%20Final%20Graphics\Revised%20Base%20CaseGraphics_2060(08_09_10)%20(Autosaved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431742508324101"/>
          <c:y val="8.4828711256117448E-2"/>
          <c:w val="0.8612652608213095"/>
          <c:h val="0.79445350734094422"/>
        </c:manualLayout>
      </c:layout>
      <c:barChart>
        <c:barDir val="col"/>
        <c:grouping val="stacked"/>
        <c:ser>
          <c:idx val="1"/>
          <c:order val="1"/>
          <c:tx>
            <c:v>Current Resources</c:v>
          </c:tx>
          <c:spPr>
            <a:solidFill>
              <a:srgbClr val="9999FF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Demands'!$K$23:$BK$23</c:f>
              <c:numCache>
                <c:formatCode>#,##0</c:formatCode>
                <c:ptCount val="53"/>
                <c:pt idx="0">
                  <c:v>556401.42857142852</c:v>
                </c:pt>
                <c:pt idx="1">
                  <c:v>555420.71428571432</c:v>
                </c:pt>
                <c:pt idx="2">
                  <c:v>554441</c:v>
                </c:pt>
                <c:pt idx="3">
                  <c:v>553460.28571428335</c:v>
                </c:pt>
                <c:pt idx="4">
                  <c:v>552479.57142857148</c:v>
                </c:pt>
                <c:pt idx="5">
                  <c:v>551499.85714285716</c:v>
                </c:pt>
                <c:pt idx="6">
                  <c:v>550519.14285714517</c:v>
                </c:pt>
                <c:pt idx="7">
                  <c:v>549538.42857142852</c:v>
                </c:pt>
                <c:pt idx="8">
                  <c:v>548557.71428571432</c:v>
                </c:pt>
                <c:pt idx="9">
                  <c:v>547578</c:v>
                </c:pt>
                <c:pt idx="10">
                  <c:v>546597.28571428335</c:v>
                </c:pt>
                <c:pt idx="11">
                  <c:v>545616.57142857148</c:v>
                </c:pt>
                <c:pt idx="12">
                  <c:v>544636.85714285716</c:v>
                </c:pt>
                <c:pt idx="13">
                  <c:v>543656.14285714517</c:v>
                </c:pt>
                <c:pt idx="14">
                  <c:v>542675.42857142852</c:v>
                </c:pt>
                <c:pt idx="15">
                  <c:v>541695.71428571432</c:v>
                </c:pt>
                <c:pt idx="16">
                  <c:v>540715</c:v>
                </c:pt>
                <c:pt idx="17">
                  <c:v>539734.28571428335</c:v>
                </c:pt>
                <c:pt idx="18">
                  <c:v>538753.57142857148</c:v>
                </c:pt>
                <c:pt idx="19">
                  <c:v>537773.85714285716</c:v>
                </c:pt>
                <c:pt idx="20">
                  <c:v>536793.14285714517</c:v>
                </c:pt>
                <c:pt idx="21">
                  <c:v>535812.42857142852</c:v>
                </c:pt>
                <c:pt idx="22">
                  <c:v>534832.71428571432</c:v>
                </c:pt>
                <c:pt idx="23">
                  <c:v>533852</c:v>
                </c:pt>
                <c:pt idx="24">
                  <c:v>533852</c:v>
                </c:pt>
                <c:pt idx="25">
                  <c:v>533852</c:v>
                </c:pt>
                <c:pt idx="26">
                  <c:v>533852</c:v>
                </c:pt>
                <c:pt idx="27">
                  <c:v>533852</c:v>
                </c:pt>
                <c:pt idx="28">
                  <c:v>533852</c:v>
                </c:pt>
                <c:pt idx="29">
                  <c:v>533852</c:v>
                </c:pt>
                <c:pt idx="30">
                  <c:v>533852</c:v>
                </c:pt>
                <c:pt idx="31">
                  <c:v>533852</c:v>
                </c:pt>
                <c:pt idx="32">
                  <c:v>533852</c:v>
                </c:pt>
                <c:pt idx="33">
                  <c:v>533852</c:v>
                </c:pt>
                <c:pt idx="34">
                  <c:v>533852</c:v>
                </c:pt>
                <c:pt idx="35">
                  <c:v>533852</c:v>
                </c:pt>
                <c:pt idx="36">
                  <c:v>533852</c:v>
                </c:pt>
                <c:pt idx="37">
                  <c:v>533852</c:v>
                </c:pt>
                <c:pt idx="38">
                  <c:v>533852</c:v>
                </c:pt>
                <c:pt idx="39">
                  <c:v>533852</c:v>
                </c:pt>
                <c:pt idx="40">
                  <c:v>533852</c:v>
                </c:pt>
                <c:pt idx="41">
                  <c:v>533852</c:v>
                </c:pt>
                <c:pt idx="42">
                  <c:v>533852</c:v>
                </c:pt>
                <c:pt idx="43">
                  <c:v>533852</c:v>
                </c:pt>
                <c:pt idx="44">
                  <c:v>533852</c:v>
                </c:pt>
                <c:pt idx="45">
                  <c:v>533852</c:v>
                </c:pt>
                <c:pt idx="46">
                  <c:v>533852</c:v>
                </c:pt>
                <c:pt idx="47">
                  <c:v>533852</c:v>
                </c:pt>
                <c:pt idx="48">
                  <c:v>533852</c:v>
                </c:pt>
                <c:pt idx="49">
                  <c:v>533852</c:v>
                </c:pt>
                <c:pt idx="50">
                  <c:v>533852</c:v>
                </c:pt>
                <c:pt idx="51">
                  <c:v>533852</c:v>
                </c:pt>
                <c:pt idx="52">
                  <c:v>533852</c:v>
                </c:pt>
              </c:numCache>
            </c:numRef>
          </c:val>
        </c:ser>
        <c:ser>
          <c:idx val="6"/>
          <c:order val="2"/>
          <c:tx>
            <c:v>Muddy/Virgin Rivers</c:v>
          </c:tx>
          <c:spPr>
            <a:solidFill>
              <a:srgbClr val="FFFF99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Demands'!$K$45:$BK$45</c:f>
              <c:numCache>
                <c:formatCode>#,##0</c:formatCode>
                <c:ptCount val="53"/>
                <c:pt idx="0">
                  <c:v>25500</c:v>
                </c:pt>
                <c:pt idx="1">
                  <c:v>51000</c:v>
                </c:pt>
                <c:pt idx="2">
                  <c:v>51000</c:v>
                </c:pt>
                <c:pt idx="3">
                  <c:v>51000</c:v>
                </c:pt>
                <c:pt idx="4">
                  <c:v>51000</c:v>
                </c:pt>
                <c:pt idx="5">
                  <c:v>51000</c:v>
                </c:pt>
                <c:pt idx="6">
                  <c:v>51000</c:v>
                </c:pt>
                <c:pt idx="7">
                  <c:v>51000</c:v>
                </c:pt>
                <c:pt idx="8">
                  <c:v>51000</c:v>
                </c:pt>
                <c:pt idx="9">
                  <c:v>51000</c:v>
                </c:pt>
                <c:pt idx="10">
                  <c:v>51000</c:v>
                </c:pt>
                <c:pt idx="11">
                  <c:v>51000</c:v>
                </c:pt>
                <c:pt idx="12">
                  <c:v>51000</c:v>
                </c:pt>
                <c:pt idx="13">
                  <c:v>51000</c:v>
                </c:pt>
                <c:pt idx="14">
                  <c:v>51000</c:v>
                </c:pt>
                <c:pt idx="15">
                  <c:v>51000</c:v>
                </c:pt>
                <c:pt idx="16">
                  <c:v>51000</c:v>
                </c:pt>
                <c:pt idx="17">
                  <c:v>51000</c:v>
                </c:pt>
                <c:pt idx="18">
                  <c:v>51000</c:v>
                </c:pt>
                <c:pt idx="19">
                  <c:v>51000</c:v>
                </c:pt>
                <c:pt idx="20">
                  <c:v>51000</c:v>
                </c:pt>
                <c:pt idx="21">
                  <c:v>51000</c:v>
                </c:pt>
                <c:pt idx="22">
                  <c:v>51000</c:v>
                </c:pt>
                <c:pt idx="23">
                  <c:v>51000</c:v>
                </c:pt>
                <c:pt idx="24">
                  <c:v>51000</c:v>
                </c:pt>
                <c:pt idx="25">
                  <c:v>51000</c:v>
                </c:pt>
                <c:pt idx="26">
                  <c:v>51000</c:v>
                </c:pt>
                <c:pt idx="27">
                  <c:v>51000</c:v>
                </c:pt>
                <c:pt idx="28">
                  <c:v>51000</c:v>
                </c:pt>
                <c:pt idx="29">
                  <c:v>51000</c:v>
                </c:pt>
                <c:pt idx="30">
                  <c:v>51000</c:v>
                </c:pt>
                <c:pt idx="31">
                  <c:v>51000</c:v>
                </c:pt>
                <c:pt idx="32">
                  <c:v>51000</c:v>
                </c:pt>
                <c:pt idx="33">
                  <c:v>51000</c:v>
                </c:pt>
                <c:pt idx="34">
                  <c:v>51000</c:v>
                </c:pt>
                <c:pt idx="35">
                  <c:v>51000</c:v>
                </c:pt>
                <c:pt idx="36">
                  <c:v>51000</c:v>
                </c:pt>
                <c:pt idx="37">
                  <c:v>51000</c:v>
                </c:pt>
                <c:pt idx="38">
                  <c:v>51000</c:v>
                </c:pt>
                <c:pt idx="39">
                  <c:v>51000</c:v>
                </c:pt>
                <c:pt idx="40">
                  <c:v>51000</c:v>
                </c:pt>
                <c:pt idx="41">
                  <c:v>51000</c:v>
                </c:pt>
                <c:pt idx="42">
                  <c:v>51000</c:v>
                </c:pt>
                <c:pt idx="43">
                  <c:v>51000</c:v>
                </c:pt>
                <c:pt idx="44">
                  <c:v>51000</c:v>
                </c:pt>
                <c:pt idx="45">
                  <c:v>51000</c:v>
                </c:pt>
                <c:pt idx="46">
                  <c:v>51000</c:v>
                </c:pt>
                <c:pt idx="47">
                  <c:v>51000</c:v>
                </c:pt>
                <c:pt idx="48">
                  <c:v>51000</c:v>
                </c:pt>
                <c:pt idx="49">
                  <c:v>51000</c:v>
                </c:pt>
                <c:pt idx="50">
                  <c:v>51000</c:v>
                </c:pt>
                <c:pt idx="51">
                  <c:v>51000</c:v>
                </c:pt>
                <c:pt idx="52">
                  <c:v>51000</c:v>
                </c:pt>
              </c:numCache>
            </c:numRef>
          </c:val>
        </c:ser>
        <c:ser>
          <c:idx val="5"/>
          <c:order val="3"/>
          <c:tx>
            <c:v>Coyote Springs</c:v>
          </c:tx>
          <c:spPr>
            <a:solidFill>
              <a:srgbClr val="FFFF99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Demands'!$K$43:$BK$43</c:f>
              <c:numCache>
                <c:formatCode>#,##0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15300</c:v>
                </c:pt>
                <c:pt idx="4">
                  <c:v>15300</c:v>
                </c:pt>
                <c:pt idx="5">
                  <c:v>15300</c:v>
                </c:pt>
                <c:pt idx="6">
                  <c:v>15300</c:v>
                </c:pt>
                <c:pt idx="7">
                  <c:v>15300</c:v>
                </c:pt>
                <c:pt idx="8">
                  <c:v>15300</c:v>
                </c:pt>
                <c:pt idx="9">
                  <c:v>15300</c:v>
                </c:pt>
                <c:pt idx="10">
                  <c:v>15300</c:v>
                </c:pt>
                <c:pt idx="11">
                  <c:v>15300</c:v>
                </c:pt>
                <c:pt idx="12">
                  <c:v>15300</c:v>
                </c:pt>
                <c:pt idx="13">
                  <c:v>15300</c:v>
                </c:pt>
                <c:pt idx="14">
                  <c:v>15300</c:v>
                </c:pt>
                <c:pt idx="15">
                  <c:v>15300</c:v>
                </c:pt>
                <c:pt idx="16">
                  <c:v>15300</c:v>
                </c:pt>
                <c:pt idx="17">
                  <c:v>15300</c:v>
                </c:pt>
                <c:pt idx="18">
                  <c:v>15300</c:v>
                </c:pt>
                <c:pt idx="19">
                  <c:v>15300</c:v>
                </c:pt>
                <c:pt idx="20">
                  <c:v>15300</c:v>
                </c:pt>
                <c:pt idx="21">
                  <c:v>15300</c:v>
                </c:pt>
                <c:pt idx="22">
                  <c:v>15300</c:v>
                </c:pt>
                <c:pt idx="23">
                  <c:v>15300</c:v>
                </c:pt>
                <c:pt idx="24">
                  <c:v>15300</c:v>
                </c:pt>
                <c:pt idx="25">
                  <c:v>15300</c:v>
                </c:pt>
                <c:pt idx="26">
                  <c:v>15300</c:v>
                </c:pt>
                <c:pt idx="27">
                  <c:v>15300</c:v>
                </c:pt>
                <c:pt idx="28">
                  <c:v>15300</c:v>
                </c:pt>
                <c:pt idx="29">
                  <c:v>15300</c:v>
                </c:pt>
                <c:pt idx="30">
                  <c:v>15300</c:v>
                </c:pt>
                <c:pt idx="31">
                  <c:v>15300</c:v>
                </c:pt>
                <c:pt idx="32">
                  <c:v>15300</c:v>
                </c:pt>
                <c:pt idx="33">
                  <c:v>15300</c:v>
                </c:pt>
                <c:pt idx="34">
                  <c:v>15300</c:v>
                </c:pt>
                <c:pt idx="35">
                  <c:v>15300</c:v>
                </c:pt>
                <c:pt idx="36">
                  <c:v>15300</c:v>
                </c:pt>
                <c:pt idx="37">
                  <c:v>15300</c:v>
                </c:pt>
                <c:pt idx="38">
                  <c:v>15300</c:v>
                </c:pt>
                <c:pt idx="39">
                  <c:v>15300</c:v>
                </c:pt>
                <c:pt idx="40">
                  <c:v>15300</c:v>
                </c:pt>
                <c:pt idx="41">
                  <c:v>15300</c:v>
                </c:pt>
                <c:pt idx="42">
                  <c:v>15300</c:v>
                </c:pt>
                <c:pt idx="43">
                  <c:v>15300</c:v>
                </c:pt>
                <c:pt idx="44">
                  <c:v>15300</c:v>
                </c:pt>
                <c:pt idx="45">
                  <c:v>15300</c:v>
                </c:pt>
                <c:pt idx="46">
                  <c:v>15300</c:v>
                </c:pt>
                <c:pt idx="47">
                  <c:v>15300</c:v>
                </c:pt>
                <c:pt idx="48">
                  <c:v>15300</c:v>
                </c:pt>
                <c:pt idx="49">
                  <c:v>15300</c:v>
                </c:pt>
                <c:pt idx="50">
                  <c:v>15300</c:v>
                </c:pt>
                <c:pt idx="51">
                  <c:v>15300</c:v>
                </c:pt>
                <c:pt idx="52">
                  <c:v>15300</c:v>
                </c:pt>
              </c:numCache>
            </c:numRef>
          </c:val>
        </c:ser>
        <c:ser>
          <c:idx val="4"/>
          <c:order val="4"/>
          <c:tx>
            <c:v>Three Lakes</c:v>
          </c:tx>
          <c:spPr>
            <a:solidFill>
              <a:srgbClr val="FFCC00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Demands'!$K$41:$BK$41</c:f>
              <c:numCache>
                <c:formatCode>#,##0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12760.733832583133</c:v>
                </c:pt>
                <c:pt idx="17">
                  <c:v>13600</c:v>
                </c:pt>
                <c:pt idx="18">
                  <c:v>13600</c:v>
                </c:pt>
                <c:pt idx="19">
                  <c:v>13600</c:v>
                </c:pt>
                <c:pt idx="20">
                  <c:v>13600</c:v>
                </c:pt>
                <c:pt idx="21">
                  <c:v>13600</c:v>
                </c:pt>
                <c:pt idx="22">
                  <c:v>13600</c:v>
                </c:pt>
                <c:pt idx="23">
                  <c:v>13600</c:v>
                </c:pt>
                <c:pt idx="24">
                  <c:v>13600</c:v>
                </c:pt>
                <c:pt idx="25">
                  <c:v>13600</c:v>
                </c:pt>
                <c:pt idx="26">
                  <c:v>13600</c:v>
                </c:pt>
                <c:pt idx="27">
                  <c:v>13600</c:v>
                </c:pt>
                <c:pt idx="28">
                  <c:v>13600</c:v>
                </c:pt>
                <c:pt idx="29">
                  <c:v>13600</c:v>
                </c:pt>
                <c:pt idx="30">
                  <c:v>13600</c:v>
                </c:pt>
                <c:pt idx="31">
                  <c:v>13600</c:v>
                </c:pt>
                <c:pt idx="32">
                  <c:v>13600</c:v>
                </c:pt>
                <c:pt idx="33">
                  <c:v>13600</c:v>
                </c:pt>
                <c:pt idx="34">
                  <c:v>13600</c:v>
                </c:pt>
                <c:pt idx="35">
                  <c:v>13600</c:v>
                </c:pt>
                <c:pt idx="36">
                  <c:v>13600</c:v>
                </c:pt>
                <c:pt idx="37">
                  <c:v>13600</c:v>
                </c:pt>
                <c:pt idx="38">
                  <c:v>13600</c:v>
                </c:pt>
                <c:pt idx="39">
                  <c:v>13600</c:v>
                </c:pt>
                <c:pt idx="40">
                  <c:v>13600</c:v>
                </c:pt>
                <c:pt idx="41">
                  <c:v>13600</c:v>
                </c:pt>
                <c:pt idx="42">
                  <c:v>13600</c:v>
                </c:pt>
                <c:pt idx="43">
                  <c:v>13600</c:v>
                </c:pt>
                <c:pt idx="44">
                  <c:v>13600</c:v>
                </c:pt>
                <c:pt idx="45">
                  <c:v>13600</c:v>
                </c:pt>
                <c:pt idx="46">
                  <c:v>13600</c:v>
                </c:pt>
                <c:pt idx="47">
                  <c:v>13600</c:v>
                </c:pt>
                <c:pt idx="48">
                  <c:v>13600</c:v>
                </c:pt>
                <c:pt idx="49">
                  <c:v>13600</c:v>
                </c:pt>
                <c:pt idx="50">
                  <c:v>13600</c:v>
                </c:pt>
                <c:pt idx="51">
                  <c:v>13600</c:v>
                </c:pt>
                <c:pt idx="52">
                  <c:v>13600</c:v>
                </c:pt>
              </c:numCache>
            </c:numRef>
          </c:val>
        </c:ser>
        <c:ser>
          <c:idx val="8"/>
          <c:order val="5"/>
          <c:tx>
            <c:v>Clark, Lincoln and White Pine Project</c:v>
          </c:tx>
          <c:spPr>
            <a:solidFill>
              <a:srgbClr val="FFCC00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Demands'!$K$51:$BK$51</c:f>
              <c:numCache>
                <c:formatCode>#,##0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23930.899999999932</c:v>
                </c:pt>
                <c:pt idx="13">
                  <c:v>23930.899999999932</c:v>
                </c:pt>
                <c:pt idx="14">
                  <c:v>23930.899999999932</c:v>
                </c:pt>
                <c:pt idx="15">
                  <c:v>23930.899999999932</c:v>
                </c:pt>
                <c:pt idx="16">
                  <c:v>23930.899999999932</c:v>
                </c:pt>
                <c:pt idx="17">
                  <c:v>23930.899999999932</c:v>
                </c:pt>
                <c:pt idx="18">
                  <c:v>23930.899999999932</c:v>
                </c:pt>
                <c:pt idx="19">
                  <c:v>23930.899999999932</c:v>
                </c:pt>
                <c:pt idx="20">
                  <c:v>43186.135322162176</c:v>
                </c:pt>
                <c:pt idx="21">
                  <c:v>46809.874565941143</c:v>
                </c:pt>
                <c:pt idx="22">
                  <c:v>49631.892306355461</c:v>
                </c:pt>
                <c:pt idx="23">
                  <c:v>52398.836774301002</c:v>
                </c:pt>
                <c:pt idx="24">
                  <c:v>54127.564909225992</c:v>
                </c:pt>
                <c:pt idx="25">
                  <c:v>55797.337573827652</c:v>
                </c:pt>
                <c:pt idx="26">
                  <c:v>57406.676327530186</c:v>
                </c:pt>
                <c:pt idx="27">
                  <c:v>58954.077337676703</c:v>
                </c:pt>
                <c:pt idx="28">
                  <c:v>63531.761336194861</c:v>
                </c:pt>
                <c:pt idx="29">
                  <c:v>68212.306960434405</c:v>
                </c:pt>
                <c:pt idx="30">
                  <c:v>73001.346049740619</c:v>
                </c:pt>
                <c:pt idx="31">
                  <c:v>77904.695620041952</c:v>
                </c:pt>
                <c:pt idx="32">
                  <c:v>82928.172687265367</c:v>
                </c:pt>
                <c:pt idx="33">
                  <c:v>88077.594267339839</c:v>
                </c:pt>
                <c:pt idx="34">
                  <c:v>93358.777376193262</c:v>
                </c:pt>
                <c:pt idx="35">
                  <c:v>98777.539029753403</c:v>
                </c:pt>
                <c:pt idx="36">
                  <c:v>104339.6962439479</c:v>
                </c:pt>
                <c:pt idx="37">
                  <c:v>110051.2</c:v>
                </c:pt>
                <c:pt idx="38">
                  <c:v>115917.9</c:v>
                </c:pt>
                <c:pt idx="39">
                  <c:v>121944.4</c:v>
                </c:pt>
                <c:pt idx="40">
                  <c:v>128138.62102563248</c:v>
                </c:pt>
                <c:pt idx="41">
                  <c:v>134505.01128191981</c:v>
                </c:pt>
                <c:pt idx="42">
                  <c:v>141049.69919440922</c:v>
                </c:pt>
                <c:pt idx="43">
                  <c:v>147778.50177902947</c:v>
                </c:pt>
                <c:pt idx="44">
                  <c:v>154697.23605170811</c:v>
                </c:pt>
                <c:pt idx="45">
                  <c:v>161811.71902837281</c:v>
                </c:pt>
                <c:pt idx="46">
                  <c:v>169127.76772495254</c:v>
                </c:pt>
                <c:pt idx="47">
                  <c:v>176651.19915737322</c:v>
                </c:pt>
                <c:pt idx="48">
                  <c:v>184386.83034156481</c:v>
                </c:pt>
                <c:pt idx="49">
                  <c:v>187547.4</c:v>
                </c:pt>
                <c:pt idx="50">
                  <c:v>187547.4</c:v>
                </c:pt>
                <c:pt idx="51">
                  <c:v>187547.4</c:v>
                </c:pt>
                <c:pt idx="52">
                  <c:v>187547.4</c:v>
                </c:pt>
              </c:numCache>
            </c:numRef>
          </c:val>
        </c:ser>
        <c:ser>
          <c:idx val="3"/>
          <c:order val="6"/>
          <c:tx>
            <c:v>Drop 2</c:v>
          </c:tx>
          <c:spPr>
            <a:solidFill>
              <a:srgbClr val="99CCFF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Demands'!$K$34:$BK$34</c:f>
              <c:numCache>
                <c:formatCode>#,##0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14773.701244964846</c:v>
                </c:pt>
                <c:pt idx="8">
                  <c:v>28507.841594203917</c:v>
                </c:pt>
                <c:pt idx="9">
                  <c:v>41101.754100567174</c:v>
                </c:pt>
                <c:pt idx="10">
                  <c:v>52488.686103877626</c:v>
                </c:pt>
                <c:pt idx="11">
                  <c:v>63293.471449259006</c:v>
                </c:pt>
                <c:pt idx="12">
                  <c:v>49554.618624811555</c:v>
                </c:pt>
                <c:pt idx="13">
                  <c:v>58400.951515454079</c:v>
                </c:pt>
                <c:pt idx="14">
                  <c:v>66565.829798967112</c:v>
                </c:pt>
                <c:pt idx="15">
                  <c:v>68000.407401612567</c:v>
                </c:pt>
                <c:pt idx="16">
                  <c:v>68000.407401612567</c:v>
                </c:pt>
                <c:pt idx="17">
                  <c:v>68000.407401612567</c:v>
                </c:pt>
                <c:pt idx="18">
                  <c:v>68000.407401612538</c:v>
                </c:pt>
                <c:pt idx="19">
                  <c:v>33312.388888806243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</c:ser>
        <c:ser>
          <c:idx val="2"/>
          <c:order val="7"/>
          <c:tx>
            <c:v>Arizona Bank</c:v>
          </c:tx>
          <c:spPr>
            <a:solidFill>
              <a:srgbClr val="99CC00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Demands'!$K$27:$BK$27</c:f>
              <c:numCache>
                <c:formatCode>#,##0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5152.6343763115256</c:v>
                </c:pt>
                <c:pt idx="18">
                  <c:v>10384.230238888716</c:v>
                </c:pt>
                <c:pt idx="19">
                  <c:v>49528.248444286706</c:v>
                </c:pt>
                <c:pt idx="20">
                  <c:v>68000.441589951428</c:v>
                </c:pt>
                <c:pt idx="21">
                  <c:v>68000.441589951428</c:v>
                </c:pt>
                <c:pt idx="22">
                  <c:v>68000.441589951428</c:v>
                </c:pt>
                <c:pt idx="23">
                  <c:v>68000.441589951428</c:v>
                </c:pt>
                <c:pt idx="24">
                  <c:v>68000.441589951428</c:v>
                </c:pt>
                <c:pt idx="25">
                  <c:v>68000.441589951428</c:v>
                </c:pt>
                <c:pt idx="26">
                  <c:v>68000.441589951428</c:v>
                </c:pt>
                <c:pt idx="27">
                  <c:v>68000.441589951428</c:v>
                </c:pt>
                <c:pt idx="28">
                  <c:v>68000.441589951428</c:v>
                </c:pt>
                <c:pt idx="29">
                  <c:v>68000.441589951428</c:v>
                </c:pt>
                <c:pt idx="30">
                  <c:v>68000.441589951428</c:v>
                </c:pt>
                <c:pt idx="31">
                  <c:v>68000.441589951428</c:v>
                </c:pt>
                <c:pt idx="32">
                  <c:v>68000.441589951428</c:v>
                </c:pt>
                <c:pt idx="33">
                  <c:v>68000.441589951428</c:v>
                </c:pt>
                <c:pt idx="34">
                  <c:v>68000.441589951428</c:v>
                </c:pt>
                <c:pt idx="35">
                  <c:v>68000.441589951428</c:v>
                </c:pt>
                <c:pt idx="36">
                  <c:v>68000.441589951428</c:v>
                </c:pt>
                <c:pt idx="37">
                  <c:v>68000.441589951428</c:v>
                </c:pt>
                <c:pt idx="38">
                  <c:v>68000.441589951428</c:v>
                </c:pt>
                <c:pt idx="39">
                  <c:v>68000.441589951428</c:v>
                </c:pt>
                <c:pt idx="40">
                  <c:v>68000.441589951428</c:v>
                </c:pt>
                <c:pt idx="41">
                  <c:v>68000.441589951428</c:v>
                </c:pt>
                <c:pt idx="42">
                  <c:v>68000.441589951428</c:v>
                </c:pt>
                <c:pt idx="43">
                  <c:v>68000.441589951428</c:v>
                </c:pt>
                <c:pt idx="44">
                  <c:v>68000.441589951428</c:v>
                </c:pt>
                <c:pt idx="45">
                  <c:v>68000.441589951428</c:v>
                </c:pt>
                <c:pt idx="46">
                  <c:v>68000.441589951428</c:v>
                </c:pt>
                <c:pt idx="47">
                  <c:v>68000.441589951428</c:v>
                </c:pt>
                <c:pt idx="48">
                  <c:v>68000.441589951428</c:v>
                </c:pt>
                <c:pt idx="49">
                  <c:v>68000.441589951428</c:v>
                </c:pt>
                <c:pt idx="50">
                  <c:v>19936.029463134088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</c:ser>
        <c:ser>
          <c:idx val="7"/>
          <c:order val="8"/>
          <c:tx>
            <c:v>Augmentation</c:v>
          </c:tx>
          <c:spPr>
            <a:solidFill>
              <a:srgbClr val="99CC00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Demands'!$K$47:$BK$47</c:f>
              <c:numCache>
                <c:formatCode>#,##0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4575.0615257562231</c:v>
                </c:pt>
                <c:pt idx="50">
                  <c:v>60375.104836765429</c:v>
                </c:pt>
                <c:pt idx="51">
                  <c:v>88046.765484091084</c:v>
                </c:pt>
                <c:pt idx="52">
                  <c:v>95782.396668282541</c:v>
                </c:pt>
              </c:numCache>
            </c:numRef>
          </c:val>
        </c:ser>
        <c:ser>
          <c:idx val="9"/>
          <c:order val="9"/>
          <c:tx>
            <c:v>CA/LV bank</c:v>
          </c:tx>
          <c:spPr>
            <a:solidFill>
              <a:srgbClr val="339966"/>
            </a:solidFill>
            <a:ln w="25400">
              <a:noFill/>
            </a:ln>
          </c:spPr>
          <c:cat>
            <c:numRef>
              <c:f>'2009 Demands'!$K$2:$BK$2</c:f>
              <c:numCache>
                <c:formatCode>General</c:formatCode>
                <c:ptCount val="5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  <c:pt idx="33">
                  <c:v>2041</c:v>
                </c:pt>
                <c:pt idx="34">
                  <c:v>2042</c:v>
                </c:pt>
                <c:pt idx="35">
                  <c:v>2043</c:v>
                </c:pt>
                <c:pt idx="36">
                  <c:v>2044</c:v>
                </c:pt>
                <c:pt idx="37">
                  <c:v>2045</c:v>
                </c:pt>
                <c:pt idx="38">
                  <c:v>2046</c:v>
                </c:pt>
                <c:pt idx="39">
                  <c:v>2047</c:v>
                </c:pt>
                <c:pt idx="40">
                  <c:v>2048</c:v>
                </c:pt>
                <c:pt idx="41">
                  <c:v>2049</c:v>
                </c:pt>
                <c:pt idx="42">
                  <c:v>2050</c:v>
                </c:pt>
                <c:pt idx="43">
                  <c:v>2051</c:v>
                </c:pt>
                <c:pt idx="44">
                  <c:v>2052</c:v>
                </c:pt>
                <c:pt idx="45">
                  <c:v>2053</c:v>
                </c:pt>
                <c:pt idx="46">
                  <c:v>2054</c:v>
                </c:pt>
                <c:pt idx="47">
                  <c:v>2055</c:v>
                </c:pt>
                <c:pt idx="48">
                  <c:v>2056</c:v>
                </c:pt>
                <c:pt idx="49">
                  <c:v>2057</c:v>
                </c:pt>
                <c:pt idx="50">
                  <c:v>2058</c:v>
                </c:pt>
                <c:pt idx="51">
                  <c:v>2059</c:v>
                </c:pt>
                <c:pt idx="52">
                  <c:v>2060</c:v>
                </c:pt>
              </c:numCache>
            </c:numRef>
          </c:cat>
          <c:val>
            <c:numRef>
              <c:f>'2009 Demands'!$K$54:$BK$54</c:f>
              <c:numCache>
                <c:formatCode>#,##0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6025.0861707845024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6.9121597334743283E-11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0.31140961937490119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2.0000000000291038</c:v>
                </c:pt>
                <c:pt idx="50">
                  <c:v>2.9999999999708886</c:v>
                </c:pt>
                <c:pt idx="51">
                  <c:v>3.9999999999708886</c:v>
                </c:pt>
                <c:pt idx="52">
                  <c:v>5.0000000000291038</c:v>
                </c:pt>
              </c:numCache>
            </c:numRef>
          </c:val>
        </c:ser>
        <c:dLbls/>
        <c:gapWidth val="0"/>
        <c:overlap val="100"/>
        <c:axId val="59339136"/>
        <c:axId val="59341056"/>
      </c:barChart>
      <c:lineChart>
        <c:grouping val="standard"/>
        <c:ser>
          <c:idx val="0"/>
          <c:order val="0"/>
          <c:tx>
            <c:strRef>
              <c:f>'2009 Demands'!$A$11</c:f>
              <c:strCache>
                <c:ptCount val="1"/>
                <c:pt idx="0">
                  <c:v>Water Demands 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1"/>
            <c:spPr>
              <a:ln w="38100">
                <a:solidFill>
                  <a:srgbClr val="FF0000"/>
                </a:solidFill>
                <a:prstDash val="sysDash"/>
              </a:ln>
            </c:spPr>
          </c:dPt>
          <c:dPt>
            <c:idx val="2"/>
            <c:spPr>
              <a:ln w="38100">
                <a:solidFill>
                  <a:srgbClr val="FF0000"/>
                </a:solidFill>
                <a:prstDash val="sysDash"/>
              </a:ln>
            </c:spPr>
          </c:dPt>
          <c:dPt>
            <c:idx val="3"/>
            <c:spPr>
              <a:ln w="38100">
                <a:solidFill>
                  <a:srgbClr val="FF0000"/>
                </a:solidFill>
                <a:prstDash val="sysDash"/>
              </a:ln>
            </c:spPr>
          </c:dPt>
          <c:cat>
            <c:numRef>
              <c:f>'2009 Demands'!$M$2:$BK$2</c:f>
              <c:numCache>
                <c:formatCode>General</c:formatCode>
                <c:ptCount val="5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  <c:pt idx="41">
                  <c:v>2051</c:v>
                </c:pt>
                <c:pt idx="42">
                  <c:v>2052</c:v>
                </c:pt>
                <c:pt idx="43">
                  <c:v>2053</c:v>
                </c:pt>
                <c:pt idx="44">
                  <c:v>2054</c:v>
                </c:pt>
                <c:pt idx="45">
                  <c:v>2055</c:v>
                </c:pt>
                <c:pt idx="46">
                  <c:v>2056</c:v>
                </c:pt>
                <c:pt idx="47">
                  <c:v>2057</c:v>
                </c:pt>
                <c:pt idx="48">
                  <c:v>2058</c:v>
                </c:pt>
                <c:pt idx="49">
                  <c:v>2059</c:v>
                </c:pt>
                <c:pt idx="50">
                  <c:v>2060</c:v>
                </c:pt>
              </c:numCache>
            </c:numRef>
          </c:cat>
          <c:val>
            <c:numRef>
              <c:f>'2009 Demands'!$K$15:$BK$15</c:f>
              <c:numCache>
                <c:formatCode>#,##0</c:formatCode>
                <c:ptCount val="53"/>
                <c:pt idx="0">
                  <c:v>518677.84491691604</c:v>
                </c:pt>
                <c:pt idx="1">
                  <c:v>534062.02349427249</c:v>
                </c:pt>
                <c:pt idx="2">
                  <c:v>552499.89183096751</c:v>
                </c:pt>
                <c:pt idx="3">
                  <c:v>569754.88390868576</c:v>
                </c:pt>
                <c:pt idx="4">
                  <c:v>586280.65548073244</c:v>
                </c:pt>
                <c:pt idx="5">
                  <c:v>601988.88097485388</c:v>
                </c:pt>
                <c:pt idx="6">
                  <c:v>616793.62752301467</c:v>
                </c:pt>
                <c:pt idx="7">
                  <c:v>630612.12981639348</c:v>
                </c:pt>
                <c:pt idx="8">
                  <c:v>643365.55587991851</c:v>
                </c:pt>
                <c:pt idx="9">
                  <c:v>654979.75410056696</c:v>
                </c:pt>
                <c:pt idx="10">
                  <c:v>665385.97181816329</c:v>
                </c:pt>
                <c:pt idx="11">
                  <c:v>675210.04287783045</c:v>
                </c:pt>
                <c:pt idx="12">
                  <c:v>684422.37576766871</c:v>
                </c:pt>
                <c:pt idx="13">
                  <c:v>692287.99437259638</c:v>
                </c:pt>
                <c:pt idx="14">
                  <c:v>699472.15837039531</c:v>
                </c:pt>
                <c:pt idx="15">
                  <c:v>705952.10785811173</c:v>
                </c:pt>
                <c:pt idx="16">
                  <c:v>711707.04123419744</c:v>
                </c:pt>
                <c:pt idx="17">
                  <c:v>716718.22749221011</c:v>
                </c:pt>
                <c:pt idx="18">
                  <c:v>720969.10906907136</c:v>
                </c:pt>
                <c:pt idx="19">
                  <c:v>724445.39447595016</c:v>
                </c:pt>
                <c:pt idx="20">
                  <c:v>727879.71976925386</c:v>
                </c:pt>
                <c:pt idx="21">
                  <c:v>730522.74472732143</c:v>
                </c:pt>
                <c:pt idx="22">
                  <c:v>732365.04818202241</c:v>
                </c:pt>
                <c:pt idx="23">
                  <c:v>734151.27836425137</c:v>
                </c:pt>
                <c:pt idx="24">
                  <c:v>735880.00649917766</c:v>
                </c:pt>
                <c:pt idx="25">
                  <c:v>737549.77916377631</c:v>
                </c:pt>
                <c:pt idx="26">
                  <c:v>739159.11791748193</c:v>
                </c:pt>
                <c:pt idx="27">
                  <c:v>738817.53259998106</c:v>
                </c:pt>
                <c:pt idx="28">
                  <c:v>745284.20292614703</c:v>
                </c:pt>
                <c:pt idx="29">
                  <c:v>749964.74855038594</c:v>
                </c:pt>
                <c:pt idx="30">
                  <c:v>754753.78763969196</c:v>
                </c:pt>
                <c:pt idx="31">
                  <c:v>759657.13720999332</c:v>
                </c:pt>
                <c:pt idx="32">
                  <c:v>764680.61427721707</c:v>
                </c:pt>
                <c:pt idx="33">
                  <c:v>769830.0358572941</c:v>
                </c:pt>
                <c:pt idx="34">
                  <c:v>775111.21896614495</c:v>
                </c:pt>
                <c:pt idx="35">
                  <c:v>780529.98061970389</c:v>
                </c:pt>
                <c:pt idx="36">
                  <c:v>786092.13783389959</c:v>
                </c:pt>
                <c:pt idx="37">
                  <c:v>791803.50762465701</c:v>
                </c:pt>
                <c:pt idx="38">
                  <c:v>797669.90700790461</c:v>
                </c:pt>
                <c:pt idx="39">
                  <c:v>803697.15299957106</c:v>
                </c:pt>
                <c:pt idx="40">
                  <c:v>809891.062615584</c:v>
                </c:pt>
                <c:pt idx="41">
                  <c:v>816257.45287187141</c:v>
                </c:pt>
                <c:pt idx="42">
                  <c:v>822802.14078436105</c:v>
                </c:pt>
                <c:pt idx="43">
                  <c:v>829530.94336898124</c:v>
                </c:pt>
                <c:pt idx="44">
                  <c:v>836449.67764165741</c:v>
                </c:pt>
                <c:pt idx="45">
                  <c:v>843564.1606183243</c:v>
                </c:pt>
                <c:pt idx="46">
                  <c:v>850880.20931490336</c:v>
                </c:pt>
                <c:pt idx="47">
                  <c:v>858403.64074732491</c:v>
                </c:pt>
                <c:pt idx="48">
                  <c:v>866140.27193151647</c:v>
                </c:pt>
                <c:pt idx="49">
                  <c:v>873876.90311570792</c:v>
                </c:pt>
                <c:pt idx="50">
                  <c:v>881613.53429989936</c:v>
                </c:pt>
                <c:pt idx="51">
                  <c:v>889350.16548409243</c:v>
                </c:pt>
                <c:pt idx="52">
                  <c:v>897086.79666828236</c:v>
                </c:pt>
              </c:numCache>
            </c:numRef>
          </c:val>
        </c:ser>
        <c:ser>
          <c:idx val="10"/>
          <c:order val="10"/>
          <c:tx>
            <c:v>Conservation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'2009 Demands'!$M$2:$BK$2</c:f>
              <c:numCache>
                <c:formatCode>General</c:formatCode>
                <c:ptCount val="5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  <c:pt idx="41">
                  <c:v>2051</c:v>
                </c:pt>
                <c:pt idx="42">
                  <c:v>2052</c:v>
                </c:pt>
                <c:pt idx="43">
                  <c:v>2053</c:v>
                </c:pt>
                <c:pt idx="44">
                  <c:v>2054</c:v>
                </c:pt>
                <c:pt idx="45">
                  <c:v>2055</c:v>
                </c:pt>
                <c:pt idx="46">
                  <c:v>2056</c:v>
                </c:pt>
                <c:pt idx="47">
                  <c:v>2057</c:v>
                </c:pt>
                <c:pt idx="48">
                  <c:v>2058</c:v>
                </c:pt>
                <c:pt idx="49">
                  <c:v>2059</c:v>
                </c:pt>
                <c:pt idx="50">
                  <c:v>2060</c:v>
                </c:pt>
              </c:numCache>
            </c:numRef>
          </c:cat>
          <c:val>
            <c:numRef>
              <c:f>'2009 Demands'!$K$8:$BK$8</c:f>
              <c:numCache>
                <c:formatCode>#,##0</c:formatCode>
                <c:ptCount val="53"/>
                <c:pt idx="0">
                  <c:v>518677.84491691604</c:v>
                </c:pt>
                <c:pt idx="1">
                  <c:v>545580.2227653038</c:v>
                </c:pt>
                <c:pt idx="2">
                  <c:v>560808.15244785207</c:v>
                </c:pt>
                <c:pt idx="3">
                  <c:v>581270.69073815516</c:v>
                </c:pt>
                <c:pt idx="4">
                  <c:v>601758.80628964247</c:v>
                </c:pt>
                <c:pt idx="5">
                  <c:v>621865.90385954722</c:v>
                </c:pt>
                <c:pt idx="6">
                  <c:v>641414.97964828636</c:v>
                </c:pt>
                <c:pt idx="7">
                  <c:v>660275.59334259899</c:v>
                </c:pt>
                <c:pt idx="8">
                  <c:v>678333.93887171242</c:v>
                </c:pt>
                <c:pt idx="9">
                  <c:v>695484.8509212624</c:v>
                </c:pt>
                <c:pt idx="10">
                  <c:v>711629.31569630932</c:v>
                </c:pt>
                <c:pt idx="11">
                  <c:v>727415.55816097872</c:v>
                </c:pt>
                <c:pt idx="12">
                  <c:v>742800.73011634569</c:v>
                </c:pt>
                <c:pt idx="13">
                  <c:v>756970.18952529528</c:v>
                </c:pt>
                <c:pt idx="14">
                  <c:v>770627.76022485143</c:v>
                </c:pt>
                <c:pt idx="15">
                  <c:v>783735.24480451143</c:v>
                </c:pt>
                <c:pt idx="16">
                  <c:v>796255.6811110687</c:v>
                </c:pt>
                <c:pt idx="17">
                  <c:v>808153.43591078732</c:v>
                </c:pt>
                <c:pt idx="18">
                  <c:v>819394.31707850436</c:v>
                </c:pt>
                <c:pt idx="19">
                  <c:v>829945.69588002749</c:v>
                </c:pt>
                <c:pt idx="20">
                  <c:v>840636.55742168974</c:v>
                </c:pt>
                <c:pt idx="21">
                  <c:v>850597.488658502</c:v>
                </c:pt>
                <c:pt idx="22">
                  <c:v>859799.06377702043</c:v>
                </c:pt>
                <c:pt idx="23">
                  <c:v>869103.54290495976</c:v>
                </c:pt>
                <c:pt idx="24">
                  <c:v>878511.62485515734</c:v>
                </c:pt>
                <c:pt idx="25">
                  <c:v>888024.06329157902</c:v>
                </c:pt>
                <c:pt idx="26">
                  <c:v>897641.65988982772</c:v>
                </c:pt>
                <c:pt idx="27">
                  <c:v>907365.25884503243</c:v>
                </c:pt>
                <c:pt idx="28">
                  <c:v>917341.44116148923</c:v>
                </c:pt>
                <c:pt idx="29">
                  <c:v>927317.62347794743</c:v>
                </c:pt>
                <c:pt idx="30">
                  <c:v>937293.80579440424</c:v>
                </c:pt>
                <c:pt idx="31">
                  <c:v>947269.98811086139</c:v>
                </c:pt>
                <c:pt idx="32">
                  <c:v>957246.17042731913</c:v>
                </c:pt>
                <c:pt idx="33">
                  <c:v>967222.35274377663</c:v>
                </c:pt>
                <c:pt idx="34">
                  <c:v>977198.53506023448</c:v>
                </c:pt>
                <c:pt idx="35">
                  <c:v>987174.71737669187</c:v>
                </c:pt>
                <c:pt idx="36">
                  <c:v>997150.89969314914</c:v>
                </c:pt>
                <c:pt idx="37">
                  <c:v>1007127.0820096063</c:v>
                </c:pt>
                <c:pt idx="38">
                  <c:v>1017103.2643260643</c:v>
                </c:pt>
                <c:pt idx="39">
                  <c:v>1027079.4466425239</c:v>
                </c:pt>
                <c:pt idx="40">
                  <c:v>1037055.6289589793</c:v>
                </c:pt>
                <c:pt idx="41">
                  <c:v>1047031.8112754392</c:v>
                </c:pt>
                <c:pt idx="42">
                  <c:v>1057007.9935918951</c:v>
                </c:pt>
                <c:pt idx="43">
                  <c:v>1066984.1759083541</c:v>
                </c:pt>
                <c:pt idx="44">
                  <c:v>1076960.3582248096</c:v>
                </c:pt>
                <c:pt idx="45">
                  <c:v>1086936.5405412707</c:v>
                </c:pt>
                <c:pt idx="46">
                  <c:v>1096912.7228577246</c:v>
                </c:pt>
                <c:pt idx="47">
                  <c:v>1106888.905174182</c:v>
                </c:pt>
                <c:pt idx="48">
                  <c:v>1116865.0874906401</c:v>
                </c:pt>
                <c:pt idx="49">
                  <c:v>1126841.2698071001</c:v>
                </c:pt>
                <c:pt idx="50">
                  <c:v>1136817.4521235544</c:v>
                </c:pt>
                <c:pt idx="51">
                  <c:v>1146793.6344400141</c:v>
                </c:pt>
                <c:pt idx="52">
                  <c:v>1156769.8167564701</c:v>
                </c:pt>
              </c:numCache>
            </c:numRef>
          </c:val>
        </c:ser>
        <c:dLbls/>
        <c:marker val="1"/>
        <c:axId val="59339136"/>
        <c:axId val="59341056"/>
      </c:lineChart>
      <c:dateAx>
        <c:axId val="593391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52719200887902329"/>
              <c:y val="0.9445350734094616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9341056"/>
        <c:crosses val="autoZero"/>
        <c:lblOffset val="100"/>
        <c:baseTimeUnit val="days"/>
        <c:majorUnit val="10"/>
        <c:minorUnit val="1"/>
      </c:dateAx>
      <c:valAx>
        <c:axId val="59341056"/>
        <c:scaling>
          <c:orientation val="minMax"/>
          <c:max val="1400000"/>
        </c:scaling>
        <c:axPos val="l"/>
        <c:numFmt formatCode="#,##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9339136"/>
        <c:crosses val="autoZero"/>
        <c:crossBetween val="midCat"/>
      </c:valAx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9.7109826589595383E-2"/>
          <c:y val="6.9544364508393283E-2"/>
          <c:w val="0.89248554913294775"/>
          <c:h val="0.7218225419664267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0000"/>
            </a:solidFill>
            <a:ln w="12889">
              <a:solidFill>
                <a:schemeClr val="tx1"/>
              </a:solidFill>
              <a:prstDash val="solid"/>
            </a:ln>
          </c:spPr>
          <c:dPt>
            <c:idx val="5"/>
            <c:spPr>
              <a:solidFill>
                <a:srgbClr val="99CCFF"/>
              </a:solidFill>
              <a:ln w="12889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FF0000"/>
              </a:solidFill>
              <a:ln w="12889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99CCFF"/>
              </a:solidFill>
              <a:ln w="12889">
                <a:solidFill>
                  <a:schemeClr val="tx1"/>
                </a:solidFill>
                <a:prstDash val="solid"/>
              </a:ln>
            </c:spPr>
          </c:dPt>
          <c:dPt>
            <c:idx val="10"/>
          </c:dPt>
          <c:dPt>
            <c:idx val="11"/>
            <c:spPr>
              <a:solidFill>
                <a:srgbClr val="99CCFF"/>
              </a:solidFill>
              <a:ln w="12889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FF0000"/>
              </a:solidFill>
              <a:ln w="12889">
                <a:solidFill>
                  <a:schemeClr val="tx1"/>
                </a:solidFill>
                <a:prstDash val="solid"/>
              </a:ln>
            </c:spPr>
          </c:dPt>
          <c:dLbls>
            <c:dLbl>
              <c:idx val="5"/>
              <c:layout>
                <c:manualLayout>
                  <c:x val="5.3478390069031049E-3"/>
                  <c:y val="-2.3354364676120811E-2"/>
                </c:manualLayout>
              </c:layout>
              <c:dLblPos val="outEnd"/>
              <c:showVal val="1"/>
            </c:dLbl>
            <c:dLbl>
              <c:idx val="8"/>
              <c:layout>
                <c:manualLayout>
                  <c:x val="5.1699013579519877E-3"/>
                  <c:y val="-1.7703781812450903E-2"/>
                </c:manualLayout>
              </c:layout>
              <c:dLblPos val="outEnd"/>
              <c:showVal val="1"/>
            </c:dLbl>
            <c:dLbl>
              <c:idx val="9"/>
              <c:layout>
                <c:manualLayout>
                  <c:x val="2.0590910178780847E-3"/>
                  <c:y val="1.0632340650156159E-2"/>
                </c:manualLayout>
              </c:layout>
              <c:dLblPos val="outEnd"/>
              <c:showVal val="1"/>
            </c:dLbl>
            <c:dLbl>
              <c:idx val="10"/>
              <c:layout>
                <c:manualLayout>
                  <c:x val="0"/>
                  <c:y val="-2.7932960893854758E-3"/>
                </c:manualLayout>
              </c:layout>
              <c:showVal val="1"/>
            </c:dLbl>
            <c:spPr>
              <a:noFill/>
              <a:ln w="25777">
                <a:noFill/>
              </a:ln>
            </c:spPr>
            <c:txPr>
              <a:bodyPr/>
              <a:lstStyle/>
              <a:p>
                <a:pPr>
                  <a:defRPr sz="162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Sheet1!$B$2:$O$2</c:f>
              <c:numCache>
                <c:formatCode>0%</c:formatCode>
                <c:ptCount val="14"/>
                <c:pt idx="0">
                  <c:v>0.62000000000000011</c:v>
                </c:pt>
                <c:pt idx="1">
                  <c:v>0.59</c:v>
                </c:pt>
                <c:pt idx="2">
                  <c:v>0.25</c:v>
                </c:pt>
                <c:pt idx="3">
                  <c:v>0.53</c:v>
                </c:pt>
                <c:pt idx="4">
                  <c:v>0.51</c:v>
                </c:pt>
                <c:pt idx="5">
                  <c:v>1.05</c:v>
                </c:pt>
                <c:pt idx="6">
                  <c:v>0.73000000000000009</c:v>
                </c:pt>
                <c:pt idx="7">
                  <c:v>0.68</c:v>
                </c:pt>
                <c:pt idx="8">
                  <c:v>1.02</c:v>
                </c:pt>
                <c:pt idx="9">
                  <c:v>0.88</c:v>
                </c:pt>
                <c:pt idx="10">
                  <c:v>0.73000000000000009</c:v>
                </c:pt>
                <c:pt idx="11">
                  <c:v>1.3900000000000001</c:v>
                </c:pt>
                <c:pt idx="12">
                  <c:v>0.45</c:v>
                </c:pt>
                <c:pt idx="13">
                  <c:v>0.47000000000000003</c:v>
                </c:pt>
              </c:numCache>
            </c:numRef>
          </c:val>
        </c:ser>
        <c:dLbls>
          <c:showVal val="1"/>
        </c:dLbls>
        <c:axId val="64065536"/>
        <c:axId val="64067072"/>
      </c:barChart>
      <c:lineChart>
        <c:grouping val="standard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38666">
              <a:solidFill>
                <a:srgbClr val="0000FF"/>
              </a:solidFill>
              <a:prstDash val="solid"/>
            </a:ln>
          </c:spPr>
          <c:marker>
            <c:symbol val="none"/>
          </c:marker>
          <c:dLbls>
            <c:delete val="1"/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Sheet1!$B$3:$O$3</c:f>
              <c:numCache>
                <c:formatCode>0%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Val val="1"/>
        </c:dLbls>
        <c:marker val="1"/>
        <c:axId val="64065536"/>
        <c:axId val="64067072"/>
      </c:lineChart>
      <c:catAx>
        <c:axId val="64065536"/>
        <c:scaling>
          <c:orientation val="minMax"/>
        </c:scaling>
        <c:axPos val="b"/>
        <c:numFmt formatCode="General" sourceLinked="1"/>
        <c:tickLblPos val="nextTo"/>
        <c:spPr>
          <a:ln w="32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2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067072"/>
        <c:crosses val="autoZero"/>
        <c:auto val="1"/>
        <c:lblAlgn val="ctr"/>
        <c:lblOffset val="100"/>
        <c:tickLblSkip val="1"/>
        <c:tickMarkSkip val="1"/>
      </c:catAx>
      <c:valAx>
        <c:axId val="64067072"/>
        <c:scaling>
          <c:orientation val="minMax"/>
          <c:max val="1.6"/>
          <c:min val="0"/>
        </c:scaling>
        <c:axPos val="l"/>
        <c:numFmt formatCode="0%" sourceLinked="1"/>
        <c:tickLblPos val="nextTo"/>
        <c:spPr>
          <a:ln w="32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2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065536"/>
        <c:crosses val="autoZero"/>
        <c:crossBetween val="between"/>
        <c:majorUnit val="0.2"/>
        <c:minorUnit val="0.2"/>
      </c:valAx>
      <c:spPr>
        <a:noFill/>
        <a:ln w="12889">
          <a:solidFill>
            <a:schemeClr val="tx1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82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5244201093892976"/>
          <c:y val="5.9957269672501132E-2"/>
          <c:w val="0.79171597633136093"/>
          <c:h val="0.7644539614561027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Historical</c:v>
                </c:pt>
              </c:strCache>
            </c:strRef>
          </c:tx>
          <c:spPr>
            <a:ln w="31750">
              <a:solidFill>
                <a:srgbClr val="00FFFF"/>
              </a:solidFill>
              <a:prstDash val="solid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Sheet1!$B$2:$GL$2</c:f>
              <c:numCache>
                <c:formatCode>General</c:formatCode>
                <c:ptCount val="193"/>
                <c:pt idx="0">
                  <c:v>1214.26</c:v>
                </c:pt>
                <c:pt idx="1">
                  <c:v>1213.79</c:v>
                </c:pt>
                <c:pt idx="2">
                  <c:v>1211.33</c:v>
                </c:pt>
                <c:pt idx="3">
                  <c:v>1208.78</c:v>
                </c:pt>
                <c:pt idx="4">
                  <c:v>1207.6699999999998</c:v>
                </c:pt>
                <c:pt idx="5">
                  <c:v>1204.0899999999999</c:v>
                </c:pt>
                <c:pt idx="6">
                  <c:v>1199.97</c:v>
                </c:pt>
                <c:pt idx="7">
                  <c:v>1196.6599999999999</c:v>
                </c:pt>
                <c:pt idx="8">
                  <c:v>1196.72</c:v>
                </c:pt>
                <c:pt idx="9">
                  <c:v>1196.6599999999999</c:v>
                </c:pt>
                <c:pt idx="10">
                  <c:v>1196.45</c:v>
                </c:pt>
                <c:pt idx="11">
                  <c:v>1196.1199999999999</c:v>
                </c:pt>
                <c:pt idx="12">
                  <c:v>1197.27</c:v>
                </c:pt>
                <c:pt idx="13">
                  <c:v>1196.6199999999999</c:v>
                </c:pt>
                <c:pt idx="14">
                  <c:v>1194.6799999999998</c:v>
                </c:pt>
                <c:pt idx="15">
                  <c:v>1190.76</c:v>
                </c:pt>
                <c:pt idx="16">
                  <c:v>1187.32</c:v>
                </c:pt>
                <c:pt idx="17">
                  <c:v>1183.1199999999999</c:v>
                </c:pt>
                <c:pt idx="18">
                  <c:v>1180.78</c:v>
                </c:pt>
                <c:pt idx="19">
                  <c:v>1179.97</c:v>
                </c:pt>
                <c:pt idx="20">
                  <c:v>1177.96</c:v>
                </c:pt>
                <c:pt idx="21">
                  <c:v>1178.03</c:v>
                </c:pt>
                <c:pt idx="22">
                  <c:v>1177.22</c:v>
                </c:pt>
                <c:pt idx="23">
                  <c:v>1177.3699999999999</c:v>
                </c:pt>
                <c:pt idx="24">
                  <c:v>1177.94</c:v>
                </c:pt>
                <c:pt idx="25">
                  <c:v>1176.5</c:v>
                </c:pt>
                <c:pt idx="26">
                  <c:v>1172.06</c:v>
                </c:pt>
                <c:pt idx="27">
                  <c:v>1167.49</c:v>
                </c:pt>
                <c:pt idx="28">
                  <c:v>1162.3899999999999</c:v>
                </c:pt>
                <c:pt idx="29">
                  <c:v>1159.1899999999998</c:v>
                </c:pt>
                <c:pt idx="30">
                  <c:v>1157.57</c:v>
                </c:pt>
                <c:pt idx="31">
                  <c:v>1156.42</c:v>
                </c:pt>
                <c:pt idx="32">
                  <c:v>1155.42</c:v>
                </c:pt>
                <c:pt idx="33">
                  <c:v>1154.8899999999999</c:v>
                </c:pt>
                <c:pt idx="34">
                  <c:v>1153.3</c:v>
                </c:pt>
                <c:pt idx="35">
                  <c:v>1152.1299999999999</c:v>
                </c:pt>
                <c:pt idx="36">
                  <c:v>1153.33</c:v>
                </c:pt>
                <c:pt idx="37">
                  <c:v>1154.42</c:v>
                </c:pt>
                <c:pt idx="38">
                  <c:v>1153.0899999999999</c:v>
                </c:pt>
                <c:pt idx="39">
                  <c:v>1148.27</c:v>
                </c:pt>
                <c:pt idx="40">
                  <c:v>1144.6799999999998</c:v>
                </c:pt>
                <c:pt idx="41">
                  <c:v>1143.1899999999998</c:v>
                </c:pt>
                <c:pt idx="42">
                  <c:v>1141.93</c:v>
                </c:pt>
                <c:pt idx="43">
                  <c:v>1143.27</c:v>
                </c:pt>
                <c:pt idx="44">
                  <c:v>1142.1199999999999</c:v>
                </c:pt>
                <c:pt idx="45">
                  <c:v>1141.1699999999998</c:v>
                </c:pt>
                <c:pt idx="46">
                  <c:v>1139.48</c:v>
                </c:pt>
                <c:pt idx="47">
                  <c:v>1139.1199999999999</c:v>
                </c:pt>
                <c:pt idx="48">
                  <c:v>1140.3899999999999</c:v>
                </c:pt>
                <c:pt idx="49">
                  <c:v>1140.1099999999999</c:v>
                </c:pt>
                <c:pt idx="50">
                  <c:v>1138.7</c:v>
                </c:pt>
                <c:pt idx="51">
                  <c:v>1134.98</c:v>
                </c:pt>
                <c:pt idx="52">
                  <c:v>1129.7</c:v>
                </c:pt>
                <c:pt idx="53">
                  <c:v>1126.93</c:v>
                </c:pt>
                <c:pt idx="54">
                  <c:v>1125.73</c:v>
                </c:pt>
                <c:pt idx="55">
                  <c:v>1126.6699999999998</c:v>
                </c:pt>
                <c:pt idx="56">
                  <c:v>1125.8599999999999</c:v>
                </c:pt>
                <c:pt idx="57">
                  <c:v>1127.43</c:v>
                </c:pt>
                <c:pt idx="58">
                  <c:v>1130.1299999999999</c:v>
                </c:pt>
                <c:pt idx="59">
                  <c:v>1130.01</c:v>
                </c:pt>
                <c:pt idx="60">
                  <c:v>1137.4000000000001</c:v>
                </c:pt>
                <c:pt idx="61">
                  <c:v>1143.25</c:v>
                </c:pt>
                <c:pt idx="62">
                  <c:v>1147.6599999999999</c:v>
                </c:pt>
                <c:pt idx="63">
                  <c:v>1144.45</c:v>
                </c:pt>
                <c:pt idx="64">
                  <c:v>1141.8899999999999</c:v>
                </c:pt>
                <c:pt idx="65">
                  <c:v>1140.46</c:v>
                </c:pt>
                <c:pt idx="66">
                  <c:v>1139.01</c:v>
                </c:pt>
                <c:pt idx="67">
                  <c:v>1139.6099999999999</c:v>
                </c:pt>
                <c:pt idx="68">
                  <c:v>1138.3599999999999</c:v>
                </c:pt>
                <c:pt idx="69">
                  <c:v>1137.01</c:v>
                </c:pt>
                <c:pt idx="70">
                  <c:v>1135.27</c:v>
                </c:pt>
                <c:pt idx="71">
                  <c:v>1137.52</c:v>
                </c:pt>
                <c:pt idx="72">
                  <c:v>1139.46</c:v>
                </c:pt>
                <c:pt idx="73">
                  <c:v>1141.2</c:v>
                </c:pt>
                <c:pt idx="74">
                  <c:v>1139.48</c:v>
                </c:pt>
                <c:pt idx="75">
                  <c:v>1135.94</c:v>
                </c:pt>
                <c:pt idx="76">
                  <c:v>1131.1399999999999</c:v>
                </c:pt>
                <c:pt idx="77">
                  <c:v>1128.26</c:v>
                </c:pt>
                <c:pt idx="78">
                  <c:v>1126.42</c:v>
                </c:pt>
                <c:pt idx="79">
                  <c:v>1126.54</c:v>
                </c:pt>
                <c:pt idx="80">
                  <c:v>1125.3599999999999</c:v>
                </c:pt>
                <c:pt idx="81">
                  <c:v>1126.1299999999999</c:v>
                </c:pt>
                <c:pt idx="82">
                  <c:v>1126.6299999999999</c:v>
                </c:pt>
                <c:pt idx="83">
                  <c:v>1128.1199999999999</c:v>
                </c:pt>
                <c:pt idx="84">
                  <c:v>1129.55</c:v>
                </c:pt>
                <c:pt idx="85">
                  <c:v>1129.3499999999999</c:v>
                </c:pt>
                <c:pt idx="86">
                  <c:v>1125.79</c:v>
                </c:pt>
                <c:pt idx="87">
                  <c:v>1120.6899999999998</c:v>
                </c:pt>
                <c:pt idx="88">
                  <c:v>1115.8899999999999</c:v>
                </c:pt>
                <c:pt idx="89">
                  <c:v>1113.5</c:v>
                </c:pt>
                <c:pt idx="90">
                  <c:v>1111.58</c:v>
                </c:pt>
                <c:pt idx="91">
                  <c:v>1111.8399999999999</c:v>
                </c:pt>
                <c:pt idx="92">
                  <c:v>1111.06</c:v>
                </c:pt>
                <c:pt idx="93">
                  <c:v>1110.95</c:v>
                </c:pt>
                <c:pt idx="94">
                  <c:v>1111.22</c:v>
                </c:pt>
                <c:pt idx="95">
                  <c:v>1114.81</c:v>
                </c:pt>
                <c:pt idx="96">
                  <c:v>1116.46</c:v>
                </c:pt>
                <c:pt idx="97">
                  <c:v>1116.93</c:v>
                </c:pt>
                <c:pt idx="98">
                  <c:v>1115.6499999999999</c:v>
                </c:pt>
                <c:pt idx="99">
                  <c:v>1110.6099999999999</c:v>
                </c:pt>
                <c:pt idx="100">
                  <c:v>1107.05</c:v>
                </c:pt>
                <c:pt idx="101">
                  <c:v>1104.98</c:v>
                </c:pt>
                <c:pt idx="102">
                  <c:v>1104.42</c:v>
                </c:pt>
                <c:pt idx="103">
                  <c:v>1105.1299999999999</c:v>
                </c:pt>
                <c:pt idx="104">
                  <c:v>1105.76</c:v>
                </c:pt>
                <c:pt idx="105">
                  <c:v>1107.94</c:v>
                </c:pt>
                <c:pt idx="106">
                  <c:v>1107.33</c:v>
                </c:pt>
                <c:pt idx="107">
                  <c:v>1110.97</c:v>
                </c:pt>
                <c:pt idx="108">
                  <c:v>1111.78</c:v>
                </c:pt>
                <c:pt idx="109">
                  <c:v>1111.43</c:v>
                </c:pt>
                <c:pt idx="110">
                  <c:v>1107.4000000000001</c:v>
                </c:pt>
                <c:pt idx="111">
                  <c:v>1101.26</c:v>
                </c:pt>
                <c:pt idx="112">
                  <c:v>1096.92</c:v>
                </c:pt>
                <c:pt idx="113">
                  <c:v>1095.26</c:v>
                </c:pt>
                <c:pt idx="114">
                  <c:v>1094.2</c:v>
                </c:pt>
                <c:pt idx="115">
                  <c:v>1093.73</c:v>
                </c:pt>
                <c:pt idx="116">
                  <c:v>1093.6799999999998</c:v>
                </c:pt>
                <c:pt idx="117">
                  <c:v>1093.26</c:v>
                </c:pt>
                <c:pt idx="118">
                  <c:v>1093.52</c:v>
                </c:pt>
                <c:pt idx="119">
                  <c:v>1096.3</c:v>
                </c:pt>
                <c:pt idx="120">
                  <c:v>1100.02</c:v>
                </c:pt>
                <c:pt idx="121">
                  <c:v>1103.21</c:v>
                </c:pt>
                <c:pt idx="122">
                  <c:v>1100.6599999999999</c:v>
                </c:pt>
                <c:pt idx="123">
                  <c:v>1098</c:v>
                </c:pt>
                <c:pt idx="124">
                  <c:v>1094.3</c:v>
                </c:pt>
                <c:pt idx="125">
                  <c:v>1089.3</c:v>
                </c:pt>
                <c:pt idx="126">
                  <c:v>1086.97</c:v>
                </c:pt>
                <c:pt idx="127">
                  <c:v>1086.9100000000001</c:v>
                </c:pt>
                <c:pt idx="128">
                  <c:v>1083.81</c:v>
                </c:pt>
                <c:pt idx="129">
                  <c:v>1082.3599999999999</c:v>
                </c:pt>
                <c:pt idx="130">
                  <c:v>1081.94</c:v>
                </c:pt>
                <c:pt idx="131">
                  <c:v>1086.3</c:v>
                </c:pt>
                <c:pt idx="132">
                  <c:v>1091.73</c:v>
                </c:pt>
                <c:pt idx="133">
                  <c:v>1095.78</c:v>
                </c:pt>
                <c:pt idx="134">
                  <c:v>1096.3899999999999</c:v>
                </c:pt>
                <c:pt idx="135">
                  <c:v>1095.76</c:v>
                </c:pt>
                <c:pt idx="136">
                  <c:v>1097.9000000000001</c:v>
                </c:pt>
                <c:pt idx="137">
                  <c:v>1102.3799999999999</c:v>
                </c:pt>
                <c:pt idx="138">
                  <c:v>1107.07</c:v>
                </c:pt>
                <c:pt idx="139">
                  <c:v>1113.45</c:v>
                </c:pt>
                <c:pt idx="140">
                  <c:v>1116.04</c:v>
                </c:pt>
                <c:pt idx="141">
                  <c:v>1121</c:v>
                </c:pt>
                <c:pt idx="142">
                  <c:v>1125.82</c:v>
                </c:pt>
                <c:pt idx="143">
                  <c:v>1132.83</c:v>
                </c:pt>
                <c:pt idx="144">
                  <c:v>1134.1799999999998</c:v>
                </c:pt>
                <c:pt idx="145">
                  <c:v>1133.06</c:v>
                </c:pt>
                <c:pt idx="146">
                  <c:v>1129.4100000000001</c:v>
                </c:pt>
                <c:pt idx="147">
                  <c:v>1123.93</c:v>
                </c:pt>
                <c:pt idx="148">
                  <c:v>1119.3799999999999</c:v>
                </c:pt>
                <c:pt idx="149">
                  <c:v>1115.8399999999999</c:v>
                </c:pt>
                <c:pt idx="150">
                  <c:v>1115.92</c:v>
                </c:pt>
                <c:pt idx="151">
                  <c:v>1116.56</c:v>
                </c:pt>
                <c:pt idx="152">
                  <c:v>1115.1599999999999</c:v>
                </c:pt>
                <c:pt idx="153">
                  <c:v>1116.5</c:v>
                </c:pt>
                <c:pt idx="154">
                  <c:v>1117.24</c:v>
                </c:pt>
                <c:pt idx="155">
                  <c:v>1120.3599999999999</c:v>
                </c:pt>
                <c:pt idx="156">
                  <c:v>1122.32</c:v>
                </c:pt>
                <c:pt idx="157">
                  <c:v>1122.1399999999999</c:v>
                </c:pt>
                <c:pt idx="158">
                  <c:v>1118.5899999999999</c:v>
                </c:pt>
                <c:pt idx="159">
                  <c:v>1112.9100000000001</c:v>
                </c:pt>
                <c:pt idx="160">
                  <c:v>1108.3599999999999</c:v>
                </c:pt>
                <c:pt idx="161">
                  <c:v>1105.98</c:v>
                </c:pt>
                <c:pt idx="162">
                  <c:v>1105.92</c:v>
                </c:pt>
                <c:pt idx="163">
                  <c:v>1106.1299999999999</c:v>
                </c:pt>
                <c:pt idx="164">
                  <c:v>1106.92</c:v>
                </c:pt>
                <c:pt idx="165">
                  <c:v>1104.04</c:v>
                </c:pt>
                <c:pt idx="166">
                  <c:v>1106.3599999999999</c:v>
                </c:pt>
                <c:pt idx="167">
                  <c:v>1106.73</c:v>
                </c:pt>
                <c:pt idx="168">
                  <c:v>1108.75</c:v>
                </c:pt>
              </c:numCache>
            </c:numRef>
          </c:val>
        </c:ser>
        <c:ser>
          <c:idx val="5"/>
          <c:order val="1"/>
          <c:tx>
            <c:strRef>
              <c:f>Sheet1!$A$3</c:f>
              <c:strCache>
                <c:ptCount val="1"/>
                <c:pt idx="0">
                  <c:v>Most Prob. Feb. 14 Forecast</c:v>
                </c:pt>
              </c:strCache>
            </c:strRef>
          </c:tx>
          <c:spPr>
            <a:ln w="28091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Sheet1!$B$3:$GL$3</c:f>
              <c:numCache>
                <c:formatCode>General</c:formatCode>
                <c:ptCount val="193"/>
                <c:pt idx="168">
                  <c:v>1108.75</c:v>
                </c:pt>
                <c:pt idx="169">
                  <c:v>1108.4000000000001</c:v>
                </c:pt>
                <c:pt idx="170">
                  <c:v>1103.4000000000001</c:v>
                </c:pt>
                <c:pt idx="171">
                  <c:v>1096.9000000000001</c:v>
                </c:pt>
                <c:pt idx="172">
                  <c:v>1091.1299999999999</c:v>
                </c:pt>
                <c:pt idx="173">
                  <c:v>1086.74</c:v>
                </c:pt>
                <c:pt idx="174">
                  <c:v>1084.8599999999999</c:v>
                </c:pt>
                <c:pt idx="175">
                  <c:v>1084.6099999999999</c:v>
                </c:pt>
                <c:pt idx="176">
                  <c:v>1083.74</c:v>
                </c:pt>
                <c:pt idx="177">
                  <c:v>1084.06</c:v>
                </c:pt>
                <c:pt idx="178">
                  <c:v>1083.6599999999999</c:v>
                </c:pt>
                <c:pt idx="179">
                  <c:v>1086.79</c:v>
                </c:pt>
                <c:pt idx="180">
                  <c:v>1088</c:v>
                </c:pt>
                <c:pt idx="181">
                  <c:v>1088.04</c:v>
                </c:pt>
                <c:pt idx="182">
                  <c:v>1083.97</c:v>
                </c:pt>
                <c:pt idx="183">
                  <c:v>1078.31</c:v>
                </c:pt>
                <c:pt idx="184">
                  <c:v>1074.04</c:v>
                </c:pt>
                <c:pt idx="185">
                  <c:v>1071.78</c:v>
                </c:pt>
                <c:pt idx="186">
                  <c:v>1072.78</c:v>
                </c:pt>
                <c:pt idx="187">
                  <c:v>1075.4100000000001</c:v>
                </c:pt>
                <c:pt idx="188">
                  <c:v>1077.25</c:v>
                </c:pt>
                <c:pt idx="189">
                  <c:v>1078.6099999999999</c:v>
                </c:pt>
                <c:pt idx="190">
                  <c:v>1078.1599999999999</c:v>
                </c:pt>
                <c:pt idx="191">
                  <c:v>1081.99</c:v>
                </c:pt>
                <c:pt idx="192">
                  <c:v>1084.28</c:v>
                </c:pt>
              </c:numCache>
            </c:numRef>
          </c:val>
        </c:ser>
        <c:ser>
          <c:idx val="4"/>
          <c:order val="2"/>
          <c:tx>
            <c:strRef>
              <c:f>Sheet1!$A$4</c:f>
              <c:strCache>
                <c:ptCount val="1"/>
                <c:pt idx="0">
                  <c:v>Min. Prob. Jan.14 Forecast </c:v>
                </c:pt>
              </c:strCache>
            </c:strRef>
          </c:tx>
          <c:spPr>
            <a:ln w="28574">
              <a:solidFill>
                <a:srgbClr val="FF00FF"/>
              </a:solidFill>
              <a:prstDash val="dash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Sheet1!$B$4:$GL$4</c:f>
              <c:numCache>
                <c:formatCode>General</c:formatCode>
                <c:ptCount val="193"/>
                <c:pt idx="168">
                  <c:v>1108.75</c:v>
                </c:pt>
                <c:pt idx="169">
                  <c:v>1108.05</c:v>
                </c:pt>
                <c:pt idx="170">
                  <c:v>1102.3699999999999</c:v>
                </c:pt>
                <c:pt idx="171">
                  <c:v>1095.44</c:v>
                </c:pt>
                <c:pt idx="172">
                  <c:v>1089.3799999999999</c:v>
                </c:pt>
                <c:pt idx="173">
                  <c:v>1084.81</c:v>
                </c:pt>
                <c:pt idx="174">
                  <c:v>1082.8699999999999</c:v>
                </c:pt>
                <c:pt idx="175">
                  <c:v>1082.29</c:v>
                </c:pt>
                <c:pt idx="176">
                  <c:v>1081.3399999999999</c:v>
                </c:pt>
                <c:pt idx="177">
                  <c:v>1080.53</c:v>
                </c:pt>
                <c:pt idx="178">
                  <c:v>1079.45</c:v>
                </c:pt>
                <c:pt idx="179">
                  <c:v>1080.42</c:v>
                </c:pt>
                <c:pt idx="180">
                  <c:v>1081.55</c:v>
                </c:pt>
                <c:pt idx="181">
                  <c:v>1080.98</c:v>
                </c:pt>
                <c:pt idx="182">
                  <c:v>1076.1199999999999</c:v>
                </c:pt>
                <c:pt idx="183">
                  <c:v>1068.7</c:v>
                </c:pt>
                <c:pt idx="184">
                  <c:v>1063.56</c:v>
                </c:pt>
                <c:pt idx="185">
                  <c:v>1058.56</c:v>
                </c:pt>
                <c:pt idx="186">
                  <c:v>1057.06</c:v>
                </c:pt>
                <c:pt idx="187">
                  <c:v>1056.74</c:v>
                </c:pt>
                <c:pt idx="188">
                  <c:v>1056.32</c:v>
                </c:pt>
                <c:pt idx="189">
                  <c:v>1056.45</c:v>
                </c:pt>
                <c:pt idx="190">
                  <c:v>1054.82</c:v>
                </c:pt>
                <c:pt idx="191">
                  <c:v>1056.7</c:v>
                </c:pt>
              </c:numCache>
            </c:numRef>
          </c:val>
        </c:ser>
        <c:ser>
          <c:idx val="1"/>
          <c:order val="3"/>
          <c:tx>
            <c:strRef>
              <c:f>Sheet1!$A$5</c:f>
              <c:strCache>
                <c:ptCount val="1"/>
                <c:pt idx="0">
                  <c:v>Max. Prob. Jan.14 Forecast </c:v>
                </c:pt>
              </c:strCache>
            </c:strRef>
          </c:tx>
          <c:spPr>
            <a:ln>
              <a:solidFill>
                <a:srgbClr val="FF00FF"/>
              </a:solidFill>
              <a:prstDash val="dash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Sheet1!$B$5:$GL$5</c:f>
              <c:numCache>
                <c:formatCode>General</c:formatCode>
                <c:ptCount val="193"/>
                <c:pt idx="168">
                  <c:v>1108.75</c:v>
                </c:pt>
                <c:pt idx="169">
                  <c:v>1109.5999999999999</c:v>
                </c:pt>
                <c:pt idx="170">
                  <c:v>1104.6699999999998</c:v>
                </c:pt>
                <c:pt idx="171">
                  <c:v>1099.03</c:v>
                </c:pt>
                <c:pt idx="172">
                  <c:v>1093.9100000000001</c:v>
                </c:pt>
                <c:pt idx="173">
                  <c:v>1090.1399999999999</c:v>
                </c:pt>
                <c:pt idx="174">
                  <c:v>1088.82</c:v>
                </c:pt>
                <c:pt idx="175">
                  <c:v>1089.24</c:v>
                </c:pt>
                <c:pt idx="176">
                  <c:v>1088.94</c:v>
                </c:pt>
                <c:pt idx="177">
                  <c:v>1090.3599999999999</c:v>
                </c:pt>
                <c:pt idx="178">
                  <c:v>1091.1499999999999</c:v>
                </c:pt>
                <c:pt idx="179">
                  <c:v>1095.08</c:v>
                </c:pt>
                <c:pt idx="180">
                  <c:v>1098.07</c:v>
                </c:pt>
                <c:pt idx="181">
                  <c:v>1098.95</c:v>
                </c:pt>
                <c:pt idx="182">
                  <c:v>1095.8</c:v>
                </c:pt>
                <c:pt idx="183">
                  <c:v>1094.3799999999999</c:v>
                </c:pt>
                <c:pt idx="184">
                  <c:v>1095.5899999999999</c:v>
                </c:pt>
                <c:pt idx="185">
                  <c:v>1097.46</c:v>
                </c:pt>
                <c:pt idx="186">
                  <c:v>1101.23</c:v>
                </c:pt>
                <c:pt idx="187">
                  <c:v>1105.8799999999999</c:v>
                </c:pt>
                <c:pt idx="188">
                  <c:v>1109.3</c:v>
                </c:pt>
                <c:pt idx="189">
                  <c:v>1110.58</c:v>
                </c:pt>
                <c:pt idx="190">
                  <c:v>1110.26</c:v>
                </c:pt>
                <c:pt idx="191">
                  <c:v>1113.72</c:v>
                </c:pt>
              </c:numCache>
            </c:numRef>
          </c:val>
        </c:ser>
        <c:ser>
          <c:idx val="2"/>
          <c:order val="4"/>
          <c:tx>
            <c:strRef>
              <c:f>Sheet1!$A$6</c:f>
              <c:strCache>
                <c:ptCount val="1"/>
                <c:pt idx="0">
                  <c:v>Shortage</c:v>
                </c:pt>
              </c:strCache>
            </c:strRef>
          </c:tx>
          <c:spPr>
            <a:ln>
              <a:solidFill>
                <a:srgbClr val="1008B8"/>
              </a:solidFill>
              <a:prstDash val="dash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Sheet1!$B$6:$GL$6</c:f>
              <c:numCache>
                <c:formatCode>General</c:formatCode>
                <c:ptCount val="193"/>
                <c:pt idx="0">
                  <c:v>1075</c:v>
                </c:pt>
                <c:pt idx="1">
                  <c:v>1075</c:v>
                </c:pt>
                <c:pt idx="2">
                  <c:v>1075</c:v>
                </c:pt>
                <c:pt idx="3">
                  <c:v>1075</c:v>
                </c:pt>
                <c:pt idx="4">
                  <c:v>1075</c:v>
                </c:pt>
                <c:pt idx="5">
                  <c:v>1075</c:v>
                </c:pt>
                <c:pt idx="6">
                  <c:v>1075</c:v>
                </c:pt>
                <c:pt idx="7">
                  <c:v>1075</c:v>
                </c:pt>
                <c:pt idx="8">
                  <c:v>1075</c:v>
                </c:pt>
                <c:pt idx="9">
                  <c:v>1075</c:v>
                </c:pt>
                <c:pt idx="10">
                  <c:v>1075</c:v>
                </c:pt>
                <c:pt idx="11">
                  <c:v>1075</c:v>
                </c:pt>
                <c:pt idx="12">
                  <c:v>1075</c:v>
                </c:pt>
                <c:pt idx="13">
                  <c:v>1075</c:v>
                </c:pt>
                <c:pt idx="14">
                  <c:v>1075</c:v>
                </c:pt>
                <c:pt idx="15">
                  <c:v>1075</c:v>
                </c:pt>
                <c:pt idx="16">
                  <c:v>1075</c:v>
                </c:pt>
                <c:pt idx="17">
                  <c:v>1075</c:v>
                </c:pt>
                <c:pt idx="18">
                  <c:v>1075</c:v>
                </c:pt>
                <c:pt idx="19">
                  <c:v>1075</c:v>
                </c:pt>
                <c:pt idx="20">
                  <c:v>1075</c:v>
                </c:pt>
                <c:pt idx="21">
                  <c:v>1075</c:v>
                </c:pt>
                <c:pt idx="22">
                  <c:v>1075</c:v>
                </c:pt>
                <c:pt idx="23">
                  <c:v>1075</c:v>
                </c:pt>
                <c:pt idx="24">
                  <c:v>1075</c:v>
                </c:pt>
                <c:pt idx="25">
                  <c:v>1075</c:v>
                </c:pt>
                <c:pt idx="26">
                  <c:v>1075</c:v>
                </c:pt>
                <c:pt idx="27">
                  <c:v>1075</c:v>
                </c:pt>
                <c:pt idx="28">
                  <c:v>1075</c:v>
                </c:pt>
                <c:pt idx="29">
                  <c:v>1075</c:v>
                </c:pt>
                <c:pt idx="30">
                  <c:v>1075</c:v>
                </c:pt>
                <c:pt idx="31">
                  <c:v>1075</c:v>
                </c:pt>
                <c:pt idx="32">
                  <c:v>1075</c:v>
                </c:pt>
                <c:pt idx="33">
                  <c:v>1075</c:v>
                </c:pt>
                <c:pt idx="34">
                  <c:v>1075</c:v>
                </c:pt>
                <c:pt idx="35">
                  <c:v>1075</c:v>
                </c:pt>
                <c:pt idx="36">
                  <c:v>1075</c:v>
                </c:pt>
                <c:pt idx="37">
                  <c:v>1075</c:v>
                </c:pt>
                <c:pt idx="38">
                  <c:v>1075</c:v>
                </c:pt>
                <c:pt idx="39">
                  <c:v>1075</c:v>
                </c:pt>
                <c:pt idx="40">
                  <c:v>1075</c:v>
                </c:pt>
                <c:pt idx="41">
                  <c:v>1075</c:v>
                </c:pt>
                <c:pt idx="42">
                  <c:v>1075</c:v>
                </c:pt>
                <c:pt idx="43">
                  <c:v>1075</c:v>
                </c:pt>
                <c:pt idx="44">
                  <c:v>1075</c:v>
                </c:pt>
                <c:pt idx="45">
                  <c:v>1075</c:v>
                </c:pt>
                <c:pt idx="46">
                  <c:v>1075</c:v>
                </c:pt>
                <c:pt idx="47">
                  <c:v>1075</c:v>
                </c:pt>
                <c:pt idx="48">
                  <c:v>1075</c:v>
                </c:pt>
                <c:pt idx="49">
                  <c:v>1075</c:v>
                </c:pt>
                <c:pt idx="50">
                  <c:v>1075</c:v>
                </c:pt>
                <c:pt idx="51">
                  <c:v>1075</c:v>
                </c:pt>
                <c:pt idx="52">
                  <c:v>1075</c:v>
                </c:pt>
                <c:pt idx="53">
                  <c:v>1075</c:v>
                </c:pt>
                <c:pt idx="54">
                  <c:v>1075</c:v>
                </c:pt>
                <c:pt idx="55">
                  <c:v>1075</c:v>
                </c:pt>
                <c:pt idx="56">
                  <c:v>1075</c:v>
                </c:pt>
                <c:pt idx="57">
                  <c:v>1075</c:v>
                </c:pt>
                <c:pt idx="58">
                  <c:v>1075</c:v>
                </c:pt>
                <c:pt idx="59">
                  <c:v>1075</c:v>
                </c:pt>
                <c:pt idx="60">
                  <c:v>1075</c:v>
                </c:pt>
                <c:pt idx="61">
                  <c:v>1075</c:v>
                </c:pt>
                <c:pt idx="62">
                  <c:v>1075</c:v>
                </c:pt>
                <c:pt idx="63">
                  <c:v>1075</c:v>
                </c:pt>
                <c:pt idx="64">
                  <c:v>1075</c:v>
                </c:pt>
                <c:pt idx="65">
                  <c:v>1075</c:v>
                </c:pt>
                <c:pt idx="66">
                  <c:v>1075</c:v>
                </c:pt>
                <c:pt idx="67">
                  <c:v>1075</c:v>
                </c:pt>
                <c:pt idx="68">
                  <c:v>1075</c:v>
                </c:pt>
                <c:pt idx="69">
                  <c:v>1075</c:v>
                </c:pt>
                <c:pt idx="70">
                  <c:v>1075</c:v>
                </c:pt>
                <c:pt idx="71">
                  <c:v>1075</c:v>
                </c:pt>
                <c:pt idx="72">
                  <c:v>1075</c:v>
                </c:pt>
                <c:pt idx="73">
                  <c:v>1075</c:v>
                </c:pt>
                <c:pt idx="74">
                  <c:v>1075</c:v>
                </c:pt>
                <c:pt idx="75">
                  <c:v>1075</c:v>
                </c:pt>
                <c:pt idx="76">
                  <c:v>1075</c:v>
                </c:pt>
                <c:pt idx="77">
                  <c:v>1075</c:v>
                </c:pt>
                <c:pt idx="78">
                  <c:v>1075</c:v>
                </c:pt>
                <c:pt idx="79">
                  <c:v>1075</c:v>
                </c:pt>
                <c:pt idx="80">
                  <c:v>1075</c:v>
                </c:pt>
                <c:pt idx="81">
                  <c:v>1075</c:v>
                </c:pt>
                <c:pt idx="82">
                  <c:v>1075</c:v>
                </c:pt>
                <c:pt idx="83">
                  <c:v>1075</c:v>
                </c:pt>
                <c:pt idx="84">
                  <c:v>1075</c:v>
                </c:pt>
                <c:pt idx="85">
                  <c:v>1075</c:v>
                </c:pt>
                <c:pt idx="86">
                  <c:v>1075</c:v>
                </c:pt>
                <c:pt idx="87">
                  <c:v>1075</c:v>
                </c:pt>
                <c:pt idx="88">
                  <c:v>1075</c:v>
                </c:pt>
                <c:pt idx="89">
                  <c:v>1075</c:v>
                </c:pt>
                <c:pt idx="90">
                  <c:v>1075</c:v>
                </c:pt>
                <c:pt idx="91">
                  <c:v>1075</c:v>
                </c:pt>
                <c:pt idx="92">
                  <c:v>1075</c:v>
                </c:pt>
                <c:pt idx="93">
                  <c:v>1075</c:v>
                </c:pt>
                <c:pt idx="94">
                  <c:v>1075</c:v>
                </c:pt>
                <c:pt idx="95">
                  <c:v>1075</c:v>
                </c:pt>
                <c:pt idx="96">
                  <c:v>1075</c:v>
                </c:pt>
                <c:pt idx="97">
                  <c:v>1075</c:v>
                </c:pt>
                <c:pt idx="98">
                  <c:v>1075</c:v>
                </c:pt>
                <c:pt idx="99">
                  <c:v>1075</c:v>
                </c:pt>
                <c:pt idx="100">
                  <c:v>1075</c:v>
                </c:pt>
                <c:pt idx="101">
                  <c:v>1075</c:v>
                </c:pt>
                <c:pt idx="102">
                  <c:v>1075</c:v>
                </c:pt>
                <c:pt idx="103">
                  <c:v>1075</c:v>
                </c:pt>
                <c:pt idx="104">
                  <c:v>1075</c:v>
                </c:pt>
                <c:pt idx="105">
                  <c:v>1075</c:v>
                </c:pt>
                <c:pt idx="106">
                  <c:v>1075</c:v>
                </c:pt>
                <c:pt idx="107">
                  <c:v>1075</c:v>
                </c:pt>
                <c:pt idx="108">
                  <c:v>1075</c:v>
                </c:pt>
                <c:pt idx="109">
                  <c:v>1075</c:v>
                </c:pt>
                <c:pt idx="110">
                  <c:v>1075</c:v>
                </c:pt>
                <c:pt idx="111">
                  <c:v>1075</c:v>
                </c:pt>
                <c:pt idx="112">
                  <c:v>1075</c:v>
                </c:pt>
                <c:pt idx="113">
                  <c:v>1075</c:v>
                </c:pt>
                <c:pt idx="114">
                  <c:v>1075</c:v>
                </c:pt>
                <c:pt idx="115">
                  <c:v>1075</c:v>
                </c:pt>
                <c:pt idx="116">
                  <c:v>1075</c:v>
                </c:pt>
                <c:pt idx="117">
                  <c:v>1075</c:v>
                </c:pt>
                <c:pt idx="118">
                  <c:v>1075</c:v>
                </c:pt>
                <c:pt idx="119">
                  <c:v>1075</c:v>
                </c:pt>
                <c:pt idx="120">
                  <c:v>1075</c:v>
                </c:pt>
                <c:pt idx="121">
                  <c:v>1075</c:v>
                </c:pt>
                <c:pt idx="122">
                  <c:v>1075</c:v>
                </c:pt>
                <c:pt idx="123">
                  <c:v>1075</c:v>
                </c:pt>
                <c:pt idx="124">
                  <c:v>1075</c:v>
                </c:pt>
                <c:pt idx="125">
                  <c:v>1075</c:v>
                </c:pt>
                <c:pt idx="126">
                  <c:v>1075</c:v>
                </c:pt>
                <c:pt idx="127">
                  <c:v>1075</c:v>
                </c:pt>
                <c:pt idx="128">
                  <c:v>1075</c:v>
                </c:pt>
                <c:pt idx="129">
                  <c:v>1075</c:v>
                </c:pt>
                <c:pt idx="130">
                  <c:v>1075</c:v>
                </c:pt>
                <c:pt idx="131">
                  <c:v>1075</c:v>
                </c:pt>
                <c:pt idx="132">
                  <c:v>1075</c:v>
                </c:pt>
                <c:pt idx="133">
                  <c:v>1075</c:v>
                </c:pt>
                <c:pt idx="134">
                  <c:v>1075</c:v>
                </c:pt>
                <c:pt idx="135">
                  <c:v>1075</c:v>
                </c:pt>
                <c:pt idx="136">
                  <c:v>1075</c:v>
                </c:pt>
                <c:pt idx="137">
                  <c:v>1075</c:v>
                </c:pt>
                <c:pt idx="138">
                  <c:v>1075</c:v>
                </c:pt>
                <c:pt idx="139">
                  <c:v>1075</c:v>
                </c:pt>
                <c:pt idx="140">
                  <c:v>1075</c:v>
                </c:pt>
                <c:pt idx="141">
                  <c:v>1075</c:v>
                </c:pt>
                <c:pt idx="142">
                  <c:v>1075</c:v>
                </c:pt>
                <c:pt idx="143">
                  <c:v>1075</c:v>
                </c:pt>
                <c:pt idx="144">
                  <c:v>1075</c:v>
                </c:pt>
                <c:pt idx="145">
                  <c:v>1075</c:v>
                </c:pt>
                <c:pt idx="146">
                  <c:v>1075</c:v>
                </c:pt>
                <c:pt idx="147">
                  <c:v>1075</c:v>
                </c:pt>
                <c:pt idx="148">
                  <c:v>1075</c:v>
                </c:pt>
                <c:pt idx="149">
                  <c:v>1075</c:v>
                </c:pt>
                <c:pt idx="150">
                  <c:v>1075</c:v>
                </c:pt>
                <c:pt idx="151">
                  <c:v>1075</c:v>
                </c:pt>
                <c:pt idx="152">
                  <c:v>1075</c:v>
                </c:pt>
                <c:pt idx="153">
                  <c:v>1075</c:v>
                </c:pt>
                <c:pt idx="154">
                  <c:v>1075</c:v>
                </c:pt>
                <c:pt idx="155">
                  <c:v>1075</c:v>
                </c:pt>
                <c:pt idx="156">
                  <c:v>1075</c:v>
                </c:pt>
                <c:pt idx="157">
                  <c:v>1075</c:v>
                </c:pt>
                <c:pt idx="158">
                  <c:v>1075</c:v>
                </c:pt>
                <c:pt idx="159">
                  <c:v>1075</c:v>
                </c:pt>
                <c:pt idx="160">
                  <c:v>1075</c:v>
                </c:pt>
                <c:pt idx="161">
                  <c:v>1075</c:v>
                </c:pt>
                <c:pt idx="162">
                  <c:v>1075</c:v>
                </c:pt>
                <c:pt idx="163">
                  <c:v>1075</c:v>
                </c:pt>
                <c:pt idx="164">
                  <c:v>1075</c:v>
                </c:pt>
                <c:pt idx="165">
                  <c:v>1075</c:v>
                </c:pt>
                <c:pt idx="166">
                  <c:v>1075</c:v>
                </c:pt>
                <c:pt idx="167">
                  <c:v>1075</c:v>
                </c:pt>
                <c:pt idx="168">
                  <c:v>1075</c:v>
                </c:pt>
                <c:pt idx="169">
                  <c:v>1075</c:v>
                </c:pt>
                <c:pt idx="170">
                  <c:v>1075</c:v>
                </c:pt>
                <c:pt idx="171">
                  <c:v>1075</c:v>
                </c:pt>
                <c:pt idx="172">
                  <c:v>1075</c:v>
                </c:pt>
                <c:pt idx="173">
                  <c:v>1075</c:v>
                </c:pt>
                <c:pt idx="174">
                  <c:v>1075</c:v>
                </c:pt>
                <c:pt idx="175">
                  <c:v>1075</c:v>
                </c:pt>
                <c:pt idx="176">
                  <c:v>1075</c:v>
                </c:pt>
                <c:pt idx="177">
                  <c:v>1075</c:v>
                </c:pt>
                <c:pt idx="178">
                  <c:v>1075</c:v>
                </c:pt>
                <c:pt idx="179">
                  <c:v>1075</c:v>
                </c:pt>
                <c:pt idx="180">
                  <c:v>1075</c:v>
                </c:pt>
                <c:pt idx="181">
                  <c:v>1075</c:v>
                </c:pt>
                <c:pt idx="182">
                  <c:v>1075</c:v>
                </c:pt>
                <c:pt idx="183">
                  <c:v>1075</c:v>
                </c:pt>
                <c:pt idx="184">
                  <c:v>1075</c:v>
                </c:pt>
                <c:pt idx="185">
                  <c:v>1075</c:v>
                </c:pt>
                <c:pt idx="186">
                  <c:v>1075</c:v>
                </c:pt>
                <c:pt idx="187">
                  <c:v>1075</c:v>
                </c:pt>
                <c:pt idx="188">
                  <c:v>1075</c:v>
                </c:pt>
                <c:pt idx="189">
                  <c:v>1075</c:v>
                </c:pt>
                <c:pt idx="190">
                  <c:v>1075</c:v>
                </c:pt>
                <c:pt idx="191">
                  <c:v>1075</c:v>
                </c:pt>
                <c:pt idx="192">
                  <c:v>1075</c:v>
                </c:pt>
              </c:numCache>
            </c:numRef>
          </c:val>
        </c:ser>
        <c:ser>
          <c:idx val="3"/>
          <c:order val="5"/>
          <c:tx>
            <c:strRef>
              <c:f>Sheet1!$A$7</c:f>
              <c:strCache>
                <c:ptCount val="1"/>
                <c:pt idx="0">
                  <c:v>Top of Spillway</c:v>
                </c:pt>
              </c:strCache>
            </c:strRef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Sheet1!$B$7:$GL$7</c:f>
              <c:numCache>
                <c:formatCode>General</c:formatCode>
                <c:ptCount val="193"/>
                <c:pt idx="0">
                  <c:v>1221.4000000000001</c:v>
                </c:pt>
                <c:pt idx="1">
                  <c:v>1221.4000000000001</c:v>
                </c:pt>
                <c:pt idx="2">
                  <c:v>1221.4000000000001</c:v>
                </c:pt>
                <c:pt idx="3">
                  <c:v>1221.4000000000001</c:v>
                </c:pt>
                <c:pt idx="4">
                  <c:v>1221.4000000000001</c:v>
                </c:pt>
                <c:pt idx="5">
                  <c:v>1221.4000000000001</c:v>
                </c:pt>
                <c:pt idx="6">
                  <c:v>1221.4000000000001</c:v>
                </c:pt>
                <c:pt idx="7">
                  <c:v>1221.4000000000001</c:v>
                </c:pt>
                <c:pt idx="8">
                  <c:v>1221.4000000000001</c:v>
                </c:pt>
                <c:pt idx="9">
                  <c:v>1221.4000000000001</c:v>
                </c:pt>
                <c:pt idx="10">
                  <c:v>1221.4000000000001</c:v>
                </c:pt>
                <c:pt idx="11">
                  <c:v>1221.4000000000001</c:v>
                </c:pt>
                <c:pt idx="12">
                  <c:v>1221.4000000000001</c:v>
                </c:pt>
                <c:pt idx="13">
                  <c:v>1221.4000000000001</c:v>
                </c:pt>
                <c:pt idx="14">
                  <c:v>1221.4000000000001</c:v>
                </c:pt>
                <c:pt idx="15">
                  <c:v>1221.4000000000001</c:v>
                </c:pt>
                <c:pt idx="16">
                  <c:v>1221.4000000000001</c:v>
                </c:pt>
                <c:pt idx="17">
                  <c:v>1221.4000000000001</c:v>
                </c:pt>
                <c:pt idx="18">
                  <c:v>1221.4000000000001</c:v>
                </c:pt>
                <c:pt idx="19">
                  <c:v>1221.4000000000001</c:v>
                </c:pt>
                <c:pt idx="20">
                  <c:v>1221.4000000000001</c:v>
                </c:pt>
                <c:pt idx="21">
                  <c:v>1221.4000000000001</c:v>
                </c:pt>
                <c:pt idx="22">
                  <c:v>1221.4000000000001</c:v>
                </c:pt>
                <c:pt idx="23">
                  <c:v>1221.4000000000001</c:v>
                </c:pt>
                <c:pt idx="24">
                  <c:v>1221.4000000000001</c:v>
                </c:pt>
                <c:pt idx="25">
                  <c:v>1221.4000000000001</c:v>
                </c:pt>
                <c:pt idx="26">
                  <c:v>1221.4000000000001</c:v>
                </c:pt>
                <c:pt idx="27">
                  <c:v>1221.4000000000001</c:v>
                </c:pt>
                <c:pt idx="28">
                  <c:v>1221.4000000000001</c:v>
                </c:pt>
                <c:pt idx="29">
                  <c:v>1221.4000000000001</c:v>
                </c:pt>
                <c:pt idx="30">
                  <c:v>1221.4000000000001</c:v>
                </c:pt>
                <c:pt idx="31">
                  <c:v>1221.4000000000001</c:v>
                </c:pt>
                <c:pt idx="32">
                  <c:v>1221.4000000000001</c:v>
                </c:pt>
                <c:pt idx="33">
                  <c:v>1221.4000000000001</c:v>
                </c:pt>
                <c:pt idx="34">
                  <c:v>1221.4000000000001</c:v>
                </c:pt>
                <c:pt idx="35">
                  <c:v>1221.4000000000001</c:v>
                </c:pt>
                <c:pt idx="36">
                  <c:v>1221.4000000000001</c:v>
                </c:pt>
                <c:pt idx="37">
                  <c:v>1221.4000000000001</c:v>
                </c:pt>
                <c:pt idx="38">
                  <c:v>1221.4000000000001</c:v>
                </c:pt>
                <c:pt idx="39">
                  <c:v>1221.4000000000001</c:v>
                </c:pt>
                <c:pt idx="40">
                  <c:v>1221.4000000000001</c:v>
                </c:pt>
                <c:pt idx="41">
                  <c:v>1221.4000000000001</c:v>
                </c:pt>
                <c:pt idx="42">
                  <c:v>1221.4000000000001</c:v>
                </c:pt>
                <c:pt idx="43">
                  <c:v>1221.4000000000001</c:v>
                </c:pt>
                <c:pt idx="44">
                  <c:v>1221.4000000000001</c:v>
                </c:pt>
                <c:pt idx="45">
                  <c:v>1221.4000000000001</c:v>
                </c:pt>
                <c:pt idx="46">
                  <c:v>1221.4000000000001</c:v>
                </c:pt>
                <c:pt idx="47">
                  <c:v>1221.4000000000001</c:v>
                </c:pt>
                <c:pt idx="48">
                  <c:v>1221.4000000000001</c:v>
                </c:pt>
                <c:pt idx="49">
                  <c:v>1221.4000000000001</c:v>
                </c:pt>
                <c:pt idx="50">
                  <c:v>1221.4000000000001</c:v>
                </c:pt>
                <c:pt idx="51">
                  <c:v>1221.4000000000001</c:v>
                </c:pt>
                <c:pt idx="52">
                  <c:v>1221.4000000000001</c:v>
                </c:pt>
                <c:pt idx="53">
                  <c:v>1221.4000000000001</c:v>
                </c:pt>
                <c:pt idx="54">
                  <c:v>1221.4000000000001</c:v>
                </c:pt>
                <c:pt idx="55">
                  <c:v>1221.4000000000001</c:v>
                </c:pt>
                <c:pt idx="56">
                  <c:v>1221.4000000000001</c:v>
                </c:pt>
                <c:pt idx="57">
                  <c:v>1221.4000000000001</c:v>
                </c:pt>
                <c:pt idx="58">
                  <c:v>1221.4000000000001</c:v>
                </c:pt>
                <c:pt idx="59">
                  <c:v>1221.4000000000001</c:v>
                </c:pt>
                <c:pt idx="60">
                  <c:v>1221.4000000000001</c:v>
                </c:pt>
                <c:pt idx="61">
                  <c:v>1221.4000000000001</c:v>
                </c:pt>
                <c:pt idx="62">
                  <c:v>1221.4000000000001</c:v>
                </c:pt>
                <c:pt idx="63">
                  <c:v>1221.4000000000001</c:v>
                </c:pt>
                <c:pt idx="64">
                  <c:v>1221.4000000000001</c:v>
                </c:pt>
                <c:pt idx="65">
                  <c:v>1221.4000000000001</c:v>
                </c:pt>
                <c:pt idx="66">
                  <c:v>1221.4000000000001</c:v>
                </c:pt>
                <c:pt idx="67">
                  <c:v>1221.4000000000001</c:v>
                </c:pt>
                <c:pt idx="68">
                  <c:v>1221.4000000000001</c:v>
                </c:pt>
                <c:pt idx="69">
                  <c:v>1221.4000000000001</c:v>
                </c:pt>
                <c:pt idx="70">
                  <c:v>1221.4000000000001</c:v>
                </c:pt>
                <c:pt idx="71">
                  <c:v>1221.4000000000001</c:v>
                </c:pt>
                <c:pt idx="72">
                  <c:v>1221.4000000000001</c:v>
                </c:pt>
                <c:pt idx="73">
                  <c:v>1221.4000000000001</c:v>
                </c:pt>
                <c:pt idx="74">
                  <c:v>1221.4000000000001</c:v>
                </c:pt>
                <c:pt idx="75">
                  <c:v>1221.4000000000001</c:v>
                </c:pt>
                <c:pt idx="76">
                  <c:v>1221.4000000000001</c:v>
                </c:pt>
                <c:pt idx="77">
                  <c:v>1221.4000000000001</c:v>
                </c:pt>
                <c:pt idx="78">
                  <c:v>1221.4000000000001</c:v>
                </c:pt>
                <c:pt idx="79">
                  <c:v>1221.4000000000001</c:v>
                </c:pt>
                <c:pt idx="80">
                  <c:v>1221.4000000000001</c:v>
                </c:pt>
                <c:pt idx="81">
                  <c:v>1221.4000000000001</c:v>
                </c:pt>
                <c:pt idx="82">
                  <c:v>1221.4000000000001</c:v>
                </c:pt>
                <c:pt idx="83">
                  <c:v>1221.4000000000001</c:v>
                </c:pt>
                <c:pt idx="84">
                  <c:v>1221.4000000000001</c:v>
                </c:pt>
                <c:pt idx="85">
                  <c:v>1221.4000000000001</c:v>
                </c:pt>
                <c:pt idx="86">
                  <c:v>1221.4000000000001</c:v>
                </c:pt>
                <c:pt idx="87">
                  <c:v>1221.4000000000001</c:v>
                </c:pt>
                <c:pt idx="88">
                  <c:v>1221.4000000000001</c:v>
                </c:pt>
                <c:pt idx="89">
                  <c:v>1221.4000000000001</c:v>
                </c:pt>
                <c:pt idx="90">
                  <c:v>1221.4000000000001</c:v>
                </c:pt>
                <c:pt idx="91">
                  <c:v>1221.4000000000001</c:v>
                </c:pt>
                <c:pt idx="92">
                  <c:v>1221.4000000000001</c:v>
                </c:pt>
                <c:pt idx="93">
                  <c:v>1221.4000000000001</c:v>
                </c:pt>
                <c:pt idx="94">
                  <c:v>1221.4000000000001</c:v>
                </c:pt>
                <c:pt idx="95">
                  <c:v>1221.4000000000001</c:v>
                </c:pt>
                <c:pt idx="96">
                  <c:v>1221.4000000000001</c:v>
                </c:pt>
                <c:pt idx="97">
                  <c:v>1221.4000000000001</c:v>
                </c:pt>
                <c:pt idx="98">
                  <c:v>1221.4000000000001</c:v>
                </c:pt>
                <c:pt idx="99">
                  <c:v>1221.4000000000001</c:v>
                </c:pt>
                <c:pt idx="100">
                  <c:v>1221.4000000000001</c:v>
                </c:pt>
                <c:pt idx="101">
                  <c:v>1221.4000000000001</c:v>
                </c:pt>
                <c:pt idx="102">
                  <c:v>1221.4000000000001</c:v>
                </c:pt>
                <c:pt idx="103">
                  <c:v>1221.4000000000001</c:v>
                </c:pt>
                <c:pt idx="104">
                  <c:v>1221.4000000000001</c:v>
                </c:pt>
                <c:pt idx="105">
                  <c:v>1221.4000000000001</c:v>
                </c:pt>
                <c:pt idx="106">
                  <c:v>1221.4000000000001</c:v>
                </c:pt>
                <c:pt idx="107">
                  <c:v>1221.4000000000001</c:v>
                </c:pt>
                <c:pt idx="108">
                  <c:v>1221.4000000000001</c:v>
                </c:pt>
                <c:pt idx="109">
                  <c:v>1221.4000000000001</c:v>
                </c:pt>
                <c:pt idx="110">
                  <c:v>1221.4000000000001</c:v>
                </c:pt>
                <c:pt idx="111">
                  <c:v>1221.4000000000001</c:v>
                </c:pt>
                <c:pt idx="112">
                  <c:v>1221.4000000000001</c:v>
                </c:pt>
                <c:pt idx="113">
                  <c:v>1221.4000000000001</c:v>
                </c:pt>
                <c:pt idx="114">
                  <c:v>1221.4000000000001</c:v>
                </c:pt>
                <c:pt idx="115">
                  <c:v>1221.4000000000001</c:v>
                </c:pt>
                <c:pt idx="116">
                  <c:v>1221.4000000000001</c:v>
                </c:pt>
                <c:pt idx="117">
                  <c:v>1221.4000000000001</c:v>
                </c:pt>
                <c:pt idx="118">
                  <c:v>1221.4000000000001</c:v>
                </c:pt>
                <c:pt idx="119">
                  <c:v>1221.4000000000001</c:v>
                </c:pt>
                <c:pt idx="120">
                  <c:v>1221.4000000000001</c:v>
                </c:pt>
                <c:pt idx="121">
                  <c:v>1221.4000000000001</c:v>
                </c:pt>
                <c:pt idx="122">
                  <c:v>1221.4000000000001</c:v>
                </c:pt>
                <c:pt idx="123">
                  <c:v>1221.4000000000001</c:v>
                </c:pt>
                <c:pt idx="124">
                  <c:v>1221.4000000000001</c:v>
                </c:pt>
                <c:pt idx="125">
                  <c:v>1221.4000000000001</c:v>
                </c:pt>
                <c:pt idx="126">
                  <c:v>1221.4000000000001</c:v>
                </c:pt>
                <c:pt idx="127">
                  <c:v>1221.4000000000001</c:v>
                </c:pt>
                <c:pt idx="128">
                  <c:v>1221.4000000000001</c:v>
                </c:pt>
                <c:pt idx="129">
                  <c:v>1221.4000000000001</c:v>
                </c:pt>
                <c:pt idx="130">
                  <c:v>1221.4000000000001</c:v>
                </c:pt>
                <c:pt idx="131">
                  <c:v>1221.4000000000001</c:v>
                </c:pt>
                <c:pt idx="132">
                  <c:v>1221.4000000000001</c:v>
                </c:pt>
                <c:pt idx="133">
                  <c:v>1221.4000000000001</c:v>
                </c:pt>
                <c:pt idx="134">
                  <c:v>1221.4000000000001</c:v>
                </c:pt>
                <c:pt idx="135">
                  <c:v>1221.4000000000001</c:v>
                </c:pt>
                <c:pt idx="136">
                  <c:v>1221.4000000000001</c:v>
                </c:pt>
                <c:pt idx="137">
                  <c:v>1221.4000000000001</c:v>
                </c:pt>
                <c:pt idx="138">
                  <c:v>1221.4000000000001</c:v>
                </c:pt>
                <c:pt idx="139">
                  <c:v>1221.4000000000001</c:v>
                </c:pt>
                <c:pt idx="140">
                  <c:v>1221.4000000000001</c:v>
                </c:pt>
                <c:pt idx="141">
                  <c:v>1221.4000000000001</c:v>
                </c:pt>
                <c:pt idx="142">
                  <c:v>1221.4000000000001</c:v>
                </c:pt>
                <c:pt idx="143">
                  <c:v>1221.4000000000001</c:v>
                </c:pt>
                <c:pt idx="144">
                  <c:v>1221.4000000000001</c:v>
                </c:pt>
                <c:pt idx="145">
                  <c:v>1221.4000000000001</c:v>
                </c:pt>
                <c:pt idx="146">
                  <c:v>1221.4000000000001</c:v>
                </c:pt>
                <c:pt idx="147">
                  <c:v>1221.4000000000001</c:v>
                </c:pt>
                <c:pt idx="148">
                  <c:v>1221.4000000000001</c:v>
                </c:pt>
                <c:pt idx="149">
                  <c:v>1221.4000000000001</c:v>
                </c:pt>
                <c:pt idx="150">
                  <c:v>1221.4000000000001</c:v>
                </c:pt>
                <c:pt idx="151">
                  <c:v>1221.4000000000001</c:v>
                </c:pt>
                <c:pt idx="152">
                  <c:v>1221.4000000000001</c:v>
                </c:pt>
                <c:pt idx="153">
                  <c:v>1221.4000000000001</c:v>
                </c:pt>
                <c:pt idx="154">
                  <c:v>1221.4000000000001</c:v>
                </c:pt>
                <c:pt idx="155">
                  <c:v>1221.4000000000001</c:v>
                </c:pt>
                <c:pt idx="156">
                  <c:v>1221.4000000000001</c:v>
                </c:pt>
                <c:pt idx="157">
                  <c:v>1221.4000000000001</c:v>
                </c:pt>
                <c:pt idx="158">
                  <c:v>1221.4000000000001</c:v>
                </c:pt>
                <c:pt idx="159">
                  <c:v>1221.4000000000001</c:v>
                </c:pt>
                <c:pt idx="160">
                  <c:v>1221.4000000000001</c:v>
                </c:pt>
                <c:pt idx="161">
                  <c:v>1221.4000000000001</c:v>
                </c:pt>
                <c:pt idx="162">
                  <c:v>1221.4000000000001</c:v>
                </c:pt>
                <c:pt idx="163">
                  <c:v>1221.4000000000001</c:v>
                </c:pt>
                <c:pt idx="164">
                  <c:v>1221.4000000000001</c:v>
                </c:pt>
                <c:pt idx="165">
                  <c:v>1221.4000000000001</c:v>
                </c:pt>
                <c:pt idx="166">
                  <c:v>1221.4000000000001</c:v>
                </c:pt>
                <c:pt idx="167">
                  <c:v>1221.4000000000001</c:v>
                </c:pt>
                <c:pt idx="168">
                  <c:v>1221.4000000000001</c:v>
                </c:pt>
                <c:pt idx="169">
                  <c:v>1221.4000000000001</c:v>
                </c:pt>
                <c:pt idx="170">
                  <c:v>1221.4000000000001</c:v>
                </c:pt>
                <c:pt idx="171">
                  <c:v>1221.4000000000001</c:v>
                </c:pt>
                <c:pt idx="172">
                  <c:v>1221.4000000000001</c:v>
                </c:pt>
                <c:pt idx="173">
                  <c:v>1221.4000000000001</c:v>
                </c:pt>
                <c:pt idx="174">
                  <c:v>1221.4000000000001</c:v>
                </c:pt>
                <c:pt idx="175">
                  <c:v>1221.4000000000001</c:v>
                </c:pt>
                <c:pt idx="176">
                  <c:v>1221.4000000000001</c:v>
                </c:pt>
                <c:pt idx="177">
                  <c:v>1221.4000000000001</c:v>
                </c:pt>
                <c:pt idx="178">
                  <c:v>1221.4000000000001</c:v>
                </c:pt>
                <c:pt idx="179">
                  <c:v>1221.4000000000001</c:v>
                </c:pt>
                <c:pt idx="180">
                  <c:v>1221.4000000000001</c:v>
                </c:pt>
                <c:pt idx="181">
                  <c:v>1221.4000000000001</c:v>
                </c:pt>
                <c:pt idx="182">
                  <c:v>1221.4000000000001</c:v>
                </c:pt>
                <c:pt idx="183">
                  <c:v>1221.4000000000001</c:v>
                </c:pt>
                <c:pt idx="184">
                  <c:v>1221.4000000000001</c:v>
                </c:pt>
                <c:pt idx="185">
                  <c:v>1221.4000000000001</c:v>
                </c:pt>
                <c:pt idx="186">
                  <c:v>1221.4000000000001</c:v>
                </c:pt>
                <c:pt idx="187">
                  <c:v>1221.4000000000001</c:v>
                </c:pt>
                <c:pt idx="188">
                  <c:v>1221.4000000000001</c:v>
                </c:pt>
                <c:pt idx="189">
                  <c:v>1221.4000000000001</c:v>
                </c:pt>
                <c:pt idx="190">
                  <c:v>1221.4000000000001</c:v>
                </c:pt>
                <c:pt idx="191">
                  <c:v>1221.4000000000001</c:v>
                </c:pt>
                <c:pt idx="192">
                  <c:v>1221.4000000000001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Shortage 1050</c:v>
                </c:pt>
              </c:strCache>
            </c:strRef>
          </c:tx>
          <c:spPr>
            <a:ln>
              <a:solidFill>
                <a:srgbClr val="1008B8"/>
              </a:solidFill>
              <a:prstDash val="dash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Sheet1!$B$8:$GL$8</c:f>
              <c:numCache>
                <c:formatCode>General</c:formatCode>
                <c:ptCount val="193"/>
                <c:pt idx="0">
                  <c:v>1050</c:v>
                </c:pt>
                <c:pt idx="1">
                  <c:v>1050</c:v>
                </c:pt>
                <c:pt idx="2">
                  <c:v>1050</c:v>
                </c:pt>
                <c:pt idx="3">
                  <c:v>1050</c:v>
                </c:pt>
                <c:pt idx="4">
                  <c:v>1050</c:v>
                </c:pt>
                <c:pt idx="5">
                  <c:v>1050</c:v>
                </c:pt>
                <c:pt idx="6">
                  <c:v>1050</c:v>
                </c:pt>
                <c:pt idx="7">
                  <c:v>1050</c:v>
                </c:pt>
                <c:pt idx="8">
                  <c:v>1050</c:v>
                </c:pt>
                <c:pt idx="9">
                  <c:v>1050</c:v>
                </c:pt>
                <c:pt idx="10">
                  <c:v>1050</c:v>
                </c:pt>
                <c:pt idx="11">
                  <c:v>1050</c:v>
                </c:pt>
                <c:pt idx="12">
                  <c:v>1050</c:v>
                </c:pt>
                <c:pt idx="13">
                  <c:v>1050</c:v>
                </c:pt>
                <c:pt idx="14">
                  <c:v>1050</c:v>
                </c:pt>
                <c:pt idx="15">
                  <c:v>1050</c:v>
                </c:pt>
                <c:pt idx="16">
                  <c:v>1050</c:v>
                </c:pt>
                <c:pt idx="17">
                  <c:v>1050</c:v>
                </c:pt>
                <c:pt idx="18">
                  <c:v>1050</c:v>
                </c:pt>
                <c:pt idx="19">
                  <c:v>1050</c:v>
                </c:pt>
                <c:pt idx="20">
                  <c:v>1050</c:v>
                </c:pt>
                <c:pt idx="21">
                  <c:v>1050</c:v>
                </c:pt>
                <c:pt idx="22">
                  <c:v>1050</c:v>
                </c:pt>
                <c:pt idx="23">
                  <c:v>1050</c:v>
                </c:pt>
                <c:pt idx="24">
                  <c:v>1050</c:v>
                </c:pt>
                <c:pt idx="25">
                  <c:v>1050</c:v>
                </c:pt>
                <c:pt idx="26">
                  <c:v>1050</c:v>
                </c:pt>
                <c:pt idx="27">
                  <c:v>1050</c:v>
                </c:pt>
                <c:pt idx="28">
                  <c:v>1050</c:v>
                </c:pt>
                <c:pt idx="29">
                  <c:v>1050</c:v>
                </c:pt>
                <c:pt idx="30">
                  <c:v>1050</c:v>
                </c:pt>
                <c:pt idx="31">
                  <c:v>1050</c:v>
                </c:pt>
                <c:pt idx="32">
                  <c:v>1050</c:v>
                </c:pt>
                <c:pt idx="33">
                  <c:v>1050</c:v>
                </c:pt>
                <c:pt idx="34">
                  <c:v>1050</c:v>
                </c:pt>
                <c:pt idx="35">
                  <c:v>1050</c:v>
                </c:pt>
                <c:pt idx="36">
                  <c:v>1050</c:v>
                </c:pt>
                <c:pt idx="37">
                  <c:v>1050</c:v>
                </c:pt>
                <c:pt idx="38">
                  <c:v>1050</c:v>
                </c:pt>
                <c:pt idx="39">
                  <c:v>1050</c:v>
                </c:pt>
                <c:pt idx="40">
                  <c:v>1050</c:v>
                </c:pt>
                <c:pt idx="41">
                  <c:v>1050</c:v>
                </c:pt>
                <c:pt idx="42">
                  <c:v>1050</c:v>
                </c:pt>
                <c:pt idx="43">
                  <c:v>1050</c:v>
                </c:pt>
                <c:pt idx="44">
                  <c:v>1050</c:v>
                </c:pt>
                <c:pt idx="45">
                  <c:v>1050</c:v>
                </c:pt>
                <c:pt idx="46">
                  <c:v>1050</c:v>
                </c:pt>
                <c:pt idx="47">
                  <c:v>1050</c:v>
                </c:pt>
                <c:pt idx="48">
                  <c:v>1050</c:v>
                </c:pt>
                <c:pt idx="49">
                  <c:v>1050</c:v>
                </c:pt>
                <c:pt idx="50">
                  <c:v>1050</c:v>
                </c:pt>
                <c:pt idx="51">
                  <c:v>1050</c:v>
                </c:pt>
                <c:pt idx="52">
                  <c:v>1050</c:v>
                </c:pt>
                <c:pt idx="53">
                  <c:v>1050</c:v>
                </c:pt>
                <c:pt idx="54">
                  <c:v>1050</c:v>
                </c:pt>
                <c:pt idx="55">
                  <c:v>1050</c:v>
                </c:pt>
                <c:pt idx="56">
                  <c:v>1050</c:v>
                </c:pt>
                <c:pt idx="57">
                  <c:v>1050</c:v>
                </c:pt>
                <c:pt idx="58">
                  <c:v>1050</c:v>
                </c:pt>
                <c:pt idx="59">
                  <c:v>1050</c:v>
                </c:pt>
                <c:pt idx="60">
                  <c:v>1050</c:v>
                </c:pt>
                <c:pt idx="61">
                  <c:v>1050</c:v>
                </c:pt>
                <c:pt idx="62">
                  <c:v>1050</c:v>
                </c:pt>
                <c:pt idx="63">
                  <c:v>1050</c:v>
                </c:pt>
                <c:pt idx="64">
                  <c:v>1050</c:v>
                </c:pt>
                <c:pt idx="65">
                  <c:v>1050</c:v>
                </c:pt>
                <c:pt idx="66">
                  <c:v>1050</c:v>
                </c:pt>
                <c:pt idx="67">
                  <c:v>1050</c:v>
                </c:pt>
                <c:pt idx="68">
                  <c:v>1050</c:v>
                </c:pt>
                <c:pt idx="69">
                  <c:v>1050</c:v>
                </c:pt>
                <c:pt idx="70">
                  <c:v>1050</c:v>
                </c:pt>
                <c:pt idx="71">
                  <c:v>1050</c:v>
                </c:pt>
                <c:pt idx="72">
                  <c:v>1050</c:v>
                </c:pt>
                <c:pt idx="73">
                  <c:v>1050</c:v>
                </c:pt>
                <c:pt idx="74">
                  <c:v>1050</c:v>
                </c:pt>
                <c:pt idx="75">
                  <c:v>1050</c:v>
                </c:pt>
                <c:pt idx="76">
                  <c:v>1050</c:v>
                </c:pt>
                <c:pt idx="77">
                  <c:v>1050</c:v>
                </c:pt>
                <c:pt idx="78">
                  <c:v>1050</c:v>
                </c:pt>
                <c:pt idx="79">
                  <c:v>1050</c:v>
                </c:pt>
                <c:pt idx="80">
                  <c:v>1050</c:v>
                </c:pt>
                <c:pt idx="81">
                  <c:v>1050</c:v>
                </c:pt>
                <c:pt idx="82">
                  <c:v>1050</c:v>
                </c:pt>
                <c:pt idx="83">
                  <c:v>1050</c:v>
                </c:pt>
                <c:pt idx="84">
                  <c:v>1050</c:v>
                </c:pt>
                <c:pt idx="85">
                  <c:v>1050</c:v>
                </c:pt>
                <c:pt idx="86">
                  <c:v>1050</c:v>
                </c:pt>
                <c:pt idx="87">
                  <c:v>1050</c:v>
                </c:pt>
                <c:pt idx="88">
                  <c:v>1050</c:v>
                </c:pt>
                <c:pt idx="89">
                  <c:v>1050</c:v>
                </c:pt>
                <c:pt idx="90">
                  <c:v>1050</c:v>
                </c:pt>
                <c:pt idx="91">
                  <c:v>1050</c:v>
                </c:pt>
                <c:pt idx="92">
                  <c:v>1050</c:v>
                </c:pt>
                <c:pt idx="93">
                  <c:v>1050</c:v>
                </c:pt>
                <c:pt idx="94">
                  <c:v>1050</c:v>
                </c:pt>
                <c:pt idx="95">
                  <c:v>1050</c:v>
                </c:pt>
                <c:pt idx="96">
                  <c:v>1050</c:v>
                </c:pt>
                <c:pt idx="97">
                  <c:v>1050</c:v>
                </c:pt>
                <c:pt idx="98">
                  <c:v>1050</c:v>
                </c:pt>
                <c:pt idx="99">
                  <c:v>1050</c:v>
                </c:pt>
                <c:pt idx="100">
                  <c:v>1050</c:v>
                </c:pt>
                <c:pt idx="101">
                  <c:v>1050</c:v>
                </c:pt>
                <c:pt idx="102">
                  <c:v>1050</c:v>
                </c:pt>
                <c:pt idx="103">
                  <c:v>1050</c:v>
                </c:pt>
                <c:pt idx="104">
                  <c:v>1050</c:v>
                </c:pt>
                <c:pt idx="105">
                  <c:v>1050</c:v>
                </c:pt>
                <c:pt idx="106">
                  <c:v>1050</c:v>
                </c:pt>
                <c:pt idx="107">
                  <c:v>1050</c:v>
                </c:pt>
                <c:pt idx="108">
                  <c:v>1050</c:v>
                </c:pt>
                <c:pt idx="109">
                  <c:v>1050</c:v>
                </c:pt>
                <c:pt idx="110">
                  <c:v>1050</c:v>
                </c:pt>
                <c:pt idx="111">
                  <c:v>1050</c:v>
                </c:pt>
                <c:pt idx="112">
                  <c:v>1050</c:v>
                </c:pt>
                <c:pt idx="113">
                  <c:v>1050</c:v>
                </c:pt>
                <c:pt idx="114">
                  <c:v>1050</c:v>
                </c:pt>
                <c:pt idx="115">
                  <c:v>1050</c:v>
                </c:pt>
                <c:pt idx="116">
                  <c:v>1050</c:v>
                </c:pt>
                <c:pt idx="117">
                  <c:v>1050</c:v>
                </c:pt>
                <c:pt idx="118">
                  <c:v>1050</c:v>
                </c:pt>
                <c:pt idx="119">
                  <c:v>1050</c:v>
                </c:pt>
                <c:pt idx="120">
                  <c:v>1050</c:v>
                </c:pt>
                <c:pt idx="121">
                  <c:v>1050</c:v>
                </c:pt>
                <c:pt idx="122">
                  <c:v>1050</c:v>
                </c:pt>
                <c:pt idx="123">
                  <c:v>1050</c:v>
                </c:pt>
                <c:pt idx="124">
                  <c:v>1050</c:v>
                </c:pt>
                <c:pt idx="125">
                  <c:v>1050</c:v>
                </c:pt>
                <c:pt idx="126">
                  <c:v>1050</c:v>
                </c:pt>
                <c:pt idx="127">
                  <c:v>1050</c:v>
                </c:pt>
                <c:pt idx="128">
                  <c:v>1050</c:v>
                </c:pt>
                <c:pt idx="129">
                  <c:v>1050</c:v>
                </c:pt>
                <c:pt idx="130">
                  <c:v>1050</c:v>
                </c:pt>
                <c:pt idx="131">
                  <c:v>1050</c:v>
                </c:pt>
                <c:pt idx="132">
                  <c:v>1050</c:v>
                </c:pt>
                <c:pt idx="133">
                  <c:v>1050</c:v>
                </c:pt>
                <c:pt idx="134">
                  <c:v>1050</c:v>
                </c:pt>
                <c:pt idx="135">
                  <c:v>1050</c:v>
                </c:pt>
                <c:pt idx="136">
                  <c:v>1050</c:v>
                </c:pt>
                <c:pt idx="137">
                  <c:v>1050</c:v>
                </c:pt>
                <c:pt idx="138">
                  <c:v>1050</c:v>
                </c:pt>
                <c:pt idx="139">
                  <c:v>1050</c:v>
                </c:pt>
                <c:pt idx="140">
                  <c:v>1050</c:v>
                </c:pt>
                <c:pt idx="141">
                  <c:v>1050</c:v>
                </c:pt>
                <c:pt idx="142">
                  <c:v>1050</c:v>
                </c:pt>
                <c:pt idx="143">
                  <c:v>1050</c:v>
                </c:pt>
                <c:pt idx="144">
                  <c:v>1050</c:v>
                </c:pt>
                <c:pt idx="145">
                  <c:v>1050</c:v>
                </c:pt>
                <c:pt idx="146">
                  <c:v>1050</c:v>
                </c:pt>
                <c:pt idx="147">
                  <c:v>1050</c:v>
                </c:pt>
                <c:pt idx="148">
                  <c:v>1050</c:v>
                </c:pt>
                <c:pt idx="149">
                  <c:v>1050</c:v>
                </c:pt>
                <c:pt idx="150">
                  <c:v>1050</c:v>
                </c:pt>
                <c:pt idx="151">
                  <c:v>1050</c:v>
                </c:pt>
                <c:pt idx="152">
                  <c:v>1050</c:v>
                </c:pt>
                <c:pt idx="153">
                  <c:v>1050</c:v>
                </c:pt>
                <c:pt idx="154">
                  <c:v>1050</c:v>
                </c:pt>
                <c:pt idx="155">
                  <c:v>1050</c:v>
                </c:pt>
                <c:pt idx="156">
                  <c:v>1050</c:v>
                </c:pt>
                <c:pt idx="157">
                  <c:v>1050</c:v>
                </c:pt>
                <c:pt idx="158">
                  <c:v>1050</c:v>
                </c:pt>
                <c:pt idx="159">
                  <c:v>1050</c:v>
                </c:pt>
                <c:pt idx="160">
                  <c:v>1050</c:v>
                </c:pt>
                <c:pt idx="161">
                  <c:v>1050</c:v>
                </c:pt>
                <c:pt idx="162">
                  <c:v>1050</c:v>
                </c:pt>
                <c:pt idx="163">
                  <c:v>1050</c:v>
                </c:pt>
                <c:pt idx="164">
                  <c:v>1050</c:v>
                </c:pt>
                <c:pt idx="165">
                  <c:v>1050</c:v>
                </c:pt>
                <c:pt idx="166">
                  <c:v>1050</c:v>
                </c:pt>
                <c:pt idx="167">
                  <c:v>1050</c:v>
                </c:pt>
                <c:pt idx="168">
                  <c:v>1050</c:v>
                </c:pt>
                <c:pt idx="169">
                  <c:v>1050</c:v>
                </c:pt>
                <c:pt idx="170">
                  <c:v>1050</c:v>
                </c:pt>
                <c:pt idx="171">
                  <c:v>1050</c:v>
                </c:pt>
                <c:pt idx="172">
                  <c:v>1050</c:v>
                </c:pt>
                <c:pt idx="173">
                  <c:v>1050</c:v>
                </c:pt>
                <c:pt idx="174">
                  <c:v>1050</c:v>
                </c:pt>
                <c:pt idx="175">
                  <c:v>1050</c:v>
                </c:pt>
                <c:pt idx="176">
                  <c:v>1050</c:v>
                </c:pt>
                <c:pt idx="177">
                  <c:v>1050</c:v>
                </c:pt>
                <c:pt idx="178">
                  <c:v>1050</c:v>
                </c:pt>
                <c:pt idx="179">
                  <c:v>1050</c:v>
                </c:pt>
                <c:pt idx="180">
                  <c:v>1050</c:v>
                </c:pt>
                <c:pt idx="181">
                  <c:v>1050</c:v>
                </c:pt>
                <c:pt idx="182">
                  <c:v>1050</c:v>
                </c:pt>
                <c:pt idx="183">
                  <c:v>1050</c:v>
                </c:pt>
                <c:pt idx="184">
                  <c:v>1050</c:v>
                </c:pt>
                <c:pt idx="185">
                  <c:v>1050</c:v>
                </c:pt>
                <c:pt idx="186">
                  <c:v>1050</c:v>
                </c:pt>
                <c:pt idx="187">
                  <c:v>1050</c:v>
                </c:pt>
                <c:pt idx="188">
                  <c:v>1050</c:v>
                </c:pt>
                <c:pt idx="189">
                  <c:v>1050</c:v>
                </c:pt>
                <c:pt idx="190">
                  <c:v>1050</c:v>
                </c:pt>
                <c:pt idx="191">
                  <c:v>1050</c:v>
                </c:pt>
                <c:pt idx="192">
                  <c:v>1050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Shortage 1025</c:v>
                </c:pt>
              </c:strCache>
            </c:strRef>
          </c:tx>
          <c:spPr>
            <a:ln>
              <a:solidFill>
                <a:srgbClr val="1008B8"/>
              </a:solidFill>
              <a:prstDash val="dash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Sheet1!$B$9:$GL$9</c:f>
              <c:numCache>
                <c:formatCode>General</c:formatCode>
                <c:ptCount val="193"/>
                <c:pt idx="0">
                  <c:v>1025</c:v>
                </c:pt>
                <c:pt idx="1">
                  <c:v>1025</c:v>
                </c:pt>
                <c:pt idx="2">
                  <c:v>1025</c:v>
                </c:pt>
                <c:pt idx="3">
                  <c:v>1025</c:v>
                </c:pt>
                <c:pt idx="4">
                  <c:v>1025</c:v>
                </c:pt>
                <c:pt idx="5">
                  <c:v>1025</c:v>
                </c:pt>
                <c:pt idx="6">
                  <c:v>1025</c:v>
                </c:pt>
                <c:pt idx="7">
                  <c:v>1025</c:v>
                </c:pt>
                <c:pt idx="8">
                  <c:v>1025</c:v>
                </c:pt>
                <c:pt idx="9">
                  <c:v>1025</c:v>
                </c:pt>
                <c:pt idx="10">
                  <c:v>1025</c:v>
                </c:pt>
                <c:pt idx="11">
                  <c:v>1025</c:v>
                </c:pt>
                <c:pt idx="12">
                  <c:v>1025</c:v>
                </c:pt>
                <c:pt idx="13">
                  <c:v>1025</c:v>
                </c:pt>
                <c:pt idx="14">
                  <c:v>1025</c:v>
                </c:pt>
                <c:pt idx="15">
                  <c:v>1025</c:v>
                </c:pt>
                <c:pt idx="16">
                  <c:v>1025</c:v>
                </c:pt>
                <c:pt idx="17">
                  <c:v>1025</c:v>
                </c:pt>
                <c:pt idx="18">
                  <c:v>1025</c:v>
                </c:pt>
                <c:pt idx="19">
                  <c:v>1025</c:v>
                </c:pt>
                <c:pt idx="20">
                  <c:v>1025</c:v>
                </c:pt>
                <c:pt idx="21">
                  <c:v>1025</c:v>
                </c:pt>
                <c:pt idx="22">
                  <c:v>1025</c:v>
                </c:pt>
                <c:pt idx="23">
                  <c:v>1025</c:v>
                </c:pt>
                <c:pt idx="24">
                  <c:v>1025</c:v>
                </c:pt>
                <c:pt idx="25">
                  <c:v>1025</c:v>
                </c:pt>
                <c:pt idx="26">
                  <c:v>1025</c:v>
                </c:pt>
                <c:pt idx="27">
                  <c:v>1025</c:v>
                </c:pt>
                <c:pt idx="28">
                  <c:v>1025</c:v>
                </c:pt>
                <c:pt idx="29">
                  <c:v>1025</c:v>
                </c:pt>
                <c:pt idx="30">
                  <c:v>1025</c:v>
                </c:pt>
                <c:pt idx="31">
                  <c:v>1025</c:v>
                </c:pt>
                <c:pt idx="32">
                  <c:v>1025</c:v>
                </c:pt>
                <c:pt idx="33">
                  <c:v>1025</c:v>
                </c:pt>
                <c:pt idx="34">
                  <c:v>1025</c:v>
                </c:pt>
                <c:pt idx="35">
                  <c:v>1025</c:v>
                </c:pt>
                <c:pt idx="36">
                  <c:v>1025</c:v>
                </c:pt>
                <c:pt idx="37">
                  <c:v>1025</c:v>
                </c:pt>
                <c:pt idx="38">
                  <c:v>1025</c:v>
                </c:pt>
                <c:pt idx="39">
                  <c:v>1025</c:v>
                </c:pt>
                <c:pt idx="40">
                  <c:v>1025</c:v>
                </c:pt>
                <c:pt idx="41">
                  <c:v>1025</c:v>
                </c:pt>
                <c:pt idx="42">
                  <c:v>1025</c:v>
                </c:pt>
                <c:pt idx="43">
                  <c:v>1025</c:v>
                </c:pt>
                <c:pt idx="44">
                  <c:v>1025</c:v>
                </c:pt>
                <c:pt idx="45">
                  <c:v>1025</c:v>
                </c:pt>
                <c:pt idx="46">
                  <c:v>1025</c:v>
                </c:pt>
                <c:pt idx="47">
                  <c:v>1025</c:v>
                </c:pt>
                <c:pt idx="48">
                  <c:v>1025</c:v>
                </c:pt>
                <c:pt idx="49">
                  <c:v>1025</c:v>
                </c:pt>
                <c:pt idx="50">
                  <c:v>1025</c:v>
                </c:pt>
                <c:pt idx="51">
                  <c:v>1025</c:v>
                </c:pt>
                <c:pt idx="52">
                  <c:v>1025</c:v>
                </c:pt>
                <c:pt idx="53">
                  <c:v>1025</c:v>
                </c:pt>
                <c:pt idx="54">
                  <c:v>1025</c:v>
                </c:pt>
                <c:pt idx="55">
                  <c:v>1025</c:v>
                </c:pt>
                <c:pt idx="56">
                  <c:v>1025</c:v>
                </c:pt>
                <c:pt idx="57">
                  <c:v>1025</c:v>
                </c:pt>
                <c:pt idx="58">
                  <c:v>1025</c:v>
                </c:pt>
                <c:pt idx="59">
                  <c:v>1025</c:v>
                </c:pt>
                <c:pt idx="60">
                  <c:v>1025</c:v>
                </c:pt>
                <c:pt idx="61">
                  <c:v>1025</c:v>
                </c:pt>
                <c:pt idx="62">
                  <c:v>1025</c:v>
                </c:pt>
                <c:pt idx="63">
                  <c:v>1025</c:v>
                </c:pt>
                <c:pt idx="64">
                  <c:v>1025</c:v>
                </c:pt>
                <c:pt idx="65">
                  <c:v>1025</c:v>
                </c:pt>
                <c:pt idx="66">
                  <c:v>1025</c:v>
                </c:pt>
                <c:pt idx="67">
                  <c:v>1025</c:v>
                </c:pt>
                <c:pt idx="68">
                  <c:v>1025</c:v>
                </c:pt>
                <c:pt idx="69">
                  <c:v>1025</c:v>
                </c:pt>
                <c:pt idx="70">
                  <c:v>1025</c:v>
                </c:pt>
                <c:pt idx="71">
                  <c:v>1025</c:v>
                </c:pt>
                <c:pt idx="72">
                  <c:v>1025</c:v>
                </c:pt>
                <c:pt idx="73">
                  <c:v>1025</c:v>
                </c:pt>
                <c:pt idx="74">
                  <c:v>1025</c:v>
                </c:pt>
                <c:pt idx="75">
                  <c:v>1025</c:v>
                </c:pt>
                <c:pt idx="76">
                  <c:v>1025</c:v>
                </c:pt>
                <c:pt idx="77">
                  <c:v>1025</c:v>
                </c:pt>
                <c:pt idx="78">
                  <c:v>1025</c:v>
                </c:pt>
                <c:pt idx="79">
                  <c:v>1025</c:v>
                </c:pt>
                <c:pt idx="80">
                  <c:v>1025</c:v>
                </c:pt>
                <c:pt idx="81">
                  <c:v>1025</c:v>
                </c:pt>
                <c:pt idx="82">
                  <c:v>1025</c:v>
                </c:pt>
                <c:pt idx="83">
                  <c:v>1025</c:v>
                </c:pt>
                <c:pt idx="84">
                  <c:v>1025</c:v>
                </c:pt>
                <c:pt idx="85">
                  <c:v>1025</c:v>
                </c:pt>
                <c:pt idx="86">
                  <c:v>1025</c:v>
                </c:pt>
                <c:pt idx="87">
                  <c:v>1025</c:v>
                </c:pt>
                <c:pt idx="88">
                  <c:v>1025</c:v>
                </c:pt>
                <c:pt idx="89">
                  <c:v>1025</c:v>
                </c:pt>
                <c:pt idx="90">
                  <c:v>1025</c:v>
                </c:pt>
                <c:pt idx="91">
                  <c:v>1025</c:v>
                </c:pt>
                <c:pt idx="92">
                  <c:v>1025</c:v>
                </c:pt>
                <c:pt idx="93">
                  <c:v>1025</c:v>
                </c:pt>
                <c:pt idx="94">
                  <c:v>1025</c:v>
                </c:pt>
                <c:pt idx="95">
                  <c:v>1025</c:v>
                </c:pt>
                <c:pt idx="96">
                  <c:v>1025</c:v>
                </c:pt>
                <c:pt idx="97">
                  <c:v>1025</c:v>
                </c:pt>
                <c:pt idx="98">
                  <c:v>1025</c:v>
                </c:pt>
                <c:pt idx="99">
                  <c:v>1025</c:v>
                </c:pt>
                <c:pt idx="100">
                  <c:v>1025</c:v>
                </c:pt>
                <c:pt idx="101">
                  <c:v>1025</c:v>
                </c:pt>
                <c:pt idx="102">
                  <c:v>1025</c:v>
                </c:pt>
                <c:pt idx="103">
                  <c:v>1025</c:v>
                </c:pt>
                <c:pt idx="104">
                  <c:v>1025</c:v>
                </c:pt>
                <c:pt idx="105">
                  <c:v>1025</c:v>
                </c:pt>
                <c:pt idx="106">
                  <c:v>1025</c:v>
                </c:pt>
                <c:pt idx="107">
                  <c:v>1025</c:v>
                </c:pt>
                <c:pt idx="108">
                  <c:v>1025</c:v>
                </c:pt>
                <c:pt idx="109">
                  <c:v>1025</c:v>
                </c:pt>
                <c:pt idx="110">
                  <c:v>1025</c:v>
                </c:pt>
                <c:pt idx="111">
                  <c:v>1025</c:v>
                </c:pt>
                <c:pt idx="112">
                  <c:v>1025</c:v>
                </c:pt>
                <c:pt idx="113">
                  <c:v>1025</c:v>
                </c:pt>
                <c:pt idx="114">
                  <c:v>1025</c:v>
                </c:pt>
                <c:pt idx="115">
                  <c:v>1025</c:v>
                </c:pt>
                <c:pt idx="116">
                  <c:v>1025</c:v>
                </c:pt>
                <c:pt idx="117">
                  <c:v>1025</c:v>
                </c:pt>
                <c:pt idx="118">
                  <c:v>1025</c:v>
                </c:pt>
                <c:pt idx="119">
                  <c:v>1025</c:v>
                </c:pt>
                <c:pt idx="120">
                  <c:v>1025</c:v>
                </c:pt>
                <c:pt idx="121">
                  <c:v>1025</c:v>
                </c:pt>
                <c:pt idx="122">
                  <c:v>1025</c:v>
                </c:pt>
                <c:pt idx="123">
                  <c:v>1025</c:v>
                </c:pt>
                <c:pt idx="124">
                  <c:v>1025</c:v>
                </c:pt>
                <c:pt idx="125">
                  <c:v>1025</c:v>
                </c:pt>
                <c:pt idx="126">
                  <c:v>1025</c:v>
                </c:pt>
                <c:pt idx="127">
                  <c:v>1025</c:v>
                </c:pt>
                <c:pt idx="128">
                  <c:v>1025</c:v>
                </c:pt>
                <c:pt idx="129">
                  <c:v>1025</c:v>
                </c:pt>
                <c:pt idx="130">
                  <c:v>1025</c:v>
                </c:pt>
                <c:pt idx="131">
                  <c:v>1025</c:v>
                </c:pt>
                <c:pt idx="132">
                  <c:v>1025</c:v>
                </c:pt>
                <c:pt idx="133">
                  <c:v>1025</c:v>
                </c:pt>
                <c:pt idx="134">
                  <c:v>1025</c:v>
                </c:pt>
                <c:pt idx="135">
                  <c:v>1025</c:v>
                </c:pt>
                <c:pt idx="136">
                  <c:v>1025</c:v>
                </c:pt>
                <c:pt idx="137">
                  <c:v>1025</c:v>
                </c:pt>
                <c:pt idx="138">
                  <c:v>1025</c:v>
                </c:pt>
                <c:pt idx="139">
                  <c:v>1025</c:v>
                </c:pt>
                <c:pt idx="140">
                  <c:v>1025</c:v>
                </c:pt>
                <c:pt idx="141">
                  <c:v>1025</c:v>
                </c:pt>
                <c:pt idx="142">
                  <c:v>1025</c:v>
                </c:pt>
                <c:pt idx="143">
                  <c:v>1025</c:v>
                </c:pt>
                <c:pt idx="144">
                  <c:v>1025</c:v>
                </c:pt>
                <c:pt idx="145">
                  <c:v>1025</c:v>
                </c:pt>
                <c:pt idx="146">
                  <c:v>1025</c:v>
                </c:pt>
                <c:pt idx="147">
                  <c:v>1025</c:v>
                </c:pt>
                <c:pt idx="148">
                  <c:v>1025</c:v>
                </c:pt>
                <c:pt idx="149">
                  <c:v>1025</c:v>
                </c:pt>
                <c:pt idx="150">
                  <c:v>1025</c:v>
                </c:pt>
                <c:pt idx="151">
                  <c:v>1025</c:v>
                </c:pt>
                <c:pt idx="152">
                  <c:v>1025</c:v>
                </c:pt>
                <c:pt idx="153">
                  <c:v>1025</c:v>
                </c:pt>
                <c:pt idx="154">
                  <c:v>1025</c:v>
                </c:pt>
                <c:pt idx="155">
                  <c:v>1025</c:v>
                </c:pt>
                <c:pt idx="156">
                  <c:v>1025</c:v>
                </c:pt>
                <c:pt idx="157">
                  <c:v>1025</c:v>
                </c:pt>
                <c:pt idx="158">
                  <c:v>1025</c:v>
                </c:pt>
                <c:pt idx="159">
                  <c:v>1025</c:v>
                </c:pt>
                <c:pt idx="160">
                  <c:v>1025</c:v>
                </c:pt>
                <c:pt idx="161">
                  <c:v>1025</c:v>
                </c:pt>
                <c:pt idx="162">
                  <c:v>1025</c:v>
                </c:pt>
                <c:pt idx="163">
                  <c:v>1025</c:v>
                </c:pt>
                <c:pt idx="164">
                  <c:v>1025</c:v>
                </c:pt>
                <c:pt idx="165">
                  <c:v>1025</c:v>
                </c:pt>
                <c:pt idx="166">
                  <c:v>1025</c:v>
                </c:pt>
                <c:pt idx="167">
                  <c:v>1025</c:v>
                </c:pt>
                <c:pt idx="168">
                  <c:v>1025</c:v>
                </c:pt>
                <c:pt idx="169">
                  <c:v>1025</c:v>
                </c:pt>
                <c:pt idx="170">
                  <c:v>1025</c:v>
                </c:pt>
                <c:pt idx="171">
                  <c:v>1025</c:v>
                </c:pt>
                <c:pt idx="172">
                  <c:v>1025</c:v>
                </c:pt>
                <c:pt idx="173">
                  <c:v>1025</c:v>
                </c:pt>
                <c:pt idx="174">
                  <c:v>1025</c:v>
                </c:pt>
                <c:pt idx="175">
                  <c:v>1025</c:v>
                </c:pt>
                <c:pt idx="176">
                  <c:v>1025</c:v>
                </c:pt>
                <c:pt idx="177">
                  <c:v>1025</c:v>
                </c:pt>
                <c:pt idx="178">
                  <c:v>1025</c:v>
                </c:pt>
                <c:pt idx="179">
                  <c:v>1025</c:v>
                </c:pt>
                <c:pt idx="180">
                  <c:v>1025</c:v>
                </c:pt>
                <c:pt idx="181">
                  <c:v>1025</c:v>
                </c:pt>
                <c:pt idx="182">
                  <c:v>1025</c:v>
                </c:pt>
                <c:pt idx="183">
                  <c:v>1025</c:v>
                </c:pt>
                <c:pt idx="184">
                  <c:v>1025</c:v>
                </c:pt>
                <c:pt idx="185">
                  <c:v>1025</c:v>
                </c:pt>
                <c:pt idx="186">
                  <c:v>1025</c:v>
                </c:pt>
                <c:pt idx="187">
                  <c:v>1025</c:v>
                </c:pt>
                <c:pt idx="188">
                  <c:v>1025</c:v>
                </c:pt>
                <c:pt idx="189">
                  <c:v>1025</c:v>
                </c:pt>
                <c:pt idx="190">
                  <c:v>1025</c:v>
                </c:pt>
                <c:pt idx="191">
                  <c:v>1025</c:v>
                </c:pt>
                <c:pt idx="192">
                  <c:v>1025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Surplus 1145</c:v>
                </c:pt>
              </c:strCache>
            </c:strRef>
          </c:tx>
          <c:spPr>
            <a:ln>
              <a:solidFill>
                <a:srgbClr val="1008B8"/>
              </a:solidFill>
              <a:prstDash val="dash"/>
            </a:ln>
          </c:spPr>
          <c:marker>
            <c:symbol val="none"/>
          </c:marker>
          <c:cat>
            <c:numRef>
              <c:f>Sheet1!$B$1:$GL$1</c:f>
              <c:numCache>
                <c:formatCode>[$-409]mmm\-yy;@</c:formatCode>
                <c:ptCount val="19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38723</c:v>
                </c:pt>
                <c:pt idx="73">
                  <c:v>38754</c:v>
                </c:pt>
                <c:pt idx="74">
                  <c:v>38782</c:v>
                </c:pt>
                <c:pt idx="75">
                  <c:v>38813</c:v>
                </c:pt>
                <c:pt idx="76">
                  <c:v>38843</c:v>
                </c:pt>
                <c:pt idx="77">
                  <c:v>38874</c:v>
                </c:pt>
                <c:pt idx="78">
                  <c:v>38904</c:v>
                </c:pt>
                <c:pt idx="79">
                  <c:v>38935</c:v>
                </c:pt>
                <c:pt idx="80">
                  <c:v>38966</c:v>
                </c:pt>
                <c:pt idx="81">
                  <c:v>38996</c:v>
                </c:pt>
                <c:pt idx="82">
                  <c:v>39027</c:v>
                </c:pt>
                <c:pt idx="83">
                  <c:v>39057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39515</c:v>
                </c:pt>
                <c:pt idx="99">
                  <c:v>39539</c:v>
                </c:pt>
                <c:pt idx="100" formatCode="mmm\-yy">
                  <c:v>39569</c:v>
                </c:pt>
                <c:pt idx="101" formatCode="mmm\-yy">
                  <c:v>39600</c:v>
                </c:pt>
                <c:pt idx="102" formatCode="mmm\-yy">
                  <c:v>39630</c:v>
                </c:pt>
                <c:pt idx="103" formatCode="mmm\-yy">
                  <c:v>39661</c:v>
                </c:pt>
                <c:pt idx="104" formatCode="mmm\-yy">
                  <c:v>39692</c:v>
                </c:pt>
                <c:pt idx="105" formatCode="mmm\-yy">
                  <c:v>39722</c:v>
                </c:pt>
                <c:pt idx="106" formatCode="mmm\-yy">
                  <c:v>39753</c:v>
                </c:pt>
                <c:pt idx="107" formatCode="mmm\-yy">
                  <c:v>39783</c:v>
                </c:pt>
                <c:pt idx="108" formatCode="mmm\-yy">
                  <c:v>39814</c:v>
                </c:pt>
                <c:pt idx="109" formatCode="mmm\-yy">
                  <c:v>39845</c:v>
                </c:pt>
                <c:pt idx="110" formatCode="mmm\-yy">
                  <c:v>39873</c:v>
                </c:pt>
                <c:pt idx="111" formatCode="mmm\-yy">
                  <c:v>39904</c:v>
                </c:pt>
                <c:pt idx="112" formatCode="mmm\-yy">
                  <c:v>39934</c:v>
                </c:pt>
                <c:pt idx="113" formatCode="mmm\-yy">
                  <c:v>39965</c:v>
                </c:pt>
                <c:pt idx="114" formatCode="mmm\-yy">
                  <c:v>39995</c:v>
                </c:pt>
                <c:pt idx="115" formatCode="mmm\-yy">
                  <c:v>40026</c:v>
                </c:pt>
                <c:pt idx="116" formatCode="mmm\-yy">
                  <c:v>40057</c:v>
                </c:pt>
                <c:pt idx="117" formatCode="mmm\-yy">
                  <c:v>40087</c:v>
                </c:pt>
                <c:pt idx="118" formatCode="mmm\-yy">
                  <c:v>40118</c:v>
                </c:pt>
                <c:pt idx="119" formatCode="mmm\-yy">
                  <c:v>40148</c:v>
                </c:pt>
                <c:pt idx="120" formatCode="mmm\-yy">
                  <c:v>40179</c:v>
                </c:pt>
                <c:pt idx="121" formatCode="mmm\-yy">
                  <c:v>40210</c:v>
                </c:pt>
                <c:pt idx="122" formatCode="mmm\-yy">
                  <c:v>40238</c:v>
                </c:pt>
                <c:pt idx="123" formatCode="mmm\-yy">
                  <c:v>40269</c:v>
                </c:pt>
                <c:pt idx="124" formatCode="mmm\-yy">
                  <c:v>40299</c:v>
                </c:pt>
                <c:pt idx="125" formatCode="mmm\-yy">
                  <c:v>40330</c:v>
                </c:pt>
                <c:pt idx="126" formatCode="mmm\-yy">
                  <c:v>40360</c:v>
                </c:pt>
                <c:pt idx="127" formatCode="mmm\-yy">
                  <c:v>40391</c:v>
                </c:pt>
                <c:pt idx="128" formatCode="mmm\-yy">
                  <c:v>40422</c:v>
                </c:pt>
                <c:pt idx="129" formatCode="mmm\-yy">
                  <c:v>40452</c:v>
                </c:pt>
                <c:pt idx="130" formatCode="mmm\-yy">
                  <c:v>40483</c:v>
                </c:pt>
                <c:pt idx="131" formatCode="mmm\-yy">
                  <c:v>40513</c:v>
                </c:pt>
                <c:pt idx="132" formatCode="mmm\-yy">
                  <c:v>40544</c:v>
                </c:pt>
                <c:pt idx="133" formatCode="mmm\-yy">
                  <c:v>40575</c:v>
                </c:pt>
                <c:pt idx="134" formatCode="mmm\-yy">
                  <c:v>40603</c:v>
                </c:pt>
                <c:pt idx="135" formatCode="mmm\-yy">
                  <c:v>40634</c:v>
                </c:pt>
                <c:pt idx="136" formatCode="mmm\-yy">
                  <c:v>40664</c:v>
                </c:pt>
                <c:pt idx="137" formatCode="mmm\-yy">
                  <c:v>40695</c:v>
                </c:pt>
                <c:pt idx="138" formatCode="mmm\-yy">
                  <c:v>40725</c:v>
                </c:pt>
                <c:pt idx="139" formatCode="mmm\-yy">
                  <c:v>40756</c:v>
                </c:pt>
                <c:pt idx="140" formatCode="mmm\-yy">
                  <c:v>40787</c:v>
                </c:pt>
                <c:pt idx="141" formatCode="mmm\-yy">
                  <c:v>40817</c:v>
                </c:pt>
                <c:pt idx="142" formatCode="mmm\-yy">
                  <c:v>40848</c:v>
                </c:pt>
                <c:pt idx="143" formatCode="mmm\-yy">
                  <c:v>40878</c:v>
                </c:pt>
                <c:pt idx="144" formatCode="mmm\-yy">
                  <c:v>40909</c:v>
                </c:pt>
                <c:pt idx="145" formatCode="mmm\-yy">
                  <c:v>40940</c:v>
                </c:pt>
                <c:pt idx="146" formatCode="mmm\-yy">
                  <c:v>40969</c:v>
                </c:pt>
                <c:pt idx="147" formatCode="mmm\-yy">
                  <c:v>41000</c:v>
                </c:pt>
                <c:pt idx="148" formatCode="mmm\-yy">
                  <c:v>41030</c:v>
                </c:pt>
                <c:pt idx="149" formatCode="mmm\-yy">
                  <c:v>41061</c:v>
                </c:pt>
                <c:pt idx="150" formatCode="mmm\-yy">
                  <c:v>41091</c:v>
                </c:pt>
                <c:pt idx="151" formatCode="mmm\-yy">
                  <c:v>41122</c:v>
                </c:pt>
                <c:pt idx="152" formatCode="mmm\-yy">
                  <c:v>41153</c:v>
                </c:pt>
                <c:pt idx="153" formatCode="mmm\-yy">
                  <c:v>41183</c:v>
                </c:pt>
                <c:pt idx="154" formatCode="mmm\-yy">
                  <c:v>41214</c:v>
                </c:pt>
                <c:pt idx="155" formatCode="mmm\-yy">
                  <c:v>41244</c:v>
                </c:pt>
                <c:pt idx="156" formatCode="mmm\-yy">
                  <c:v>41275</c:v>
                </c:pt>
                <c:pt idx="157" formatCode="mmm\-yy">
                  <c:v>41306</c:v>
                </c:pt>
                <c:pt idx="158" formatCode="mmm\-yy">
                  <c:v>41334</c:v>
                </c:pt>
                <c:pt idx="159" formatCode="mmm\-yy">
                  <c:v>41365</c:v>
                </c:pt>
                <c:pt idx="160" formatCode="mmm\-yy">
                  <c:v>41395</c:v>
                </c:pt>
                <c:pt idx="161" formatCode="mmm\-yy">
                  <c:v>41426</c:v>
                </c:pt>
                <c:pt idx="162" formatCode="mmm\-yy">
                  <c:v>41456</c:v>
                </c:pt>
                <c:pt idx="163" formatCode="mmm\-yy">
                  <c:v>41487</c:v>
                </c:pt>
                <c:pt idx="164" formatCode="mmm\-yy">
                  <c:v>41518</c:v>
                </c:pt>
                <c:pt idx="165" formatCode="mmm\-yy">
                  <c:v>41548</c:v>
                </c:pt>
                <c:pt idx="166" formatCode="mmm\-yy">
                  <c:v>41579</c:v>
                </c:pt>
                <c:pt idx="167" formatCode="mmm\-yy">
                  <c:v>41609</c:v>
                </c:pt>
                <c:pt idx="168" formatCode="mmm\-yy">
                  <c:v>41640</c:v>
                </c:pt>
                <c:pt idx="169" formatCode="mmm\-yy">
                  <c:v>41671</c:v>
                </c:pt>
                <c:pt idx="170" formatCode="mmm\-yy">
                  <c:v>41699</c:v>
                </c:pt>
                <c:pt idx="171" formatCode="mmm\-yy">
                  <c:v>41730</c:v>
                </c:pt>
                <c:pt idx="172" formatCode="mmm\-yy">
                  <c:v>41760</c:v>
                </c:pt>
                <c:pt idx="173" formatCode="mmm\-yy">
                  <c:v>41791</c:v>
                </c:pt>
                <c:pt idx="174" formatCode="mmm\-yy">
                  <c:v>41821</c:v>
                </c:pt>
                <c:pt idx="175" formatCode="mmm\-yy">
                  <c:v>41852</c:v>
                </c:pt>
                <c:pt idx="176" formatCode="mmm\-yy">
                  <c:v>41883</c:v>
                </c:pt>
                <c:pt idx="177" formatCode="mmm\-yy">
                  <c:v>41913</c:v>
                </c:pt>
                <c:pt idx="178" formatCode="mmm\-yy">
                  <c:v>41944</c:v>
                </c:pt>
                <c:pt idx="179" formatCode="mmm\-yy">
                  <c:v>41974</c:v>
                </c:pt>
                <c:pt idx="180" formatCode="mmm\-yy">
                  <c:v>42005</c:v>
                </c:pt>
                <c:pt idx="181" formatCode="mmm\-yy">
                  <c:v>42036</c:v>
                </c:pt>
                <c:pt idx="182" formatCode="mmm\-yy">
                  <c:v>42064</c:v>
                </c:pt>
                <c:pt idx="183" formatCode="mmm\-yy">
                  <c:v>42095</c:v>
                </c:pt>
                <c:pt idx="184" formatCode="mmm\-yy">
                  <c:v>42125</c:v>
                </c:pt>
                <c:pt idx="185" formatCode="mmm\-yy">
                  <c:v>42156</c:v>
                </c:pt>
                <c:pt idx="186" formatCode="mmm\-yy">
                  <c:v>42186</c:v>
                </c:pt>
                <c:pt idx="187" formatCode="mmm\-yy">
                  <c:v>42217</c:v>
                </c:pt>
                <c:pt idx="188" formatCode="mmm\-yy">
                  <c:v>42248</c:v>
                </c:pt>
                <c:pt idx="189" formatCode="mmm\-yy">
                  <c:v>42278</c:v>
                </c:pt>
                <c:pt idx="190" formatCode="mmm\-yy">
                  <c:v>42309</c:v>
                </c:pt>
                <c:pt idx="191" formatCode="mmm\-yy">
                  <c:v>42339</c:v>
                </c:pt>
                <c:pt idx="192" formatCode="mmm\-yy">
                  <c:v>42370</c:v>
                </c:pt>
              </c:numCache>
            </c:numRef>
          </c:cat>
          <c:val>
            <c:numRef>
              <c:f>Sheet1!$B$10:$GL$10</c:f>
              <c:numCache>
                <c:formatCode>General</c:formatCode>
                <c:ptCount val="193"/>
                <c:pt idx="0">
                  <c:v>1145</c:v>
                </c:pt>
                <c:pt idx="1">
                  <c:v>1145</c:v>
                </c:pt>
                <c:pt idx="2">
                  <c:v>1145</c:v>
                </c:pt>
                <c:pt idx="3">
                  <c:v>1145</c:v>
                </c:pt>
                <c:pt idx="4">
                  <c:v>1145</c:v>
                </c:pt>
                <c:pt idx="5">
                  <c:v>1145</c:v>
                </c:pt>
                <c:pt idx="6">
                  <c:v>1145</c:v>
                </c:pt>
                <c:pt idx="7">
                  <c:v>1145</c:v>
                </c:pt>
                <c:pt idx="8">
                  <c:v>1145</c:v>
                </c:pt>
                <c:pt idx="9">
                  <c:v>1145</c:v>
                </c:pt>
                <c:pt idx="10">
                  <c:v>1145</c:v>
                </c:pt>
                <c:pt idx="11">
                  <c:v>1145</c:v>
                </c:pt>
                <c:pt idx="12">
                  <c:v>1145</c:v>
                </c:pt>
                <c:pt idx="13">
                  <c:v>1145</c:v>
                </c:pt>
                <c:pt idx="14">
                  <c:v>1145</c:v>
                </c:pt>
                <c:pt idx="15">
                  <c:v>1145</c:v>
                </c:pt>
                <c:pt idx="16">
                  <c:v>1145</c:v>
                </c:pt>
                <c:pt idx="17">
                  <c:v>1145</c:v>
                </c:pt>
                <c:pt idx="18">
                  <c:v>1145</c:v>
                </c:pt>
                <c:pt idx="19">
                  <c:v>1145</c:v>
                </c:pt>
                <c:pt idx="20">
                  <c:v>1145</c:v>
                </c:pt>
                <c:pt idx="21">
                  <c:v>1145</c:v>
                </c:pt>
                <c:pt idx="22">
                  <c:v>1145</c:v>
                </c:pt>
                <c:pt idx="23">
                  <c:v>1145</c:v>
                </c:pt>
                <c:pt idx="24">
                  <c:v>1145</c:v>
                </c:pt>
                <c:pt idx="25">
                  <c:v>1145</c:v>
                </c:pt>
                <c:pt idx="26">
                  <c:v>1145</c:v>
                </c:pt>
                <c:pt idx="27">
                  <c:v>1145</c:v>
                </c:pt>
                <c:pt idx="28">
                  <c:v>1145</c:v>
                </c:pt>
                <c:pt idx="29">
                  <c:v>1145</c:v>
                </c:pt>
                <c:pt idx="30">
                  <c:v>1145</c:v>
                </c:pt>
                <c:pt idx="31">
                  <c:v>1145</c:v>
                </c:pt>
                <c:pt idx="32">
                  <c:v>1145</c:v>
                </c:pt>
                <c:pt idx="33">
                  <c:v>1145</c:v>
                </c:pt>
                <c:pt idx="34">
                  <c:v>1145</c:v>
                </c:pt>
                <c:pt idx="35">
                  <c:v>1145</c:v>
                </c:pt>
                <c:pt idx="36">
                  <c:v>1145</c:v>
                </c:pt>
                <c:pt idx="37">
                  <c:v>1145</c:v>
                </c:pt>
                <c:pt idx="38">
                  <c:v>1145</c:v>
                </c:pt>
                <c:pt idx="39">
                  <c:v>1145</c:v>
                </c:pt>
                <c:pt idx="40">
                  <c:v>1145</c:v>
                </c:pt>
                <c:pt idx="41">
                  <c:v>1145</c:v>
                </c:pt>
                <c:pt idx="42">
                  <c:v>1145</c:v>
                </c:pt>
                <c:pt idx="43">
                  <c:v>1145</c:v>
                </c:pt>
                <c:pt idx="44">
                  <c:v>1145</c:v>
                </c:pt>
                <c:pt idx="45">
                  <c:v>1145</c:v>
                </c:pt>
                <c:pt idx="46">
                  <c:v>1145</c:v>
                </c:pt>
                <c:pt idx="47">
                  <c:v>1145</c:v>
                </c:pt>
                <c:pt idx="48">
                  <c:v>1145</c:v>
                </c:pt>
                <c:pt idx="49">
                  <c:v>1145</c:v>
                </c:pt>
                <c:pt idx="50">
                  <c:v>1145</c:v>
                </c:pt>
                <c:pt idx="51">
                  <c:v>1145</c:v>
                </c:pt>
                <c:pt idx="52">
                  <c:v>1145</c:v>
                </c:pt>
                <c:pt idx="53">
                  <c:v>1145</c:v>
                </c:pt>
                <c:pt idx="54">
                  <c:v>1145</c:v>
                </c:pt>
                <c:pt idx="55">
                  <c:v>1145</c:v>
                </c:pt>
                <c:pt idx="56">
                  <c:v>1145</c:v>
                </c:pt>
                <c:pt idx="57">
                  <c:v>1145</c:v>
                </c:pt>
                <c:pt idx="58">
                  <c:v>1145</c:v>
                </c:pt>
                <c:pt idx="59">
                  <c:v>1145</c:v>
                </c:pt>
                <c:pt idx="60">
                  <c:v>1145</c:v>
                </c:pt>
                <c:pt idx="61">
                  <c:v>1145</c:v>
                </c:pt>
                <c:pt idx="62">
                  <c:v>1145</c:v>
                </c:pt>
                <c:pt idx="63">
                  <c:v>1145</c:v>
                </c:pt>
                <c:pt idx="64">
                  <c:v>1145</c:v>
                </c:pt>
                <c:pt idx="65">
                  <c:v>1145</c:v>
                </c:pt>
                <c:pt idx="66">
                  <c:v>1145</c:v>
                </c:pt>
                <c:pt idx="67">
                  <c:v>1145</c:v>
                </c:pt>
                <c:pt idx="68">
                  <c:v>1145</c:v>
                </c:pt>
                <c:pt idx="69">
                  <c:v>1145</c:v>
                </c:pt>
                <c:pt idx="70">
                  <c:v>1145</c:v>
                </c:pt>
                <c:pt idx="71">
                  <c:v>1145</c:v>
                </c:pt>
                <c:pt idx="72">
                  <c:v>1145</c:v>
                </c:pt>
                <c:pt idx="73">
                  <c:v>1145</c:v>
                </c:pt>
                <c:pt idx="74">
                  <c:v>1145</c:v>
                </c:pt>
                <c:pt idx="75">
                  <c:v>1145</c:v>
                </c:pt>
                <c:pt idx="76">
                  <c:v>1145</c:v>
                </c:pt>
                <c:pt idx="77">
                  <c:v>1145</c:v>
                </c:pt>
                <c:pt idx="78">
                  <c:v>1145</c:v>
                </c:pt>
                <c:pt idx="79">
                  <c:v>1145</c:v>
                </c:pt>
                <c:pt idx="80">
                  <c:v>1145</c:v>
                </c:pt>
                <c:pt idx="81">
                  <c:v>1145</c:v>
                </c:pt>
                <c:pt idx="82">
                  <c:v>1145</c:v>
                </c:pt>
                <c:pt idx="83">
                  <c:v>1145</c:v>
                </c:pt>
                <c:pt idx="84">
                  <c:v>1145</c:v>
                </c:pt>
                <c:pt idx="85">
                  <c:v>1145</c:v>
                </c:pt>
                <c:pt idx="86">
                  <c:v>1145</c:v>
                </c:pt>
                <c:pt idx="87">
                  <c:v>1145</c:v>
                </c:pt>
                <c:pt idx="88">
                  <c:v>1145</c:v>
                </c:pt>
                <c:pt idx="89">
                  <c:v>1145</c:v>
                </c:pt>
                <c:pt idx="90">
                  <c:v>1145</c:v>
                </c:pt>
                <c:pt idx="91">
                  <c:v>1145</c:v>
                </c:pt>
                <c:pt idx="92">
                  <c:v>1145</c:v>
                </c:pt>
                <c:pt idx="93">
                  <c:v>1145</c:v>
                </c:pt>
                <c:pt idx="94">
                  <c:v>1145</c:v>
                </c:pt>
                <c:pt idx="95">
                  <c:v>1145</c:v>
                </c:pt>
                <c:pt idx="96">
                  <c:v>1145</c:v>
                </c:pt>
                <c:pt idx="97">
                  <c:v>1145</c:v>
                </c:pt>
                <c:pt idx="98">
                  <c:v>1145</c:v>
                </c:pt>
                <c:pt idx="99">
                  <c:v>1145</c:v>
                </c:pt>
                <c:pt idx="100">
                  <c:v>1145</c:v>
                </c:pt>
                <c:pt idx="101">
                  <c:v>1145</c:v>
                </c:pt>
                <c:pt idx="102">
                  <c:v>1145</c:v>
                </c:pt>
                <c:pt idx="103">
                  <c:v>1145</c:v>
                </c:pt>
                <c:pt idx="104">
                  <c:v>1145</c:v>
                </c:pt>
                <c:pt idx="105">
                  <c:v>1145</c:v>
                </c:pt>
                <c:pt idx="106">
                  <c:v>1145</c:v>
                </c:pt>
                <c:pt idx="107">
                  <c:v>1145</c:v>
                </c:pt>
                <c:pt idx="108">
                  <c:v>1145</c:v>
                </c:pt>
                <c:pt idx="109">
                  <c:v>1145</c:v>
                </c:pt>
                <c:pt idx="110">
                  <c:v>1145</c:v>
                </c:pt>
                <c:pt idx="111">
                  <c:v>1145</c:v>
                </c:pt>
                <c:pt idx="112">
                  <c:v>1145</c:v>
                </c:pt>
                <c:pt idx="113">
                  <c:v>1145</c:v>
                </c:pt>
                <c:pt idx="114">
                  <c:v>1145</c:v>
                </c:pt>
                <c:pt idx="115">
                  <c:v>1145</c:v>
                </c:pt>
                <c:pt idx="116">
                  <c:v>1145</c:v>
                </c:pt>
                <c:pt idx="117">
                  <c:v>1145</c:v>
                </c:pt>
                <c:pt idx="118">
                  <c:v>1145</c:v>
                </c:pt>
                <c:pt idx="119">
                  <c:v>1145</c:v>
                </c:pt>
                <c:pt idx="120">
                  <c:v>1145</c:v>
                </c:pt>
                <c:pt idx="121">
                  <c:v>1145</c:v>
                </c:pt>
                <c:pt idx="122">
                  <c:v>1145</c:v>
                </c:pt>
                <c:pt idx="123">
                  <c:v>1145</c:v>
                </c:pt>
                <c:pt idx="124">
                  <c:v>1145</c:v>
                </c:pt>
                <c:pt idx="125">
                  <c:v>1145</c:v>
                </c:pt>
                <c:pt idx="126">
                  <c:v>1145</c:v>
                </c:pt>
                <c:pt idx="127">
                  <c:v>1145</c:v>
                </c:pt>
                <c:pt idx="128">
                  <c:v>1145</c:v>
                </c:pt>
                <c:pt idx="129">
                  <c:v>1145</c:v>
                </c:pt>
                <c:pt idx="130">
                  <c:v>1145</c:v>
                </c:pt>
                <c:pt idx="131">
                  <c:v>1145</c:v>
                </c:pt>
                <c:pt idx="132">
                  <c:v>1145</c:v>
                </c:pt>
                <c:pt idx="133">
                  <c:v>1145</c:v>
                </c:pt>
                <c:pt idx="134">
                  <c:v>1145</c:v>
                </c:pt>
                <c:pt idx="135">
                  <c:v>1145</c:v>
                </c:pt>
                <c:pt idx="136">
                  <c:v>1145</c:v>
                </c:pt>
                <c:pt idx="137">
                  <c:v>1145</c:v>
                </c:pt>
                <c:pt idx="138">
                  <c:v>1145</c:v>
                </c:pt>
                <c:pt idx="139">
                  <c:v>1145</c:v>
                </c:pt>
                <c:pt idx="140">
                  <c:v>1145</c:v>
                </c:pt>
                <c:pt idx="141">
                  <c:v>1145</c:v>
                </c:pt>
                <c:pt idx="142">
                  <c:v>1145</c:v>
                </c:pt>
                <c:pt idx="143">
                  <c:v>1145</c:v>
                </c:pt>
                <c:pt idx="144">
                  <c:v>1145</c:v>
                </c:pt>
                <c:pt idx="145">
                  <c:v>1145</c:v>
                </c:pt>
                <c:pt idx="146">
                  <c:v>1145</c:v>
                </c:pt>
                <c:pt idx="147">
                  <c:v>1145</c:v>
                </c:pt>
                <c:pt idx="148">
                  <c:v>1145</c:v>
                </c:pt>
                <c:pt idx="149">
                  <c:v>1145</c:v>
                </c:pt>
                <c:pt idx="150">
                  <c:v>1145</c:v>
                </c:pt>
                <c:pt idx="151">
                  <c:v>1145</c:v>
                </c:pt>
                <c:pt idx="152">
                  <c:v>1145</c:v>
                </c:pt>
                <c:pt idx="153">
                  <c:v>1145</c:v>
                </c:pt>
                <c:pt idx="154">
                  <c:v>1145</c:v>
                </c:pt>
                <c:pt idx="155">
                  <c:v>1145</c:v>
                </c:pt>
                <c:pt idx="156">
                  <c:v>1145</c:v>
                </c:pt>
                <c:pt idx="157">
                  <c:v>1145</c:v>
                </c:pt>
                <c:pt idx="158">
                  <c:v>1145</c:v>
                </c:pt>
                <c:pt idx="159">
                  <c:v>1145</c:v>
                </c:pt>
                <c:pt idx="160">
                  <c:v>1145</c:v>
                </c:pt>
                <c:pt idx="161">
                  <c:v>1145</c:v>
                </c:pt>
                <c:pt idx="162">
                  <c:v>1145</c:v>
                </c:pt>
                <c:pt idx="163">
                  <c:v>1145</c:v>
                </c:pt>
                <c:pt idx="164">
                  <c:v>1145</c:v>
                </c:pt>
                <c:pt idx="165">
                  <c:v>1145</c:v>
                </c:pt>
                <c:pt idx="166">
                  <c:v>1145</c:v>
                </c:pt>
                <c:pt idx="167">
                  <c:v>1145</c:v>
                </c:pt>
                <c:pt idx="168">
                  <c:v>1145</c:v>
                </c:pt>
                <c:pt idx="169">
                  <c:v>1145</c:v>
                </c:pt>
                <c:pt idx="170">
                  <c:v>1145</c:v>
                </c:pt>
                <c:pt idx="171">
                  <c:v>1145</c:v>
                </c:pt>
                <c:pt idx="172">
                  <c:v>1145</c:v>
                </c:pt>
                <c:pt idx="173">
                  <c:v>1145</c:v>
                </c:pt>
                <c:pt idx="174">
                  <c:v>1145</c:v>
                </c:pt>
                <c:pt idx="175">
                  <c:v>1145</c:v>
                </c:pt>
                <c:pt idx="176">
                  <c:v>1145</c:v>
                </c:pt>
                <c:pt idx="177">
                  <c:v>1145</c:v>
                </c:pt>
                <c:pt idx="178">
                  <c:v>1145</c:v>
                </c:pt>
                <c:pt idx="179">
                  <c:v>1145</c:v>
                </c:pt>
                <c:pt idx="180">
                  <c:v>1145</c:v>
                </c:pt>
                <c:pt idx="181">
                  <c:v>1145</c:v>
                </c:pt>
                <c:pt idx="182">
                  <c:v>1145</c:v>
                </c:pt>
                <c:pt idx="183">
                  <c:v>1145</c:v>
                </c:pt>
                <c:pt idx="184">
                  <c:v>1145</c:v>
                </c:pt>
                <c:pt idx="185">
                  <c:v>1145</c:v>
                </c:pt>
                <c:pt idx="186">
                  <c:v>1145</c:v>
                </c:pt>
                <c:pt idx="187">
                  <c:v>1145</c:v>
                </c:pt>
                <c:pt idx="188">
                  <c:v>1145</c:v>
                </c:pt>
                <c:pt idx="189">
                  <c:v>1145</c:v>
                </c:pt>
                <c:pt idx="190">
                  <c:v>1145</c:v>
                </c:pt>
                <c:pt idx="191">
                  <c:v>1145</c:v>
                </c:pt>
                <c:pt idx="192">
                  <c:v>1145</c:v>
                </c:pt>
              </c:numCache>
            </c:numRef>
          </c:val>
        </c:ser>
        <c:dLbls/>
        <c:marker val="1"/>
        <c:axId val="67326720"/>
        <c:axId val="67328256"/>
      </c:lineChart>
      <c:dateAx>
        <c:axId val="67326720"/>
        <c:scaling>
          <c:orientation val="minMax"/>
          <c:max val="42370"/>
        </c:scaling>
        <c:axPos val="b"/>
        <c:numFmt formatCode="mmm\-yy" sourceLinked="0"/>
        <c:tickLblPos val="nextTo"/>
        <c:spPr>
          <a:ln w="3511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67328256"/>
        <c:crosses val="autoZero"/>
        <c:auto val="1"/>
        <c:lblOffset val="100"/>
        <c:baseTimeUnit val="days"/>
        <c:majorUnit val="12"/>
        <c:majorTimeUnit val="months"/>
        <c:minorUnit val="1"/>
        <c:minorTimeUnit val="months"/>
      </c:dateAx>
      <c:valAx>
        <c:axId val="67328256"/>
        <c:scaling>
          <c:orientation val="minMax"/>
          <c:max val="1240"/>
          <c:min val="100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End of Month Elevation (feet)</a:t>
                </a:r>
              </a:p>
            </c:rich>
          </c:tx>
          <c:layout>
            <c:manualLayout>
              <c:xMode val="edge"/>
              <c:yMode val="edge"/>
              <c:x val="2.3668563413789742E-2"/>
              <c:y val="0.11991424736030169"/>
            </c:manualLayout>
          </c:layout>
          <c:spPr>
            <a:noFill/>
            <a:ln w="28091">
              <a:noFill/>
            </a:ln>
          </c:spPr>
        </c:title>
        <c:numFmt formatCode="#,##0" sourceLinked="0"/>
        <c:majorTickMark val="none"/>
        <c:tickLblPos val="nextTo"/>
        <c:spPr>
          <a:ln w="35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7326720"/>
        <c:crosses val="autoZero"/>
        <c:crossBetween val="midCat"/>
        <c:majorUnit val="25"/>
        <c:minorUnit val="20"/>
      </c:valAx>
      <c:spPr>
        <a:noFill/>
        <a:ln w="28091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0.37926</cdr:x>
      <cdr:y>0.53678</cdr:y>
    </cdr:from>
    <cdr:to>
      <cdr:x>0.85542</cdr:x>
      <cdr:y>0.58621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8642" y="2372372"/>
          <a:ext cx="3011558" cy="2184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ICS (Muddy / Virgin Rivers and Coyote Springs)</a:t>
          </a:r>
        </a:p>
      </cdr:txBody>
    </cdr:sp>
  </cdr:relSizeAnchor>
  <cdr:relSizeAnchor xmlns:cdr="http://schemas.openxmlformats.org/drawingml/2006/chartDrawing">
    <cdr:from>
      <cdr:x>0.71084</cdr:x>
      <cdr:y>0.10345</cdr:y>
    </cdr:from>
    <cdr:to>
      <cdr:x>0.93306</cdr:x>
      <cdr:y>0.27198</cdr:y>
    </cdr:to>
    <cdr:sp macro="" textlink="">
      <cdr:nvSpPr>
        <cdr:cNvPr id="20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95800" y="457200"/>
          <a:ext cx="1405419" cy="7448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Instate Ground Water (Clark, Lincoln and White Pine Project and Three Lakes)</a:t>
          </a:r>
        </a:p>
      </cdr:txBody>
    </cdr:sp>
  </cdr:relSizeAnchor>
  <cdr:relSizeAnchor xmlns:cdr="http://schemas.openxmlformats.org/drawingml/2006/chartDrawing">
    <cdr:from>
      <cdr:x>0.40576</cdr:x>
      <cdr:y>0.23034</cdr:y>
    </cdr:from>
    <cdr:to>
      <cdr:x>0.59036</cdr:x>
      <cdr:y>0.31034</cdr:y>
    </cdr:to>
    <cdr:sp macro="" textlink="">
      <cdr:nvSpPr>
        <cdr:cNvPr id="205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66269" y="1018010"/>
          <a:ext cx="1167531" cy="3535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Arizona Bank and Augmentation</a:t>
          </a:r>
        </a:p>
      </cdr:txBody>
    </cdr:sp>
  </cdr:relSizeAnchor>
  <cdr:relSizeAnchor xmlns:cdr="http://schemas.openxmlformats.org/drawingml/2006/chartDrawing">
    <cdr:from>
      <cdr:x>0.3012</cdr:x>
      <cdr:y>0.34483</cdr:y>
    </cdr:from>
    <cdr:to>
      <cdr:x>0.38226</cdr:x>
      <cdr:y>0.38907</cdr:y>
    </cdr:to>
    <cdr:sp macro="" textlink="">
      <cdr:nvSpPr>
        <cdr:cNvPr id="205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905000" y="1524000"/>
          <a:ext cx="512614" cy="1955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Drop 2</a:t>
          </a:r>
        </a:p>
      </cdr:txBody>
    </cdr:sp>
  </cdr:relSizeAnchor>
  <cdr:relSizeAnchor xmlns:cdr="http://schemas.openxmlformats.org/drawingml/2006/chartDrawing">
    <cdr:from>
      <cdr:x>0.11425</cdr:x>
      <cdr:y>0.54875</cdr:y>
    </cdr:from>
    <cdr:to>
      <cdr:x>0.12275</cdr:x>
      <cdr:y>0.54875</cdr:y>
    </cdr:to>
    <cdr:sp macro="" textlink="">
      <cdr:nvSpPr>
        <cdr:cNvPr id="2065" name="Line 1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80496" y="3204055"/>
          <a:ext cx="72948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0.12275</cdr:x>
      <cdr:y>0.53525</cdr:y>
    </cdr:from>
    <cdr:to>
      <cdr:x>0.1565</cdr:x>
      <cdr:y>0.536</cdr:y>
    </cdr:to>
    <cdr:sp macro="" textlink="">
      <cdr:nvSpPr>
        <cdr:cNvPr id="2066" name="Line 1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053444" y="3125231"/>
          <a:ext cx="289643" cy="437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0.1565</cdr:x>
      <cdr:y>0.52725</cdr:y>
    </cdr:from>
    <cdr:to>
      <cdr:x>0.209</cdr:x>
      <cdr:y>0.529</cdr:y>
    </cdr:to>
    <cdr:sp macro="" textlink="">
      <cdr:nvSpPr>
        <cdr:cNvPr id="2067" name="Line 1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343087" y="3078520"/>
          <a:ext cx="450556" cy="1021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0.12275</cdr:x>
      <cdr:y>0.536</cdr:y>
    </cdr:from>
    <cdr:to>
      <cdr:x>0.12275</cdr:x>
      <cdr:y>0.54875</cdr:y>
    </cdr:to>
    <cdr:sp macro="" textlink="">
      <cdr:nvSpPr>
        <cdr:cNvPr id="2068" name="Line 20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053444" y="3129610"/>
          <a:ext cx="0" cy="7444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0.1565</cdr:x>
      <cdr:y>0.52725</cdr:y>
    </cdr:from>
    <cdr:to>
      <cdr:x>0.1565</cdr:x>
      <cdr:y>0.536</cdr:y>
    </cdr:to>
    <cdr:sp macro="" textlink="">
      <cdr:nvSpPr>
        <cdr:cNvPr id="2069" name="Line 2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343087" y="3078520"/>
          <a:ext cx="0" cy="5109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0.36225</cdr:x>
      <cdr:y>0.6655</cdr:y>
    </cdr:from>
    <cdr:to>
      <cdr:x>0.71084</cdr:x>
      <cdr:y>0.82759</cdr:y>
    </cdr:to>
    <cdr:sp macro="" textlink="">
      <cdr:nvSpPr>
        <cdr:cNvPr id="2073" name="Text Box 2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91086" y="2941244"/>
          <a:ext cx="2204714" cy="7163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1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Colorado River and</a:t>
          </a:r>
        </a:p>
        <a:p xmlns:a="http://schemas.openxmlformats.org/drawingml/2006/main">
          <a:pPr algn="ctr" rtl="0">
            <a:defRPr sz="1000"/>
          </a:pPr>
          <a:r>
            <a:rPr lang="en-US" sz="11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Las Vegas Valley Groundwater</a:t>
          </a:r>
        </a:p>
      </cdr:txBody>
    </cdr:sp>
  </cdr:relSizeAnchor>
  <cdr:relSizeAnchor xmlns:cdr="http://schemas.openxmlformats.org/drawingml/2006/chartDrawing">
    <cdr:from>
      <cdr:x>0.60241</cdr:x>
      <cdr:y>0.36207</cdr:y>
    </cdr:from>
    <cdr:to>
      <cdr:x>0.76804</cdr:x>
      <cdr:y>0.40174</cdr:y>
    </cdr:to>
    <cdr:sp macro="" textlink="">
      <cdr:nvSpPr>
        <cdr:cNvPr id="12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10000" y="1600200"/>
          <a:ext cx="1047520" cy="1753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0" bIns="0" anchor="t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0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Conservation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0.17112</cdr:x>
      <cdr:y>0.47389</cdr:y>
    </cdr:from>
    <cdr:to>
      <cdr:x>0.25751</cdr:x>
      <cdr:y>0.52328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44625" y="2362200"/>
          <a:ext cx="729367" cy="24622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600" i="1" dirty="0">
              <a:solidFill>
                <a:prstClr val="white">
                  <a:lumMod val="50000"/>
                </a:prstClr>
              </a:solidFill>
            </a:rPr>
            <a:t> Normal </a:t>
          </a:r>
        </a:p>
      </cdr:txBody>
    </cdr:sp>
  </cdr:relSizeAnchor>
  <cdr:relSizeAnchor xmlns:cdr="http://schemas.openxmlformats.org/drawingml/2006/chartDrawing">
    <cdr:from>
      <cdr:x>0.1764</cdr:x>
      <cdr:y>0.55815</cdr:y>
    </cdr:from>
    <cdr:to>
      <cdr:x>0.27568</cdr:x>
      <cdr:y>0.60719</cdr:y>
    </cdr:to>
    <cdr:sp macro="" textlink="">
      <cdr:nvSpPr>
        <cdr:cNvPr id="5" name="Rectangl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89230" y="2782229"/>
          <a:ext cx="838154" cy="2444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600" i="1" dirty="0">
              <a:solidFill>
                <a:prstClr val="white">
                  <a:lumMod val="50000"/>
                </a:prstClr>
              </a:solidFill>
            </a:rPr>
            <a:t> Shortage</a:t>
          </a:r>
        </a:p>
      </cdr:txBody>
    </cdr:sp>
  </cdr:relSizeAnchor>
  <cdr:relSizeAnchor xmlns:cdr="http://schemas.openxmlformats.org/drawingml/2006/chartDrawing">
    <cdr:from>
      <cdr:x>0.18014</cdr:x>
      <cdr:y>0.27516</cdr:y>
    </cdr:from>
    <cdr:to>
      <cdr:x>0.25211</cdr:x>
      <cdr:y>0.32455</cdr:y>
    </cdr:to>
    <cdr:sp macro="" textlink="">
      <cdr:nvSpPr>
        <cdr:cNvPr id="6" name="Rectangle 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20825" y="1371600"/>
          <a:ext cx="607539" cy="24622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600" i="1" dirty="0">
              <a:solidFill>
                <a:prstClr val="white">
                  <a:lumMod val="50000"/>
                </a:prstClr>
              </a:solidFill>
            </a:rPr>
            <a:t>Surplus</a:t>
          </a:r>
        </a:p>
      </cdr:txBody>
    </cdr:sp>
  </cdr:relSizeAnchor>
  <cdr:relSizeAnchor xmlns:cdr="http://schemas.openxmlformats.org/drawingml/2006/chartDrawing">
    <cdr:from>
      <cdr:x>0.39545</cdr:x>
      <cdr:y>0.18344</cdr:y>
    </cdr:from>
    <cdr:to>
      <cdr:x>0.52445</cdr:x>
      <cdr:y>0.23283</cdr:y>
    </cdr:to>
    <cdr:sp macro="" textlink="">
      <cdr:nvSpPr>
        <cdr:cNvPr id="7" name="Rectangle 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38512" y="914400"/>
          <a:ext cx="1089025" cy="2462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457200" indent="-457200">
            <a:spcBef>
              <a:spcPct val="20000"/>
            </a:spcBef>
            <a:buClr>
              <a:srgbClr val="A50021"/>
            </a:buClr>
            <a:buSzPct val="75000"/>
            <a:buFont typeface="Wingdings" pitchFamily="2" charset="2"/>
            <a:buNone/>
          </a:pPr>
          <a:r>
            <a:rPr lang="en-US" sz="1600" b="1" dirty="0" smtClean="0">
              <a:solidFill>
                <a:srgbClr val="000000"/>
              </a:solidFill>
            </a:rPr>
            <a:t>Historical</a:t>
          </a:r>
          <a:endParaRPr lang="en-US" sz="16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0.0378</cdr:x>
      <cdr:y>0.08889</cdr:y>
    </cdr:from>
    <cdr:to>
      <cdr:x>0.0378</cdr:x>
      <cdr:y>0.08889</cdr:y>
    </cdr:to>
    <cdr:sp macro="" textlink="">
      <cdr:nvSpPr>
        <cdr:cNvPr id="8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19087" y="443071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1750">
          <a:solidFill>
            <a:srgbClr val="00FFFF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0.35164</cdr:x>
      <cdr:y>0.21401</cdr:y>
    </cdr:from>
    <cdr:to>
      <cdr:x>0.3853</cdr:x>
      <cdr:y>0.21401</cdr:y>
    </cdr:to>
    <cdr:sp macro="" textlink="">
      <cdr:nvSpPr>
        <cdr:cNvPr id="9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968625" y="1066800"/>
          <a:ext cx="28416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1750">
          <a:solidFill>
            <a:srgbClr val="00FFFF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0.35389</cdr:x>
      <cdr:y>0.25656</cdr:y>
    </cdr:from>
    <cdr:to>
      <cdr:x>0.38774</cdr:x>
      <cdr:y>0.25656</cdr:y>
    </cdr:to>
    <cdr:sp macro="" textlink="">
      <cdr:nvSpPr>
        <cdr:cNvPr id="10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987618" y="1278884"/>
          <a:ext cx="28577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1750">
          <a:solidFill>
            <a:srgbClr val="FF00FF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0.39677</cdr:x>
      <cdr:y>0.2293</cdr:y>
    </cdr:from>
    <cdr:to>
      <cdr:x>0.67657</cdr:x>
      <cdr:y>0.27866</cdr:y>
    </cdr:to>
    <cdr:sp macro="" textlink="">
      <cdr:nvSpPr>
        <cdr:cNvPr id="11" name="Rectangle 10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49625" y="1143000"/>
          <a:ext cx="2362163" cy="24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457200" indent="-457200">
            <a:spcBef>
              <a:spcPct val="20000"/>
            </a:spcBef>
            <a:buClr>
              <a:srgbClr val="A50021"/>
            </a:buClr>
            <a:buSzPct val="75000"/>
            <a:buFont typeface="Wingdings" pitchFamily="2" charset="2"/>
            <a:buNone/>
          </a:pPr>
          <a:r>
            <a:rPr lang="en-US" sz="1600" b="1" dirty="0">
              <a:solidFill>
                <a:srgbClr val="000000"/>
              </a:solidFill>
            </a:rPr>
            <a:t>Forecast </a:t>
          </a:r>
          <a:r>
            <a:rPr lang="en-US" sz="1600" b="1" dirty="0" smtClean="0">
              <a:solidFill>
                <a:srgbClr val="000000"/>
              </a:solidFill>
            </a:rPr>
            <a:t>Jan. &amp; Feb. 2014</a:t>
          </a:r>
          <a:endParaRPr lang="en-US" sz="1600" b="1" dirty="0">
            <a:solidFill>
              <a:srgbClr val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53BA5-B90C-4542-97F3-C842CCF61844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405E2-9408-440D-B981-8E136B625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3962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4196-0E4A-48ED-A4DB-661183D9016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Sometime</a:t>
            </a:r>
            <a:r>
              <a:rPr lang="en-US" baseline="0" dirty="0" smtClean="0"/>
              <a:t> around November, the seasonal change in air temperature reduces the heat load to the lake water and the thermal stratification begins to dissipate.  As a result, the THERMOCLINE can sink deeper into the lake such that, for a short time, even when the lake level is relatively high, the THERMOCLINE glides past the existing intakes as it spreads and dissipates.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D8560-2DFB-4CBA-850C-2DA46D00F1C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C4DD3-CD36-4D8B-A379-9C7BB06B8B5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4196-0E4A-48ED-A4DB-661183D9016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AB29D-0C54-45E5-9619-FDEE710E8C5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23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5186" y="8683482"/>
            <a:ext cx="2971643" cy="45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7" tIns="44999" rIns="89997" bIns="44999" anchor="b"/>
          <a:lstStyle/>
          <a:p>
            <a:pPr algn="r"/>
            <a:fld id="{326765C8-6F1B-42C6-AFEA-87C545A7BF9C}" type="slidenum">
              <a:rPr lang="en-US" sz="1200">
                <a:solidFill>
                  <a:prstClr val="black"/>
                </a:solidFill>
              </a:rPr>
              <a:pPr algn="r"/>
              <a:t>14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0" dirty="0" smtClean="0"/>
              <a:t>Engage</a:t>
            </a:r>
            <a:r>
              <a:rPr lang="en-US" i="0" baseline="0" dirty="0" smtClean="0"/>
              <a:t> Federal Agencies to assess vulnerabilities</a:t>
            </a:r>
          </a:p>
          <a:p>
            <a:endParaRPr lang="en-US" i="0" dirty="0" smtClean="0"/>
          </a:p>
          <a:p>
            <a:pPr marL="168235" indent="-168235">
              <a:buFont typeface="Arial" pitchFamily="34" charset="0"/>
              <a:buChar char="•"/>
            </a:pPr>
            <a:r>
              <a:rPr lang="en-US" i="0" dirty="0" smtClean="0"/>
              <a:t>Colorado River makes up</a:t>
            </a:r>
            <a:r>
              <a:rPr lang="en-US" i="0" baseline="0" dirty="0" smtClean="0"/>
              <a:t> 90% of current supply to Southern NV</a:t>
            </a:r>
          </a:p>
          <a:p>
            <a:pPr marL="168235" indent="-168235">
              <a:buFont typeface="Arial" pitchFamily="34" charset="0"/>
              <a:buChar char="•"/>
            </a:pPr>
            <a:r>
              <a:rPr lang="en-US" i="0" dirty="0" smtClean="0"/>
              <a:t>Basin study was completed</a:t>
            </a:r>
            <a:r>
              <a:rPr lang="en-US" i="0" baseline="0" dirty="0" smtClean="0"/>
              <a:t> in 2012</a:t>
            </a:r>
          </a:p>
          <a:p>
            <a:pPr marL="168235" indent="-168235">
              <a:buFont typeface="Arial" pitchFamily="34" charset="0"/>
              <a:buChar char="•"/>
            </a:pPr>
            <a:r>
              <a:rPr lang="en-US" i="0" baseline="0" dirty="0" smtClean="0"/>
              <a:t>Most recent and comprehensive assessment of risks to the basin resources from potential future impacts of climate change</a:t>
            </a:r>
          </a:p>
          <a:p>
            <a:pPr marL="168235" indent="-168235">
              <a:buFont typeface="Arial" pitchFamily="34" charset="0"/>
              <a:buChar char="•"/>
            </a:pPr>
            <a:r>
              <a:rPr lang="en-US" i="0" baseline="0" dirty="0" smtClean="0"/>
              <a:t>3 year study - 50% Federal 50% State funded - $7M total - $500K+ contributed by SNWA</a:t>
            </a:r>
            <a:endParaRPr lang="en-US" i="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2" rIns="91406" bIns="45702" anchor="b"/>
          <a:lstStyle/>
          <a:p>
            <a:pPr algn="r" defTabSz="912845"/>
            <a:fld id="{E139FDC2-2CE6-4A08-8BF7-E6BCB878C323}" type="slidenum">
              <a:rPr lang="en-US" sz="1200">
                <a:solidFill>
                  <a:prstClr val="black"/>
                </a:solidFill>
              </a:rPr>
              <a:pPr algn="r" defTabSz="912845"/>
              <a:t>15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731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071" y="4328309"/>
            <a:ext cx="5074418" cy="4109769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2" rIns="91406" bIns="45702" anchor="b"/>
          <a:lstStyle/>
          <a:p>
            <a:pPr algn="r" defTabSz="912845"/>
            <a:fld id="{C5BE2ED8-E9F8-4ADB-84EA-1421405D78AB}" type="slidenum">
              <a:rPr lang="en-US" sz="1200">
                <a:solidFill>
                  <a:prstClr val="black"/>
                </a:solidFill>
              </a:rPr>
              <a:pPr algn="r" defTabSz="912845"/>
              <a:t>16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05" tIns="45753" rIns="91505" bIns="45753" anchor="b"/>
          <a:lstStyle/>
          <a:p>
            <a:pPr algn="r" defTabSz="912845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S"/>
            </a:pPr>
            <a:fld id="{47ED1FBF-3453-49D5-8789-BA3CD0CE00E8}" type="slidenum">
              <a:rPr lang="en-US" sz="1200">
                <a:solidFill>
                  <a:prstClr val="black"/>
                </a:solidFill>
              </a:rPr>
              <a:pPr algn="r" defTabSz="912845"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itchFamily="2" charset="2"/>
                <a:buChar char="S"/>
              </a:pPr>
              <a:t>16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3" y="4345602"/>
            <a:ext cx="5030456" cy="4112913"/>
          </a:xfrm>
          <a:noFill/>
          <a:ln/>
        </p:spPr>
        <p:txBody>
          <a:bodyPr lIns="91505" tIns="45753" rIns="91505" bIns="45753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5888" y="8686488"/>
            <a:ext cx="2972113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7" tIns="45687" rIns="91377" bIns="45687" anchor="b"/>
          <a:lstStyle/>
          <a:p>
            <a:pPr algn="r" defTabSz="912550"/>
            <a:fld id="{8A0FD8CB-877C-40C3-94BB-832122EF012D}" type="slidenum">
              <a:rPr lang="en-US" sz="1100">
                <a:solidFill>
                  <a:prstClr val="black"/>
                </a:solidFill>
              </a:rPr>
              <a:pPr algn="r" defTabSz="912550"/>
              <a:t>17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71513"/>
            <a:ext cx="4572000" cy="34305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04" y="4329883"/>
            <a:ext cx="5075987" cy="410819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5888" y="8686488"/>
            <a:ext cx="2972113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7" tIns="45687" rIns="91377" bIns="45687" anchor="b"/>
          <a:lstStyle/>
          <a:p>
            <a:pPr algn="r" defTabSz="912550"/>
            <a:fld id="{8A0FD8CB-877C-40C3-94BB-832122EF012D}" type="slidenum">
              <a:rPr lang="en-US" sz="1100">
                <a:solidFill>
                  <a:prstClr val="black"/>
                </a:solidFill>
              </a:rPr>
              <a:pPr algn="r" defTabSz="912550"/>
              <a:t>18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71513"/>
            <a:ext cx="4572000" cy="34305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04" y="4329883"/>
            <a:ext cx="5075987" cy="410819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1" rIns="91423" bIns="45711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11123C8-166C-4007-9C0C-3EF66C72CE80}" type="slidenum">
              <a:rPr lang="en-US" sz="1200"/>
              <a:pPr algn="r" eaLnBrk="1" hangingPunct="1"/>
              <a:t>19</a:t>
            </a:fld>
            <a:endParaRPr lang="en-US" sz="12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71513"/>
            <a:ext cx="4573587" cy="34305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076" y="4329972"/>
            <a:ext cx="5076721" cy="41082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4196-0E4A-48ED-A4DB-661183D9016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2" rIns="91406" bIns="45702" anchor="b"/>
          <a:lstStyle/>
          <a:p>
            <a:pPr algn="r" defTabSz="912845"/>
            <a:fld id="{C5BE2ED8-E9F8-4ADB-84EA-1421405D78AB}" type="slidenum">
              <a:rPr lang="en-US" sz="1200">
                <a:solidFill>
                  <a:prstClr val="black"/>
                </a:solidFill>
              </a:rPr>
              <a:pPr algn="r" defTabSz="912845"/>
              <a:t>21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05" tIns="45753" rIns="91505" bIns="45753" anchor="b"/>
          <a:lstStyle/>
          <a:p>
            <a:pPr algn="r" defTabSz="912845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S"/>
            </a:pPr>
            <a:fld id="{47ED1FBF-3453-49D5-8789-BA3CD0CE00E8}" type="slidenum">
              <a:rPr lang="en-US" sz="1200">
                <a:solidFill>
                  <a:prstClr val="black"/>
                </a:solidFill>
              </a:rPr>
              <a:pPr algn="r" defTabSz="912845"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itchFamily="2" charset="2"/>
                <a:buChar char="S"/>
              </a:pPr>
              <a:t>21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3" y="4345602"/>
            <a:ext cx="5030456" cy="4112913"/>
          </a:xfrm>
          <a:noFill/>
          <a:ln/>
        </p:spPr>
        <p:txBody>
          <a:bodyPr lIns="91505" tIns="45753" rIns="91505" bIns="45753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2" rIns="91406" bIns="45702" anchor="b"/>
          <a:lstStyle/>
          <a:p>
            <a:pPr algn="r" defTabSz="912845"/>
            <a:fld id="{C5BE2ED8-E9F8-4ADB-84EA-1421405D78AB}" type="slidenum">
              <a:rPr lang="en-US" sz="1200">
                <a:solidFill>
                  <a:prstClr val="black"/>
                </a:solidFill>
              </a:rPr>
              <a:pPr algn="r" defTabSz="912845"/>
              <a:t>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05" tIns="45753" rIns="91505" bIns="45753" anchor="b"/>
          <a:lstStyle/>
          <a:p>
            <a:pPr algn="r" defTabSz="912845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S"/>
            </a:pPr>
            <a:fld id="{47ED1FBF-3453-49D5-8789-BA3CD0CE00E8}" type="slidenum">
              <a:rPr lang="en-US" sz="1200">
                <a:solidFill>
                  <a:prstClr val="black"/>
                </a:solidFill>
              </a:rPr>
              <a:pPr algn="r" defTabSz="912845"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itchFamily="2" charset="2"/>
                <a:buChar char="S"/>
              </a:pPr>
              <a:t>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3" y="4345602"/>
            <a:ext cx="5030456" cy="4112913"/>
          </a:xfrm>
          <a:noFill/>
          <a:ln/>
        </p:spPr>
        <p:txBody>
          <a:bodyPr lIns="91505" tIns="45753" rIns="91505" bIns="45753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2" rIns="91406" bIns="45702" anchor="b"/>
          <a:lstStyle/>
          <a:p>
            <a:pPr algn="r" defTabSz="912845"/>
            <a:fld id="{C5BE2ED8-E9F8-4ADB-84EA-1421405D78AB}" type="slidenum">
              <a:rPr lang="en-US" sz="1200">
                <a:solidFill>
                  <a:prstClr val="black"/>
                </a:solidFill>
              </a:rPr>
              <a:pPr algn="r" defTabSz="912845"/>
              <a:t>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05" tIns="45753" rIns="91505" bIns="45753" anchor="b"/>
          <a:lstStyle/>
          <a:p>
            <a:pPr algn="r" defTabSz="912845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S"/>
            </a:pPr>
            <a:fld id="{47ED1FBF-3453-49D5-8789-BA3CD0CE00E8}" type="slidenum">
              <a:rPr lang="en-US" sz="1200">
                <a:solidFill>
                  <a:prstClr val="black"/>
                </a:solidFill>
              </a:rPr>
              <a:pPr algn="r" defTabSz="912845"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itchFamily="2" charset="2"/>
                <a:buChar char="S"/>
              </a:pPr>
              <a:t>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3" y="4345602"/>
            <a:ext cx="5030456" cy="4112913"/>
          </a:xfrm>
          <a:noFill/>
          <a:ln/>
        </p:spPr>
        <p:txBody>
          <a:bodyPr lIns="91505" tIns="45753" rIns="91505" bIns="45753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6A4C9-0D6E-477F-9B6A-85E17349506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5587"/>
            <a:ext cx="5031685" cy="411292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2" rIns="91406" bIns="45702" anchor="b"/>
          <a:lstStyle/>
          <a:p>
            <a:pPr algn="r" defTabSz="912845"/>
            <a:fld id="{C5BE2ED8-E9F8-4ADB-84EA-1421405D78AB}" type="slidenum">
              <a:rPr lang="en-US" sz="1200">
                <a:solidFill>
                  <a:prstClr val="black"/>
                </a:solidFill>
              </a:rPr>
              <a:pPr algn="r" defTabSz="912845"/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5887" y="8686487"/>
            <a:ext cx="2972113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05" tIns="45753" rIns="91505" bIns="45753" anchor="b"/>
          <a:lstStyle/>
          <a:p>
            <a:pPr algn="r" defTabSz="912845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S"/>
            </a:pPr>
            <a:fld id="{47ED1FBF-3453-49D5-8789-BA3CD0CE00E8}" type="slidenum">
              <a:rPr lang="en-US" sz="1200">
                <a:solidFill>
                  <a:prstClr val="black"/>
                </a:solidFill>
              </a:rPr>
              <a:pPr algn="r" defTabSz="912845"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itchFamily="2" charset="2"/>
                <a:buChar char="S"/>
              </a:pPr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3" y="4345602"/>
            <a:ext cx="5030456" cy="4112913"/>
          </a:xfrm>
          <a:noFill/>
          <a:ln/>
        </p:spPr>
        <p:txBody>
          <a:bodyPr lIns="91505" tIns="45753" rIns="91505" bIns="45753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4196-0E4A-48ED-A4DB-661183D9016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4196-0E4A-48ED-A4DB-661183D9016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986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344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818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8690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0DF1FD2-4AAE-4358-819B-025B56F29E9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627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212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423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778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097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354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680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230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262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0B56-8399-4F71-BB9C-1A27BEF88E57}" type="datetimeFigureOut">
              <a:rPr lang="en-US" smtClean="0"/>
              <a:pPr/>
              <a:t>2/26/2014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A8A9C-EB40-48E8-B856-03C2F11B0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547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product/mapsum/map/cbrfcS201401.p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nn,b,b,b,nbb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1055914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Southern Nevada and the Colorado River </a:t>
            </a:r>
          </a:p>
        </p:txBody>
      </p:sp>
      <p:pic>
        <p:nvPicPr>
          <p:cNvPr id="94210" name="Picture 2" descr="http://hydroweb3.lvvwd.com/hydroweb/assets/images/about_snwalogo_color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152400"/>
            <a:ext cx="5029200" cy="435864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0629" y="524691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Tom Maher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Senior Resource Analyst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Southern Nevada Water Authority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February 26,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94421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11C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6200" y="885826"/>
            <a:ext cx="7848600" cy="548639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09600" y="771525"/>
            <a:ext cx="7391400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934200" y="4572000"/>
            <a:ext cx="914400" cy="3810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673249" y="1066800"/>
            <a:ext cx="7175351" cy="5271247"/>
          </a:xfrm>
          <a:custGeom>
            <a:avLst/>
            <a:gdLst>
              <a:gd name="connsiteX0" fmla="*/ 43031 w 7175351"/>
              <a:gd name="connsiteY0" fmla="*/ 0 h 5271247"/>
              <a:gd name="connsiteX1" fmla="*/ 699247 w 7175351"/>
              <a:gd name="connsiteY1" fmla="*/ 118334 h 5271247"/>
              <a:gd name="connsiteX2" fmla="*/ 753035 w 7175351"/>
              <a:gd name="connsiteY2" fmla="*/ 193637 h 5271247"/>
              <a:gd name="connsiteX3" fmla="*/ 763793 w 7175351"/>
              <a:gd name="connsiteY3" fmla="*/ 268941 h 5271247"/>
              <a:gd name="connsiteX4" fmla="*/ 774551 w 7175351"/>
              <a:gd name="connsiteY4" fmla="*/ 301214 h 5271247"/>
              <a:gd name="connsiteX5" fmla="*/ 785308 w 7175351"/>
              <a:gd name="connsiteY5" fmla="*/ 344244 h 5271247"/>
              <a:gd name="connsiteX6" fmla="*/ 817581 w 7175351"/>
              <a:gd name="connsiteY6" fmla="*/ 419548 h 5271247"/>
              <a:gd name="connsiteX7" fmla="*/ 828339 w 7175351"/>
              <a:gd name="connsiteY7" fmla="*/ 462579 h 5271247"/>
              <a:gd name="connsiteX8" fmla="*/ 839097 w 7175351"/>
              <a:gd name="connsiteY8" fmla="*/ 494851 h 5271247"/>
              <a:gd name="connsiteX9" fmla="*/ 860612 w 7175351"/>
              <a:gd name="connsiteY9" fmla="*/ 570155 h 5271247"/>
              <a:gd name="connsiteX10" fmla="*/ 882127 w 7175351"/>
              <a:gd name="connsiteY10" fmla="*/ 602428 h 5271247"/>
              <a:gd name="connsiteX11" fmla="*/ 892885 w 7175351"/>
              <a:gd name="connsiteY11" fmla="*/ 871369 h 5271247"/>
              <a:gd name="connsiteX12" fmla="*/ 903643 w 7175351"/>
              <a:gd name="connsiteY12" fmla="*/ 903642 h 5271247"/>
              <a:gd name="connsiteX13" fmla="*/ 914400 w 7175351"/>
              <a:gd name="connsiteY13" fmla="*/ 989703 h 5271247"/>
              <a:gd name="connsiteX14" fmla="*/ 968188 w 7175351"/>
              <a:gd name="connsiteY14" fmla="*/ 1021976 h 5271247"/>
              <a:gd name="connsiteX15" fmla="*/ 989704 w 7175351"/>
              <a:gd name="connsiteY15" fmla="*/ 1043491 h 5271247"/>
              <a:gd name="connsiteX16" fmla="*/ 1021977 w 7175351"/>
              <a:gd name="connsiteY16" fmla="*/ 1172583 h 5271247"/>
              <a:gd name="connsiteX17" fmla="*/ 1043492 w 7175351"/>
              <a:gd name="connsiteY17" fmla="*/ 1194099 h 5271247"/>
              <a:gd name="connsiteX18" fmla="*/ 1097280 w 7175351"/>
              <a:gd name="connsiteY18" fmla="*/ 1269402 h 5271247"/>
              <a:gd name="connsiteX19" fmla="*/ 1140311 w 7175351"/>
              <a:gd name="connsiteY19" fmla="*/ 1355463 h 5271247"/>
              <a:gd name="connsiteX20" fmla="*/ 1194099 w 7175351"/>
              <a:gd name="connsiteY20" fmla="*/ 1441524 h 5271247"/>
              <a:gd name="connsiteX21" fmla="*/ 1215614 w 7175351"/>
              <a:gd name="connsiteY21" fmla="*/ 1463040 h 5271247"/>
              <a:gd name="connsiteX22" fmla="*/ 1226372 w 7175351"/>
              <a:gd name="connsiteY22" fmla="*/ 1495313 h 5271247"/>
              <a:gd name="connsiteX23" fmla="*/ 1258645 w 7175351"/>
              <a:gd name="connsiteY23" fmla="*/ 1506070 h 5271247"/>
              <a:gd name="connsiteX24" fmla="*/ 1312433 w 7175351"/>
              <a:gd name="connsiteY24" fmla="*/ 1516828 h 5271247"/>
              <a:gd name="connsiteX25" fmla="*/ 1366221 w 7175351"/>
              <a:gd name="connsiteY25" fmla="*/ 1559859 h 5271247"/>
              <a:gd name="connsiteX26" fmla="*/ 1398494 w 7175351"/>
              <a:gd name="connsiteY26" fmla="*/ 1613647 h 5271247"/>
              <a:gd name="connsiteX27" fmla="*/ 1463040 w 7175351"/>
              <a:gd name="connsiteY27" fmla="*/ 1624404 h 5271247"/>
              <a:gd name="connsiteX28" fmla="*/ 1527586 w 7175351"/>
              <a:gd name="connsiteY28" fmla="*/ 1656677 h 5271247"/>
              <a:gd name="connsiteX29" fmla="*/ 1602890 w 7175351"/>
              <a:gd name="connsiteY29" fmla="*/ 1710466 h 5271247"/>
              <a:gd name="connsiteX30" fmla="*/ 1635163 w 7175351"/>
              <a:gd name="connsiteY30" fmla="*/ 1764254 h 5271247"/>
              <a:gd name="connsiteX31" fmla="*/ 1678193 w 7175351"/>
              <a:gd name="connsiteY31" fmla="*/ 1775011 h 5271247"/>
              <a:gd name="connsiteX32" fmla="*/ 1742739 w 7175351"/>
              <a:gd name="connsiteY32" fmla="*/ 1796527 h 5271247"/>
              <a:gd name="connsiteX33" fmla="*/ 1785770 w 7175351"/>
              <a:gd name="connsiteY33" fmla="*/ 1850315 h 5271247"/>
              <a:gd name="connsiteX34" fmla="*/ 1818043 w 7175351"/>
              <a:gd name="connsiteY34" fmla="*/ 1871830 h 5271247"/>
              <a:gd name="connsiteX35" fmla="*/ 1925619 w 7175351"/>
              <a:gd name="connsiteY35" fmla="*/ 1904103 h 5271247"/>
              <a:gd name="connsiteX36" fmla="*/ 1990165 w 7175351"/>
              <a:gd name="connsiteY36" fmla="*/ 1979407 h 5271247"/>
              <a:gd name="connsiteX37" fmla="*/ 2043953 w 7175351"/>
              <a:gd name="connsiteY37" fmla="*/ 2054710 h 5271247"/>
              <a:gd name="connsiteX38" fmla="*/ 2054711 w 7175351"/>
              <a:gd name="connsiteY38" fmla="*/ 2086983 h 5271247"/>
              <a:gd name="connsiteX39" fmla="*/ 2065468 w 7175351"/>
              <a:gd name="connsiteY39" fmla="*/ 2130014 h 5271247"/>
              <a:gd name="connsiteX40" fmla="*/ 2086984 w 7175351"/>
              <a:gd name="connsiteY40" fmla="*/ 2162287 h 5271247"/>
              <a:gd name="connsiteX41" fmla="*/ 2130014 w 7175351"/>
              <a:gd name="connsiteY41" fmla="*/ 2259106 h 5271247"/>
              <a:gd name="connsiteX42" fmla="*/ 2151530 w 7175351"/>
              <a:gd name="connsiteY42" fmla="*/ 2280621 h 5271247"/>
              <a:gd name="connsiteX43" fmla="*/ 2216075 w 7175351"/>
              <a:gd name="connsiteY43" fmla="*/ 2323651 h 5271247"/>
              <a:gd name="connsiteX44" fmla="*/ 2237591 w 7175351"/>
              <a:gd name="connsiteY44" fmla="*/ 2345167 h 5271247"/>
              <a:gd name="connsiteX45" fmla="*/ 2280621 w 7175351"/>
              <a:gd name="connsiteY45" fmla="*/ 2355924 h 5271247"/>
              <a:gd name="connsiteX46" fmla="*/ 2312894 w 7175351"/>
              <a:gd name="connsiteY46" fmla="*/ 2366682 h 5271247"/>
              <a:gd name="connsiteX47" fmla="*/ 2366683 w 7175351"/>
              <a:gd name="connsiteY47" fmla="*/ 2398955 h 5271247"/>
              <a:gd name="connsiteX48" fmla="*/ 2463501 w 7175351"/>
              <a:gd name="connsiteY48" fmla="*/ 2431228 h 5271247"/>
              <a:gd name="connsiteX49" fmla="*/ 2485017 w 7175351"/>
              <a:gd name="connsiteY49" fmla="*/ 2452743 h 5271247"/>
              <a:gd name="connsiteX50" fmla="*/ 2495774 w 7175351"/>
              <a:gd name="connsiteY50" fmla="*/ 2485016 h 5271247"/>
              <a:gd name="connsiteX51" fmla="*/ 2571078 w 7175351"/>
              <a:gd name="connsiteY51" fmla="*/ 2506531 h 5271247"/>
              <a:gd name="connsiteX52" fmla="*/ 2592593 w 7175351"/>
              <a:gd name="connsiteY52" fmla="*/ 2528047 h 5271247"/>
              <a:gd name="connsiteX53" fmla="*/ 2721685 w 7175351"/>
              <a:gd name="connsiteY53" fmla="*/ 2560320 h 5271247"/>
              <a:gd name="connsiteX54" fmla="*/ 2786231 w 7175351"/>
              <a:gd name="connsiteY54" fmla="*/ 2560320 h 5271247"/>
              <a:gd name="connsiteX55" fmla="*/ 2807746 w 7175351"/>
              <a:gd name="connsiteY55" fmla="*/ 2592593 h 5271247"/>
              <a:gd name="connsiteX56" fmla="*/ 2893807 w 7175351"/>
              <a:gd name="connsiteY56" fmla="*/ 2603350 h 5271247"/>
              <a:gd name="connsiteX57" fmla="*/ 3022899 w 7175351"/>
              <a:gd name="connsiteY57" fmla="*/ 2614108 h 5271247"/>
              <a:gd name="connsiteX58" fmla="*/ 3055172 w 7175351"/>
              <a:gd name="connsiteY58" fmla="*/ 2635623 h 5271247"/>
              <a:gd name="connsiteX59" fmla="*/ 3151991 w 7175351"/>
              <a:gd name="connsiteY59" fmla="*/ 2657139 h 5271247"/>
              <a:gd name="connsiteX60" fmla="*/ 3216537 w 7175351"/>
              <a:gd name="connsiteY60" fmla="*/ 2678654 h 5271247"/>
              <a:gd name="connsiteX61" fmla="*/ 3248810 w 7175351"/>
              <a:gd name="connsiteY61" fmla="*/ 2689411 h 5271247"/>
              <a:gd name="connsiteX62" fmla="*/ 3281083 w 7175351"/>
              <a:gd name="connsiteY62" fmla="*/ 2710927 h 5271247"/>
              <a:gd name="connsiteX63" fmla="*/ 3345628 w 7175351"/>
              <a:gd name="connsiteY63" fmla="*/ 2732442 h 5271247"/>
              <a:gd name="connsiteX64" fmla="*/ 3388659 w 7175351"/>
              <a:gd name="connsiteY64" fmla="*/ 2764715 h 5271247"/>
              <a:gd name="connsiteX65" fmla="*/ 3453205 w 7175351"/>
              <a:gd name="connsiteY65" fmla="*/ 2786230 h 5271247"/>
              <a:gd name="connsiteX66" fmla="*/ 3485478 w 7175351"/>
              <a:gd name="connsiteY66" fmla="*/ 2807746 h 5271247"/>
              <a:gd name="connsiteX67" fmla="*/ 3614570 w 7175351"/>
              <a:gd name="connsiteY67" fmla="*/ 2829261 h 5271247"/>
              <a:gd name="connsiteX68" fmla="*/ 3700631 w 7175351"/>
              <a:gd name="connsiteY68" fmla="*/ 2872291 h 5271247"/>
              <a:gd name="connsiteX69" fmla="*/ 3754419 w 7175351"/>
              <a:gd name="connsiteY69" fmla="*/ 2883049 h 5271247"/>
              <a:gd name="connsiteX70" fmla="*/ 3786692 w 7175351"/>
              <a:gd name="connsiteY70" fmla="*/ 2893807 h 5271247"/>
              <a:gd name="connsiteX71" fmla="*/ 3808207 w 7175351"/>
              <a:gd name="connsiteY71" fmla="*/ 2926080 h 5271247"/>
              <a:gd name="connsiteX72" fmla="*/ 3861995 w 7175351"/>
              <a:gd name="connsiteY72" fmla="*/ 2969110 h 5271247"/>
              <a:gd name="connsiteX73" fmla="*/ 3926541 w 7175351"/>
              <a:gd name="connsiteY73" fmla="*/ 2990626 h 5271247"/>
              <a:gd name="connsiteX74" fmla="*/ 3958814 w 7175351"/>
              <a:gd name="connsiteY74" fmla="*/ 3001383 h 5271247"/>
              <a:gd name="connsiteX75" fmla="*/ 4023360 w 7175351"/>
              <a:gd name="connsiteY75" fmla="*/ 3055171 h 5271247"/>
              <a:gd name="connsiteX76" fmla="*/ 4087906 w 7175351"/>
              <a:gd name="connsiteY76" fmla="*/ 3065929 h 5271247"/>
              <a:gd name="connsiteX77" fmla="*/ 4130937 w 7175351"/>
              <a:gd name="connsiteY77" fmla="*/ 3087444 h 5271247"/>
              <a:gd name="connsiteX78" fmla="*/ 4195483 w 7175351"/>
              <a:gd name="connsiteY78" fmla="*/ 3108960 h 5271247"/>
              <a:gd name="connsiteX79" fmla="*/ 4238513 w 7175351"/>
              <a:gd name="connsiteY79" fmla="*/ 3141233 h 5271247"/>
              <a:gd name="connsiteX80" fmla="*/ 4356847 w 7175351"/>
              <a:gd name="connsiteY80" fmla="*/ 3162748 h 5271247"/>
              <a:gd name="connsiteX81" fmla="*/ 4399878 w 7175351"/>
              <a:gd name="connsiteY81" fmla="*/ 3184263 h 5271247"/>
              <a:gd name="connsiteX82" fmla="*/ 4432151 w 7175351"/>
              <a:gd name="connsiteY82" fmla="*/ 3205779 h 5271247"/>
              <a:gd name="connsiteX83" fmla="*/ 4496697 w 7175351"/>
              <a:gd name="connsiteY83" fmla="*/ 3227294 h 5271247"/>
              <a:gd name="connsiteX84" fmla="*/ 4528970 w 7175351"/>
              <a:gd name="connsiteY84" fmla="*/ 3248809 h 5271247"/>
              <a:gd name="connsiteX85" fmla="*/ 4561243 w 7175351"/>
              <a:gd name="connsiteY85" fmla="*/ 3281082 h 5271247"/>
              <a:gd name="connsiteX86" fmla="*/ 4604273 w 7175351"/>
              <a:gd name="connsiteY86" fmla="*/ 3291840 h 5271247"/>
              <a:gd name="connsiteX87" fmla="*/ 4894730 w 7175351"/>
              <a:gd name="connsiteY87" fmla="*/ 3313355 h 5271247"/>
              <a:gd name="connsiteX88" fmla="*/ 5088367 w 7175351"/>
              <a:gd name="connsiteY88" fmla="*/ 3345628 h 5271247"/>
              <a:gd name="connsiteX89" fmla="*/ 5120640 w 7175351"/>
              <a:gd name="connsiteY89" fmla="*/ 3367143 h 5271247"/>
              <a:gd name="connsiteX90" fmla="*/ 5314278 w 7175351"/>
              <a:gd name="connsiteY90" fmla="*/ 3377901 h 5271247"/>
              <a:gd name="connsiteX91" fmla="*/ 5669280 w 7175351"/>
              <a:gd name="connsiteY91" fmla="*/ 3388659 h 5271247"/>
              <a:gd name="connsiteX92" fmla="*/ 5819887 w 7175351"/>
              <a:gd name="connsiteY92" fmla="*/ 3399416 h 5271247"/>
              <a:gd name="connsiteX93" fmla="*/ 5841403 w 7175351"/>
              <a:gd name="connsiteY93" fmla="*/ 3420931 h 5271247"/>
              <a:gd name="connsiteX94" fmla="*/ 5959737 w 7175351"/>
              <a:gd name="connsiteY94" fmla="*/ 3442447 h 5271247"/>
              <a:gd name="connsiteX95" fmla="*/ 6099586 w 7175351"/>
              <a:gd name="connsiteY95" fmla="*/ 3474720 h 5271247"/>
              <a:gd name="connsiteX96" fmla="*/ 6228678 w 7175351"/>
              <a:gd name="connsiteY96" fmla="*/ 3485477 h 5271247"/>
              <a:gd name="connsiteX97" fmla="*/ 6325497 w 7175351"/>
              <a:gd name="connsiteY97" fmla="*/ 3517750 h 5271247"/>
              <a:gd name="connsiteX98" fmla="*/ 6357770 w 7175351"/>
              <a:gd name="connsiteY98" fmla="*/ 3528508 h 5271247"/>
              <a:gd name="connsiteX99" fmla="*/ 6390043 w 7175351"/>
              <a:gd name="connsiteY99" fmla="*/ 3550023 h 5271247"/>
              <a:gd name="connsiteX100" fmla="*/ 6454588 w 7175351"/>
              <a:gd name="connsiteY100" fmla="*/ 3571539 h 5271247"/>
              <a:gd name="connsiteX101" fmla="*/ 6572923 w 7175351"/>
              <a:gd name="connsiteY101" fmla="*/ 3614569 h 5271247"/>
              <a:gd name="connsiteX102" fmla="*/ 6669741 w 7175351"/>
              <a:gd name="connsiteY102" fmla="*/ 3646842 h 5271247"/>
              <a:gd name="connsiteX103" fmla="*/ 6702014 w 7175351"/>
              <a:gd name="connsiteY103" fmla="*/ 3657600 h 5271247"/>
              <a:gd name="connsiteX104" fmla="*/ 6734287 w 7175351"/>
              <a:gd name="connsiteY104" fmla="*/ 3668357 h 5271247"/>
              <a:gd name="connsiteX105" fmla="*/ 6820348 w 7175351"/>
              <a:gd name="connsiteY105" fmla="*/ 3700630 h 5271247"/>
              <a:gd name="connsiteX106" fmla="*/ 7175351 w 7175351"/>
              <a:gd name="connsiteY106" fmla="*/ 3711388 h 5271247"/>
              <a:gd name="connsiteX107" fmla="*/ 7164593 w 7175351"/>
              <a:gd name="connsiteY107" fmla="*/ 5271247 h 5271247"/>
              <a:gd name="connsiteX108" fmla="*/ 0 w 7175351"/>
              <a:gd name="connsiteY108" fmla="*/ 5238974 h 5271247"/>
              <a:gd name="connsiteX109" fmla="*/ 43031 w 7175351"/>
              <a:gd name="connsiteY109" fmla="*/ 0 h 527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7175351" h="5271247">
                <a:moveTo>
                  <a:pt x="43031" y="0"/>
                </a:moveTo>
                <a:lnTo>
                  <a:pt x="699247" y="118334"/>
                </a:lnTo>
                <a:cubicBezTo>
                  <a:pt x="717176" y="143435"/>
                  <a:pt x="740884" y="165284"/>
                  <a:pt x="753035" y="193637"/>
                </a:cubicBezTo>
                <a:cubicBezTo>
                  <a:pt x="763023" y="216943"/>
                  <a:pt x="758820" y="244077"/>
                  <a:pt x="763793" y="268941"/>
                </a:cubicBezTo>
                <a:cubicBezTo>
                  <a:pt x="766017" y="280060"/>
                  <a:pt x="771436" y="290311"/>
                  <a:pt x="774551" y="301214"/>
                </a:cubicBezTo>
                <a:cubicBezTo>
                  <a:pt x="778613" y="315430"/>
                  <a:pt x="780117" y="330401"/>
                  <a:pt x="785308" y="344244"/>
                </a:cubicBezTo>
                <a:cubicBezTo>
                  <a:pt x="819738" y="436057"/>
                  <a:pt x="796208" y="344739"/>
                  <a:pt x="817581" y="419548"/>
                </a:cubicBezTo>
                <a:cubicBezTo>
                  <a:pt x="821643" y="433764"/>
                  <a:pt x="824277" y="448363"/>
                  <a:pt x="828339" y="462579"/>
                </a:cubicBezTo>
                <a:cubicBezTo>
                  <a:pt x="831454" y="473482"/>
                  <a:pt x="835982" y="483948"/>
                  <a:pt x="839097" y="494851"/>
                </a:cubicBezTo>
                <a:cubicBezTo>
                  <a:pt x="843695" y="510944"/>
                  <a:pt x="852011" y="552954"/>
                  <a:pt x="860612" y="570155"/>
                </a:cubicBezTo>
                <a:cubicBezTo>
                  <a:pt x="866394" y="581719"/>
                  <a:pt x="874955" y="591670"/>
                  <a:pt x="882127" y="602428"/>
                </a:cubicBezTo>
                <a:cubicBezTo>
                  <a:pt x="885713" y="692075"/>
                  <a:pt x="886493" y="781878"/>
                  <a:pt x="892885" y="871369"/>
                </a:cubicBezTo>
                <a:cubicBezTo>
                  <a:pt x="893693" y="882680"/>
                  <a:pt x="901615" y="892485"/>
                  <a:pt x="903643" y="903642"/>
                </a:cubicBezTo>
                <a:cubicBezTo>
                  <a:pt x="908815" y="932086"/>
                  <a:pt x="906093" y="962012"/>
                  <a:pt x="914400" y="989703"/>
                </a:cubicBezTo>
                <a:cubicBezTo>
                  <a:pt x="920963" y="1011581"/>
                  <a:pt x="951974" y="1016572"/>
                  <a:pt x="968188" y="1021976"/>
                </a:cubicBezTo>
                <a:cubicBezTo>
                  <a:pt x="975360" y="1029148"/>
                  <a:pt x="985168" y="1034419"/>
                  <a:pt x="989704" y="1043491"/>
                </a:cubicBezTo>
                <a:cubicBezTo>
                  <a:pt x="1050800" y="1165681"/>
                  <a:pt x="976057" y="1050128"/>
                  <a:pt x="1021977" y="1172583"/>
                </a:cubicBezTo>
                <a:cubicBezTo>
                  <a:pt x="1025538" y="1182080"/>
                  <a:pt x="1036320" y="1186927"/>
                  <a:pt x="1043492" y="1194099"/>
                </a:cubicBezTo>
                <a:cubicBezTo>
                  <a:pt x="1068593" y="1269402"/>
                  <a:pt x="1043492" y="1251472"/>
                  <a:pt x="1097280" y="1269402"/>
                </a:cubicBezTo>
                <a:cubicBezTo>
                  <a:pt x="1122002" y="1343570"/>
                  <a:pt x="1102758" y="1317912"/>
                  <a:pt x="1140311" y="1355463"/>
                </a:cubicBezTo>
                <a:cubicBezTo>
                  <a:pt x="1171352" y="1448588"/>
                  <a:pt x="1139856" y="1398129"/>
                  <a:pt x="1194099" y="1441524"/>
                </a:cubicBezTo>
                <a:cubicBezTo>
                  <a:pt x="1202019" y="1447860"/>
                  <a:pt x="1208442" y="1455868"/>
                  <a:pt x="1215614" y="1463040"/>
                </a:cubicBezTo>
                <a:cubicBezTo>
                  <a:pt x="1219200" y="1473798"/>
                  <a:pt x="1218354" y="1487295"/>
                  <a:pt x="1226372" y="1495313"/>
                </a:cubicBezTo>
                <a:cubicBezTo>
                  <a:pt x="1234390" y="1503331"/>
                  <a:pt x="1247644" y="1503320"/>
                  <a:pt x="1258645" y="1506070"/>
                </a:cubicBezTo>
                <a:cubicBezTo>
                  <a:pt x="1276384" y="1510505"/>
                  <a:pt x="1294504" y="1513242"/>
                  <a:pt x="1312433" y="1516828"/>
                </a:cubicBezTo>
                <a:cubicBezTo>
                  <a:pt x="1327094" y="1526602"/>
                  <a:pt x="1356000" y="1542825"/>
                  <a:pt x="1366221" y="1559859"/>
                </a:cubicBezTo>
                <a:cubicBezTo>
                  <a:pt x="1378623" y="1580529"/>
                  <a:pt x="1370359" y="1603097"/>
                  <a:pt x="1398494" y="1613647"/>
                </a:cubicBezTo>
                <a:cubicBezTo>
                  <a:pt x="1418917" y="1621306"/>
                  <a:pt x="1441525" y="1620818"/>
                  <a:pt x="1463040" y="1624404"/>
                </a:cubicBezTo>
                <a:cubicBezTo>
                  <a:pt x="1494276" y="1634816"/>
                  <a:pt x="1501045" y="1633928"/>
                  <a:pt x="1527586" y="1656677"/>
                </a:cubicBezTo>
                <a:cubicBezTo>
                  <a:pt x="1592559" y="1712368"/>
                  <a:pt x="1543590" y="1690699"/>
                  <a:pt x="1602890" y="1710466"/>
                </a:cubicBezTo>
                <a:cubicBezTo>
                  <a:pt x="1610251" y="1732551"/>
                  <a:pt x="1611535" y="1752440"/>
                  <a:pt x="1635163" y="1764254"/>
                </a:cubicBezTo>
                <a:cubicBezTo>
                  <a:pt x="1648387" y="1770866"/>
                  <a:pt x="1664032" y="1770763"/>
                  <a:pt x="1678193" y="1775011"/>
                </a:cubicBezTo>
                <a:cubicBezTo>
                  <a:pt x="1699916" y="1781528"/>
                  <a:pt x="1742739" y="1796527"/>
                  <a:pt x="1742739" y="1796527"/>
                </a:cubicBezTo>
                <a:cubicBezTo>
                  <a:pt x="1758716" y="1820493"/>
                  <a:pt x="1763869" y="1832795"/>
                  <a:pt x="1785770" y="1850315"/>
                </a:cubicBezTo>
                <a:cubicBezTo>
                  <a:pt x="1795866" y="1858392"/>
                  <a:pt x="1806228" y="1866579"/>
                  <a:pt x="1818043" y="1871830"/>
                </a:cubicBezTo>
                <a:cubicBezTo>
                  <a:pt x="1851725" y="1886800"/>
                  <a:pt x="1889851" y="1895162"/>
                  <a:pt x="1925619" y="1904103"/>
                </a:cubicBezTo>
                <a:cubicBezTo>
                  <a:pt x="1952088" y="1930572"/>
                  <a:pt x="1973781" y="1946639"/>
                  <a:pt x="1990165" y="1979407"/>
                </a:cubicBezTo>
                <a:cubicBezTo>
                  <a:pt x="2026350" y="2051778"/>
                  <a:pt x="1989005" y="2018079"/>
                  <a:pt x="2043953" y="2054710"/>
                </a:cubicBezTo>
                <a:cubicBezTo>
                  <a:pt x="2047539" y="2065468"/>
                  <a:pt x="2051596" y="2076080"/>
                  <a:pt x="2054711" y="2086983"/>
                </a:cubicBezTo>
                <a:cubicBezTo>
                  <a:pt x="2058773" y="2101199"/>
                  <a:pt x="2059644" y="2116424"/>
                  <a:pt x="2065468" y="2130014"/>
                </a:cubicBezTo>
                <a:cubicBezTo>
                  <a:pt x="2070561" y="2141898"/>
                  <a:pt x="2079812" y="2151529"/>
                  <a:pt x="2086984" y="2162287"/>
                </a:cubicBezTo>
                <a:cubicBezTo>
                  <a:pt x="2104043" y="2213463"/>
                  <a:pt x="2100790" y="2222577"/>
                  <a:pt x="2130014" y="2259106"/>
                </a:cubicBezTo>
                <a:cubicBezTo>
                  <a:pt x="2136350" y="2267026"/>
                  <a:pt x="2144358" y="2273449"/>
                  <a:pt x="2151530" y="2280621"/>
                </a:cubicBezTo>
                <a:cubicBezTo>
                  <a:pt x="2171647" y="2340975"/>
                  <a:pt x="2145398" y="2293361"/>
                  <a:pt x="2216075" y="2323651"/>
                </a:cubicBezTo>
                <a:cubicBezTo>
                  <a:pt x="2225398" y="2327646"/>
                  <a:pt x="2228519" y="2340631"/>
                  <a:pt x="2237591" y="2345167"/>
                </a:cubicBezTo>
                <a:cubicBezTo>
                  <a:pt x="2250815" y="2351779"/>
                  <a:pt x="2266405" y="2351862"/>
                  <a:pt x="2280621" y="2355924"/>
                </a:cubicBezTo>
                <a:cubicBezTo>
                  <a:pt x="2291524" y="2359039"/>
                  <a:pt x="2302136" y="2363096"/>
                  <a:pt x="2312894" y="2366682"/>
                </a:cubicBezTo>
                <a:cubicBezTo>
                  <a:pt x="2354920" y="2408706"/>
                  <a:pt x="2310822" y="2371024"/>
                  <a:pt x="2366683" y="2398955"/>
                </a:cubicBezTo>
                <a:cubicBezTo>
                  <a:pt x="2442314" y="2436771"/>
                  <a:pt x="2343669" y="2411255"/>
                  <a:pt x="2463501" y="2431228"/>
                </a:cubicBezTo>
                <a:cubicBezTo>
                  <a:pt x="2470673" y="2438400"/>
                  <a:pt x="2479799" y="2444046"/>
                  <a:pt x="2485017" y="2452743"/>
                </a:cubicBezTo>
                <a:cubicBezTo>
                  <a:pt x="2490851" y="2462467"/>
                  <a:pt x="2487756" y="2476998"/>
                  <a:pt x="2495774" y="2485016"/>
                </a:cubicBezTo>
                <a:cubicBezTo>
                  <a:pt x="2500920" y="2490162"/>
                  <a:pt x="2570704" y="2506437"/>
                  <a:pt x="2571078" y="2506531"/>
                </a:cubicBezTo>
                <a:cubicBezTo>
                  <a:pt x="2578250" y="2513703"/>
                  <a:pt x="2584673" y="2521711"/>
                  <a:pt x="2592593" y="2528047"/>
                </a:cubicBezTo>
                <a:cubicBezTo>
                  <a:pt x="2640407" y="2566299"/>
                  <a:pt x="2640842" y="2551337"/>
                  <a:pt x="2721685" y="2560320"/>
                </a:cubicBezTo>
                <a:cubicBezTo>
                  <a:pt x="2746997" y="2551882"/>
                  <a:pt x="2760919" y="2540070"/>
                  <a:pt x="2786231" y="2560320"/>
                </a:cubicBezTo>
                <a:cubicBezTo>
                  <a:pt x="2796327" y="2568397"/>
                  <a:pt x="2795742" y="2587791"/>
                  <a:pt x="2807746" y="2592593"/>
                </a:cubicBezTo>
                <a:cubicBezTo>
                  <a:pt x="2834589" y="2603330"/>
                  <a:pt x="2865040" y="2600473"/>
                  <a:pt x="2893807" y="2603350"/>
                </a:cubicBezTo>
                <a:cubicBezTo>
                  <a:pt x="2936773" y="2607646"/>
                  <a:pt x="2979868" y="2610522"/>
                  <a:pt x="3022899" y="2614108"/>
                </a:cubicBezTo>
                <a:cubicBezTo>
                  <a:pt x="3033657" y="2621280"/>
                  <a:pt x="3043608" y="2629841"/>
                  <a:pt x="3055172" y="2635623"/>
                </a:cubicBezTo>
                <a:cubicBezTo>
                  <a:pt x="3085952" y="2651013"/>
                  <a:pt x="3118934" y="2648875"/>
                  <a:pt x="3151991" y="2657139"/>
                </a:cubicBezTo>
                <a:cubicBezTo>
                  <a:pt x="3173993" y="2662639"/>
                  <a:pt x="3195022" y="2671482"/>
                  <a:pt x="3216537" y="2678654"/>
                </a:cubicBezTo>
                <a:lnTo>
                  <a:pt x="3248810" y="2689411"/>
                </a:lnTo>
                <a:cubicBezTo>
                  <a:pt x="3259568" y="2696583"/>
                  <a:pt x="3269268" y="2705676"/>
                  <a:pt x="3281083" y="2710927"/>
                </a:cubicBezTo>
                <a:cubicBezTo>
                  <a:pt x="3301807" y="2720138"/>
                  <a:pt x="3345628" y="2732442"/>
                  <a:pt x="3345628" y="2732442"/>
                </a:cubicBezTo>
                <a:cubicBezTo>
                  <a:pt x="3359972" y="2743200"/>
                  <a:pt x="3372622" y="2756697"/>
                  <a:pt x="3388659" y="2764715"/>
                </a:cubicBezTo>
                <a:cubicBezTo>
                  <a:pt x="3408944" y="2774857"/>
                  <a:pt x="3453205" y="2786230"/>
                  <a:pt x="3453205" y="2786230"/>
                </a:cubicBezTo>
                <a:cubicBezTo>
                  <a:pt x="3463963" y="2793402"/>
                  <a:pt x="3473914" y="2801964"/>
                  <a:pt x="3485478" y="2807746"/>
                </a:cubicBezTo>
                <a:cubicBezTo>
                  <a:pt x="3521519" y="2825767"/>
                  <a:pt x="3583904" y="2825854"/>
                  <a:pt x="3614570" y="2829261"/>
                </a:cubicBezTo>
                <a:cubicBezTo>
                  <a:pt x="3746083" y="2862141"/>
                  <a:pt x="3559563" y="2809595"/>
                  <a:pt x="3700631" y="2872291"/>
                </a:cubicBezTo>
                <a:cubicBezTo>
                  <a:pt x="3717340" y="2879717"/>
                  <a:pt x="3736681" y="2878614"/>
                  <a:pt x="3754419" y="2883049"/>
                </a:cubicBezTo>
                <a:cubicBezTo>
                  <a:pt x="3765420" y="2885799"/>
                  <a:pt x="3775934" y="2890221"/>
                  <a:pt x="3786692" y="2893807"/>
                </a:cubicBezTo>
                <a:cubicBezTo>
                  <a:pt x="3793864" y="2904565"/>
                  <a:pt x="3800130" y="2915984"/>
                  <a:pt x="3808207" y="2926080"/>
                </a:cubicBezTo>
                <a:cubicBezTo>
                  <a:pt x="3820539" y="2941494"/>
                  <a:pt x="3844645" y="2961399"/>
                  <a:pt x="3861995" y="2969110"/>
                </a:cubicBezTo>
                <a:cubicBezTo>
                  <a:pt x="3882719" y="2978321"/>
                  <a:pt x="3905026" y="2983454"/>
                  <a:pt x="3926541" y="2990626"/>
                </a:cubicBezTo>
                <a:lnTo>
                  <a:pt x="3958814" y="3001383"/>
                </a:lnTo>
                <a:cubicBezTo>
                  <a:pt x="3973794" y="3016363"/>
                  <a:pt x="4000894" y="3047682"/>
                  <a:pt x="4023360" y="3055171"/>
                </a:cubicBezTo>
                <a:cubicBezTo>
                  <a:pt x="4044053" y="3062069"/>
                  <a:pt x="4066391" y="3062343"/>
                  <a:pt x="4087906" y="3065929"/>
                </a:cubicBezTo>
                <a:cubicBezTo>
                  <a:pt x="4102250" y="3073101"/>
                  <a:pt x="4116047" y="3081488"/>
                  <a:pt x="4130937" y="3087444"/>
                </a:cubicBezTo>
                <a:cubicBezTo>
                  <a:pt x="4151994" y="3095867"/>
                  <a:pt x="4195483" y="3108960"/>
                  <a:pt x="4195483" y="3108960"/>
                </a:cubicBezTo>
                <a:cubicBezTo>
                  <a:pt x="4209826" y="3119718"/>
                  <a:pt x="4222946" y="3132338"/>
                  <a:pt x="4238513" y="3141233"/>
                </a:cubicBezTo>
                <a:cubicBezTo>
                  <a:pt x="4266370" y="3157151"/>
                  <a:pt x="4340718" y="3160732"/>
                  <a:pt x="4356847" y="3162748"/>
                </a:cubicBezTo>
                <a:cubicBezTo>
                  <a:pt x="4371191" y="3169920"/>
                  <a:pt x="4385954" y="3176307"/>
                  <a:pt x="4399878" y="3184263"/>
                </a:cubicBezTo>
                <a:cubicBezTo>
                  <a:pt x="4411104" y="3190678"/>
                  <a:pt x="4420336" y="3200528"/>
                  <a:pt x="4432151" y="3205779"/>
                </a:cubicBezTo>
                <a:cubicBezTo>
                  <a:pt x="4452875" y="3214990"/>
                  <a:pt x="4477827" y="3214714"/>
                  <a:pt x="4496697" y="3227294"/>
                </a:cubicBezTo>
                <a:cubicBezTo>
                  <a:pt x="4507455" y="3234466"/>
                  <a:pt x="4519038" y="3240532"/>
                  <a:pt x="4528970" y="3248809"/>
                </a:cubicBezTo>
                <a:cubicBezTo>
                  <a:pt x="4540657" y="3258548"/>
                  <a:pt x="4548034" y="3273534"/>
                  <a:pt x="4561243" y="3281082"/>
                </a:cubicBezTo>
                <a:cubicBezTo>
                  <a:pt x="4574080" y="3288417"/>
                  <a:pt x="4589637" y="3289749"/>
                  <a:pt x="4604273" y="3291840"/>
                </a:cubicBezTo>
                <a:cubicBezTo>
                  <a:pt x="4686746" y="3303622"/>
                  <a:pt x="4821373" y="3309040"/>
                  <a:pt x="4894730" y="3313355"/>
                </a:cubicBezTo>
                <a:cubicBezTo>
                  <a:pt x="5026123" y="3365912"/>
                  <a:pt x="4846473" y="3300273"/>
                  <a:pt x="5088367" y="3345628"/>
                </a:cubicBezTo>
                <a:cubicBezTo>
                  <a:pt x="5101075" y="3348011"/>
                  <a:pt x="5107841" y="3365315"/>
                  <a:pt x="5120640" y="3367143"/>
                </a:cubicBezTo>
                <a:cubicBezTo>
                  <a:pt x="5184636" y="3376285"/>
                  <a:pt x="5249682" y="3375368"/>
                  <a:pt x="5314278" y="3377901"/>
                </a:cubicBezTo>
                <a:lnTo>
                  <a:pt x="5669280" y="3388659"/>
                </a:lnTo>
                <a:cubicBezTo>
                  <a:pt x="5719482" y="3392245"/>
                  <a:pt x="5770419" y="3390141"/>
                  <a:pt x="5819887" y="3399416"/>
                </a:cubicBezTo>
                <a:cubicBezTo>
                  <a:pt x="5829856" y="3401285"/>
                  <a:pt x="5832706" y="3415713"/>
                  <a:pt x="5841403" y="3420931"/>
                </a:cubicBezTo>
                <a:cubicBezTo>
                  <a:pt x="5867589" y="3436643"/>
                  <a:pt x="5947868" y="3440963"/>
                  <a:pt x="5959737" y="3442447"/>
                </a:cubicBezTo>
                <a:cubicBezTo>
                  <a:pt x="6021313" y="3483497"/>
                  <a:pt x="5981048" y="3463944"/>
                  <a:pt x="6099586" y="3474720"/>
                </a:cubicBezTo>
                <a:lnTo>
                  <a:pt x="6228678" y="3485477"/>
                </a:lnTo>
                <a:lnTo>
                  <a:pt x="6325497" y="3517750"/>
                </a:lnTo>
                <a:cubicBezTo>
                  <a:pt x="6336255" y="3521336"/>
                  <a:pt x="6348335" y="3522218"/>
                  <a:pt x="6357770" y="3528508"/>
                </a:cubicBezTo>
                <a:cubicBezTo>
                  <a:pt x="6368528" y="3535680"/>
                  <a:pt x="6378228" y="3544772"/>
                  <a:pt x="6390043" y="3550023"/>
                </a:cubicBezTo>
                <a:cubicBezTo>
                  <a:pt x="6410767" y="3559234"/>
                  <a:pt x="6435718" y="3558959"/>
                  <a:pt x="6454588" y="3571539"/>
                </a:cubicBezTo>
                <a:cubicBezTo>
                  <a:pt x="6511465" y="3609456"/>
                  <a:pt x="6474318" y="3589918"/>
                  <a:pt x="6572923" y="3614569"/>
                </a:cubicBezTo>
                <a:cubicBezTo>
                  <a:pt x="6572932" y="3614571"/>
                  <a:pt x="6653600" y="3641462"/>
                  <a:pt x="6669741" y="3646842"/>
                </a:cubicBezTo>
                <a:lnTo>
                  <a:pt x="6702014" y="3657600"/>
                </a:lnTo>
                <a:lnTo>
                  <a:pt x="6734287" y="3668357"/>
                </a:lnTo>
                <a:cubicBezTo>
                  <a:pt x="6771623" y="3693248"/>
                  <a:pt x="6768237" y="3696908"/>
                  <a:pt x="6820348" y="3700630"/>
                </a:cubicBezTo>
                <a:cubicBezTo>
                  <a:pt x="6992770" y="3712946"/>
                  <a:pt x="7033362" y="3711388"/>
                  <a:pt x="7175351" y="3711388"/>
                </a:cubicBezTo>
                <a:lnTo>
                  <a:pt x="7164593" y="5271247"/>
                </a:lnTo>
                <a:lnTo>
                  <a:pt x="0" y="5238974"/>
                </a:lnTo>
                <a:lnTo>
                  <a:pt x="43031" y="0"/>
                </a:lnTo>
                <a:close/>
              </a:path>
            </a:pathLst>
          </a:custGeom>
          <a:blipFill>
            <a:blip r:embed="rId4" cstate="screen"/>
            <a:tile tx="0" ty="0" sx="100000" sy="100000" flip="none" algn="tl"/>
          </a:blip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382000" y="533400"/>
            <a:ext cx="762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069"/>
          <p:cNvGrpSpPr>
            <a:grpSpLocks/>
          </p:cNvGrpSpPr>
          <p:nvPr/>
        </p:nvGrpSpPr>
        <p:grpSpPr bwMode="auto">
          <a:xfrm>
            <a:off x="762000" y="2884381"/>
            <a:ext cx="2362200" cy="609712"/>
            <a:chOff x="240" y="3198"/>
            <a:chExt cx="2667" cy="538"/>
          </a:xfrm>
          <a:solidFill>
            <a:schemeClr val="tx1"/>
          </a:solidFill>
        </p:grpSpPr>
        <p:sp>
          <p:nvSpPr>
            <p:cNvPr id="5" name="Freeform 1062"/>
            <p:cNvSpPr>
              <a:spLocks/>
            </p:cNvSpPr>
            <p:nvPr/>
          </p:nvSpPr>
          <p:spPr bwMode="auto">
            <a:xfrm>
              <a:off x="240" y="3601"/>
              <a:ext cx="2639" cy="124"/>
            </a:xfrm>
            <a:custGeom>
              <a:avLst/>
              <a:gdLst/>
              <a:ahLst/>
              <a:cxnLst>
                <a:cxn ang="0">
                  <a:pos x="2582" y="0"/>
                </a:cxn>
                <a:cxn ang="0">
                  <a:pos x="2639" y="58"/>
                </a:cxn>
                <a:cxn ang="0">
                  <a:pos x="2639" y="141"/>
                </a:cxn>
                <a:cxn ang="0">
                  <a:pos x="2582" y="199"/>
                </a:cxn>
                <a:cxn ang="0">
                  <a:pos x="59" y="199"/>
                </a:cxn>
                <a:cxn ang="0">
                  <a:pos x="0" y="141"/>
                </a:cxn>
                <a:cxn ang="0">
                  <a:pos x="0" y="58"/>
                </a:cxn>
                <a:cxn ang="0">
                  <a:pos x="59" y="0"/>
                </a:cxn>
                <a:cxn ang="0">
                  <a:pos x="2582" y="0"/>
                </a:cxn>
              </a:cxnLst>
              <a:rect l="0" t="0" r="r" b="b"/>
              <a:pathLst>
                <a:path w="2639" h="199">
                  <a:moveTo>
                    <a:pt x="2582" y="0"/>
                  </a:moveTo>
                  <a:lnTo>
                    <a:pt x="2639" y="58"/>
                  </a:lnTo>
                  <a:lnTo>
                    <a:pt x="2639" y="141"/>
                  </a:lnTo>
                  <a:lnTo>
                    <a:pt x="2582" y="199"/>
                  </a:lnTo>
                  <a:lnTo>
                    <a:pt x="59" y="199"/>
                  </a:lnTo>
                  <a:lnTo>
                    <a:pt x="0" y="141"/>
                  </a:lnTo>
                  <a:lnTo>
                    <a:pt x="0" y="58"/>
                  </a:lnTo>
                  <a:lnTo>
                    <a:pt x="59" y="0"/>
                  </a:lnTo>
                  <a:lnTo>
                    <a:pt x="2582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" name="Freeform 1063"/>
            <p:cNvSpPr>
              <a:spLocks/>
            </p:cNvSpPr>
            <p:nvPr/>
          </p:nvSpPr>
          <p:spPr bwMode="auto">
            <a:xfrm>
              <a:off x="2746" y="3198"/>
              <a:ext cx="161" cy="538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200" y="59"/>
                </a:cxn>
                <a:cxn ang="0">
                  <a:pos x="200" y="383"/>
                </a:cxn>
                <a:cxn ang="0">
                  <a:pos x="141" y="441"/>
                </a:cxn>
                <a:cxn ang="0">
                  <a:pos x="59" y="441"/>
                </a:cxn>
                <a:cxn ang="0">
                  <a:pos x="0" y="383"/>
                </a:cxn>
                <a:cxn ang="0">
                  <a:pos x="0" y="59"/>
                </a:cxn>
                <a:cxn ang="0">
                  <a:pos x="59" y="0"/>
                </a:cxn>
                <a:cxn ang="0">
                  <a:pos x="141" y="0"/>
                </a:cxn>
              </a:cxnLst>
              <a:rect l="0" t="0" r="r" b="b"/>
              <a:pathLst>
                <a:path w="200" h="441">
                  <a:moveTo>
                    <a:pt x="141" y="0"/>
                  </a:moveTo>
                  <a:lnTo>
                    <a:pt x="200" y="59"/>
                  </a:lnTo>
                  <a:lnTo>
                    <a:pt x="200" y="383"/>
                  </a:lnTo>
                  <a:lnTo>
                    <a:pt x="141" y="441"/>
                  </a:lnTo>
                  <a:lnTo>
                    <a:pt x="59" y="441"/>
                  </a:lnTo>
                  <a:lnTo>
                    <a:pt x="0" y="383"/>
                  </a:lnTo>
                  <a:lnTo>
                    <a:pt x="0" y="59"/>
                  </a:lnTo>
                  <a:lnTo>
                    <a:pt x="59" y="0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44"/>
          <p:cNvGrpSpPr>
            <a:grpSpLocks/>
          </p:cNvGrpSpPr>
          <p:nvPr/>
        </p:nvGrpSpPr>
        <p:grpSpPr bwMode="auto">
          <a:xfrm>
            <a:off x="762000" y="3531522"/>
            <a:ext cx="3581399" cy="549896"/>
            <a:chOff x="280" y="3826"/>
            <a:chExt cx="4132" cy="560"/>
          </a:xfrm>
          <a:solidFill>
            <a:schemeClr val="tx1"/>
          </a:solidFill>
        </p:grpSpPr>
        <p:sp>
          <p:nvSpPr>
            <p:cNvPr id="14" name="Freeform 1045"/>
            <p:cNvSpPr>
              <a:spLocks/>
            </p:cNvSpPr>
            <p:nvPr/>
          </p:nvSpPr>
          <p:spPr bwMode="auto">
            <a:xfrm>
              <a:off x="280" y="4185"/>
              <a:ext cx="4031" cy="201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206" y="59"/>
                </a:cxn>
                <a:cxn ang="0">
                  <a:pos x="3206" y="141"/>
                </a:cxn>
                <a:cxn ang="0">
                  <a:pos x="3147" y="200"/>
                </a:cxn>
                <a:cxn ang="0">
                  <a:pos x="59" y="200"/>
                </a:cxn>
                <a:cxn ang="0">
                  <a:pos x="0" y="141"/>
                </a:cxn>
                <a:cxn ang="0">
                  <a:pos x="0" y="59"/>
                </a:cxn>
                <a:cxn ang="0">
                  <a:pos x="59" y="0"/>
                </a:cxn>
                <a:cxn ang="0">
                  <a:pos x="3147" y="0"/>
                </a:cxn>
              </a:cxnLst>
              <a:rect l="0" t="0" r="r" b="b"/>
              <a:pathLst>
                <a:path w="3206" h="200">
                  <a:moveTo>
                    <a:pt x="3147" y="0"/>
                  </a:moveTo>
                  <a:lnTo>
                    <a:pt x="3206" y="59"/>
                  </a:lnTo>
                  <a:lnTo>
                    <a:pt x="3206" y="141"/>
                  </a:lnTo>
                  <a:lnTo>
                    <a:pt x="3147" y="200"/>
                  </a:lnTo>
                  <a:lnTo>
                    <a:pt x="59" y="200"/>
                  </a:lnTo>
                  <a:lnTo>
                    <a:pt x="0" y="141"/>
                  </a:lnTo>
                  <a:lnTo>
                    <a:pt x="0" y="59"/>
                  </a:lnTo>
                  <a:lnTo>
                    <a:pt x="59" y="0"/>
                  </a:lnTo>
                  <a:lnTo>
                    <a:pt x="3147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046"/>
            <p:cNvSpPr>
              <a:spLocks/>
            </p:cNvSpPr>
            <p:nvPr/>
          </p:nvSpPr>
          <p:spPr bwMode="auto">
            <a:xfrm>
              <a:off x="4153" y="3888"/>
              <a:ext cx="169" cy="452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99" y="59"/>
                </a:cxn>
                <a:cxn ang="0">
                  <a:pos x="199" y="381"/>
                </a:cxn>
                <a:cxn ang="0">
                  <a:pos x="141" y="440"/>
                </a:cxn>
                <a:cxn ang="0">
                  <a:pos x="59" y="440"/>
                </a:cxn>
                <a:cxn ang="0">
                  <a:pos x="0" y="381"/>
                </a:cxn>
                <a:cxn ang="0">
                  <a:pos x="0" y="59"/>
                </a:cxn>
                <a:cxn ang="0">
                  <a:pos x="59" y="0"/>
                </a:cxn>
                <a:cxn ang="0">
                  <a:pos x="141" y="0"/>
                </a:cxn>
              </a:cxnLst>
              <a:rect l="0" t="0" r="r" b="b"/>
              <a:pathLst>
                <a:path w="199" h="440">
                  <a:moveTo>
                    <a:pt x="141" y="0"/>
                  </a:moveTo>
                  <a:lnTo>
                    <a:pt x="199" y="59"/>
                  </a:lnTo>
                  <a:lnTo>
                    <a:pt x="199" y="381"/>
                  </a:lnTo>
                  <a:lnTo>
                    <a:pt x="141" y="440"/>
                  </a:lnTo>
                  <a:lnTo>
                    <a:pt x="59" y="440"/>
                  </a:lnTo>
                  <a:lnTo>
                    <a:pt x="0" y="381"/>
                  </a:lnTo>
                  <a:lnTo>
                    <a:pt x="0" y="59"/>
                  </a:lnTo>
                  <a:lnTo>
                    <a:pt x="59" y="0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047"/>
            <p:cNvSpPr>
              <a:spLocks/>
            </p:cNvSpPr>
            <p:nvPr/>
          </p:nvSpPr>
          <p:spPr bwMode="auto">
            <a:xfrm>
              <a:off x="4051" y="3826"/>
              <a:ext cx="361" cy="121"/>
            </a:xfrm>
            <a:custGeom>
              <a:avLst/>
              <a:gdLst/>
              <a:ahLst/>
              <a:cxnLst>
                <a:cxn ang="0">
                  <a:pos x="361" y="0"/>
                </a:cxn>
                <a:cxn ang="0">
                  <a:pos x="270" y="121"/>
                </a:cxn>
                <a:cxn ang="0">
                  <a:pos x="91" y="121"/>
                </a:cxn>
                <a:cxn ang="0">
                  <a:pos x="0" y="0"/>
                </a:cxn>
                <a:cxn ang="0">
                  <a:pos x="361" y="0"/>
                </a:cxn>
              </a:cxnLst>
              <a:rect l="0" t="0" r="r" b="b"/>
              <a:pathLst>
                <a:path w="361" h="121">
                  <a:moveTo>
                    <a:pt x="361" y="0"/>
                  </a:moveTo>
                  <a:lnTo>
                    <a:pt x="270" y="121"/>
                  </a:lnTo>
                  <a:lnTo>
                    <a:pt x="91" y="121"/>
                  </a:lnTo>
                  <a:lnTo>
                    <a:pt x="0" y="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773495"/>
            <a:ext cx="762000" cy="592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71600" y="3447276"/>
            <a:ext cx="695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Intake 1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71600" y="4056876"/>
            <a:ext cx="695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Intake 2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7845" y="1639669"/>
            <a:ext cx="87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Saddle 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Island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8" name="Freeform 1047"/>
          <p:cNvSpPr>
            <a:spLocks/>
          </p:cNvSpPr>
          <p:nvPr/>
        </p:nvSpPr>
        <p:spPr bwMode="auto">
          <a:xfrm rot="5400000">
            <a:off x="3815134" y="3286496"/>
            <a:ext cx="239665" cy="152400"/>
          </a:xfrm>
          <a:custGeom>
            <a:avLst/>
            <a:gdLst/>
            <a:ahLst/>
            <a:cxnLst>
              <a:cxn ang="0">
                <a:pos x="361" y="0"/>
              </a:cxn>
              <a:cxn ang="0">
                <a:pos x="270" y="121"/>
              </a:cxn>
              <a:cxn ang="0">
                <a:pos x="91" y="121"/>
              </a:cxn>
              <a:cxn ang="0">
                <a:pos x="0" y="0"/>
              </a:cxn>
              <a:cxn ang="0">
                <a:pos x="361" y="0"/>
              </a:cxn>
            </a:cxnLst>
            <a:rect l="0" t="0" r="r" b="b"/>
            <a:pathLst>
              <a:path w="361" h="121">
                <a:moveTo>
                  <a:pt x="361" y="0"/>
                </a:moveTo>
                <a:lnTo>
                  <a:pt x="270" y="121"/>
                </a:lnTo>
                <a:lnTo>
                  <a:pt x="91" y="121"/>
                </a:lnTo>
                <a:lnTo>
                  <a:pt x="0" y="0"/>
                </a:lnTo>
                <a:lnTo>
                  <a:pt x="361" y="0"/>
                </a:lnTo>
                <a:close/>
              </a:path>
            </a:pathLst>
          </a:custGeom>
          <a:solidFill>
            <a:schemeClr val="tx1"/>
          </a:solidFill>
          <a:ln w="7938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772400" y="1447800"/>
            <a:ext cx="2286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943600"/>
            <a:ext cx="8077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Intakes below the thermocline substantially avoid the impacts</a:t>
            </a:r>
            <a:br>
              <a:rPr lang="en-US" sz="2000" b="1" dirty="0" smtClean="0">
                <a:solidFill>
                  <a:prstClr val="black"/>
                </a:solidFill>
              </a:rPr>
            </a:br>
            <a:r>
              <a:rPr lang="en-US" sz="2000" b="1" dirty="0" smtClean="0">
                <a:solidFill>
                  <a:prstClr val="black"/>
                </a:solidFill>
              </a:rPr>
              <a:t>of poor water quality effects from Las Vegas Wash discharges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51" name="Picture 50" descr="2000 TEMP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971931" y="990600"/>
            <a:ext cx="638669" cy="5867400"/>
          </a:xfrm>
          <a:prstGeom prst="rect">
            <a:avLst/>
          </a:prstGeom>
        </p:spPr>
      </p:pic>
      <p:grpSp>
        <p:nvGrpSpPr>
          <p:cNvPr id="4" name="Group 52"/>
          <p:cNvGrpSpPr/>
          <p:nvPr/>
        </p:nvGrpSpPr>
        <p:grpSpPr>
          <a:xfrm>
            <a:off x="8305800" y="1079500"/>
            <a:ext cx="428131" cy="5495827"/>
            <a:chOff x="8686800" y="927100"/>
            <a:chExt cx="428131" cy="5495827"/>
          </a:xfrm>
        </p:grpSpPr>
        <p:sp>
          <p:nvSpPr>
            <p:cNvPr id="54" name="TextBox 53"/>
            <p:cNvSpPr txBox="1"/>
            <p:nvPr/>
          </p:nvSpPr>
          <p:spPr>
            <a:xfrm>
              <a:off x="8686800" y="927100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86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696227" y="1441646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82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696227" y="1945981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79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696227" y="2460527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75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696227" y="2984500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72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96227" y="3491860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68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696227" y="4015833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64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696227" y="4520168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61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696227" y="5041900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57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696227" y="5549260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54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96227" y="6053595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50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7924800" y="771525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13911" y="1066800"/>
            <a:ext cx="575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Temp.</a:t>
            </a:r>
          </a:p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(°F)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3124200" y="2667000"/>
            <a:ext cx="4419600" cy="199535"/>
          </a:xfrm>
          <a:prstGeom prst="wedgeRoundRectCallout">
            <a:avLst>
              <a:gd name="adj1" fmla="val -14006"/>
              <a:gd name="adj2" fmla="val 1401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Thermocline                                 Thermocline         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1371600" y="228600"/>
            <a:ext cx="75438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Lake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Mead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Infrastructure,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Intake No.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43000" y="1066800"/>
            <a:ext cx="6858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lang="en-US" b="1" i="1" dirty="0" smtClean="0">
                <a:solidFill>
                  <a:prstClr val="black"/>
                </a:solidFill>
                <a:cs typeface="Arial" pitchFamily="34" charset="0"/>
              </a:rPr>
              <a:t>Typical November temperatures in Lake Mead</a:t>
            </a:r>
            <a:endParaRPr lang="en-US" b="1" i="1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53" name="Group 1044"/>
          <p:cNvGrpSpPr>
            <a:grpSpLocks/>
          </p:cNvGrpSpPr>
          <p:nvPr/>
        </p:nvGrpSpPr>
        <p:grpSpPr bwMode="auto">
          <a:xfrm>
            <a:off x="762000" y="4648200"/>
            <a:ext cx="6934200" cy="473698"/>
            <a:chOff x="280" y="3834"/>
            <a:chExt cx="4109" cy="552"/>
          </a:xfrm>
          <a:solidFill>
            <a:schemeClr val="tx1"/>
          </a:solidFill>
        </p:grpSpPr>
        <p:sp>
          <p:nvSpPr>
            <p:cNvPr id="67" name="Freeform 1045"/>
            <p:cNvSpPr>
              <a:spLocks/>
            </p:cNvSpPr>
            <p:nvPr/>
          </p:nvSpPr>
          <p:spPr bwMode="auto">
            <a:xfrm>
              <a:off x="280" y="4185"/>
              <a:ext cx="4031" cy="201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206" y="59"/>
                </a:cxn>
                <a:cxn ang="0">
                  <a:pos x="3206" y="141"/>
                </a:cxn>
                <a:cxn ang="0">
                  <a:pos x="3147" y="200"/>
                </a:cxn>
                <a:cxn ang="0">
                  <a:pos x="59" y="200"/>
                </a:cxn>
                <a:cxn ang="0">
                  <a:pos x="0" y="141"/>
                </a:cxn>
                <a:cxn ang="0">
                  <a:pos x="0" y="59"/>
                </a:cxn>
                <a:cxn ang="0">
                  <a:pos x="59" y="0"/>
                </a:cxn>
                <a:cxn ang="0">
                  <a:pos x="3147" y="0"/>
                </a:cxn>
              </a:cxnLst>
              <a:rect l="0" t="0" r="r" b="b"/>
              <a:pathLst>
                <a:path w="3206" h="200">
                  <a:moveTo>
                    <a:pt x="3147" y="0"/>
                  </a:moveTo>
                  <a:lnTo>
                    <a:pt x="3206" y="59"/>
                  </a:lnTo>
                  <a:lnTo>
                    <a:pt x="3206" y="141"/>
                  </a:lnTo>
                  <a:lnTo>
                    <a:pt x="3147" y="200"/>
                  </a:lnTo>
                  <a:lnTo>
                    <a:pt x="59" y="200"/>
                  </a:lnTo>
                  <a:lnTo>
                    <a:pt x="0" y="141"/>
                  </a:lnTo>
                  <a:lnTo>
                    <a:pt x="0" y="59"/>
                  </a:lnTo>
                  <a:lnTo>
                    <a:pt x="59" y="0"/>
                  </a:lnTo>
                  <a:lnTo>
                    <a:pt x="3147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8" name="Freeform 1046"/>
            <p:cNvSpPr>
              <a:spLocks/>
            </p:cNvSpPr>
            <p:nvPr/>
          </p:nvSpPr>
          <p:spPr bwMode="auto">
            <a:xfrm>
              <a:off x="4226" y="3888"/>
              <a:ext cx="96" cy="452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99" y="59"/>
                </a:cxn>
                <a:cxn ang="0">
                  <a:pos x="199" y="381"/>
                </a:cxn>
                <a:cxn ang="0">
                  <a:pos x="141" y="440"/>
                </a:cxn>
                <a:cxn ang="0">
                  <a:pos x="59" y="440"/>
                </a:cxn>
                <a:cxn ang="0">
                  <a:pos x="0" y="381"/>
                </a:cxn>
                <a:cxn ang="0">
                  <a:pos x="0" y="59"/>
                </a:cxn>
                <a:cxn ang="0">
                  <a:pos x="59" y="0"/>
                </a:cxn>
                <a:cxn ang="0">
                  <a:pos x="141" y="0"/>
                </a:cxn>
              </a:cxnLst>
              <a:rect l="0" t="0" r="r" b="b"/>
              <a:pathLst>
                <a:path w="199" h="440">
                  <a:moveTo>
                    <a:pt x="141" y="0"/>
                  </a:moveTo>
                  <a:lnTo>
                    <a:pt x="199" y="59"/>
                  </a:lnTo>
                  <a:lnTo>
                    <a:pt x="199" y="381"/>
                  </a:lnTo>
                  <a:lnTo>
                    <a:pt x="141" y="440"/>
                  </a:lnTo>
                  <a:lnTo>
                    <a:pt x="59" y="440"/>
                  </a:lnTo>
                  <a:lnTo>
                    <a:pt x="0" y="381"/>
                  </a:lnTo>
                  <a:lnTo>
                    <a:pt x="0" y="59"/>
                  </a:lnTo>
                  <a:lnTo>
                    <a:pt x="59" y="0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1047"/>
            <p:cNvSpPr>
              <a:spLocks/>
            </p:cNvSpPr>
            <p:nvPr/>
          </p:nvSpPr>
          <p:spPr bwMode="auto">
            <a:xfrm>
              <a:off x="4157" y="3834"/>
              <a:ext cx="232" cy="136"/>
            </a:xfrm>
            <a:custGeom>
              <a:avLst/>
              <a:gdLst/>
              <a:ahLst/>
              <a:cxnLst>
                <a:cxn ang="0">
                  <a:pos x="361" y="0"/>
                </a:cxn>
                <a:cxn ang="0">
                  <a:pos x="270" y="121"/>
                </a:cxn>
                <a:cxn ang="0">
                  <a:pos x="91" y="121"/>
                </a:cxn>
                <a:cxn ang="0">
                  <a:pos x="0" y="0"/>
                </a:cxn>
                <a:cxn ang="0">
                  <a:pos x="361" y="0"/>
                </a:cxn>
              </a:cxnLst>
              <a:rect l="0" t="0" r="r" b="b"/>
              <a:pathLst>
                <a:path w="361" h="121">
                  <a:moveTo>
                    <a:pt x="361" y="0"/>
                  </a:moveTo>
                  <a:lnTo>
                    <a:pt x="270" y="121"/>
                  </a:lnTo>
                  <a:lnTo>
                    <a:pt x="91" y="121"/>
                  </a:lnTo>
                  <a:lnTo>
                    <a:pt x="0" y="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295400" y="5105400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Intake 3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2971800" y="2877312"/>
            <a:ext cx="685800" cy="1524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 rot="3233872">
            <a:off x="3450707" y="3073992"/>
            <a:ext cx="609600" cy="1524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10"/>
          <p:cNvSpPr>
            <a:spLocks noChangeArrowheads="1"/>
          </p:cNvSpPr>
          <p:nvPr/>
        </p:nvSpPr>
        <p:spPr bwMode="auto">
          <a:xfrm>
            <a:off x="6594000" y="4343400"/>
            <a:ext cx="1178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1" lang="en-US" sz="1500" b="1" spc="30" dirty="0">
                <a:solidFill>
                  <a:srgbClr val="000000"/>
                </a:solidFill>
                <a:cs typeface="Arial" pitchFamily="34" charset="0"/>
              </a:rPr>
              <a:t>Elevation </a:t>
            </a:r>
            <a:r>
              <a:rPr kumimoji="1" lang="en-US" sz="1500" b="1" spc="30" dirty="0" smtClean="0">
                <a:solidFill>
                  <a:srgbClr val="000000"/>
                </a:solidFill>
                <a:cs typeface="Arial" pitchFamily="34" charset="0"/>
              </a:rPr>
              <a:t>860’</a:t>
            </a:r>
            <a:endParaRPr kumimoji="1" lang="en-US" sz="1500" b="1" spc="30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203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3048000" cy="38862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/>
              <a:t>Existing Drinking Water Intakes at elevations 1,050 ft and 1,000 ft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/>
              <a:t>Loss of Intake #1 between elevation 1,065 – 1,050 ft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/>
              <a:t>Completion of Intake No. 3 at elevation 860 ft </a:t>
            </a:r>
            <a:endParaRPr lang="en-US" sz="2200" b="1" dirty="0"/>
          </a:p>
        </p:txBody>
      </p:sp>
      <p:pic>
        <p:nvPicPr>
          <p:cNvPr id="49" name="Picture 48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219200"/>
            <a:ext cx="5638800" cy="423097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Title 33"/>
          <p:cNvSpPr txBox="1">
            <a:spLocks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Lake Mead Intake No. 3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497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67200" y="2286000"/>
            <a:ext cx="4267200" cy="360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dirty="0" smtClean="0"/>
              <a:t>In 2012, the Nevada State Engineer granted nearly 84,000 acre-feet per year of permitted groundwater rights from four groundwater basins located in eastern Nevada.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447800"/>
            <a:ext cx="3599544" cy="46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114800" y="1600197"/>
            <a:ext cx="4572000" cy="2342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en-US" sz="22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In-State Groundwater Resources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"/>
          <p:cNvSpPr txBox="1">
            <a:spLocks/>
          </p:cNvSpPr>
          <p:nvPr/>
        </p:nvSpPr>
        <p:spPr>
          <a:xfrm>
            <a:off x="6858000" y="63785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0D618E-2A77-4B29-995C-1E93A7F460C1}" type="slidenum">
              <a:rPr lang="en-US" sz="1000" smtClean="0"/>
              <a:pPr algn="r"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4166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12756"/>
            <a:ext cx="4412206" cy="5334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Groundwater Development</a:t>
            </a:r>
          </a:p>
          <a:p>
            <a:pPr eaLnBrk="1" hangingPunct="1">
              <a:buFontTx/>
              <a:buNone/>
              <a:defRPr/>
            </a:pPr>
            <a:endParaRPr lang="en-US" sz="1400" b="1" dirty="0" smtClean="0"/>
          </a:p>
          <a:p>
            <a:pPr eaLnBrk="1" hangingPunct="1">
              <a:buFontTx/>
              <a:buNone/>
              <a:defRPr/>
            </a:pPr>
            <a:endParaRPr 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38731" cy="525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4038600"/>
            <a:ext cx="3575049" cy="268128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03879" y="868157"/>
            <a:ext cx="4412206" cy="3018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b="1" dirty="0" smtClean="0"/>
              <a:t>120,000 afy of groundwater from 5 basins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/>
              <a:t>8-year public environmental analysis process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/>
              <a:t>500 environmental measures, including over 35 separate environmental plans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/>
              <a:t>Additional data collection and environmental analysis will be required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39831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5352" y="1444180"/>
            <a:ext cx="4976248" cy="4953000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2400" b="1" dirty="0" smtClean="0"/>
              <a:t>Colorado River Water Supply 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2000" dirty="0" smtClean="0"/>
              <a:t>Inflows into the System (Lake Powell)</a:t>
            </a:r>
          </a:p>
          <a:p>
            <a:pPr marL="457200" lvl="1" inden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None/>
              <a:defRPr/>
            </a:pPr>
            <a:endParaRPr lang="en-US" sz="2400" b="1" dirty="0" smtClean="0"/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Lake Mead </a:t>
            </a:r>
            <a:r>
              <a:rPr lang="en-US" sz="2400" b="1" dirty="0" smtClean="0"/>
              <a:t>conditions</a:t>
            </a:r>
            <a:endParaRPr lang="en-US" sz="2400" b="1" dirty="0"/>
          </a:p>
          <a:p>
            <a:pPr marL="0"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en-US" sz="2400" b="0" dirty="0" smtClean="0"/>
          </a:p>
          <a:p>
            <a:pPr marL="0" indent="34290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2400" b="1" dirty="0" smtClean="0">
                <a:cs typeface="Arial" pitchFamily="34" charset="0"/>
              </a:rPr>
              <a:t>Federal/State/CBRFC Stakeholder                                                                 Collaboration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152400"/>
            <a:ext cx="8458200" cy="634481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CBRFC Forecasting – Water Supply Perspective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3" descr="ColoradoBasinRevise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4180"/>
            <a:ext cx="3729037" cy="518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40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rrent U.S. Drought Moni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76"/>
          <a:stretch/>
        </p:blipFill>
        <p:spPr bwMode="auto">
          <a:xfrm>
            <a:off x="123270" y="1676400"/>
            <a:ext cx="445338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282575"/>
            <a:ext cx="9144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Monitoring Drought Conditions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http://www.cpc.ncep.noaa.gov/products/expert_assessment/season_drou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670" y="1600200"/>
            <a:ext cx="414393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0038" y="1486839"/>
            <a:ext cx="34033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U.S. Drought Monitor</a:t>
            </a:r>
            <a:endParaRPr lang="en-US" sz="1400" b="1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286000" y="6505575"/>
            <a:ext cx="66294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>
              <a:tabLst>
                <a:tab pos="685800" algn="l"/>
              </a:tabLst>
            </a:pPr>
            <a:r>
              <a:rPr lang="en-US" sz="1200" b="1" dirty="0">
                <a:solidFill>
                  <a:prstClr val="black"/>
                </a:solidFill>
              </a:rPr>
              <a:t>Source: </a:t>
            </a:r>
            <a:r>
              <a:rPr lang="en-US" sz="1200" b="1" dirty="0" smtClean="0">
                <a:solidFill>
                  <a:prstClr val="black"/>
                </a:solidFill>
              </a:rPr>
              <a:t> National </a:t>
            </a:r>
            <a:r>
              <a:rPr lang="en-US" sz="1200" b="1" dirty="0">
                <a:solidFill>
                  <a:prstClr val="black"/>
                </a:solidFill>
              </a:rPr>
              <a:t>Oceanic Atmospheric Administration </a:t>
            </a:r>
            <a:r>
              <a:rPr lang="en-US" sz="1200" b="1" dirty="0" smtClean="0">
                <a:solidFill>
                  <a:prstClr val="black"/>
                </a:solidFill>
              </a:rPr>
              <a:t>and </a:t>
            </a:r>
            <a:r>
              <a:rPr lang="en-US" sz="1200" b="1" dirty="0">
                <a:solidFill>
                  <a:prstClr val="black"/>
                </a:solidFill>
              </a:rPr>
              <a:t>the U.S. Department of Commerce</a:t>
            </a:r>
          </a:p>
        </p:txBody>
      </p:sp>
      <p:grpSp>
        <p:nvGrpSpPr>
          <p:cNvPr id="19" name="Group 10"/>
          <p:cNvGrpSpPr>
            <a:grpSpLocks noChangeAspect="1"/>
          </p:cNvGrpSpPr>
          <p:nvPr/>
        </p:nvGrpSpPr>
        <p:grpSpPr bwMode="auto">
          <a:xfrm rot="977715">
            <a:off x="633382" y="2316113"/>
            <a:ext cx="782923" cy="1129317"/>
            <a:chOff x="4512" y="2592"/>
            <a:chExt cx="900" cy="1332"/>
          </a:xfrm>
        </p:grpSpPr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512" y="2592"/>
              <a:ext cx="900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4977" y="2602"/>
              <a:ext cx="430" cy="1280"/>
            </a:xfrm>
            <a:custGeom>
              <a:avLst/>
              <a:gdLst>
                <a:gd name="T0" fmla="*/ 2147483647 w 182"/>
                <a:gd name="T1" fmla="*/ 2147483647 h 542"/>
                <a:gd name="T2" fmla="*/ 2147483647 w 182"/>
                <a:gd name="T3" fmla="*/ 2147483647 h 542"/>
                <a:gd name="T4" fmla="*/ 2147483647 w 182"/>
                <a:gd name="T5" fmla="*/ 2147483647 h 542"/>
                <a:gd name="T6" fmla="*/ 2147483647 w 182"/>
                <a:gd name="T7" fmla="*/ 2147483647 h 542"/>
                <a:gd name="T8" fmla="*/ 2147483647 w 182"/>
                <a:gd name="T9" fmla="*/ 2147483647 h 542"/>
                <a:gd name="T10" fmla="*/ 2147483647 w 182"/>
                <a:gd name="T11" fmla="*/ 2147483647 h 542"/>
                <a:gd name="T12" fmla="*/ 2147483647 w 182"/>
                <a:gd name="T13" fmla="*/ 2147483647 h 542"/>
                <a:gd name="T14" fmla="*/ 2147483647 w 182"/>
                <a:gd name="T15" fmla="*/ 2147483647 h 542"/>
                <a:gd name="T16" fmla="*/ 2147483647 w 182"/>
                <a:gd name="T17" fmla="*/ 2147483647 h 542"/>
                <a:gd name="T18" fmla="*/ 2147483647 w 182"/>
                <a:gd name="T19" fmla="*/ 2147483647 h 542"/>
                <a:gd name="T20" fmla="*/ 2147483647 w 182"/>
                <a:gd name="T21" fmla="*/ 2147483647 h 542"/>
                <a:gd name="T22" fmla="*/ 2147483647 w 182"/>
                <a:gd name="T23" fmla="*/ 2147483647 h 542"/>
                <a:gd name="T24" fmla="*/ 2147483647 w 182"/>
                <a:gd name="T25" fmla="*/ 2147483647 h 542"/>
                <a:gd name="T26" fmla="*/ 2147483647 w 182"/>
                <a:gd name="T27" fmla="*/ 2147483647 h 542"/>
                <a:gd name="T28" fmla="*/ 2147483647 w 182"/>
                <a:gd name="T29" fmla="*/ 2147483647 h 542"/>
                <a:gd name="T30" fmla="*/ 2147483647 w 182"/>
                <a:gd name="T31" fmla="*/ 2147483647 h 542"/>
                <a:gd name="T32" fmla="*/ 2147483647 w 182"/>
                <a:gd name="T33" fmla="*/ 2147483647 h 542"/>
                <a:gd name="T34" fmla="*/ 2147483647 w 182"/>
                <a:gd name="T35" fmla="*/ 2147483647 h 542"/>
                <a:gd name="T36" fmla="*/ 2147483647 w 182"/>
                <a:gd name="T37" fmla="*/ 2147483647 h 542"/>
                <a:gd name="T38" fmla="*/ 2147483647 w 182"/>
                <a:gd name="T39" fmla="*/ 2147483647 h 542"/>
                <a:gd name="T40" fmla="*/ 2147483647 w 182"/>
                <a:gd name="T41" fmla="*/ 2147483647 h 542"/>
                <a:gd name="T42" fmla="*/ 2147483647 w 182"/>
                <a:gd name="T43" fmla="*/ 2147483647 h 542"/>
                <a:gd name="T44" fmla="*/ 2147483647 w 182"/>
                <a:gd name="T45" fmla="*/ 2147483647 h 542"/>
                <a:gd name="T46" fmla="*/ 2147483647 w 182"/>
                <a:gd name="T47" fmla="*/ 2147483647 h 542"/>
                <a:gd name="T48" fmla="*/ 2147483647 w 182"/>
                <a:gd name="T49" fmla="*/ 2147483647 h 542"/>
                <a:gd name="T50" fmla="*/ 2147483647 w 182"/>
                <a:gd name="T51" fmla="*/ 2147483647 h 542"/>
                <a:gd name="T52" fmla="*/ 2147483647 w 182"/>
                <a:gd name="T53" fmla="*/ 2147483647 h 542"/>
                <a:gd name="T54" fmla="*/ 2147483647 w 182"/>
                <a:gd name="T55" fmla="*/ 2147483647 h 542"/>
                <a:gd name="T56" fmla="*/ 2147483647 w 182"/>
                <a:gd name="T57" fmla="*/ 2147483647 h 542"/>
                <a:gd name="T58" fmla="*/ 2147483647 w 182"/>
                <a:gd name="T59" fmla="*/ 2147483647 h 542"/>
                <a:gd name="T60" fmla="*/ 2147483647 w 182"/>
                <a:gd name="T61" fmla="*/ 2147483647 h 542"/>
                <a:gd name="T62" fmla="*/ 2147483647 w 182"/>
                <a:gd name="T63" fmla="*/ 2147483647 h 542"/>
                <a:gd name="T64" fmla="*/ 2147483647 w 182"/>
                <a:gd name="T65" fmla="*/ 2147483647 h 542"/>
                <a:gd name="T66" fmla="*/ 2147483647 w 182"/>
                <a:gd name="T67" fmla="*/ 2147483647 h 542"/>
                <a:gd name="T68" fmla="*/ 2147483647 w 182"/>
                <a:gd name="T69" fmla="*/ 2147483647 h 542"/>
                <a:gd name="T70" fmla="*/ 2147483647 w 182"/>
                <a:gd name="T71" fmla="*/ 2147483647 h 542"/>
                <a:gd name="T72" fmla="*/ 2147483647 w 182"/>
                <a:gd name="T73" fmla="*/ 2147483647 h 542"/>
                <a:gd name="T74" fmla="*/ 2147483647 w 182"/>
                <a:gd name="T75" fmla="*/ 2147483647 h 542"/>
                <a:gd name="T76" fmla="*/ 2147483647 w 182"/>
                <a:gd name="T77" fmla="*/ 2147483647 h 542"/>
                <a:gd name="T78" fmla="*/ 2147483647 w 182"/>
                <a:gd name="T79" fmla="*/ 2147483647 h 542"/>
                <a:gd name="T80" fmla="*/ 2147483647 w 182"/>
                <a:gd name="T81" fmla="*/ 2147483647 h 542"/>
                <a:gd name="T82" fmla="*/ 2147483647 w 182"/>
                <a:gd name="T83" fmla="*/ 2147483647 h 542"/>
                <a:gd name="T84" fmla="*/ 2147483647 w 182"/>
                <a:gd name="T85" fmla="*/ 2147483647 h 542"/>
                <a:gd name="T86" fmla="*/ 2147483647 w 182"/>
                <a:gd name="T87" fmla="*/ 2147483647 h 542"/>
                <a:gd name="T88" fmla="*/ 2147483647 w 182"/>
                <a:gd name="T89" fmla="*/ 2147483647 h 542"/>
                <a:gd name="T90" fmla="*/ 2147483647 w 182"/>
                <a:gd name="T91" fmla="*/ 2147483647 h 542"/>
                <a:gd name="T92" fmla="*/ 2147483647 w 182"/>
                <a:gd name="T93" fmla="*/ 2147483647 h 542"/>
                <a:gd name="T94" fmla="*/ 2147483647 w 182"/>
                <a:gd name="T95" fmla="*/ 2147483647 h 542"/>
                <a:gd name="T96" fmla="*/ 2147483647 w 182"/>
                <a:gd name="T97" fmla="*/ 2147483647 h 542"/>
                <a:gd name="T98" fmla="*/ 2147483647 w 182"/>
                <a:gd name="T99" fmla="*/ 2147483647 h 542"/>
                <a:gd name="T100" fmla="*/ 2147483647 w 182"/>
                <a:gd name="T101" fmla="*/ 2147483647 h 542"/>
                <a:gd name="T102" fmla="*/ 2147483647 w 182"/>
                <a:gd name="T103" fmla="*/ 2147483647 h 542"/>
                <a:gd name="T104" fmla="*/ 2147483647 w 182"/>
                <a:gd name="T105" fmla="*/ 2147483647 h 542"/>
                <a:gd name="T106" fmla="*/ 2147483647 w 182"/>
                <a:gd name="T107" fmla="*/ 2147483647 h 542"/>
                <a:gd name="T108" fmla="*/ 2147483647 w 182"/>
                <a:gd name="T109" fmla="*/ 2147483647 h 542"/>
                <a:gd name="T110" fmla="*/ 2147483647 w 182"/>
                <a:gd name="T111" fmla="*/ 2147483647 h 542"/>
                <a:gd name="T112" fmla="*/ 2147483647 w 182"/>
                <a:gd name="T113" fmla="*/ 2147483647 h 542"/>
                <a:gd name="T114" fmla="*/ 2147483647 w 182"/>
                <a:gd name="T115" fmla="*/ 2147483647 h 542"/>
                <a:gd name="T116" fmla="*/ 2147483647 w 182"/>
                <a:gd name="T117" fmla="*/ 2147483647 h 542"/>
                <a:gd name="T118" fmla="*/ 2147483647 w 182"/>
                <a:gd name="T119" fmla="*/ 2147483647 h 5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"/>
                <a:gd name="T181" fmla="*/ 0 h 542"/>
                <a:gd name="T182" fmla="*/ 182 w 182"/>
                <a:gd name="T183" fmla="*/ 542 h 5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" h="542">
                  <a:moveTo>
                    <a:pt x="50" y="542"/>
                  </a:moveTo>
                  <a:cubicBezTo>
                    <a:pt x="49" y="539"/>
                    <a:pt x="49" y="532"/>
                    <a:pt x="48" y="529"/>
                  </a:cubicBezTo>
                  <a:cubicBezTo>
                    <a:pt x="47" y="525"/>
                    <a:pt x="52" y="518"/>
                    <a:pt x="49" y="515"/>
                  </a:cubicBezTo>
                  <a:cubicBezTo>
                    <a:pt x="48" y="514"/>
                    <a:pt x="45" y="513"/>
                    <a:pt x="44" y="512"/>
                  </a:cubicBezTo>
                  <a:cubicBezTo>
                    <a:pt x="44" y="511"/>
                    <a:pt x="45" y="509"/>
                    <a:pt x="44" y="509"/>
                  </a:cubicBezTo>
                  <a:cubicBezTo>
                    <a:pt x="44" y="507"/>
                    <a:pt x="39" y="506"/>
                    <a:pt x="40" y="504"/>
                  </a:cubicBezTo>
                  <a:cubicBezTo>
                    <a:pt x="40" y="503"/>
                    <a:pt x="41" y="503"/>
                    <a:pt x="41" y="502"/>
                  </a:cubicBezTo>
                  <a:cubicBezTo>
                    <a:pt x="43" y="498"/>
                    <a:pt x="42" y="494"/>
                    <a:pt x="40" y="491"/>
                  </a:cubicBezTo>
                  <a:cubicBezTo>
                    <a:pt x="38" y="489"/>
                    <a:pt x="32" y="488"/>
                    <a:pt x="31" y="486"/>
                  </a:cubicBezTo>
                  <a:cubicBezTo>
                    <a:pt x="30" y="484"/>
                    <a:pt x="37" y="477"/>
                    <a:pt x="40" y="477"/>
                  </a:cubicBezTo>
                  <a:cubicBezTo>
                    <a:pt x="43" y="477"/>
                    <a:pt x="45" y="478"/>
                    <a:pt x="47" y="479"/>
                  </a:cubicBezTo>
                  <a:cubicBezTo>
                    <a:pt x="51" y="482"/>
                    <a:pt x="50" y="489"/>
                    <a:pt x="53" y="493"/>
                  </a:cubicBezTo>
                  <a:cubicBezTo>
                    <a:pt x="58" y="499"/>
                    <a:pt x="69" y="500"/>
                    <a:pt x="73" y="506"/>
                  </a:cubicBezTo>
                  <a:cubicBezTo>
                    <a:pt x="74" y="508"/>
                    <a:pt x="75" y="511"/>
                    <a:pt x="76" y="513"/>
                  </a:cubicBezTo>
                  <a:cubicBezTo>
                    <a:pt x="76" y="516"/>
                    <a:pt x="70" y="521"/>
                    <a:pt x="72" y="523"/>
                  </a:cubicBezTo>
                  <a:cubicBezTo>
                    <a:pt x="73" y="525"/>
                    <a:pt x="79" y="524"/>
                    <a:pt x="82" y="526"/>
                  </a:cubicBezTo>
                  <a:cubicBezTo>
                    <a:pt x="88" y="528"/>
                    <a:pt x="88" y="539"/>
                    <a:pt x="95" y="540"/>
                  </a:cubicBezTo>
                  <a:cubicBezTo>
                    <a:pt x="96" y="540"/>
                    <a:pt x="98" y="540"/>
                    <a:pt x="99" y="540"/>
                  </a:cubicBezTo>
                  <a:cubicBezTo>
                    <a:pt x="103" y="539"/>
                    <a:pt x="94" y="528"/>
                    <a:pt x="98" y="525"/>
                  </a:cubicBezTo>
                  <a:cubicBezTo>
                    <a:pt x="99" y="524"/>
                    <a:pt x="100" y="523"/>
                    <a:pt x="101" y="522"/>
                  </a:cubicBezTo>
                  <a:cubicBezTo>
                    <a:pt x="104" y="520"/>
                    <a:pt x="95" y="513"/>
                    <a:pt x="97" y="509"/>
                  </a:cubicBezTo>
                  <a:cubicBezTo>
                    <a:pt x="97" y="508"/>
                    <a:pt x="99" y="508"/>
                    <a:pt x="99" y="506"/>
                  </a:cubicBezTo>
                  <a:cubicBezTo>
                    <a:pt x="100" y="505"/>
                    <a:pt x="98" y="502"/>
                    <a:pt x="98" y="501"/>
                  </a:cubicBezTo>
                  <a:cubicBezTo>
                    <a:pt x="99" y="500"/>
                    <a:pt x="103" y="501"/>
                    <a:pt x="105" y="502"/>
                  </a:cubicBezTo>
                  <a:cubicBezTo>
                    <a:pt x="107" y="503"/>
                    <a:pt x="108" y="507"/>
                    <a:pt x="110" y="508"/>
                  </a:cubicBezTo>
                  <a:cubicBezTo>
                    <a:pt x="114" y="509"/>
                    <a:pt x="121" y="506"/>
                    <a:pt x="121" y="504"/>
                  </a:cubicBezTo>
                  <a:cubicBezTo>
                    <a:pt x="121" y="502"/>
                    <a:pt x="121" y="500"/>
                    <a:pt x="120" y="499"/>
                  </a:cubicBezTo>
                  <a:cubicBezTo>
                    <a:pt x="119" y="491"/>
                    <a:pt x="103" y="484"/>
                    <a:pt x="107" y="478"/>
                  </a:cubicBezTo>
                  <a:cubicBezTo>
                    <a:pt x="108" y="477"/>
                    <a:pt x="109" y="476"/>
                    <a:pt x="110" y="475"/>
                  </a:cubicBezTo>
                  <a:cubicBezTo>
                    <a:pt x="111" y="473"/>
                    <a:pt x="109" y="469"/>
                    <a:pt x="109" y="466"/>
                  </a:cubicBezTo>
                  <a:cubicBezTo>
                    <a:pt x="110" y="459"/>
                    <a:pt x="131" y="456"/>
                    <a:pt x="129" y="449"/>
                  </a:cubicBezTo>
                  <a:cubicBezTo>
                    <a:pt x="129" y="448"/>
                    <a:pt x="128" y="447"/>
                    <a:pt x="127" y="445"/>
                  </a:cubicBezTo>
                  <a:cubicBezTo>
                    <a:pt x="125" y="440"/>
                    <a:pt x="131" y="432"/>
                    <a:pt x="129" y="427"/>
                  </a:cubicBezTo>
                  <a:cubicBezTo>
                    <a:pt x="128" y="426"/>
                    <a:pt x="128" y="425"/>
                    <a:pt x="127" y="424"/>
                  </a:cubicBezTo>
                  <a:cubicBezTo>
                    <a:pt x="125" y="422"/>
                    <a:pt x="121" y="422"/>
                    <a:pt x="119" y="424"/>
                  </a:cubicBezTo>
                  <a:cubicBezTo>
                    <a:pt x="118" y="425"/>
                    <a:pt x="118" y="427"/>
                    <a:pt x="117" y="427"/>
                  </a:cubicBezTo>
                  <a:cubicBezTo>
                    <a:pt x="115" y="430"/>
                    <a:pt x="111" y="432"/>
                    <a:pt x="107" y="432"/>
                  </a:cubicBezTo>
                  <a:cubicBezTo>
                    <a:pt x="105" y="433"/>
                    <a:pt x="102" y="433"/>
                    <a:pt x="100" y="433"/>
                  </a:cubicBezTo>
                  <a:cubicBezTo>
                    <a:pt x="95" y="432"/>
                    <a:pt x="99" y="419"/>
                    <a:pt x="103" y="414"/>
                  </a:cubicBezTo>
                  <a:cubicBezTo>
                    <a:pt x="104" y="412"/>
                    <a:pt x="107" y="411"/>
                    <a:pt x="109" y="410"/>
                  </a:cubicBezTo>
                  <a:cubicBezTo>
                    <a:pt x="112" y="406"/>
                    <a:pt x="116" y="401"/>
                    <a:pt x="115" y="398"/>
                  </a:cubicBezTo>
                  <a:cubicBezTo>
                    <a:pt x="114" y="394"/>
                    <a:pt x="103" y="393"/>
                    <a:pt x="101" y="389"/>
                  </a:cubicBezTo>
                  <a:cubicBezTo>
                    <a:pt x="98" y="383"/>
                    <a:pt x="113" y="374"/>
                    <a:pt x="110" y="368"/>
                  </a:cubicBezTo>
                  <a:cubicBezTo>
                    <a:pt x="109" y="364"/>
                    <a:pt x="99" y="362"/>
                    <a:pt x="98" y="357"/>
                  </a:cubicBezTo>
                  <a:cubicBezTo>
                    <a:pt x="98" y="354"/>
                    <a:pt x="102" y="349"/>
                    <a:pt x="104" y="346"/>
                  </a:cubicBezTo>
                  <a:cubicBezTo>
                    <a:pt x="106" y="345"/>
                    <a:pt x="108" y="343"/>
                    <a:pt x="110" y="342"/>
                  </a:cubicBezTo>
                  <a:cubicBezTo>
                    <a:pt x="112" y="342"/>
                    <a:pt x="114" y="343"/>
                    <a:pt x="116" y="342"/>
                  </a:cubicBezTo>
                  <a:cubicBezTo>
                    <a:pt x="118" y="341"/>
                    <a:pt x="119" y="338"/>
                    <a:pt x="121" y="336"/>
                  </a:cubicBezTo>
                  <a:cubicBezTo>
                    <a:pt x="124" y="333"/>
                    <a:pt x="129" y="332"/>
                    <a:pt x="132" y="330"/>
                  </a:cubicBezTo>
                  <a:cubicBezTo>
                    <a:pt x="135" y="327"/>
                    <a:pt x="135" y="322"/>
                    <a:pt x="138" y="319"/>
                  </a:cubicBezTo>
                  <a:cubicBezTo>
                    <a:pt x="140" y="318"/>
                    <a:pt x="143" y="318"/>
                    <a:pt x="146" y="317"/>
                  </a:cubicBezTo>
                  <a:cubicBezTo>
                    <a:pt x="148" y="315"/>
                    <a:pt x="149" y="312"/>
                    <a:pt x="150" y="310"/>
                  </a:cubicBezTo>
                  <a:cubicBezTo>
                    <a:pt x="152" y="305"/>
                    <a:pt x="151" y="300"/>
                    <a:pt x="149" y="295"/>
                  </a:cubicBezTo>
                  <a:cubicBezTo>
                    <a:pt x="149" y="294"/>
                    <a:pt x="147" y="292"/>
                    <a:pt x="147" y="291"/>
                  </a:cubicBezTo>
                  <a:cubicBezTo>
                    <a:pt x="147" y="289"/>
                    <a:pt x="148" y="286"/>
                    <a:pt x="149" y="285"/>
                  </a:cubicBezTo>
                  <a:cubicBezTo>
                    <a:pt x="151" y="282"/>
                    <a:pt x="156" y="281"/>
                    <a:pt x="156" y="278"/>
                  </a:cubicBezTo>
                  <a:cubicBezTo>
                    <a:pt x="156" y="278"/>
                    <a:pt x="155" y="276"/>
                    <a:pt x="155" y="276"/>
                  </a:cubicBezTo>
                  <a:cubicBezTo>
                    <a:pt x="155" y="273"/>
                    <a:pt x="159" y="272"/>
                    <a:pt x="159" y="270"/>
                  </a:cubicBezTo>
                  <a:cubicBezTo>
                    <a:pt x="160" y="267"/>
                    <a:pt x="159" y="265"/>
                    <a:pt x="158" y="263"/>
                  </a:cubicBezTo>
                  <a:cubicBezTo>
                    <a:pt x="157" y="259"/>
                    <a:pt x="155" y="256"/>
                    <a:pt x="152" y="254"/>
                  </a:cubicBezTo>
                  <a:cubicBezTo>
                    <a:pt x="147" y="249"/>
                    <a:pt x="135" y="245"/>
                    <a:pt x="128" y="248"/>
                  </a:cubicBezTo>
                  <a:cubicBezTo>
                    <a:pt x="126" y="249"/>
                    <a:pt x="125" y="251"/>
                    <a:pt x="123" y="251"/>
                  </a:cubicBezTo>
                  <a:cubicBezTo>
                    <a:pt x="121" y="251"/>
                    <a:pt x="117" y="246"/>
                    <a:pt x="118" y="244"/>
                  </a:cubicBezTo>
                  <a:cubicBezTo>
                    <a:pt x="118" y="243"/>
                    <a:pt x="119" y="242"/>
                    <a:pt x="120" y="241"/>
                  </a:cubicBezTo>
                  <a:cubicBezTo>
                    <a:pt x="122" y="237"/>
                    <a:pt x="129" y="236"/>
                    <a:pt x="134" y="234"/>
                  </a:cubicBezTo>
                  <a:cubicBezTo>
                    <a:pt x="138" y="233"/>
                    <a:pt x="143" y="233"/>
                    <a:pt x="146" y="231"/>
                  </a:cubicBezTo>
                  <a:cubicBezTo>
                    <a:pt x="148" y="230"/>
                    <a:pt x="149" y="225"/>
                    <a:pt x="151" y="226"/>
                  </a:cubicBezTo>
                  <a:cubicBezTo>
                    <a:pt x="151" y="226"/>
                    <a:pt x="152" y="227"/>
                    <a:pt x="153" y="227"/>
                  </a:cubicBezTo>
                  <a:cubicBezTo>
                    <a:pt x="155" y="227"/>
                    <a:pt x="156" y="224"/>
                    <a:pt x="157" y="222"/>
                  </a:cubicBezTo>
                  <a:cubicBezTo>
                    <a:pt x="158" y="220"/>
                    <a:pt x="156" y="217"/>
                    <a:pt x="158" y="215"/>
                  </a:cubicBezTo>
                  <a:cubicBezTo>
                    <a:pt x="159" y="214"/>
                    <a:pt x="165" y="216"/>
                    <a:pt x="165" y="215"/>
                  </a:cubicBezTo>
                  <a:cubicBezTo>
                    <a:pt x="166" y="214"/>
                    <a:pt x="165" y="211"/>
                    <a:pt x="165" y="210"/>
                  </a:cubicBezTo>
                  <a:cubicBezTo>
                    <a:pt x="164" y="208"/>
                    <a:pt x="160" y="208"/>
                    <a:pt x="159" y="206"/>
                  </a:cubicBezTo>
                  <a:cubicBezTo>
                    <a:pt x="159" y="205"/>
                    <a:pt x="161" y="203"/>
                    <a:pt x="160" y="202"/>
                  </a:cubicBezTo>
                  <a:cubicBezTo>
                    <a:pt x="159" y="202"/>
                    <a:pt x="158" y="202"/>
                    <a:pt x="157" y="201"/>
                  </a:cubicBezTo>
                  <a:cubicBezTo>
                    <a:pt x="154" y="199"/>
                    <a:pt x="162" y="190"/>
                    <a:pt x="160" y="189"/>
                  </a:cubicBezTo>
                  <a:cubicBezTo>
                    <a:pt x="159" y="188"/>
                    <a:pt x="155" y="190"/>
                    <a:pt x="153" y="189"/>
                  </a:cubicBezTo>
                  <a:cubicBezTo>
                    <a:pt x="152" y="188"/>
                    <a:pt x="151" y="188"/>
                    <a:pt x="151" y="187"/>
                  </a:cubicBezTo>
                  <a:cubicBezTo>
                    <a:pt x="149" y="185"/>
                    <a:pt x="150" y="181"/>
                    <a:pt x="150" y="179"/>
                  </a:cubicBezTo>
                  <a:cubicBezTo>
                    <a:pt x="151" y="174"/>
                    <a:pt x="153" y="168"/>
                    <a:pt x="158" y="167"/>
                  </a:cubicBezTo>
                  <a:cubicBezTo>
                    <a:pt x="159" y="167"/>
                    <a:pt x="161" y="168"/>
                    <a:pt x="163" y="168"/>
                  </a:cubicBezTo>
                  <a:cubicBezTo>
                    <a:pt x="166" y="168"/>
                    <a:pt x="170" y="166"/>
                    <a:pt x="172" y="165"/>
                  </a:cubicBezTo>
                  <a:cubicBezTo>
                    <a:pt x="174" y="163"/>
                    <a:pt x="177" y="161"/>
                    <a:pt x="177" y="159"/>
                  </a:cubicBezTo>
                  <a:cubicBezTo>
                    <a:pt x="177" y="156"/>
                    <a:pt x="173" y="155"/>
                    <a:pt x="172" y="152"/>
                  </a:cubicBezTo>
                  <a:cubicBezTo>
                    <a:pt x="172" y="151"/>
                    <a:pt x="172" y="149"/>
                    <a:pt x="173" y="148"/>
                  </a:cubicBezTo>
                  <a:cubicBezTo>
                    <a:pt x="174" y="146"/>
                    <a:pt x="177" y="146"/>
                    <a:pt x="178" y="145"/>
                  </a:cubicBezTo>
                  <a:cubicBezTo>
                    <a:pt x="181" y="142"/>
                    <a:pt x="182" y="133"/>
                    <a:pt x="178" y="131"/>
                  </a:cubicBezTo>
                  <a:cubicBezTo>
                    <a:pt x="177" y="131"/>
                    <a:pt x="176" y="131"/>
                    <a:pt x="175" y="130"/>
                  </a:cubicBezTo>
                  <a:cubicBezTo>
                    <a:pt x="174" y="129"/>
                    <a:pt x="176" y="127"/>
                    <a:pt x="176" y="126"/>
                  </a:cubicBezTo>
                  <a:cubicBezTo>
                    <a:pt x="176" y="123"/>
                    <a:pt x="173" y="119"/>
                    <a:pt x="171" y="118"/>
                  </a:cubicBezTo>
                  <a:cubicBezTo>
                    <a:pt x="168" y="118"/>
                    <a:pt x="165" y="123"/>
                    <a:pt x="162" y="125"/>
                  </a:cubicBezTo>
                  <a:cubicBezTo>
                    <a:pt x="156" y="128"/>
                    <a:pt x="146" y="128"/>
                    <a:pt x="140" y="124"/>
                  </a:cubicBezTo>
                  <a:cubicBezTo>
                    <a:pt x="140" y="123"/>
                    <a:pt x="139" y="123"/>
                    <a:pt x="138" y="122"/>
                  </a:cubicBezTo>
                  <a:cubicBezTo>
                    <a:pt x="134" y="118"/>
                    <a:pt x="141" y="107"/>
                    <a:pt x="136" y="105"/>
                  </a:cubicBezTo>
                  <a:cubicBezTo>
                    <a:pt x="135" y="104"/>
                    <a:pt x="133" y="104"/>
                    <a:pt x="132" y="103"/>
                  </a:cubicBezTo>
                  <a:cubicBezTo>
                    <a:pt x="125" y="101"/>
                    <a:pt x="119" y="94"/>
                    <a:pt x="117" y="88"/>
                  </a:cubicBezTo>
                  <a:cubicBezTo>
                    <a:pt x="116" y="86"/>
                    <a:pt x="117" y="81"/>
                    <a:pt x="115" y="81"/>
                  </a:cubicBezTo>
                  <a:cubicBezTo>
                    <a:pt x="114" y="81"/>
                    <a:pt x="111" y="85"/>
                    <a:pt x="110" y="84"/>
                  </a:cubicBezTo>
                  <a:cubicBezTo>
                    <a:pt x="109" y="84"/>
                    <a:pt x="110" y="79"/>
                    <a:pt x="109" y="78"/>
                  </a:cubicBezTo>
                  <a:cubicBezTo>
                    <a:pt x="108" y="77"/>
                    <a:pt x="104" y="77"/>
                    <a:pt x="103" y="77"/>
                  </a:cubicBezTo>
                  <a:cubicBezTo>
                    <a:pt x="99" y="75"/>
                    <a:pt x="102" y="63"/>
                    <a:pt x="107" y="62"/>
                  </a:cubicBezTo>
                  <a:cubicBezTo>
                    <a:pt x="108" y="62"/>
                    <a:pt x="110" y="63"/>
                    <a:pt x="111" y="63"/>
                  </a:cubicBezTo>
                  <a:cubicBezTo>
                    <a:pt x="112" y="63"/>
                    <a:pt x="113" y="62"/>
                    <a:pt x="114" y="61"/>
                  </a:cubicBezTo>
                  <a:cubicBezTo>
                    <a:pt x="117" y="57"/>
                    <a:pt x="115" y="50"/>
                    <a:pt x="112" y="46"/>
                  </a:cubicBezTo>
                  <a:cubicBezTo>
                    <a:pt x="111" y="45"/>
                    <a:pt x="110" y="44"/>
                    <a:pt x="110" y="44"/>
                  </a:cubicBezTo>
                  <a:cubicBezTo>
                    <a:pt x="108" y="43"/>
                    <a:pt x="106" y="47"/>
                    <a:pt x="104" y="47"/>
                  </a:cubicBezTo>
                  <a:cubicBezTo>
                    <a:pt x="101" y="48"/>
                    <a:pt x="97" y="42"/>
                    <a:pt x="94" y="43"/>
                  </a:cubicBezTo>
                  <a:cubicBezTo>
                    <a:pt x="91" y="43"/>
                    <a:pt x="90" y="48"/>
                    <a:pt x="88" y="48"/>
                  </a:cubicBezTo>
                  <a:cubicBezTo>
                    <a:pt x="85" y="48"/>
                    <a:pt x="82" y="41"/>
                    <a:pt x="79" y="41"/>
                  </a:cubicBezTo>
                  <a:cubicBezTo>
                    <a:pt x="75" y="40"/>
                    <a:pt x="72" y="49"/>
                    <a:pt x="67" y="49"/>
                  </a:cubicBezTo>
                  <a:cubicBezTo>
                    <a:pt x="64" y="49"/>
                    <a:pt x="60" y="44"/>
                    <a:pt x="56" y="45"/>
                  </a:cubicBezTo>
                  <a:cubicBezTo>
                    <a:pt x="54" y="45"/>
                    <a:pt x="53" y="48"/>
                    <a:pt x="51" y="48"/>
                  </a:cubicBezTo>
                  <a:cubicBezTo>
                    <a:pt x="49" y="49"/>
                    <a:pt x="47" y="44"/>
                    <a:pt x="44" y="43"/>
                  </a:cubicBezTo>
                  <a:cubicBezTo>
                    <a:pt x="40" y="41"/>
                    <a:pt x="31" y="41"/>
                    <a:pt x="31" y="39"/>
                  </a:cubicBezTo>
                  <a:cubicBezTo>
                    <a:pt x="30" y="37"/>
                    <a:pt x="38" y="33"/>
                    <a:pt x="38" y="31"/>
                  </a:cubicBezTo>
                  <a:cubicBezTo>
                    <a:pt x="39" y="27"/>
                    <a:pt x="28" y="25"/>
                    <a:pt x="24" y="20"/>
                  </a:cubicBezTo>
                  <a:cubicBezTo>
                    <a:pt x="23" y="18"/>
                    <a:pt x="23" y="14"/>
                    <a:pt x="21" y="13"/>
                  </a:cubicBezTo>
                  <a:cubicBezTo>
                    <a:pt x="19" y="11"/>
                    <a:pt x="15" y="11"/>
                    <a:pt x="14" y="9"/>
                  </a:cubicBezTo>
                  <a:cubicBezTo>
                    <a:pt x="12" y="7"/>
                    <a:pt x="14" y="3"/>
                    <a:pt x="13" y="1"/>
                  </a:cubicBezTo>
                  <a:cubicBezTo>
                    <a:pt x="11" y="0"/>
                    <a:pt x="6" y="4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noFill/>
            <a:ln w="33401" cap="sq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618" y="3756"/>
              <a:ext cx="477" cy="128"/>
            </a:xfrm>
            <a:custGeom>
              <a:avLst/>
              <a:gdLst>
                <a:gd name="T0" fmla="*/ 0 w 202"/>
                <a:gd name="T1" fmla="*/ 2147483647 h 54"/>
                <a:gd name="T2" fmla="*/ 2147483647 w 202"/>
                <a:gd name="T3" fmla="*/ 2147483647 h 54"/>
                <a:gd name="T4" fmla="*/ 2147483647 w 202"/>
                <a:gd name="T5" fmla="*/ 2147483647 h 54"/>
                <a:gd name="T6" fmla="*/ 2147483647 w 202"/>
                <a:gd name="T7" fmla="*/ 2147483647 h 54"/>
                <a:gd name="T8" fmla="*/ 2147483647 w 202"/>
                <a:gd name="T9" fmla="*/ 2147483647 h 54"/>
                <a:gd name="T10" fmla="*/ 2147483647 w 202"/>
                <a:gd name="T11" fmla="*/ 2147483647 h 54"/>
                <a:gd name="T12" fmla="*/ 2147483647 w 202"/>
                <a:gd name="T13" fmla="*/ 2147483647 h 54"/>
                <a:gd name="T14" fmla="*/ 2147483647 w 202"/>
                <a:gd name="T15" fmla="*/ 2147483647 h 54"/>
                <a:gd name="T16" fmla="*/ 2147483647 w 202"/>
                <a:gd name="T17" fmla="*/ 2147483647 h 54"/>
                <a:gd name="T18" fmla="*/ 2147483647 w 202"/>
                <a:gd name="T19" fmla="*/ 2147483647 h 54"/>
                <a:gd name="T20" fmla="*/ 2147483647 w 202"/>
                <a:gd name="T21" fmla="*/ 2147483647 h 54"/>
                <a:gd name="T22" fmla="*/ 2147483647 w 202"/>
                <a:gd name="T23" fmla="*/ 0 h 54"/>
                <a:gd name="T24" fmla="*/ 2147483647 w 202"/>
                <a:gd name="T25" fmla="*/ 2147483647 h 54"/>
                <a:gd name="T26" fmla="*/ 2147483647 w 202"/>
                <a:gd name="T27" fmla="*/ 2147483647 h 54"/>
                <a:gd name="T28" fmla="*/ 2147483647 w 202"/>
                <a:gd name="T29" fmla="*/ 2147483647 h 54"/>
                <a:gd name="T30" fmla="*/ 2147483647 w 202"/>
                <a:gd name="T31" fmla="*/ 2147483647 h 54"/>
                <a:gd name="T32" fmla="*/ 2147483647 w 202"/>
                <a:gd name="T33" fmla="*/ 2147483647 h 54"/>
                <a:gd name="T34" fmla="*/ 2147483647 w 202"/>
                <a:gd name="T35" fmla="*/ 2147483647 h 54"/>
                <a:gd name="T36" fmla="*/ 2147483647 w 202"/>
                <a:gd name="T37" fmla="*/ 2147483647 h 54"/>
                <a:gd name="T38" fmla="*/ 2147483647 w 202"/>
                <a:gd name="T39" fmla="*/ 2147483647 h 54"/>
                <a:gd name="T40" fmla="*/ 2147483647 w 202"/>
                <a:gd name="T41" fmla="*/ 2147483647 h 54"/>
                <a:gd name="T42" fmla="*/ 2147483647 w 202"/>
                <a:gd name="T43" fmla="*/ 2147483647 h 54"/>
                <a:gd name="T44" fmla="*/ 2147483647 w 202"/>
                <a:gd name="T45" fmla="*/ 2147483647 h 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2"/>
                <a:gd name="T70" fmla="*/ 0 h 54"/>
                <a:gd name="T71" fmla="*/ 202 w 202"/>
                <a:gd name="T72" fmla="*/ 54 h 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2" h="54">
                  <a:moveTo>
                    <a:pt x="0" y="1"/>
                  </a:moveTo>
                  <a:cubicBezTo>
                    <a:pt x="4" y="3"/>
                    <a:pt x="10" y="5"/>
                    <a:pt x="14" y="7"/>
                  </a:cubicBezTo>
                  <a:cubicBezTo>
                    <a:pt x="20" y="10"/>
                    <a:pt x="21" y="10"/>
                    <a:pt x="27" y="13"/>
                  </a:cubicBezTo>
                  <a:cubicBezTo>
                    <a:pt x="31" y="14"/>
                    <a:pt x="32" y="15"/>
                    <a:pt x="36" y="15"/>
                  </a:cubicBezTo>
                  <a:cubicBezTo>
                    <a:pt x="39" y="15"/>
                    <a:pt x="43" y="13"/>
                    <a:pt x="46" y="13"/>
                  </a:cubicBezTo>
                  <a:cubicBezTo>
                    <a:pt x="49" y="14"/>
                    <a:pt x="50" y="17"/>
                    <a:pt x="52" y="17"/>
                  </a:cubicBezTo>
                  <a:cubicBezTo>
                    <a:pt x="54" y="18"/>
                    <a:pt x="57" y="16"/>
                    <a:pt x="59" y="16"/>
                  </a:cubicBezTo>
                  <a:cubicBezTo>
                    <a:pt x="62" y="17"/>
                    <a:pt x="63" y="22"/>
                    <a:pt x="66" y="24"/>
                  </a:cubicBezTo>
                  <a:cubicBezTo>
                    <a:pt x="71" y="27"/>
                    <a:pt x="80" y="29"/>
                    <a:pt x="84" y="26"/>
                  </a:cubicBezTo>
                  <a:cubicBezTo>
                    <a:pt x="87" y="24"/>
                    <a:pt x="88" y="21"/>
                    <a:pt x="89" y="18"/>
                  </a:cubicBezTo>
                  <a:cubicBezTo>
                    <a:pt x="90" y="14"/>
                    <a:pt x="83" y="6"/>
                    <a:pt x="87" y="3"/>
                  </a:cubicBezTo>
                  <a:cubicBezTo>
                    <a:pt x="88" y="2"/>
                    <a:pt x="90" y="0"/>
                    <a:pt x="91" y="0"/>
                  </a:cubicBezTo>
                  <a:cubicBezTo>
                    <a:pt x="93" y="0"/>
                    <a:pt x="94" y="5"/>
                    <a:pt x="97" y="6"/>
                  </a:cubicBezTo>
                  <a:cubicBezTo>
                    <a:pt x="98" y="6"/>
                    <a:pt x="100" y="6"/>
                    <a:pt x="101" y="6"/>
                  </a:cubicBezTo>
                  <a:cubicBezTo>
                    <a:pt x="103" y="7"/>
                    <a:pt x="101" y="11"/>
                    <a:pt x="102" y="13"/>
                  </a:cubicBezTo>
                  <a:cubicBezTo>
                    <a:pt x="103" y="15"/>
                    <a:pt x="104" y="16"/>
                    <a:pt x="106" y="17"/>
                  </a:cubicBezTo>
                  <a:cubicBezTo>
                    <a:pt x="111" y="22"/>
                    <a:pt x="122" y="19"/>
                    <a:pt x="127" y="24"/>
                  </a:cubicBezTo>
                  <a:cubicBezTo>
                    <a:pt x="129" y="26"/>
                    <a:pt x="131" y="29"/>
                    <a:pt x="132" y="31"/>
                  </a:cubicBezTo>
                  <a:cubicBezTo>
                    <a:pt x="132" y="35"/>
                    <a:pt x="128" y="41"/>
                    <a:pt x="130" y="43"/>
                  </a:cubicBezTo>
                  <a:cubicBezTo>
                    <a:pt x="131" y="44"/>
                    <a:pt x="134" y="45"/>
                    <a:pt x="136" y="46"/>
                  </a:cubicBezTo>
                  <a:cubicBezTo>
                    <a:pt x="141" y="47"/>
                    <a:pt x="148" y="43"/>
                    <a:pt x="150" y="47"/>
                  </a:cubicBezTo>
                  <a:cubicBezTo>
                    <a:pt x="151" y="48"/>
                    <a:pt x="151" y="50"/>
                    <a:pt x="152" y="51"/>
                  </a:cubicBezTo>
                  <a:cubicBezTo>
                    <a:pt x="154" y="54"/>
                    <a:pt x="198" y="53"/>
                    <a:pt x="202" y="53"/>
                  </a:cubicBezTo>
                </a:path>
              </a:pathLst>
            </a:custGeom>
            <a:noFill/>
            <a:ln w="33401" cap="sq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4512" y="2606"/>
              <a:ext cx="468" cy="1153"/>
            </a:xfrm>
            <a:custGeom>
              <a:avLst/>
              <a:gdLst>
                <a:gd name="T0" fmla="*/ 2147483647 w 198"/>
                <a:gd name="T1" fmla="*/ 2147483647 h 488"/>
                <a:gd name="T2" fmla="*/ 2147483647 w 198"/>
                <a:gd name="T3" fmla="*/ 2147483647 h 488"/>
                <a:gd name="T4" fmla="*/ 2147483647 w 198"/>
                <a:gd name="T5" fmla="*/ 2147483647 h 488"/>
                <a:gd name="T6" fmla="*/ 2147483647 w 198"/>
                <a:gd name="T7" fmla="*/ 2147483647 h 488"/>
                <a:gd name="T8" fmla="*/ 2147483647 w 198"/>
                <a:gd name="T9" fmla="*/ 2147483647 h 488"/>
                <a:gd name="T10" fmla="*/ 2147483647 w 198"/>
                <a:gd name="T11" fmla="*/ 2147483647 h 488"/>
                <a:gd name="T12" fmla="*/ 2147483647 w 198"/>
                <a:gd name="T13" fmla="*/ 2147483647 h 488"/>
                <a:gd name="T14" fmla="*/ 2147483647 w 198"/>
                <a:gd name="T15" fmla="*/ 2147483647 h 488"/>
                <a:gd name="T16" fmla="*/ 2147483647 w 198"/>
                <a:gd name="T17" fmla="*/ 2147483647 h 488"/>
                <a:gd name="T18" fmla="*/ 2147483647 w 198"/>
                <a:gd name="T19" fmla="*/ 2147483647 h 488"/>
                <a:gd name="T20" fmla="*/ 2147483647 w 198"/>
                <a:gd name="T21" fmla="*/ 2147483647 h 488"/>
                <a:gd name="T22" fmla="*/ 2147483647 w 198"/>
                <a:gd name="T23" fmla="*/ 2147483647 h 488"/>
                <a:gd name="T24" fmla="*/ 2147483647 w 198"/>
                <a:gd name="T25" fmla="*/ 2147483647 h 488"/>
                <a:gd name="T26" fmla="*/ 2147483647 w 198"/>
                <a:gd name="T27" fmla="*/ 2147483647 h 488"/>
                <a:gd name="T28" fmla="*/ 2147483647 w 198"/>
                <a:gd name="T29" fmla="*/ 2147483647 h 488"/>
                <a:gd name="T30" fmla="*/ 2147483647 w 198"/>
                <a:gd name="T31" fmla="*/ 2147483647 h 488"/>
                <a:gd name="T32" fmla="*/ 2147483647 w 198"/>
                <a:gd name="T33" fmla="*/ 2147483647 h 488"/>
                <a:gd name="T34" fmla="*/ 2147483647 w 198"/>
                <a:gd name="T35" fmla="*/ 2147483647 h 488"/>
                <a:gd name="T36" fmla="*/ 2147483647 w 198"/>
                <a:gd name="T37" fmla="*/ 2147483647 h 488"/>
                <a:gd name="T38" fmla="*/ 2147483647 w 198"/>
                <a:gd name="T39" fmla="*/ 2147483647 h 488"/>
                <a:gd name="T40" fmla="*/ 2147483647 w 198"/>
                <a:gd name="T41" fmla="*/ 2147483647 h 488"/>
                <a:gd name="T42" fmla="*/ 2147483647 w 198"/>
                <a:gd name="T43" fmla="*/ 2147483647 h 488"/>
                <a:gd name="T44" fmla="*/ 2147483647 w 198"/>
                <a:gd name="T45" fmla="*/ 2147483647 h 488"/>
                <a:gd name="T46" fmla="*/ 2147483647 w 198"/>
                <a:gd name="T47" fmla="*/ 2147483647 h 488"/>
                <a:gd name="T48" fmla="*/ 2147483647 w 198"/>
                <a:gd name="T49" fmla="*/ 2147483647 h 488"/>
                <a:gd name="T50" fmla="*/ 2147483647 w 198"/>
                <a:gd name="T51" fmla="*/ 2147483647 h 488"/>
                <a:gd name="T52" fmla="*/ 2147483647 w 198"/>
                <a:gd name="T53" fmla="*/ 2147483647 h 488"/>
                <a:gd name="T54" fmla="*/ 2147483647 w 198"/>
                <a:gd name="T55" fmla="*/ 2147483647 h 488"/>
                <a:gd name="T56" fmla="*/ 2147483647 w 198"/>
                <a:gd name="T57" fmla="*/ 2147483647 h 488"/>
                <a:gd name="T58" fmla="*/ 2147483647 w 198"/>
                <a:gd name="T59" fmla="*/ 2147483647 h 488"/>
                <a:gd name="T60" fmla="*/ 2147483647 w 198"/>
                <a:gd name="T61" fmla="*/ 2147483647 h 488"/>
                <a:gd name="T62" fmla="*/ 2147483647 w 198"/>
                <a:gd name="T63" fmla="*/ 2147483647 h 488"/>
                <a:gd name="T64" fmla="*/ 2147483647 w 198"/>
                <a:gd name="T65" fmla="*/ 2147483647 h 488"/>
                <a:gd name="T66" fmla="*/ 2147483647 w 198"/>
                <a:gd name="T67" fmla="*/ 2147483647 h 488"/>
                <a:gd name="T68" fmla="*/ 2147483647 w 198"/>
                <a:gd name="T69" fmla="*/ 2147483647 h 488"/>
                <a:gd name="T70" fmla="*/ 2147483647 w 198"/>
                <a:gd name="T71" fmla="*/ 2147483647 h 488"/>
                <a:gd name="T72" fmla="*/ 2147483647 w 198"/>
                <a:gd name="T73" fmla="*/ 2147483647 h 488"/>
                <a:gd name="T74" fmla="*/ 2147483647 w 198"/>
                <a:gd name="T75" fmla="*/ 2147483647 h 488"/>
                <a:gd name="T76" fmla="*/ 2147483647 w 198"/>
                <a:gd name="T77" fmla="*/ 2147483647 h 488"/>
                <a:gd name="T78" fmla="*/ 2147483647 w 198"/>
                <a:gd name="T79" fmla="*/ 2147483647 h 488"/>
                <a:gd name="T80" fmla="*/ 2147483647 w 198"/>
                <a:gd name="T81" fmla="*/ 2147483647 h 488"/>
                <a:gd name="T82" fmla="*/ 2147483647 w 198"/>
                <a:gd name="T83" fmla="*/ 2147483647 h 488"/>
                <a:gd name="T84" fmla="*/ 2147483647 w 198"/>
                <a:gd name="T85" fmla="*/ 2147483647 h 488"/>
                <a:gd name="T86" fmla="*/ 2147483647 w 198"/>
                <a:gd name="T87" fmla="*/ 2147483647 h 488"/>
                <a:gd name="T88" fmla="*/ 2147483647 w 198"/>
                <a:gd name="T89" fmla="*/ 2147483647 h 488"/>
                <a:gd name="T90" fmla="*/ 2147483647 w 198"/>
                <a:gd name="T91" fmla="*/ 2147483647 h 48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8"/>
                <a:gd name="T139" fmla="*/ 0 h 488"/>
                <a:gd name="T140" fmla="*/ 198 w 198"/>
                <a:gd name="T141" fmla="*/ 488 h 48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8" h="488">
                  <a:moveTo>
                    <a:pt x="198" y="0"/>
                  </a:moveTo>
                  <a:cubicBezTo>
                    <a:pt x="194" y="0"/>
                    <a:pt x="192" y="1"/>
                    <a:pt x="192" y="3"/>
                  </a:cubicBezTo>
                  <a:cubicBezTo>
                    <a:pt x="191" y="4"/>
                    <a:pt x="191" y="6"/>
                    <a:pt x="192" y="7"/>
                  </a:cubicBezTo>
                  <a:cubicBezTo>
                    <a:pt x="192" y="7"/>
                    <a:pt x="193" y="7"/>
                    <a:pt x="194" y="7"/>
                  </a:cubicBezTo>
                  <a:cubicBezTo>
                    <a:pt x="196" y="8"/>
                    <a:pt x="194" y="12"/>
                    <a:pt x="193" y="14"/>
                  </a:cubicBezTo>
                  <a:cubicBezTo>
                    <a:pt x="192" y="17"/>
                    <a:pt x="188" y="19"/>
                    <a:pt x="185" y="20"/>
                  </a:cubicBezTo>
                  <a:cubicBezTo>
                    <a:pt x="183" y="21"/>
                    <a:pt x="180" y="20"/>
                    <a:pt x="179" y="21"/>
                  </a:cubicBezTo>
                  <a:cubicBezTo>
                    <a:pt x="177" y="22"/>
                    <a:pt x="184" y="27"/>
                    <a:pt x="182" y="28"/>
                  </a:cubicBezTo>
                  <a:cubicBezTo>
                    <a:pt x="181" y="28"/>
                    <a:pt x="180" y="29"/>
                    <a:pt x="180" y="29"/>
                  </a:cubicBezTo>
                  <a:cubicBezTo>
                    <a:pt x="176" y="30"/>
                    <a:pt x="183" y="36"/>
                    <a:pt x="181" y="40"/>
                  </a:cubicBezTo>
                  <a:cubicBezTo>
                    <a:pt x="181" y="40"/>
                    <a:pt x="181" y="41"/>
                    <a:pt x="180" y="41"/>
                  </a:cubicBezTo>
                  <a:cubicBezTo>
                    <a:pt x="180" y="42"/>
                    <a:pt x="178" y="40"/>
                    <a:pt x="177" y="40"/>
                  </a:cubicBezTo>
                  <a:cubicBezTo>
                    <a:pt x="175" y="40"/>
                    <a:pt x="181" y="46"/>
                    <a:pt x="180" y="48"/>
                  </a:cubicBezTo>
                  <a:cubicBezTo>
                    <a:pt x="180" y="49"/>
                    <a:pt x="177" y="50"/>
                    <a:pt x="177" y="51"/>
                  </a:cubicBezTo>
                  <a:cubicBezTo>
                    <a:pt x="174" y="54"/>
                    <a:pt x="175" y="60"/>
                    <a:pt x="177" y="63"/>
                  </a:cubicBezTo>
                  <a:cubicBezTo>
                    <a:pt x="178" y="66"/>
                    <a:pt x="182" y="68"/>
                    <a:pt x="183" y="72"/>
                  </a:cubicBezTo>
                  <a:cubicBezTo>
                    <a:pt x="184" y="73"/>
                    <a:pt x="185" y="75"/>
                    <a:pt x="184" y="77"/>
                  </a:cubicBezTo>
                  <a:cubicBezTo>
                    <a:pt x="184" y="78"/>
                    <a:pt x="183" y="79"/>
                    <a:pt x="182" y="79"/>
                  </a:cubicBezTo>
                  <a:cubicBezTo>
                    <a:pt x="181" y="81"/>
                    <a:pt x="177" y="77"/>
                    <a:pt x="175" y="79"/>
                  </a:cubicBezTo>
                  <a:cubicBezTo>
                    <a:pt x="174" y="79"/>
                    <a:pt x="174" y="81"/>
                    <a:pt x="174" y="81"/>
                  </a:cubicBezTo>
                  <a:cubicBezTo>
                    <a:pt x="171" y="88"/>
                    <a:pt x="174" y="99"/>
                    <a:pt x="180" y="101"/>
                  </a:cubicBezTo>
                  <a:cubicBezTo>
                    <a:pt x="181" y="101"/>
                    <a:pt x="183" y="101"/>
                    <a:pt x="184" y="101"/>
                  </a:cubicBezTo>
                  <a:cubicBezTo>
                    <a:pt x="185" y="103"/>
                    <a:pt x="182" y="106"/>
                    <a:pt x="182" y="108"/>
                  </a:cubicBezTo>
                  <a:cubicBezTo>
                    <a:pt x="183" y="109"/>
                    <a:pt x="185" y="110"/>
                    <a:pt x="185" y="111"/>
                  </a:cubicBezTo>
                  <a:cubicBezTo>
                    <a:pt x="187" y="114"/>
                    <a:pt x="187" y="119"/>
                    <a:pt x="185" y="121"/>
                  </a:cubicBezTo>
                  <a:cubicBezTo>
                    <a:pt x="183" y="123"/>
                    <a:pt x="178" y="122"/>
                    <a:pt x="177" y="124"/>
                  </a:cubicBezTo>
                  <a:cubicBezTo>
                    <a:pt x="176" y="126"/>
                    <a:pt x="177" y="128"/>
                    <a:pt x="177" y="130"/>
                  </a:cubicBezTo>
                  <a:cubicBezTo>
                    <a:pt x="175" y="133"/>
                    <a:pt x="170" y="133"/>
                    <a:pt x="168" y="135"/>
                  </a:cubicBezTo>
                  <a:cubicBezTo>
                    <a:pt x="166" y="137"/>
                    <a:pt x="165" y="139"/>
                    <a:pt x="164" y="141"/>
                  </a:cubicBezTo>
                  <a:cubicBezTo>
                    <a:pt x="163" y="144"/>
                    <a:pt x="165" y="148"/>
                    <a:pt x="166" y="151"/>
                  </a:cubicBezTo>
                  <a:cubicBezTo>
                    <a:pt x="168" y="154"/>
                    <a:pt x="175" y="157"/>
                    <a:pt x="173" y="159"/>
                  </a:cubicBezTo>
                  <a:cubicBezTo>
                    <a:pt x="172" y="160"/>
                    <a:pt x="170" y="160"/>
                    <a:pt x="170" y="160"/>
                  </a:cubicBezTo>
                  <a:cubicBezTo>
                    <a:pt x="169" y="161"/>
                    <a:pt x="170" y="163"/>
                    <a:pt x="169" y="164"/>
                  </a:cubicBezTo>
                  <a:cubicBezTo>
                    <a:pt x="168" y="165"/>
                    <a:pt x="165" y="162"/>
                    <a:pt x="163" y="162"/>
                  </a:cubicBezTo>
                  <a:cubicBezTo>
                    <a:pt x="159" y="161"/>
                    <a:pt x="168" y="174"/>
                    <a:pt x="166" y="180"/>
                  </a:cubicBezTo>
                  <a:cubicBezTo>
                    <a:pt x="165" y="182"/>
                    <a:pt x="162" y="184"/>
                    <a:pt x="161" y="186"/>
                  </a:cubicBezTo>
                  <a:cubicBezTo>
                    <a:pt x="160" y="188"/>
                    <a:pt x="160" y="191"/>
                    <a:pt x="160" y="193"/>
                  </a:cubicBezTo>
                  <a:cubicBezTo>
                    <a:pt x="159" y="195"/>
                    <a:pt x="159" y="197"/>
                    <a:pt x="160" y="199"/>
                  </a:cubicBezTo>
                  <a:cubicBezTo>
                    <a:pt x="160" y="199"/>
                    <a:pt x="163" y="200"/>
                    <a:pt x="163" y="201"/>
                  </a:cubicBezTo>
                  <a:cubicBezTo>
                    <a:pt x="164" y="201"/>
                    <a:pt x="162" y="202"/>
                    <a:pt x="161" y="203"/>
                  </a:cubicBezTo>
                  <a:cubicBezTo>
                    <a:pt x="160" y="205"/>
                    <a:pt x="162" y="208"/>
                    <a:pt x="161" y="209"/>
                  </a:cubicBezTo>
                  <a:cubicBezTo>
                    <a:pt x="160" y="212"/>
                    <a:pt x="155" y="213"/>
                    <a:pt x="153" y="215"/>
                  </a:cubicBezTo>
                  <a:cubicBezTo>
                    <a:pt x="149" y="219"/>
                    <a:pt x="147" y="225"/>
                    <a:pt x="147" y="230"/>
                  </a:cubicBezTo>
                  <a:cubicBezTo>
                    <a:pt x="147" y="234"/>
                    <a:pt x="146" y="240"/>
                    <a:pt x="149" y="241"/>
                  </a:cubicBezTo>
                  <a:cubicBezTo>
                    <a:pt x="150" y="242"/>
                    <a:pt x="153" y="241"/>
                    <a:pt x="154" y="242"/>
                  </a:cubicBezTo>
                  <a:cubicBezTo>
                    <a:pt x="155" y="243"/>
                    <a:pt x="155" y="243"/>
                    <a:pt x="155" y="244"/>
                  </a:cubicBezTo>
                  <a:cubicBezTo>
                    <a:pt x="155" y="245"/>
                    <a:pt x="155" y="246"/>
                    <a:pt x="154" y="247"/>
                  </a:cubicBezTo>
                  <a:cubicBezTo>
                    <a:pt x="153" y="248"/>
                    <a:pt x="149" y="247"/>
                    <a:pt x="148" y="248"/>
                  </a:cubicBezTo>
                  <a:cubicBezTo>
                    <a:pt x="148" y="250"/>
                    <a:pt x="149" y="252"/>
                    <a:pt x="149" y="254"/>
                  </a:cubicBezTo>
                  <a:cubicBezTo>
                    <a:pt x="148" y="257"/>
                    <a:pt x="141" y="258"/>
                    <a:pt x="138" y="261"/>
                  </a:cubicBezTo>
                  <a:cubicBezTo>
                    <a:pt x="137" y="263"/>
                    <a:pt x="138" y="267"/>
                    <a:pt x="135" y="269"/>
                  </a:cubicBezTo>
                  <a:cubicBezTo>
                    <a:pt x="135" y="270"/>
                    <a:pt x="134" y="270"/>
                    <a:pt x="133" y="270"/>
                  </a:cubicBezTo>
                  <a:cubicBezTo>
                    <a:pt x="132" y="271"/>
                    <a:pt x="131" y="267"/>
                    <a:pt x="130" y="267"/>
                  </a:cubicBezTo>
                  <a:cubicBezTo>
                    <a:pt x="129" y="267"/>
                    <a:pt x="128" y="267"/>
                    <a:pt x="127" y="267"/>
                  </a:cubicBezTo>
                  <a:cubicBezTo>
                    <a:pt x="123" y="267"/>
                    <a:pt x="119" y="272"/>
                    <a:pt x="116" y="270"/>
                  </a:cubicBezTo>
                  <a:cubicBezTo>
                    <a:pt x="115" y="270"/>
                    <a:pt x="114" y="267"/>
                    <a:pt x="113" y="266"/>
                  </a:cubicBezTo>
                  <a:cubicBezTo>
                    <a:pt x="111" y="265"/>
                    <a:pt x="108" y="265"/>
                    <a:pt x="107" y="265"/>
                  </a:cubicBezTo>
                  <a:cubicBezTo>
                    <a:pt x="105" y="265"/>
                    <a:pt x="104" y="267"/>
                    <a:pt x="103" y="267"/>
                  </a:cubicBezTo>
                  <a:cubicBezTo>
                    <a:pt x="99" y="268"/>
                    <a:pt x="95" y="265"/>
                    <a:pt x="93" y="266"/>
                  </a:cubicBezTo>
                  <a:cubicBezTo>
                    <a:pt x="90" y="267"/>
                    <a:pt x="89" y="272"/>
                    <a:pt x="87" y="272"/>
                  </a:cubicBezTo>
                  <a:cubicBezTo>
                    <a:pt x="86" y="272"/>
                    <a:pt x="84" y="270"/>
                    <a:pt x="83" y="269"/>
                  </a:cubicBezTo>
                  <a:cubicBezTo>
                    <a:pt x="79" y="268"/>
                    <a:pt x="74" y="273"/>
                    <a:pt x="71" y="271"/>
                  </a:cubicBezTo>
                  <a:cubicBezTo>
                    <a:pt x="68" y="270"/>
                    <a:pt x="68" y="265"/>
                    <a:pt x="65" y="264"/>
                  </a:cubicBezTo>
                  <a:cubicBezTo>
                    <a:pt x="63" y="262"/>
                    <a:pt x="58" y="262"/>
                    <a:pt x="58" y="261"/>
                  </a:cubicBezTo>
                  <a:cubicBezTo>
                    <a:pt x="56" y="259"/>
                    <a:pt x="64" y="255"/>
                    <a:pt x="65" y="251"/>
                  </a:cubicBezTo>
                  <a:cubicBezTo>
                    <a:pt x="65" y="248"/>
                    <a:pt x="65" y="245"/>
                    <a:pt x="65" y="243"/>
                  </a:cubicBezTo>
                  <a:cubicBezTo>
                    <a:pt x="63" y="238"/>
                    <a:pt x="58" y="231"/>
                    <a:pt x="55" y="232"/>
                  </a:cubicBezTo>
                  <a:cubicBezTo>
                    <a:pt x="54" y="233"/>
                    <a:pt x="54" y="239"/>
                    <a:pt x="51" y="239"/>
                  </a:cubicBezTo>
                  <a:cubicBezTo>
                    <a:pt x="50" y="239"/>
                    <a:pt x="49" y="237"/>
                    <a:pt x="47" y="236"/>
                  </a:cubicBezTo>
                  <a:cubicBezTo>
                    <a:pt x="45" y="236"/>
                    <a:pt x="43" y="237"/>
                    <a:pt x="42" y="237"/>
                  </a:cubicBezTo>
                  <a:cubicBezTo>
                    <a:pt x="35" y="240"/>
                    <a:pt x="51" y="256"/>
                    <a:pt x="46" y="262"/>
                  </a:cubicBezTo>
                  <a:cubicBezTo>
                    <a:pt x="44" y="263"/>
                    <a:pt x="41" y="264"/>
                    <a:pt x="40" y="266"/>
                  </a:cubicBezTo>
                  <a:cubicBezTo>
                    <a:pt x="38" y="268"/>
                    <a:pt x="41" y="273"/>
                    <a:pt x="40" y="277"/>
                  </a:cubicBezTo>
                  <a:cubicBezTo>
                    <a:pt x="40" y="278"/>
                    <a:pt x="39" y="280"/>
                    <a:pt x="38" y="281"/>
                  </a:cubicBezTo>
                  <a:cubicBezTo>
                    <a:pt x="36" y="282"/>
                    <a:pt x="33" y="284"/>
                    <a:pt x="31" y="283"/>
                  </a:cubicBezTo>
                  <a:cubicBezTo>
                    <a:pt x="28" y="282"/>
                    <a:pt x="28" y="277"/>
                    <a:pt x="27" y="273"/>
                  </a:cubicBezTo>
                  <a:cubicBezTo>
                    <a:pt x="26" y="266"/>
                    <a:pt x="33" y="259"/>
                    <a:pt x="32" y="252"/>
                  </a:cubicBezTo>
                  <a:cubicBezTo>
                    <a:pt x="32" y="249"/>
                    <a:pt x="30" y="246"/>
                    <a:pt x="30" y="243"/>
                  </a:cubicBezTo>
                  <a:cubicBezTo>
                    <a:pt x="30" y="242"/>
                    <a:pt x="32" y="240"/>
                    <a:pt x="32" y="238"/>
                  </a:cubicBezTo>
                  <a:cubicBezTo>
                    <a:pt x="31" y="237"/>
                    <a:pt x="29" y="236"/>
                    <a:pt x="28" y="235"/>
                  </a:cubicBezTo>
                  <a:cubicBezTo>
                    <a:pt x="26" y="233"/>
                    <a:pt x="32" y="229"/>
                    <a:pt x="31" y="226"/>
                  </a:cubicBezTo>
                  <a:cubicBezTo>
                    <a:pt x="31" y="225"/>
                    <a:pt x="29" y="224"/>
                    <a:pt x="29" y="223"/>
                  </a:cubicBezTo>
                  <a:cubicBezTo>
                    <a:pt x="25" y="216"/>
                    <a:pt x="36" y="205"/>
                    <a:pt x="31" y="201"/>
                  </a:cubicBezTo>
                  <a:cubicBezTo>
                    <a:pt x="30" y="200"/>
                    <a:pt x="29" y="199"/>
                    <a:pt x="28" y="199"/>
                  </a:cubicBezTo>
                  <a:cubicBezTo>
                    <a:pt x="27" y="197"/>
                    <a:pt x="28" y="194"/>
                    <a:pt x="26" y="192"/>
                  </a:cubicBezTo>
                  <a:cubicBezTo>
                    <a:pt x="26" y="192"/>
                    <a:pt x="24" y="191"/>
                    <a:pt x="23" y="191"/>
                  </a:cubicBezTo>
                  <a:cubicBezTo>
                    <a:pt x="22" y="191"/>
                    <a:pt x="23" y="196"/>
                    <a:pt x="22" y="198"/>
                  </a:cubicBezTo>
                  <a:cubicBezTo>
                    <a:pt x="21" y="200"/>
                    <a:pt x="18" y="203"/>
                    <a:pt x="15" y="203"/>
                  </a:cubicBezTo>
                  <a:cubicBezTo>
                    <a:pt x="14" y="203"/>
                    <a:pt x="13" y="202"/>
                    <a:pt x="12" y="202"/>
                  </a:cubicBezTo>
                  <a:cubicBezTo>
                    <a:pt x="11" y="202"/>
                    <a:pt x="11" y="204"/>
                    <a:pt x="10" y="205"/>
                  </a:cubicBezTo>
                  <a:cubicBezTo>
                    <a:pt x="10" y="206"/>
                    <a:pt x="10" y="208"/>
                    <a:pt x="10" y="209"/>
                  </a:cubicBezTo>
                  <a:cubicBezTo>
                    <a:pt x="11" y="211"/>
                    <a:pt x="15" y="211"/>
                    <a:pt x="16" y="213"/>
                  </a:cubicBezTo>
                  <a:cubicBezTo>
                    <a:pt x="18" y="216"/>
                    <a:pt x="17" y="221"/>
                    <a:pt x="16" y="224"/>
                  </a:cubicBezTo>
                  <a:cubicBezTo>
                    <a:pt x="15" y="228"/>
                    <a:pt x="9" y="232"/>
                    <a:pt x="9" y="235"/>
                  </a:cubicBezTo>
                  <a:cubicBezTo>
                    <a:pt x="9" y="240"/>
                    <a:pt x="23" y="244"/>
                    <a:pt x="24" y="249"/>
                  </a:cubicBezTo>
                  <a:cubicBezTo>
                    <a:pt x="26" y="255"/>
                    <a:pt x="9" y="263"/>
                    <a:pt x="12" y="270"/>
                  </a:cubicBezTo>
                  <a:cubicBezTo>
                    <a:pt x="13" y="272"/>
                    <a:pt x="15" y="274"/>
                    <a:pt x="16" y="275"/>
                  </a:cubicBezTo>
                  <a:cubicBezTo>
                    <a:pt x="18" y="279"/>
                    <a:pt x="15" y="285"/>
                    <a:pt x="18" y="287"/>
                  </a:cubicBezTo>
                  <a:cubicBezTo>
                    <a:pt x="19" y="288"/>
                    <a:pt x="21" y="288"/>
                    <a:pt x="23" y="289"/>
                  </a:cubicBezTo>
                  <a:cubicBezTo>
                    <a:pt x="28" y="293"/>
                    <a:pt x="28" y="305"/>
                    <a:pt x="24" y="307"/>
                  </a:cubicBezTo>
                  <a:cubicBezTo>
                    <a:pt x="21" y="309"/>
                    <a:pt x="13" y="304"/>
                    <a:pt x="9" y="306"/>
                  </a:cubicBezTo>
                  <a:cubicBezTo>
                    <a:pt x="4" y="308"/>
                    <a:pt x="0" y="319"/>
                    <a:pt x="2" y="325"/>
                  </a:cubicBezTo>
                  <a:cubicBezTo>
                    <a:pt x="3" y="326"/>
                    <a:pt x="4" y="328"/>
                    <a:pt x="5" y="329"/>
                  </a:cubicBezTo>
                  <a:cubicBezTo>
                    <a:pt x="6" y="330"/>
                    <a:pt x="8" y="330"/>
                    <a:pt x="9" y="331"/>
                  </a:cubicBezTo>
                  <a:cubicBezTo>
                    <a:pt x="11" y="333"/>
                    <a:pt x="9" y="338"/>
                    <a:pt x="10" y="341"/>
                  </a:cubicBezTo>
                  <a:cubicBezTo>
                    <a:pt x="13" y="344"/>
                    <a:pt x="20" y="347"/>
                    <a:pt x="26" y="348"/>
                  </a:cubicBezTo>
                  <a:cubicBezTo>
                    <a:pt x="26" y="348"/>
                    <a:pt x="27" y="348"/>
                    <a:pt x="28" y="348"/>
                  </a:cubicBezTo>
                  <a:cubicBezTo>
                    <a:pt x="31" y="347"/>
                    <a:pt x="29" y="339"/>
                    <a:pt x="31" y="339"/>
                  </a:cubicBezTo>
                  <a:cubicBezTo>
                    <a:pt x="32" y="339"/>
                    <a:pt x="34" y="340"/>
                    <a:pt x="35" y="340"/>
                  </a:cubicBezTo>
                  <a:cubicBezTo>
                    <a:pt x="36" y="339"/>
                    <a:pt x="37" y="338"/>
                    <a:pt x="38" y="338"/>
                  </a:cubicBezTo>
                  <a:cubicBezTo>
                    <a:pt x="39" y="338"/>
                    <a:pt x="40" y="338"/>
                    <a:pt x="41" y="339"/>
                  </a:cubicBezTo>
                  <a:cubicBezTo>
                    <a:pt x="43" y="341"/>
                    <a:pt x="43" y="344"/>
                    <a:pt x="42" y="346"/>
                  </a:cubicBezTo>
                  <a:cubicBezTo>
                    <a:pt x="41" y="348"/>
                    <a:pt x="37" y="349"/>
                    <a:pt x="36" y="351"/>
                  </a:cubicBezTo>
                  <a:cubicBezTo>
                    <a:pt x="35" y="353"/>
                    <a:pt x="39" y="357"/>
                    <a:pt x="37" y="359"/>
                  </a:cubicBezTo>
                  <a:cubicBezTo>
                    <a:pt x="37" y="360"/>
                    <a:pt x="36" y="360"/>
                    <a:pt x="36" y="361"/>
                  </a:cubicBezTo>
                  <a:cubicBezTo>
                    <a:pt x="34" y="361"/>
                    <a:pt x="33" y="359"/>
                    <a:pt x="32" y="358"/>
                  </a:cubicBezTo>
                  <a:cubicBezTo>
                    <a:pt x="29" y="358"/>
                    <a:pt x="25" y="358"/>
                    <a:pt x="24" y="359"/>
                  </a:cubicBezTo>
                  <a:cubicBezTo>
                    <a:pt x="23" y="360"/>
                    <a:pt x="25" y="364"/>
                    <a:pt x="25" y="366"/>
                  </a:cubicBezTo>
                  <a:cubicBezTo>
                    <a:pt x="24" y="369"/>
                    <a:pt x="18" y="371"/>
                    <a:pt x="19" y="374"/>
                  </a:cubicBezTo>
                  <a:cubicBezTo>
                    <a:pt x="19" y="376"/>
                    <a:pt x="24" y="377"/>
                    <a:pt x="26" y="379"/>
                  </a:cubicBezTo>
                  <a:cubicBezTo>
                    <a:pt x="27" y="381"/>
                    <a:pt x="26" y="383"/>
                    <a:pt x="27" y="384"/>
                  </a:cubicBezTo>
                  <a:cubicBezTo>
                    <a:pt x="29" y="388"/>
                    <a:pt x="36" y="389"/>
                    <a:pt x="38" y="392"/>
                  </a:cubicBezTo>
                  <a:cubicBezTo>
                    <a:pt x="40" y="396"/>
                    <a:pt x="34" y="402"/>
                    <a:pt x="36" y="406"/>
                  </a:cubicBezTo>
                  <a:cubicBezTo>
                    <a:pt x="37" y="407"/>
                    <a:pt x="38" y="407"/>
                    <a:pt x="39" y="409"/>
                  </a:cubicBezTo>
                  <a:cubicBezTo>
                    <a:pt x="40" y="410"/>
                    <a:pt x="38" y="414"/>
                    <a:pt x="39" y="416"/>
                  </a:cubicBezTo>
                  <a:cubicBezTo>
                    <a:pt x="40" y="421"/>
                    <a:pt x="50" y="427"/>
                    <a:pt x="48" y="431"/>
                  </a:cubicBezTo>
                  <a:cubicBezTo>
                    <a:pt x="46" y="433"/>
                    <a:pt x="36" y="433"/>
                    <a:pt x="36" y="436"/>
                  </a:cubicBezTo>
                  <a:cubicBezTo>
                    <a:pt x="36" y="437"/>
                    <a:pt x="39" y="439"/>
                    <a:pt x="40" y="441"/>
                  </a:cubicBezTo>
                  <a:cubicBezTo>
                    <a:pt x="40" y="443"/>
                    <a:pt x="40" y="445"/>
                    <a:pt x="40" y="447"/>
                  </a:cubicBezTo>
                  <a:cubicBezTo>
                    <a:pt x="39" y="449"/>
                    <a:pt x="37" y="452"/>
                    <a:pt x="35" y="453"/>
                  </a:cubicBezTo>
                  <a:cubicBezTo>
                    <a:pt x="33" y="455"/>
                    <a:pt x="29" y="455"/>
                    <a:pt x="27" y="455"/>
                  </a:cubicBezTo>
                  <a:cubicBezTo>
                    <a:pt x="24" y="454"/>
                    <a:pt x="20" y="449"/>
                    <a:pt x="19" y="449"/>
                  </a:cubicBezTo>
                  <a:cubicBezTo>
                    <a:pt x="18" y="450"/>
                    <a:pt x="21" y="457"/>
                    <a:pt x="23" y="460"/>
                  </a:cubicBezTo>
                  <a:cubicBezTo>
                    <a:pt x="26" y="463"/>
                    <a:pt x="32" y="463"/>
                    <a:pt x="36" y="465"/>
                  </a:cubicBezTo>
                  <a:cubicBezTo>
                    <a:pt x="39" y="467"/>
                    <a:pt x="41" y="468"/>
                    <a:pt x="43" y="471"/>
                  </a:cubicBezTo>
                  <a:cubicBezTo>
                    <a:pt x="43" y="472"/>
                    <a:pt x="44" y="474"/>
                    <a:pt x="43" y="476"/>
                  </a:cubicBezTo>
                  <a:cubicBezTo>
                    <a:pt x="43" y="478"/>
                    <a:pt x="42" y="474"/>
                    <a:pt x="42" y="476"/>
                  </a:cubicBezTo>
                  <a:cubicBezTo>
                    <a:pt x="43" y="477"/>
                    <a:pt x="47" y="479"/>
                    <a:pt x="46" y="480"/>
                  </a:cubicBezTo>
                  <a:cubicBezTo>
                    <a:pt x="38" y="484"/>
                    <a:pt x="41" y="487"/>
                    <a:pt x="43" y="488"/>
                  </a:cubicBezTo>
                </a:path>
              </a:pathLst>
            </a:custGeom>
            <a:noFill/>
            <a:ln w="33401" cap="sq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0"/>
          <p:cNvGrpSpPr>
            <a:grpSpLocks noChangeAspect="1"/>
          </p:cNvGrpSpPr>
          <p:nvPr/>
        </p:nvGrpSpPr>
        <p:grpSpPr bwMode="auto">
          <a:xfrm rot="977715">
            <a:off x="6285147" y="2411115"/>
            <a:ext cx="713396" cy="1029028"/>
            <a:chOff x="4512" y="2592"/>
            <a:chExt cx="900" cy="1332"/>
          </a:xfrm>
        </p:grpSpPr>
        <p:sp>
          <p:nvSpPr>
            <p:cNvPr id="25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512" y="2592"/>
              <a:ext cx="900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4977" y="2602"/>
              <a:ext cx="430" cy="1280"/>
            </a:xfrm>
            <a:custGeom>
              <a:avLst/>
              <a:gdLst>
                <a:gd name="T0" fmla="*/ 2147483647 w 182"/>
                <a:gd name="T1" fmla="*/ 2147483647 h 542"/>
                <a:gd name="T2" fmla="*/ 2147483647 w 182"/>
                <a:gd name="T3" fmla="*/ 2147483647 h 542"/>
                <a:gd name="T4" fmla="*/ 2147483647 w 182"/>
                <a:gd name="T5" fmla="*/ 2147483647 h 542"/>
                <a:gd name="T6" fmla="*/ 2147483647 w 182"/>
                <a:gd name="T7" fmla="*/ 2147483647 h 542"/>
                <a:gd name="T8" fmla="*/ 2147483647 w 182"/>
                <a:gd name="T9" fmla="*/ 2147483647 h 542"/>
                <a:gd name="T10" fmla="*/ 2147483647 w 182"/>
                <a:gd name="T11" fmla="*/ 2147483647 h 542"/>
                <a:gd name="T12" fmla="*/ 2147483647 w 182"/>
                <a:gd name="T13" fmla="*/ 2147483647 h 542"/>
                <a:gd name="T14" fmla="*/ 2147483647 w 182"/>
                <a:gd name="T15" fmla="*/ 2147483647 h 542"/>
                <a:gd name="T16" fmla="*/ 2147483647 w 182"/>
                <a:gd name="T17" fmla="*/ 2147483647 h 542"/>
                <a:gd name="T18" fmla="*/ 2147483647 w 182"/>
                <a:gd name="T19" fmla="*/ 2147483647 h 542"/>
                <a:gd name="T20" fmla="*/ 2147483647 w 182"/>
                <a:gd name="T21" fmla="*/ 2147483647 h 542"/>
                <a:gd name="T22" fmla="*/ 2147483647 w 182"/>
                <a:gd name="T23" fmla="*/ 2147483647 h 542"/>
                <a:gd name="T24" fmla="*/ 2147483647 w 182"/>
                <a:gd name="T25" fmla="*/ 2147483647 h 542"/>
                <a:gd name="T26" fmla="*/ 2147483647 w 182"/>
                <a:gd name="T27" fmla="*/ 2147483647 h 542"/>
                <a:gd name="T28" fmla="*/ 2147483647 w 182"/>
                <a:gd name="T29" fmla="*/ 2147483647 h 542"/>
                <a:gd name="T30" fmla="*/ 2147483647 w 182"/>
                <a:gd name="T31" fmla="*/ 2147483647 h 542"/>
                <a:gd name="T32" fmla="*/ 2147483647 w 182"/>
                <a:gd name="T33" fmla="*/ 2147483647 h 542"/>
                <a:gd name="T34" fmla="*/ 2147483647 w 182"/>
                <a:gd name="T35" fmla="*/ 2147483647 h 542"/>
                <a:gd name="T36" fmla="*/ 2147483647 w 182"/>
                <a:gd name="T37" fmla="*/ 2147483647 h 542"/>
                <a:gd name="T38" fmla="*/ 2147483647 w 182"/>
                <a:gd name="T39" fmla="*/ 2147483647 h 542"/>
                <a:gd name="T40" fmla="*/ 2147483647 w 182"/>
                <a:gd name="T41" fmla="*/ 2147483647 h 542"/>
                <a:gd name="T42" fmla="*/ 2147483647 w 182"/>
                <a:gd name="T43" fmla="*/ 2147483647 h 542"/>
                <a:gd name="T44" fmla="*/ 2147483647 w 182"/>
                <a:gd name="T45" fmla="*/ 2147483647 h 542"/>
                <a:gd name="T46" fmla="*/ 2147483647 w 182"/>
                <a:gd name="T47" fmla="*/ 2147483647 h 542"/>
                <a:gd name="T48" fmla="*/ 2147483647 w 182"/>
                <a:gd name="T49" fmla="*/ 2147483647 h 542"/>
                <a:gd name="T50" fmla="*/ 2147483647 w 182"/>
                <a:gd name="T51" fmla="*/ 2147483647 h 542"/>
                <a:gd name="T52" fmla="*/ 2147483647 w 182"/>
                <a:gd name="T53" fmla="*/ 2147483647 h 542"/>
                <a:gd name="T54" fmla="*/ 2147483647 w 182"/>
                <a:gd name="T55" fmla="*/ 2147483647 h 542"/>
                <a:gd name="T56" fmla="*/ 2147483647 w 182"/>
                <a:gd name="T57" fmla="*/ 2147483647 h 542"/>
                <a:gd name="T58" fmla="*/ 2147483647 w 182"/>
                <a:gd name="T59" fmla="*/ 2147483647 h 542"/>
                <a:gd name="T60" fmla="*/ 2147483647 w 182"/>
                <a:gd name="T61" fmla="*/ 2147483647 h 542"/>
                <a:gd name="T62" fmla="*/ 2147483647 w 182"/>
                <a:gd name="T63" fmla="*/ 2147483647 h 542"/>
                <a:gd name="T64" fmla="*/ 2147483647 w 182"/>
                <a:gd name="T65" fmla="*/ 2147483647 h 542"/>
                <a:gd name="T66" fmla="*/ 2147483647 w 182"/>
                <a:gd name="T67" fmla="*/ 2147483647 h 542"/>
                <a:gd name="T68" fmla="*/ 2147483647 w 182"/>
                <a:gd name="T69" fmla="*/ 2147483647 h 542"/>
                <a:gd name="T70" fmla="*/ 2147483647 w 182"/>
                <a:gd name="T71" fmla="*/ 2147483647 h 542"/>
                <a:gd name="T72" fmla="*/ 2147483647 w 182"/>
                <a:gd name="T73" fmla="*/ 2147483647 h 542"/>
                <a:gd name="T74" fmla="*/ 2147483647 w 182"/>
                <a:gd name="T75" fmla="*/ 2147483647 h 542"/>
                <a:gd name="T76" fmla="*/ 2147483647 w 182"/>
                <a:gd name="T77" fmla="*/ 2147483647 h 542"/>
                <a:gd name="T78" fmla="*/ 2147483647 w 182"/>
                <a:gd name="T79" fmla="*/ 2147483647 h 542"/>
                <a:gd name="T80" fmla="*/ 2147483647 w 182"/>
                <a:gd name="T81" fmla="*/ 2147483647 h 542"/>
                <a:gd name="T82" fmla="*/ 2147483647 w 182"/>
                <a:gd name="T83" fmla="*/ 2147483647 h 542"/>
                <a:gd name="T84" fmla="*/ 2147483647 w 182"/>
                <a:gd name="T85" fmla="*/ 2147483647 h 542"/>
                <a:gd name="T86" fmla="*/ 2147483647 w 182"/>
                <a:gd name="T87" fmla="*/ 2147483647 h 542"/>
                <a:gd name="T88" fmla="*/ 2147483647 w 182"/>
                <a:gd name="T89" fmla="*/ 2147483647 h 542"/>
                <a:gd name="T90" fmla="*/ 2147483647 w 182"/>
                <a:gd name="T91" fmla="*/ 2147483647 h 542"/>
                <a:gd name="T92" fmla="*/ 2147483647 w 182"/>
                <a:gd name="T93" fmla="*/ 2147483647 h 542"/>
                <a:gd name="T94" fmla="*/ 2147483647 w 182"/>
                <a:gd name="T95" fmla="*/ 2147483647 h 542"/>
                <a:gd name="T96" fmla="*/ 2147483647 w 182"/>
                <a:gd name="T97" fmla="*/ 2147483647 h 542"/>
                <a:gd name="T98" fmla="*/ 2147483647 w 182"/>
                <a:gd name="T99" fmla="*/ 2147483647 h 542"/>
                <a:gd name="T100" fmla="*/ 2147483647 w 182"/>
                <a:gd name="T101" fmla="*/ 2147483647 h 542"/>
                <a:gd name="T102" fmla="*/ 2147483647 w 182"/>
                <a:gd name="T103" fmla="*/ 2147483647 h 542"/>
                <a:gd name="T104" fmla="*/ 2147483647 w 182"/>
                <a:gd name="T105" fmla="*/ 2147483647 h 542"/>
                <a:gd name="T106" fmla="*/ 2147483647 w 182"/>
                <a:gd name="T107" fmla="*/ 2147483647 h 542"/>
                <a:gd name="T108" fmla="*/ 2147483647 w 182"/>
                <a:gd name="T109" fmla="*/ 2147483647 h 542"/>
                <a:gd name="T110" fmla="*/ 2147483647 w 182"/>
                <a:gd name="T111" fmla="*/ 2147483647 h 542"/>
                <a:gd name="T112" fmla="*/ 2147483647 w 182"/>
                <a:gd name="T113" fmla="*/ 2147483647 h 542"/>
                <a:gd name="T114" fmla="*/ 2147483647 w 182"/>
                <a:gd name="T115" fmla="*/ 2147483647 h 542"/>
                <a:gd name="T116" fmla="*/ 2147483647 w 182"/>
                <a:gd name="T117" fmla="*/ 2147483647 h 542"/>
                <a:gd name="T118" fmla="*/ 2147483647 w 182"/>
                <a:gd name="T119" fmla="*/ 2147483647 h 5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"/>
                <a:gd name="T181" fmla="*/ 0 h 542"/>
                <a:gd name="T182" fmla="*/ 182 w 182"/>
                <a:gd name="T183" fmla="*/ 542 h 5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" h="542">
                  <a:moveTo>
                    <a:pt x="50" y="542"/>
                  </a:moveTo>
                  <a:cubicBezTo>
                    <a:pt x="49" y="539"/>
                    <a:pt x="49" y="532"/>
                    <a:pt x="48" y="529"/>
                  </a:cubicBezTo>
                  <a:cubicBezTo>
                    <a:pt x="47" y="525"/>
                    <a:pt x="52" y="518"/>
                    <a:pt x="49" y="515"/>
                  </a:cubicBezTo>
                  <a:cubicBezTo>
                    <a:pt x="48" y="514"/>
                    <a:pt x="45" y="513"/>
                    <a:pt x="44" y="512"/>
                  </a:cubicBezTo>
                  <a:cubicBezTo>
                    <a:pt x="44" y="511"/>
                    <a:pt x="45" y="509"/>
                    <a:pt x="44" y="509"/>
                  </a:cubicBezTo>
                  <a:cubicBezTo>
                    <a:pt x="44" y="507"/>
                    <a:pt x="39" y="506"/>
                    <a:pt x="40" y="504"/>
                  </a:cubicBezTo>
                  <a:cubicBezTo>
                    <a:pt x="40" y="503"/>
                    <a:pt x="41" y="503"/>
                    <a:pt x="41" y="502"/>
                  </a:cubicBezTo>
                  <a:cubicBezTo>
                    <a:pt x="43" y="498"/>
                    <a:pt x="42" y="494"/>
                    <a:pt x="40" y="491"/>
                  </a:cubicBezTo>
                  <a:cubicBezTo>
                    <a:pt x="38" y="489"/>
                    <a:pt x="32" y="488"/>
                    <a:pt x="31" y="486"/>
                  </a:cubicBezTo>
                  <a:cubicBezTo>
                    <a:pt x="30" y="484"/>
                    <a:pt x="37" y="477"/>
                    <a:pt x="40" y="477"/>
                  </a:cubicBezTo>
                  <a:cubicBezTo>
                    <a:pt x="43" y="477"/>
                    <a:pt x="45" y="478"/>
                    <a:pt x="47" y="479"/>
                  </a:cubicBezTo>
                  <a:cubicBezTo>
                    <a:pt x="51" y="482"/>
                    <a:pt x="50" y="489"/>
                    <a:pt x="53" y="493"/>
                  </a:cubicBezTo>
                  <a:cubicBezTo>
                    <a:pt x="58" y="499"/>
                    <a:pt x="69" y="500"/>
                    <a:pt x="73" y="506"/>
                  </a:cubicBezTo>
                  <a:cubicBezTo>
                    <a:pt x="74" y="508"/>
                    <a:pt x="75" y="511"/>
                    <a:pt x="76" y="513"/>
                  </a:cubicBezTo>
                  <a:cubicBezTo>
                    <a:pt x="76" y="516"/>
                    <a:pt x="70" y="521"/>
                    <a:pt x="72" y="523"/>
                  </a:cubicBezTo>
                  <a:cubicBezTo>
                    <a:pt x="73" y="525"/>
                    <a:pt x="79" y="524"/>
                    <a:pt x="82" y="526"/>
                  </a:cubicBezTo>
                  <a:cubicBezTo>
                    <a:pt x="88" y="528"/>
                    <a:pt x="88" y="539"/>
                    <a:pt x="95" y="540"/>
                  </a:cubicBezTo>
                  <a:cubicBezTo>
                    <a:pt x="96" y="540"/>
                    <a:pt x="98" y="540"/>
                    <a:pt x="99" y="540"/>
                  </a:cubicBezTo>
                  <a:cubicBezTo>
                    <a:pt x="103" y="539"/>
                    <a:pt x="94" y="528"/>
                    <a:pt x="98" y="525"/>
                  </a:cubicBezTo>
                  <a:cubicBezTo>
                    <a:pt x="99" y="524"/>
                    <a:pt x="100" y="523"/>
                    <a:pt x="101" y="522"/>
                  </a:cubicBezTo>
                  <a:cubicBezTo>
                    <a:pt x="104" y="520"/>
                    <a:pt x="95" y="513"/>
                    <a:pt x="97" y="509"/>
                  </a:cubicBezTo>
                  <a:cubicBezTo>
                    <a:pt x="97" y="508"/>
                    <a:pt x="99" y="508"/>
                    <a:pt x="99" y="506"/>
                  </a:cubicBezTo>
                  <a:cubicBezTo>
                    <a:pt x="100" y="505"/>
                    <a:pt x="98" y="502"/>
                    <a:pt x="98" y="501"/>
                  </a:cubicBezTo>
                  <a:cubicBezTo>
                    <a:pt x="99" y="500"/>
                    <a:pt x="103" y="501"/>
                    <a:pt x="105" y="502"/>
                  </a:cubicBezTo>
                  <a:cubicBezTo>
                    <a:pt x="107" y="503"/>
                    <a:pt x="108" y="507"/>
                    <a:pt x="110" y="508"/>
                  </a:cubicBezTo>
                  <a:cubicBezTo>
                    <a:pt x="114" y="509"/>
                    <a:pt x="121" y="506"/>
                    <a:pt x="121" y="504"/>
                  </a:cubicBezTo>
                  <a:cubicBezTo>
                    <a:pt x="121" y="502"/>
                    <a:pt x="121" y="500"/>
                    <a:pt x="120" y="499"/>
                  </a:cubicBezTo>
                  <a:cubicBezTo>
                    <a:pt x="119" y="491"/>
                    <a:pt x="103" y="484"/>
                    <a:pt x="107" y="478"/>
                  </a:cubicBezTo>
                  <a:cubicBezTo>
                    <a:pt x="108" y="477"/>
                    <a:pt x="109" y="476"/>
                    <a:pt x="110" y="475"/>
                  </a:cubicBezTo>
                  <a:cubicBezTo>
                    <a:pt x="111" y="473"/>
                    <a:pt x="109" y="469"/>
                    <a:pt x="109" y="466"/>
                  </a:cubicBezTo>
                  <a:cubicBezTo>
                    <a:pt x="110" y="459"/>
                    <a:pt x="131" y="456"/>
                    <a:pt x="129" y="449"/>
                  </a:cubicBezTo>
                  <a:cubicBezTo>
                    <a:pt x="129" y="448"/>
                    <a:pt x="128" y="447"/>
                    <a:pt x="127" y="445"/>
                  </a:cubicBezTo>
                  <a:cubicBezTo>
                    <a:pt x="125" y="440"/>
                    <a:pt x="131" y="432"/>
                    <a:pt x="129" y="427"/>
                  </a:cubicBezTo>
                  <a:cubicBezTo>
                    <a:pt x="128" y="426"/>
                    <a:pt x="128" y="425"/>
                    <a:pt x="127" y="424"/>
                  </a:cubicBezTo>
                  <a:cubicBezTo>
                    <a:pt x="125" y="422"/>
                    <a:pt x="121" y="422"/>
                    <a:pt x="119" y="424"/>
                  </a:cubicBezTo>
                  <a:cubicBezTo>
                    <a:pt x="118" y="425"/>
                    <a:pt x="118" y="427"/>
                    <a:pt x="117" y="427"/>
                  </a:cubicBezTo>
                  <a:cubicBezTo>
                    <a:pt x="115" y="430"/>
                    <a:pt x="111" y="432"/>
                    <a:pt x="107" y="432"/>
                  </a:cubicBezTo>
                  <a:cubicBezTo>
                    <a:pt x="105" y="433"/>
                    <a:pt x="102" y="433"/>
                    <a:pt x="100" y="433"/>
                  </a:cubicBezTo>
                  <a:cubicBezTo>
                    <a:pt x="95" y="432"/>
                    <a:pt x="99" y="419"/>
                    <a:pt x="103" y="414"/>
                  </a:cubicBezTo>
                  <a:cubicBezTo>
                    <a:pt x="104" y="412"/>
                    <a:pt x="107" y="411"/>
                    <a:pt x="109" y="410"/>
                  </a:cubicBezTo>
                  <a:cubicBezTo>
                    <a:pt x="112" y="406"/>
                    <a:pt x="116" y="401"/>
                    <a:pt x="115" y="398"/>
                  </a:cubicBezTo>
                  <a:cubicBezTo>
                    <a:pt x="114" y="394"/>
                    <a:pt x="103" y="393"/>
                    <a:pt x="101" y="389"/>
                  </a:cubicBezTo>
                  <a:cubicBezTo>
                    <a:pt x="98" y="383"/>
                    <a:pt x="113" y="374"/>
                    <a:pt x="110" y="368"/>
                  </a:cubicBezTo>
                  <a:cubicBezTo>
                    <a:pt x="109" y="364"/>
                    <a:pt x="99" y="362"/>
                    <a:pt x="98" y="357"/>
                  </a:cubicBezTo>
                  <a:cubicBezTo>
                    <a:pt x="98" y="354"/>
                    <a:pt x="102" y="349"/>
                    <a:pt x="104" y="346"/>
                  </a:cubicBezTo>
                  <a:cubicBezTo>
                    <a:pt x="106" y="345"/>
                    <a:pt x="108" y="343"/>
                    <a:pt x="110" y="342"/>
                  </a:cubicBezTo>
                  <a:cubicBezTo>
                    <a:pt x="112" y="342"/>
                    <a:pt x="114" y="343"/>
                    <a:pt x="116" y="342"/>
                  </a:cubicBezTo>
                  <a:cubicBezTo>
                    <a:pt x="118" y="341"/>
                    <a:pt x="119" y="338"/>
                    <a:pt x="121" y="336"/>
                  </a:cubicBezTo>
                  <a:cubicBezTo>
                    <a:pt x="124" y="333"/>
                    <a:pt x="129" y="332"/>
                    <a:pt x="132" y="330"/>
                  </a:cubicBezTo>
                  <a:cubicBezTo>
                    <a:pt x="135" y="327"/>
                    <a:pt x="135" y="322"/>
                    <a:pt x="138" y="319"/>
                  </a:cubicBezTo>
                  <a:cubicBezTo>
                    <a:pt x="140" y="318"/>
                    <a:pt x="143" y="318"/>
                    <a:pt x="146" y="317"/>
                  </a:cubicBezTo>
                  <a:cubicBezTo>
                    <a:pt x="148" y="315"/>
                    <a:pt x="149" y="312"/>
                    <a:pt x="150" y="310"/>
                  </a:cubicBezTo>
                  <a:cubicBezTo>
                    <a:pt x="152" y="305"/>
                    <a:pt x="151" y="300"/>
                    <a:pt x="149" y="295"/>
                  </a:cubicBezTo>
                  <a:cubicBezTo>
                    <a:pt x="149" y="294"/>
                    <a:pt x="147" y="292"/>
                    <a:pt x="147" y="291"/>
                  </a:cubicBezTo>
                  <a:cubicBezTo>
                    <a:pt x="147" y="289"/>
                    <a:pt x="148" y="286"/>
                    <a:pt x="149" y="285"/>
                  </a:cubicBezTo>
                  <a:cubicBezTo>
                    <a:pt x="151" y="282"/>
                    <a:pt x="156" y="281"/>
                    <a:pt x="156" y="278"/>
                  </a:cubicBezTo>
                  <a:cubicBezTo>
                    <a:pt x="156" y="278"/>
                    <a:pt x="155" y="276"/>
                    <a:pt x="155" y="276"/>
                  </a:cubicBezTo>
                  <a:cubicBezTo>
                    <a:pt x="155" y="273"/>
                    <a:pt x="159" y="272"/>
                    <a:pt x="159" y="270"/>
                  </a:cubicBezTo>
                  <a:cubicBezTo>
                    <a:pt x="160" y="267"/>
                    <a:pt x="159" y="265"/>
                    <a:pt x="158" y="263"/>
                  </a:cubicBezTo>
                  <a:cubicBezTo>
                    <a:pt x="157" y="259"/>
                    <a:pt x="155" y="256"/>
                    <a:pt x="152" y="254"/>
                  </a:cubicBezTo>
                  <a:cubicBezTo>
                    <a:pt x="147" y="249"/>
                    <a:pt x="135" y="245"/>
                    <a:pt x="128" y="248"/>
                  </a:cubicBezTo>
                  <a:cubicBezTo>
                    <a:pt x="126" y="249"/>
                    <a:pt x="125" y="251"/>
                    <a:pt x="123" y="251"/>
                  </a:cubicBezTo>
                  <a:cubicBezTo>
                    <a:pt x="121" y="251"/>
                    <a:pt x="117" y="246"/>
                    <a:pt x="118" y="244"/>
                  </a:cubicBezTo>
                  <a:cubicBezTo>
                    <a:pt x="118" y="243"/>
                    <a:pt x="119" y="242"/>
                    <a:pt x="120" y="241"/>
                  </a:cubicBezTo>
                  <a:cubicBezTo>
                    <a:pt x="122" y="237"/>
                    <a:pt x="129" y="236"/>
                    <a:pt x="134" y="234"/>
                  </a:cubicBezTo>
                  <a:cubicBezTo>
                    <a:pt x="138" y="233"/>
                    <a:pt x="143" y="233"/>
                    <a:pt x="146" y="231"/>
                  </a:cubicBezTo>
                  <a:cubicBezTo>
                    <a:pt x="148" y="230"/>
                    <a:pt x="149" y="225"/>
                    <a:pt x="151" y="226"/>
                  </a:cubicBezTo>
                  <a:cubicBezTo>
                    <a:pt x="151" y="226"/>
                    <a:pt x="152" y="227"/>
                    <a:pt x="153" y="227"/>
                  </a:cubicBezTo>
                  <a:cubicBezTo>
                    <a:pt x="155" y="227"/>
                    <a:pt x="156" y="224"/>
                    <a:pt x="157" y="222"/>
                  </a:cubicBezTo>
                  <a:cubicBezTo>
                    <a:pt x="158" y="220"/>
                    <a:pt x="156" y="217"/>
                    <a:pt x="158" y="215"/>
                  </a:cubicBezTo>
                  <a:cubicBezTo>
                    <a:pt x="159" y="214"/>
                    <a:pt x="165" y="216"/>
                    <a:pt x="165" y="215"/>
                  </a:cubicBezTo>
                  <a:cubicBezTo>
                    <a:pt x="166" y="214"/>
                    <a:pt x="165" y="211"/>
                    <a:pt x="165" y="210"/>
                  </a:cubicBezTo>
                  <a:cubicBezTo>
                    <a:pt x="164" y="208"/>
                    <a:pt x="160" y="208"/>
                    <a:pt x="159" y="206"/>
                  </a:cubicBezTo>
                  <a:cubicBezTo>
                    <a:pt x="159" y="205"/>
                    <a:pt x="161" y="203"/>
                    <a:pt x="160" y="202"/>
                  </a:cubicBezTo>
                  <a:cubicBezTo>
                    <a:pt x="159" y="202"/>
                    <a:pt x="158" y="202"/>
                    <a:pt x="157" y="201"/>
                  </a:cubicBezTo>
                  <a:cubicBezTo>
                    <a:pt x="154" y="199"/>
                    <a:pt x="162" y="190"/>
                    <a:pt x="160" y="189"/>
                  </a:cubicBezTo>
                  <a:cubicBezTo>
                    <a:pt x="159" y="188"/>
                    <a:pt x="155" y="190"/>
                    <a:pt x="153" y="189"/>
                  </a:cubicBezTo>
                  <a:cubicBezTo>
                    <a:pt x="152" y="188"/>
                    <a:pt x="151" y="188"/>
                    <a:pt x="151" y="187"/>
                  </a:cubicBezTo>
                  <a:cubicBezTo>
                    <a:pt x="149" y="185"/>
                    <a:pt x="150" y="181"/>
                    <a:pt x="150" y="179"/>
                  </a:cubicBezTo>
                  <a:cubicBezTo>
                    <a:pt x="151" y="174"/>
                    <a:pt x="153" y="168"/>
                    <a:pt x="158" y="167"/>
                  </a:cubicBezTo>
                  <a:cubicBezTo>
                    <a:pt x="159" y="167"/>
                    <a:pt x="161" y="168"/>
                    <a:pt x="163" y="168"/>
                  </a:cubicBezTo>
                  <a:cubicBezTo>
                    <a:pt x="166" y="168"/>
                    <a:pt x="170" y="166"/>
                    <a:pt x="172" y="165"/>
                  </a:cubicBezTo>
                  <a:cubicBezTo>
                    <a:pt x="174" y="163"/>
                    <a:pt x="177" y="161"/>
                    <a:pt x="177" y="159"/>
                  </a:cubicBezTo>
                  <a:cubicBezTo>
                    <a:pt x="177" y="156"/>
                    <a:pt x="173" y="155"/>
                    <a:pt x="172" y="152"/>
                  </a:cubicBezTo>
                  <a:cubicBezTo>
                    <a:pt x="172" y="151"/>
                    <a:pt x="172" y="149"/>
                    <a:pt x="173" y="148"/>
                  </a:cubicBezTo>
                  <a:cubicBezTo>
                    <a:pt x="174" y="146"/>
                    <a:pt x="177" y="146"/>
                    <a:pt x="178" y="145"/>
                  </a:cubicBezTo>
                  <a:cubicBezTo>
                    <a:pt x="181" y="142"/>
                    <a:pt x="182" y="133"/>
                    <a:pt x="178" y="131"/>
                  </a:cubicBezTo>
                  <a:cubicBezTo>
                    <a:pt x="177" y="131"/>
                    <a:pt x="176" y="131"/>
                    <a:pt x="175" y="130"/>
                  </a:cubicBezTo>
                  <a:cubicBezTo>
                    <a:pt x="174" y="129"/>
                    <a:pt x="176" y="127"/>
                    <a:pt x="176" y="126"/>
                  </a:cubicBezTo>
                  <a:cubicBezTo>
                    <a:pt x="176" y="123"/>
                    <a:pt x="173" y="119"/>
                    <a:pt x="171" y="118"/>
                  </a:cubicBezTo>
                  <a:cubicBezTo>
                    <a:pt x="168" y="118"/>
                    <a:pt x="165" y="123"/>
                    <a:pt x="162" y="125"/>
                  </a:cubicBezTo>
                  <a:cubicBezTo>
                    <a:pt x="156" y="128"/>
                    <a:pt x="146" y="128"/>
                    <a:pt x="140" y="124"/>
                  </a:cubicBezTo>
                  <a:cubicBezTo>
                    <a:pt x="140" y="123"/>
                    <a:pt x="139" y="123"/>
                    <a:pt x="138" y="122"/>
                  </a:cubicBezTo>
                  <a:cubicBezTo>
                    <a:pt x="134" y="118"/>
                    <a:pt x="141" y="107"/>
                    <a:pt x="136" y="105"/>
                  </a:cubicBezTo>
                  <a:cubicBezTo>
                    <a:pt x="135" y="104"/>
                    <a:pt x="133" y="104"/>
                    <a:pt x="132" y="103"/>
                  </a:cubicBezTo>
                  <a:cubicBezTo>
                    <a:pt x="125" y="101"/>
                    <a:pt x="119" y="94"/>
                    <a:pt x="117" y="88"/>
                  </a:cubicBezTo>
                  <a:cubicBezTo>
                    <a:pt x="116" y="86"/>
                    <a:pt x="117" y="81"/>
                    <a:pt x="115" y="81"/>
                  </a:cubicBezTo>
                  <a:cubicBezTo>
                    <a:pt x="114" y="81"/>
                    <a:pt x="111" y="85"/>
                    <a:pt x="110" y="84"/>
                  </a:cubicBezTo>
                  <a:cubicBezTo>
                    <a:pt x="109" y="84"/>
                    <a:pt x="110" y="79"/>
                    <a:pt x="109" y="78"/>
                  </a:cubicBezTo>
                  <a:cubicBezTo>
                    <a:pt x="108" y="77"/>
                    <a:pt x="104" y="77"/>
                    <a:pt x="103" y="77"/>
                  </a:cubicBezTo>
                  <a:cubicBezTo>
                    <a:pt x="99" y="75"/>
                    <a:pt x="102" y="63"/>
                    <a:pt x="107" y="62"/>
                  </a:cubicBezTo>
                  <a:cubicBezTo>
                    <a:pt x="108" y="62"/>
                    <a:pt x="110" y="63"/>
                    <a:pt x="111" y="63"/>
                  </a:cubicBezTo>
                  <a:cubicBezTo>
                    <a:pt x="112" y="63"/>
                    <a:pt x="113" y="62"/>
                    <a:pt x="114" y="61"/>
                  </a:cubicBezTo>
                  <a:cubicBezTo>
                    <a:pt x="117" y="57"/>
                    <a:pt x="115" y="50"/>
                    <a:pt x="112" y="46"/>
                  </a:cubicBezTo>
                  <a:cubicBezTo>
                    <a:pt x="111" y="45"/>
                    <a:pt x="110" y="44"/>
                    <a:pt x="110" y="44"/>
                  </a:cubicBezTo>
                  <a:cubicBezTo>
                    <a:pt x="108" y="43"/>
                    <a:pt x="106" y="47"/>
                    <a:pt x="104" y="47"/>
                  </a:cubicBezTo>
                  <a:cubicBezTo>
                    <a:pt x="101" y="48"/>
                    <a:pt x="97" y="42"/>
                    <a:pt x="94" y="43"/>
                  </a:cubicBezTo>
                  <a:cubicBezTo>
                    <a:pt x="91" y="43"/>
                    <a:pt x="90" y="48"/>
                    <a:pt x="88" y="48"/>
                  </a:cubicBezTo>
                  <a:cubicBezTo>
                    <a:pt x="85" y="48"/>
                    <a:pt x="82" y="41"/>
                    <a:pt x="79" y="41"/>
                  </a:cubicBezTo>
                  <a:cubicBezTo>
                    <a:pt x="75" y="40"/>
                    <a:pt x="72" y="49"/>
                    <a:pt x="67" y="49"/>
                  </a:cubicBezTo>
                  <a:cubicBezTo>
                    <a:pt x="64" y="49"/>
                    <a:pt x="60" y="44"/>
                    <a:pt x="56" y="45"/>
                  </a:cubicBezTo>
                  <a:cubicBezTo>
                    <a:pt x="54" y="45"/>
                    <a:pt x="53" y="48"/>
                    <a:pt x="51" y="48"/>
                  </a:cubicBezTo>
                  <a:cubicBezTo>
                    <a:pt x="49" y="49"/>
                    <a:pt x="47" y="44"/>
                    <a:pt x="44" y="43"/>
                  </a:cubicBezTo>
                  <a:cubicBezTo>
                    <a:pt x="40" y="41"/>
                    <a:pt x="31" y="41"/>
                    <a:pt x="31" y="39"/>
                  </a:cubicBezTo>
                  <a:cubicBezTo>
                    <a:pt x="30" y="37"/>
                    <a:pt x="38" y="33"/>
                    <a:pt x="38" y="31"/>
                  </a:cubicBezTo>
                  <a:cubicBezTo>
                    <a:pt x="39" y="27"/>
                    <a:pt x="28" y="25"/>
                    <a:pt x="24" y="20"/>
                  </a:cubicBezTo>
                  <a:cubicBezTo>
                    <a:pt x="23" y="18"/>
                    <a:pt x="23" y="14"/>
                    <a:pt x="21" y="13"/>
                  </a:cubicBezTo>
                  <a:cubicBezTo>
                    <a:pt x="19" y="11"/>
                    <a:pt x="15" y="11"/>
                    <a:pt x="14" y="9"/>
                  </a:cubicBezTo>
                  <a:cubicBezTo>
                    <a:pt x="12" y="7"/>
                    <a:pt x="14" y="3"/>
                    <a:pt x="13" y="1"/>
                  </a:cubicBezTo>
                  <a:cubicBezTo>
                    <a:pt x="11" y="0"/>
                    <a:pt x="6" y="4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noFill/>
            <a:ln w="33401" cap="sq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4618" y="3756"/>
              <a:ext cx="477" cy="128"/>
            </a:xfrm>
            <a:custGeom>
              <a:avLst/>
              <a:gdLst>
                <a:gd name="T0" fmla="*/ 0 w 202"/>
                <a:gd name="T1" fmla="*/ 2147483647 h 54"/>
                <a:gd name="T2" fmla="*/ 2147483647 w 202"/>
                <a:gd name="T3" fmla="*/ 2147483647 h 54"/>
                <a:gd name="T4" fmla="*/ 2147483647 w 202"/>
                <a:gd name="T5" fmla="*/ 2147483647 h 54"/>
                <a:gd name="T6" fmla="*/ 2147483647 w 202"/>
                <a:gd name="T7" fmla="*/ 2147483647 h 54"/>
                <a:gd name="T8" fmla="*/ 2147483647 w 202"/>
                <a:gd name="T9" fmla="*/ 2147483647 h 54"/>
                <a:gd name="T10" fmla="*/ 2147483647 w 202"/>
                <a:gd name="T11" fmla="*/ 2147483647 h 54"/>
                <a:gd name="T12" fmla="*/ 2147483647 w 202"/>
                <a:gd name="T13" fmla="*/ 2147483647 h 54"/>
                <a:gd name="T14" fmla="*/ 2147483647 w 202"/>
                <a:gd name="T15" fmla="*/ 2147483647 h 54"/>
                <a:gd name="T16" fmla="*/ 2147483647 w 202"/>
                <a:gd name="T17" fmla="*/ 2147483647 h 54"/>
                <a:gd name="T18" fmla="*/ 2147483647 w 202"/>
                <a:gd name="T19" fmla="*/ 2147483647 h 54"/>
                <a:gd name="T20" fmla="*/ 2147483647 w 202"/>
                <a:gd name="T21" fmla="*/ 2147483647 h 54"/>
                <a:gd name="T22" fmla="*/ 2147483647 w 202"/>
                <a:gd name="T23" fmla="*/ 0 h 54"/>
                <a:gd name="T24" fmla="*/ 2147483647 w 202"/>
                <a:gd name="T25" fmla="*/ 2147483647 h 54"/>
                <a:gd name="T26" fmla="*/ 2147483647 w 202"/>
                <a:gd name="T27" fmla="*/ 2147483647 h 54"/>
                <a:gd name="T28" fmla="*/ 2147483647 w 202"/>
                <a:gd name="T29" fmla="*/ 2147483647 h 54"/>
                <a:gd name="T30" fmla="*/ 2147483647 w 202"/>
                <a:gd name="T31" fmla="*/ 2147483647 h 54"/>
                <a:gd name="T32" fmla="*/ 2147483647 w 202"/>
                <a:gd name="T33" fmla="*/ 2147483647 h 54"/>
                <a:gd name="T34" fmla="*/ 2147483647 w 202"/>
                <a:gd name="T35" fmla="*/ 2147483647 h 54"/>
                <a:gd name="T36" fmla="*/ 2147483647 w 202"/>
                <a:gd name="T37" fmla="*/ 2147483647 h 54"/>
                <a:gd name="T38" fmla="*/ 2147483647 w 202"/>
                <a:gd name="T39" fmla="*/ 2147483647 h 54"/>
                <a:gd name="T40" fmla="*/ 2147483647 w 202"/>
                <a:gd name="T41" fmla="*/ 2147483647 h 54"/>
                <a:gd name="T42" fmla="*/ 2147483647 w 202"/>
                <a:gd name="T43" fmla="*/ 2147483647 h 54"/>
                <a:gd name="T44" fmla="*/ 2147483647 w 202"/>
                <a:gd name="T45" fmla="*/ 2147483647 h 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2"/>
                <a:gd name="T70" fmla="*/ 0 h 54"/>
                <a:gd name="T71" fmla="*/ 202 w 202"/>
                <a:gd name="T72" fmla="*/ 54 h 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2" h="54">
                  <a:moveTo>
                    <a:pt x="0" y="1"/>
                  </a:moveTo>
                  <a:cubicBezTo>
                    <a:pt x="4" y="3"/>
                    <a:pt x="10" y="5"/>
                    <a:pt x="14" y="7"/>
                  </a:cubicBezTo>
                  <a:cubicBezTo>
                    <a:pt x="20" y="10"/>
                    <a:pt x="21" y="10"/>
                    <a:pt x="27" y="13"/>
                  </a:cubicBezTo>
                  <a:cubicBezTo>
                    <a:pt x="31" y="14"/>
                    <a:pt x="32" y="15"/>
                    <a:pt x="36" y="15"/>
                  </a:cubicBezTo>
                  <a:cubicBezTo>
                    <a:pt x="39" y="15"/>
                    <a:pt x="43" y="13"/>
                    <a:pt x="46" y="13"/>
                  </a:cubicBezTo>
                  <a:cubicBezTo>
                    <a:pt x="49" y="14"/>
                    <a:pt x="50" y="17"/>
                    <a:pt x="52" y="17"/>
                  </a:cubicBezTo>
                  <a:cubicBezTo>
                    <a:pt x="54" y="18"/>
                    <a:pt x="57" y="16"/>
                    <a:pt x="59" y="16"/>
                  </a:cubicBezTo>
                  <a:cubicBezTo>
                    <a:pt x="62" y="17"/>
                    <a:pt x="63" y="22"/>
                    <a:pt x="66" y="24"/>
                  </a:cubicBezTo>
                  <a:cubicBezTo>
                    <a:pt x="71" y="27"/>
                    <a:pt x="80" y="29"/>
                    <a:pt x="84" y="26"/>
                  </a:cubicBezTo>
                  <a:cubicBezTo>
                    <a:pt x="87" y="24"/>
                    <a:pt x="88" y="21"/>
                    <a:pt x="89" y="18"/>
                  </a:cubicBezTo>
                  <a:cubicBezTo>
                    <a:pt x="90" y="14"/>
                    <a:pt x="83" y="6"/>
                    <a:pt x="87" y="3"/>
                  </a:cubicBezTo>
                  <a:cubicBezTo>
                    <a:pt x="88" y="2"/>
                    <a:pt x="90" y="0"/>
                    <a:pt x="91" y="0"/>
                  </a:cubicBezTo>
                  <a:cubicBezTo>
                    <a:pt x="93" y="0"/>
                    <a:pt x="94" y="5"/>
                    <a:pt x="97" y="6"/>
                  </a:cubicBezTo>
                  <a:cubicBezTo>
                    <a:pt x="98" y="6"/>
                    <a:pt x="100" y="6"/>
                    <a:pt x="101" y="6"/>
                  </a:cubicBezTo>
                  <a:cubicBezTo>
                    <a:pt x="103" y="7"/>
                    <a:pt x="101" y="11"/>
                    <a:pt x="102" y="13"/>
                  </a:cubicBezTo>
                  <a:cubicBezTo>
                    <a:pt x="103" y="15"/>
                    <a:pt x="104" y="16"/>
                    <a:pt x="106" y="17"/>
                  </a:cubicBezTo>
                  <a:cubicBezTo>
                    <a:pt x="111" y="22"/>
                    <a:pt x="122" y="19"/>
                    <a:pt x="127" y="24"/>
                  </a:cubicBezTo>
                  <a:cubicBezTo>
                    <a:pt x="129" y="26"/>
                    <a:pt x="131" y="29"/>
                    <a:pt x="132" y="31"/>
                  </a:cubicBezTo>
                  <a:cubicBezTo>
                    <a:pt x="132" y="35"/>
                    <a:pt x="128" y="41"/>
                    <a:pt x="130" y="43"/>
                  </a:cubicBezTo>
                  <a:cubicBezTo>
                    <a:pt x="131" y="44"/>
                    <a:pt x="134" y="45"/>
                    <a:pt x="136" y="46"/>
                  </a:cubicBezTo>
                  <a:cubicBezTo>
                    <a:pt x="141" y="47"/>
                    <a:pt x="148" y="43"/>
                    <a:pt x="150" y="47"/>
                  </a:cubicBezTo>
                  <a:cubicBezTo>
                    <a:pt x="151" y="48"/>
                    <a:pt x="151" y="50"/>
                    <a:pt x="152" y="51"/>
                  </a:cubicBezTo>
                  <a:cubicBezTo>
                    <a:pt x="154" y="54"/>
                    <a:pt x="198" y="53"/>
                    <a:pt x="202" y="53"/>
                  </a:cubicBezTo>
                </a:path>
              </a:pathLst>
            </a:custGeom>
            <a:noFill/>
            <a:ln w="33401" cap="sq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4512" y="2606"/>
              <a:ext cx="468" cy="1153"/>
            </a:xfrm>
            <a:custGeom>
              <a:avLst/>
              <a:gdLst>
                <a:gd name="T0" fmla="*/ 2147483647 w 198"/>
                <a:gd name="T1" fmla="*/ 2147483647 h 488"/>
                <a:gd name="T2" fmla="*/ 2147483647 w 198"/>
                <a:gd name="T3" fmla="*/ 2147483647 h 488"/>
                <a:gd name="T4" fmla="*/ 2147483647 w 198"/>
                <a:gd name="T5" fmla="*/ 2147483647 h 488"/>
                <a:gd name="T6" fmla="*/ 2147483647 w 198"/>
                <a:gd name="T7" fmla="*/ 2147483647 h 488"/>
                <a:gd name="T8" fmla="*/ 2147483647 w 198"/>
                <a:gd name="T9" fmla="*/ 2147483647 h 488"/>
                <a:gd name="T10" fmla="*/ 2147483647 w 198"/>
                <a:gd name="T11" fmla="*/ 2147483647 h 488"/>
                <a:gd name="T12" fmla="*/ 2147483647 w 198"/>
                <a:gd name="T13" fmla="*/ 2147483647 h 488"/>
                <a:gd name="T14" fmla="*/ 2147483647 w 198"/>
                <a:gd name="T15" fmla="*/ 2147483647 h 488"/>
                <a:gd name="T16" fmla="*/ 2147483647 w 198"/>
                <a:gd name="T17" fmla="*/ 2147483647 h 488"/>
                <a:gd name="T18" fmla="*/ 2147483647 w 198"/>
                <a:gd name="T19" fmla="*/ 2147483647 h 488"/>
                <a:gd name="T20" fmla="*/ 2147483647 w 198"/>
                <a:gd name="T21" fmla="*/ 2147483647 h 488"/>
                <a:gd name="T22" fmla="*/ 2147483647 w 198"/>
                <a:gd name="T23" fmla="*/ 2147483647 h 488"/>
                <a:gd name="T24" fmla="*/ 2147483647 w 198"/>
                <a:gd name="T25" fmla="*/ 2147483647 h 488"/>
                <a:gd name="T26" fmla="*/ 2147483647 w 198"/>
                <a:gd name="T27" fmla="*/ 2147483647 h 488"/>
                <a:gd name="T28" fmla="*/ 2147483647 w 198"/>
                <a:gd name="T29" fmla="*/ 2147483647 h 488"/>
                <a:gd name="T30" fmla="*/ 2147483647 w 198"/>
                <a:gd name="T31" fmla="*/ 2147483647 h 488"/>
                <a:gd name="T32" fmla="*/ 2147483647 w 198"/>
                <a:gd name="T33" fmla="*/ 2147483647 h 488"/>
                <a:gd name="T34" fmla="*/ 2147483647 w 198"/>
                <a:gd name="T35" fmla="*/ 2147483647 h 488"/>
                <a:gd name="T36" fmla="*/ 2147483647 w 198"/>
                <a:gd name="T37" fmla="*/ 2147483647 h 488"/>
                <a:gd name="T38" fmla="*/ 2147483647 w 198"/>
                <a:gd name="T39" fmla="*/ 2147483647 h 488"/>
                <a:gd name="T40" fmla="*/ 2147483647 w 198"/>
                <a:gd name="T41" fmla="*/ 2147483647 h 488"/>
                <a:gd name="T42" fmla="*/ 2147483647 w 198"/>
                <a:gd name="T43" fmla="*/ 2147483647 h 488"/>
                <a:gd name="T44" fmla="*/ 2147483647 w 198"/>
                <a:gd name="T45" fmla="*/ 2147483647 h 488"/>
                <a:gd name="T46" fmla="*/ 2147483647 w 198"/>
                <a:gd name="T47" fmla="*/ 2147483647 h 488"/>
                <a:gd name="T48" fmla="*/ 2147483647 w 198"/>
                <a:gd name="T49" fmla="*/ 2147483647 h 488"/>
                <a:gd name="T50" fmla="*/ 2147483647 w 198"/>
                <a:gd name="T51" fmla="*/ 2147483647 h 488"/>
                <a:gd name="T52" fmla="*/ 2147483647 w 198"/>
                <a:gd name="T53" fmla="*/ 2147483647 h 488"/>
                <a:gd name="T54" fmla="*/ 2147483647 w 198"/>
                <a:gd name="T55" fmla="*/ 2147483647 h 488"/>
                <a:gd name="T56" fmla="*/ 2147483647 w 198"/>
                <a:gd name="T57" fmla="*/ 2147483647 h 488"/>
                <a:gd name="T58" fmla="*/ 2147483647 w 198"/>
                <a:gd name="T59" fmla="*/ 2147483647 h 488"/>
                <a:gd name="T60" fmla="*/ 2147483647 w 198"/>
                <a:gd name="T61" fmla="*/ 2147483647 h 488"/>
                <a:gd name="T62" fmla="*/ 2147483647 w 198"/>
                <a:gd name="T63" fmla="*/ 2147483647 h 488"/>
                <a:gd name="T64" fmla="*/ 2147483647 w 198"/>
                <a:gd name="T65" fmla="*/ 2147483647 h 488"/>
                <a:gd name="T66" fmla="*/ 2147483647 w 198"/>
                <a:gd name="T67" fmla="*/ 2147483647 h 488"/>
                <a:gd name="T68" fmla="*/ 2147483647 w 198"/>
                <a:gd name="T69" fmla="*/ 2147483647 h 488"/>
                <a:gd name="T70" fmla="*/ 2147483647 w 198"/>
                <a:gd name="T71" fmla="*/ 2147483647 h 488"/>
                <a:gd name="T72" fmla="*/ 2147483647 w 198"/>
                <a:gd name="T73" fmla="*/ 2147483647 h 488"/>
                <a:gd name="T74" fmla="*/ 2147483647 w 198"/>
                <a:gd name="T75" fmla="*/ 2147483647 h 488"/>
                <a:gd name="T76" fmla="*/ 2147483647 w 198"/>
                <a:gd name="T77" fmla="*/ 2147483647 h 488"/>
                <a:gd name="T78" fmla="*/ 2147483647 w 198"/>
                <a:gd name="T79" fmla="*/ 2147483647 h 488"/>
                <a:gd name="T80" fmla="*/ 2147483647 w 198"/>
                <a:gd name="T81" fmla="*/ 2147483647 h 488"/>
                <a:gd name="T82" fmla="*/ 2147483647 w 198"/>
                <a:gd name="T83" fmla="*/ 2147483647 h 488"/>
                <a:gd name="T84" fmla="*/ 2147483647 w 198"/>
                <a:gd name="T85" fmla="*/ 2147483647 h 488"/>
                <a:gd name="T86" fmla="*/ 2147483647 w 198"/>
                <a:gd name="T87" fmla="*/ 2147483647 h 488"/>
                <a:gd name="T88" fmla="*/ 2147483647 w 198"/>
                <a:gd name="T89" fmla="*/ 2147483647 h 488"/>
                <a:gd name="T90" fmla="*/ 2147483647 w 198"/>
                <a:gd name="T91" fmla="*/ 2147483647 h 48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8"/>
                <a:gd name="T139" fmla="*/ 0 h 488"/>
                <a:gd name="T140" fmla="*/ 198 w 198"/>
                <a:gd name="T141" fmla="*/ 488 h 48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8" h="488">
                  <a:moveTo>
                    <a:pt x="198" y="0"/>
                  </a:moveTo>
                  <a:cubicBezTo>
                    <a:pt x="194" y="0"/>
                    <a:pt x="192" y="1"/>
                    <a:pt x="192" y="3"/>
                  </a:cubicBezTo>
                  <a:cubicBezTo>
                    <a:pt x="191" y="4"/>
                    <a:pt x="191" y="6"/>
                    <a:pt x="192" y="7"/>
                  </a:cubicBezTo>
                  <a:cubicBezTo>
                    <a:pt x="192" y="7"/>
                    <a:pt x="193" y="7"/>
                    <a:pt x="194" y="7"/>
                  </a:cubicBezTo>
                  <a:cubicBezTo>
                    <a:pt x="196" y="8"/>
                    <a:pt x="194" y="12"/>
                    <a:pt x="193" y="14"/>
                  </a:cubicBezTo>
                  <a:cubicBezTo>
                    <a:pt x="192" y="17"/>
                    <a:pt x="188" y="19"/>
                    <a:pt x="185" y="20"/>
                  </a:cubicBezTo>
                  <a:cubicBezTo>
                    <a:pt x="183" y="21"/>
                    <a:pt x="180" y="20"/>
                    <a:pt x="179" y="21"/>
                  </a:cubicBezTo>
                  <a:cubicBezTo>
                    <a:pt x="177" y="22"/>
                    <a:pt x="184" y="27"/>
                    <a:pt x="182" y="28"/>
                  </a:cubicBezTo>
                  <a:cubicBezTo>
                    <a:pt x="181" y="28"/>
                    <a:pt x="180" y="29"/>
                    <a:pt x="180" y="29"/>
                  </a:cubicBezTo>
                  <a:cubicBezTo>
                    <a:pt x="176" y="30"/>
                    <a:pt x="183" y="36"/>
                    <a:pt x="181" y="40"/>
                  </a:cubicBezTo>
                  <a:cubicBezTo>
                    <a:pt x="181" y="40"/>
                    <a:pt x="181" y="41"/>
                    <a:pt x="180" y="41"/>
                  </a:cubicBezTo>
                  <a:cubicBezTo>
                    <a:pt x="180" y="42"/>
                    <a:pt x="178" y="40"/>
                    <a:pt x="177" y="40"/>
                  </a:cubicBezTo>
                  <a:cubicBezTo>
                    <a:pt x="175" y="40"/>
                    <a:pt x="181" y="46"/>
                    <a:pt x="180" y="48"/>
                  </a:cubicBezTo>
                  <a:cubicBezTo>
                    <a:pt x="180" y="49"/>
                    <a:pt x="177" y="50"/>
                    <a:pt x="177" y="51"/>
                  </a:cubicBezTo>
                  <a:cubicBezTo>
                    <a:pt x="174" y="54"/>
                    <a:pt x="175" y="60"/>
                    <a:pt x="177" y="63"/>
                  </a:cubicBezTo>
                  <a:cubicBezTo>
                    <a:pt x="178" y="66"/>
                    <a:pt x="182" y="68"/>
                    <a:pt x="183" y="72"/>
                  </a:cubicBezTo>
                  <a:cubicBezTo>
                    <a:pt x="184" y="73"/>
                    <a:pt x="185" y="75"/>
                    <a:pt x="184" y="77"/>
                  </a:cubicBezTo>
                  <a:cubicBezTo>
                    <a:pt x="184" y="78"/>
                    <a:pt x="183" y="79"/>
                    <a:pt x="182" y="79"/>
                  </a:cubicBezTo>
                  <a:cubicBezTo>
                    <a:pt x="181" y="81"/>
                    <a:pt x="177" y="77"/>
                    <a:pt x="175" y="79"/>
                  </a:cubicBezTo>
                  <a:cubicBezTo>
                    <a:pt x="174" y="79"/>
                    <a:pt x="174" y="81"/>
                    <a:pt x="174" y="81"/>
                  </a:cubicBezTo>
                  <a:cubicBezTo>
                    <a:pt x="171" y="88"/>
                    <a:pt x="174" y="99"/>
                    <a:pt x="180" y="101"/>
                  </a:cubicBezTo>
                  <a:cubicBezTo>
                    <a:pt x="181" y="101"/>
                    <a:pt x="183" y="101"/>
                    <a:pt x="184" y="101"/>
                  </a:cubicBezTo>
                  <a:cubicBezTo>
                    <a:pt x="185" y="103"/>
                    <a:pt x="182" y="106"/>
                    <a:pt x="182" y="108"/>
                  </a:cubicBezTo>
                  <a:cubicBezTo>
                    <a:pt x="183" y="109"/>
                    <a:pt x="185" y="110"/>
                    <a:pt x="185" y="111"/>
                  </a:cubicBezTo>
                  <a:cubicBezTo>
                    <a:pt x="187" y="114"/>
                    <a:pt x="187" y="119"/>
                    <a:pt x="185" y="121"/>
                  </a:cubicBezTo>
                  <a:cubicBezTo>
                    <a:pt x="183" y="123"/>
                    <a:pt x="178" y="122"/>
                    <a:pt x="177" y="124"/>
                  </a:cubicBezTo>
                  <a:cubicBezTo>
                    <a:pt x="176" y="126"/>
                    <a:pt x="177" y="128"/>
                    <a:pt x="177" y="130"/>
                  </a:cubicBezTo>
                  <a:cubicBezTo>
                    <a:pt x="175" y="133"/>
                    <a:pt x="170" y="133"/>
                    <a:pt x="168" y="135"/>
                  </a:cubicBezTo>
                  <a:cubicBezTo>
                    <a:pt x="166" y="137"/>
                    <a:pt x="165" y="139"/>
                    <a:pt x="164" y="141"/>
                  </a:cubicBezTo>
                  <a:cubicBezTo>
                    <a:pt x="163" y="144"/>
                    <a:pt x="165" y="148"/>
                    <a:pt x="166" y="151"/>
                  </a:cubicBezTo>
                  <a:cubicBezTo>
                    <a:pt x="168" y="154"/>
                    <a:pt x="175" y="157"/>
                    <a:pt x="173" y="159"/>
                  </a:cubicBezTo>
                  <a:cubicBezTo>
                    <a:pt x="172" y="160"/>
                    <a:pt x="170" y="160"/>
                    <a:pt x="170" y="160"/>
                  </a:cubicBezTo>
                  <a:cubicBezTo>
                    <a:pt x="169" y="161"/>
                    <a:pt x="170" y="163"/>
                    <a:pt x="169" y="164"/>
                  </a:cubicBezTo>
                  <a:cubicBezTo>
                    <a:pt x="168" y="165"/>
                    <a:pt x="165" y="162"/>
                    <a:pt x="163" y="162"/>
                  </a:cubicBezTo>
                  <a:cubicBezTo>
                    <a:pt x="159" y="161"/>
                    <a:pt x="168" y="174"/>
                    <a:pt x="166" y="180"/>
                  </a:cubicBezTo>
                  <a:cubicBezTo>
                    <a:pt x="165" y="182"/>
                    <a:pt x="162" y="184"/>
                    <a:pt x="161" y="186"/>
                  </a:cubicBezTo>
                  <a:cubicBezTo>
                    <a:pt x="160" y="188"/>
                    <a:pt x="160" y="191"/>
                    <a:pt x="160" y="193"/>
                  </a:cubicBezTo>
                  <a:cubicBezTo>
                    <a:pt x="159" y="195"/>
                    <a:pt x="159" y="197"/>
                    <a:pt x="160" y="199"/>
                  </a:cubicBezTo>
                  <a:cubicBezTo>
                    <a:pt x="160" y="199"/>
                    <a:pt x="163" y="200"/>
                    <a:pt x="163" y="201"/>
                  </a:cubicBezTo>
                  <a:cubicBezTo>
                    <a:pt x="164" y="201"/>
                    <a:pt x="162" y="202"/>
                    <a:pt x="161" y="203"/>
                  </a:cubicBezTo>
                  <a:cubicBezTo>
                    <a:pt x="160" y="205"/>
                    <a:pt x="162" y="208"/>
                    <a:pt x="161" y="209"/>
                  </a:cubicBezTo>
                  <a:cubicBezTo>
                    <a:pt x="160" y="212"/>
                    <a:pt x="155" y="213"/>
                    <a:pt x="153" y="215"/>
                  </a:cubicBezTo>
                  <a:cubicBezTo>
                    <a:pt x="149" y="219"/>
                    <a:pt x="147" y="225"/>
                    <a:pt x="147" y="230"/>
                  </a:cubicBezTo>
                  <a:cubicBezTo>
                    <a:pt x="147" y="234"/>
                    <a:pt x="146" y="240"/>
                    <a:pt x="149" y="241"/>
                  </a:cubicBezTo>
                  <a:cubicBezTo>
                    <a:pt x="150" y="242"/>
                    <a:pt x="153" y="241"/>
                    <a:pt x="154" y="242"/>
                  </a:cubicBezTo>
                  <a:cubicBezTo>
                    <a:pt x="155" y="243"/>
                    <a:pt x="155" y="243"/>
                    <a:pt x="155" y="244"/>
                  </a:cubicBezTo>
                  <a:cubicBezTo>
                    <a:pt x="155" y="245"/>
                    <a:pt x="155" y="246"/>
                    <a:pt x="154" y="247"/>
                  </a:cubicBezTo>
                  <a:cubicBezTo>
                    <a:pt x="153" y="248"/>
                    <a:pt x="149" y="247"/>
                    <a:pt x="148" y="248"/>
                  </a:cubicBezTo>
                  <a:cubicBezTo>
                    <a:pt x="148" y="250"/>
                    <a:pt x="149" y="252"/>
                    <a:pt x="149" y="254"/>
                  </a:cubicBezTo>
                  <a:cubicBezTo>
                    <a:pt x="148" y="257"/>
                    <a:pt x="141" y="258"/>
                    <a:pt x="138" y="261"/>
                  </a:cubicBezTo>
                  <a:cubicBezTo>
                    <a:pt x="137" y="263"/>
                    <a:pt x="138" y="267"/>
                    <a:pt x="135" y="269"/>
                  </a:cubicBezTo>
                  <a:cubicBezTo>
                    <a:pt x="135" y="270"/>
                    <a:pt x="134" y="270"/>
                    <a:pt x="133" y="270"/>
                  </a:cubicBezTo>
                  <a:cubicBezTo>
                    <a:pt x="132" y="271"/>
                    <a:pt x="131" y="267"/>
                    <a:pt x="130" y="267"/>
                  </a:cubicBezTo>
                  <a:cubicBezTo>
                    <a:pt x="129" y="267"/>
                    <a:pt x="128" y="267"/>
                    <a:pt x="127" y="267"/>
                  </a:cubicBezTo>
                  <a:cubicBezTo>
                    <a:pt x="123" y="267"/>
                    <a:pt x="119" y="272"/>
                    <a:pt x="116" y="270"/>
                  </a:cubicBezTo>
                  <a:cubicBezTo>
                    <a:pt x="115" y="270"/>
                    <a:pt x="114" y="267"/>
                    <a:pt x="113" y="266"/>
                  </a:cubicBezTo>
                  <a:cubicBezTo>
                    <a:pt x="111" y="265"/>
                    <a:pt x="108" y="265"/>
                    <a:pt x="107" y="265"/>
                  </a:cubicBezTo>
                  <a:cubicBezTo>
                    <a:pt x="105" y="265"/>
                    <a:pt x="104" y="267"/>
                    <a:pt x="103" y="267"/>
                  </a:cubicBezTo>
                  <a:cubicBezTo>
                    <a:pt x="99" y="268"/>
                    <a:pt x="95" y="265"/>
                    <a:pt x="93" y="266"/>
                  </a:cubicBezTo>
                  <a:cubicBezTo>
                    <a:pt x="90" y="267"/>
                    <a:pt x="89" y="272"/>
                    <a:pt x="87" y="272"/>
                  </a:cubicBezTo>
                  <a:cubicBezTo>
                    <a:pt x="86" y="272"/>
                    <a:pt x="84" y="270"/>
                    <a:pt x="83" y="269"/>
                  </a:cubicBezTo>
                  <a:cubicBezTo>
                    <a:pt x="79" y="268"/>
                    <a:pt x="74" y="273"/>
                    <a:pt x="71" y="271"/>
                  </a:cubicBezTo>
                  <a:cubicBezTo>
                    <a:pt x="68" y="270"/>
                    <a:pt x="68" y="265"/>
                    <a:pt x="65" y="264"/>
                  </a:cubicBezTo>
                  <a:cubicBezTo>
                    <a:pt x="63" y="262"/>
                    <a:pt x="58" y="262"/>
                    <a:pt x="58" y="261"/>
                  </a:cubicBezTo>
                  <a:cubicBezTo>
                    <a:pt x="56" y="259"/>
                    <a:pt x="64" y="255"/>
                    <a:pt x="65" y="251"/>
                  </a:cubicBezTo>
                  <a:cubicBezTo>
                    <a:pt x="65" y="248"/>
                    <a:pt x="65" y="245"/>
                    <a:pt x="65" y="243"/>
                  </a:cubicBezTo>
                  <a:cubicBezTo>
                    <a:pt x="63" y="238"/>
                    <a:pt x="58" y="231"/>
                    <a:pt x="55" y="232"/>
                  </a:cubicBezTo>
                  <a:cubicBezTo>
                    <a:pt x="54" y="233"/>
                    <a:pt x="54" y="239"/>
                    <a:pt x="51" y="239"/>
                  </a:cubicBezTo>
                  <a:cubicBezTo>
                    <a:pt x="50" y="239"/>
                    <a:pt x="49" y="237"/>
                    <a:pt x="47" y="236"/>
                  </a:cubicBezTo>
                  <a:cubicBezTo>
                    <a:pt x="45" y="236"/>
                    <a:pt x="43" y="237"/>
                    <a:pt x="42" y="237"/>
                  </a:cubicBezTo>
                  <a:cubicBezTo>
                    <a:pt x="35" y="240"/>
                    <a:pt x="51" y="256"/>
                    <a:pt x="46" y="262"/>
                  </a:cubicBezTo>
                  <a:cubicBezTo>
                    <a:pt x="44" y="263"/>
                    <a:pt x="41" y="264"/>
                    <a:pt x="40" y="266"/>
                  </a:cubicBezTo>
                  <a:cubicBezTo>
                    <a:pt x="38" y="268"/>
                    <a:pt x="41" y="273"/>
                    <a:pt x="40" y="277"/>
                  </a:cubicBezTo>
                  <a:cubicBezTo>
                    <a:pt x="40" y="278"/>
                    <a:pt x="39" y="280"/>
                    <a:pt x="38" y="281"/>
                  </a:cubicBezTo>
                  <a:cubicBezTo>
                    <a:pt x="36" y="282"/>
                    <a:pt x="33" y="284"/>
                    <a:pt x="31" y="283"/>
                  </a:cubicBezTo>
                  <a:cubicBezTo>
                    <a:pt x="28" y="282"/>
                    <a:pt x="28" y="277"/>
                    <a:pt x="27" y="273"/>
                  </a:cubicBezTo>
                  <a:cubicBezTo>
                    <a:pt x="26" y="266"/>
                    <a:pt x="33" y="259"/>
                    <a:pt x="32" y="252"/>
                  </a:cubicBezTo>
                  <a:cubicBezTo>
                    <a:pt x="32" y="249"/>
                    <a:pt x="30" y="246"/>
                    <a:pt x="30" y="243"/>
                  </a:cubicBezTo>
                  <a:cubicBezTo>
                    <a:pt x="30" y="242"/>
                    <a:pt x="32" y="240"/>
                    <a:pt x="32" y="238"/>
                  </a:cubicBezTo>
                  <a:cubicBezTo>
                    <a:pt x="31" y="237"/>
                    <a:pt x="29" y="236"/>
                    <a:pt x="28" y="235"/>
                  </a:cubicBezTo>
                  <a:cubicBezTo>
                    <a:pt x="26" y="233"/>
                    <a:pt x="32" y="229"/>
                    <a:pt x="31" y="226"/>
                  </a:cubicBezTo>
                  <a:cubicBezTo>
                    <a:pt x="31" y="225"/>
                    <a:pt x="29" y="224"/>
                    <a:pt x="29" y="223"/>
                  </a:cubicBezTo>
                  <a:cubicBezTo>
                    <a:pt x="25" y="216"/>
                    <a:pt x="36" y="205"/>
                    <a:pt x="31" y="201"/>
                  </a:cubicBezTo>
                  <a:cubicBezTo>
                    <a:pt x="30" y="200"/>
                    <a:pt x="29" y="199"/>
                    <a:pt x="28" y="199"/>
                  </a:cubicBezTo>
                  <a:cubicBezTo>
                    <a:pt x="27" y="197"/>
                    <a:pt x="28" y="194"/>
                    <a:pt x="26" y="192"/>
                  </a:cubicBezTo>
                  <a:cubicBezTo>
                    <a:pt x="26" y="192"/>
                    <a:pt x="24" y="191"/>
                    <a:pt x="23" y="191"/>
                  </a:cubicBezTo>
                  <a:cubicBezTo>
                    <a:pt x="22" y="191"/>
                    <a:pt x="23" y="196"/>
                    <a:pt x="22" y="198"/>
                  </a:cubicBezTo>
                  <a:cubicBezTo>
                    <a:pt x="21" y="200"/>
                    <a:pt x="18" y="203"/>
                    <a:pt x="15" y="203"/>
                  </a:cubicBezTo>
                  <a:cubicBezTo>
                    <a:pt x="14" y="203"/>
                    <a:pt x="13" y="202"/>
                    <a:pt x="12" y="202"/>
                  </a:cubicBezTo>
                  <a:cubicBezTo>
                    <a:pt x="11" y="202"/>
                    <a:pt x="11" y="204"/>
                    <a:pt x="10" y="205"/>
                  </a:cubicBezTo>
                  <a:cubicBezTo>
                    <a:pt x="10" y="206"/>
                    <a:pt x="10" y="208"/>
                    <a:pt x="10" y="209"/>
                  </a:cubicBezTo>
                  <a:cubicBezTo>
                    <a:pt x="11" y="211"/>
                    <a:pt x="15" y="211"/>
                    <a:pt x="16" y="213"/>
                  </a:cubicBezTo>
                  <a:cubicBezTo>
                    <a:pt x="18" y="216"/>
                    <a:pt x="17" y="221"/>
                    <a:pt x="16" y="224"/>
                  </a:cubicBezTo>
                  <a:cubicBezTo>
                    <a:pt x="15" y="228"/>
                    <a:pt x="9" y="232"/>
                    <a:pt x="9" y="235"/>
                  </a:cubicBezTo>
                  <a:cubicBezTo>
                    <a:pt x="9" y="240"/>
                    <a:pt x="23" y="244"/>
                    <a:pt x="24" y="249"/>
                  </a:cubicBezTo>
                  <a:cubicBezTo>
                    <a:pt x="26" y="255"/>
                    <a:pt x="9" y="263"/>
                    <a:pt x="12" y="270"/>
                  </a:cubicBezTo>
                  <a:cubicBezTo>
                    <a:pt x="13" y="272"/>
                    <a:pt x="15" y="274"/>
                    <a:pt x="16" y="275"/>
                  </a:cubicBezTo>
                  <a:cubicBezTo>
                    <a:pt x="18" y="279"/>
                    <a:pt x="15" y="285"/>
                    <a:pt x="18" y="287"/>
                  </a:cubicBezTo>
                  <a:cubicBezTo>
                    <a:pt x="19" y="288"/>
                    <a:pt x="21" y="288"/>
                    <a:pt x="23" y="289"/>
                  </a:cubicBezTo>
                  <a:cubicBezTo>
                    <a:pt x="28" y="293"/>
                    <a:pt x="28" y="305"/>
                    <a:pt x="24" y="307"/>
                  </a:cubicBezTo>
                  <a:cubicBezTo>
                    <a:pt x="21" y="309"/>
                    <a:pt x="13" y="304"/>
                    <a:pt x="9" y="306"/>
                  </a:cubicBezTo>
                  <a:cubicBezTo>
                    <a:pt x="4" y="308"/>
                    <a:pt x="0" y="319"/>
                    <a:pt x="2" y="325"/>
                  </a:cubicBezTo>
                  <a:cubicBezTo>
                    <a:pt x="3" y="326"/>
                    <a:pt x="4" y="328"/>
                    <a:pt x="5" y="329"/>
                  </a:cubicBezTo>
                  <a:cubicBezTo>
                    <a:pt x="6" y="330"/>
                    <a:pt x="8" y="330"/>
                    <a:pt x="9" y="331"/>
                  </a:cubicBezTo>
                  <a:cubicBezTo>
                    <a:pt x="11" y="333"/>
                    <a:pt x="9" y="338"/>
                    <a:pt x="10" y="341"/>
                  </a:cubicBezTo>
                  <a:cubicBezTo>
                    <a:pt x="13" y="344"/>
                    <a:pt x="20" y="347"/>
                    <a:pt x="26" y="348"/>
                  </a:cubicBezTo>
                  <a:cubicBezTo>
                    <a:pt x="26" y="348"/>
                    <a:pt x="27" y="348"/>
                    <a:pt x="28" y="348"/>
                  </a:cubicBezTo>
                  <a:cubicBezTo>
                    <a:pt x="31" y="347"/>
                    <a:pt x="29" y="339"/>
                    <a:pt x="31" y="339"/>
                  </a:cubicBezTo>
                  <a:cubicBezTo>
                    <a:pt x="32" y="339"/>
                    <a:pt x="34" y="340"/>
                    <a:pt x="35" y="340"/>
                  </a:cubicBezTo>
                  <a:cubicBezTo>
                    <a:pt x="36" y="339"/>
                    <a:pt x="37" y="338"/>
                    <a:pt x="38" y="338"/>
                  </a:cubicBezTo>
                  <a:cubicBezTo>
                    <a:pt x="39" y="338"/>
                    <a:pt x="40" y="338"/>
                    <a:pt x="41" y="339"/>
                  </a:cubicBezTo>
                  <a:cubicBezTo>
                    <a:pt x="43" y="341"/>
                    <a:pt x="43" y="344"/>
                    <a:pt x="42" y="346"/>
                  </a:cubicBezTo>
                  <a:cubicBezTo>
                    <a:pt x="41" y="348"/>
                    <a:pt x="37" y="349"/>
                    <a:pt x="36" y="351"/>
                  </a:cubicBezTo>
                  <a:cubicBezTo>
                    <a:pt x="35" y="353"/>
                    <a:pt x="39" y="357"/>
                    <a:pt x="37" y="359"/>
                  </a:cubicBezTo>
                  <a:cubicBezTo>
                    <a:pt x="37" y="360"/>
                    <a:pt x="36" y="360"/>
                    <a:pt x="36" y="361"/>
                  </a:cubicBezTo>
                  <a:cubicBezTo>
                    <a:pt x="34" y="361"/>
                    <a:pt x="33" y="359"/>
                    <a:pt x="32" y="358"/>
                  </a:cubicBezTo>
                  <a:cubicBezTo>
                    <a:pt x="29" y="358"/>
                    <a:pt x="25" y="358"/>
                    <a:pt x="24" y="359"/>
                  </a:cubicBezTo>
                  <a:cubicBezTo>
                    <a:pt x="23" y="360"/>
                    <a:pt x="25" y="364"/>
                    <a:pt x="25" y="366"/>
                  </a:cubicBezTo>
                  <a:cubicBezTo>
                    <a:pt x="24" y="369"/>
                    <a:pt x="18" y="371"/>
                    <a:pt x="19" y="374"/>
                  </a:cubicBezTo>
                  <a:cubicBezTo>
                    <a:pt x="19" y="376"/>
                    <a:pt x="24" y="377"/>
                    <a:pt x="26" y="379"/>
                  </a:cubicBezTo>
                  <a:cubicBezTo>
                    <a:pt x="27" y="381"/>
                    <a:pt x="26" y="383"/>
                    <a:pt x="27" y="384"/>
                  </a:cubicBezTo>
                  <a:cubicBezTo>
                    <a:pt x="29" y="388"/>
                    <a:pt x="36" y="389"/>
                    <a:pt x="38" y="392"/>
                  </a:cubicBezTo>
                  <a:cubicBezTo>
                    <a:pt x="40" y="396"/>
                    <a:pt x="34" y="402"/>
                    <a:pt x="36" y="406"/>
                  </a:cubicBezTo>
                  <a:cubicBezTo>
                    <a:pt x="37" y="407"/>
                    <a:pt x="38" y="407"/>
                    <a:pt x="39" y="409"/>
                  </a:cubicBezTo>
                  <a:cubicBezTo>
                    <a:pt x="40" y="410"/>
                    <a:pt x="38" y="414"/>
                    <a:pt x="39" y="416"/>
                  </a:cubicBezTo>
                  <a:cubicBezTo>
                    <a:pt x="40" y="421"/>
                    <a:pt x="50" y="427"/>
                    <a:pt x="48" y="431"/>
                  </a:cubicBezTo>
                  <a:cubicBezTo>
                    <a:pt x="46" y="433"/>
                    <a:pt x="36" y="433"/>
                    <a:pt x="36" y="436"/>
                  </a:cubicBezTo>
                  <a:cubicBezTo>
                    <a:pt x="36" y="437"/>
                    <a:pt x="39" y="439"/>
                    <a:pt x="40" y="441"/>
                  </a:cubicBezTo>
                  <a:cubicBezTo>
                    <a:pt x="40" y="443"/>
                    <a:pt x="40" y="445"/>
                    <a:pt x="40" y="447"/>
                  </a:cubicBezTo>
                  <a:cubicBezTo>
                    <a:pt x="39" y="449"/>
                    <a:pt x="37" y="452"/>
                    <a:pt x="35" y="453"/>
                  </a:cubicBezTo>
                  <a:cubicBezTo>
                    <a:pt x="33" y="455"/>
                    <a:pt x="29" y="455"/>
                    <a:pt x="27" y="455"/>
                  </a:cubicBezTo>
                  <a:cubicBezTo>
                    <a:pt x="24" y="454"/>
                    <a:pt x="20" y="449"/>
                    <a:pt x="19" y="449"/>
                  </a:cubicBezTo>
                  <a:cubicBezTo>
                    <a:pt x="18" y="450"/>
                    <a:pt x="21" y="457"/>
                    <a:pt x="23" y="460"/>
                  </a:cubicBezTo>
                  <a:cubicBezTo>
                    <a:pt x="26" y="463"/>
                    <a:pt x="32" y="463"/>
                    <a:pt x="36" y="465"/>
                  </a:cubicBezTo>
                  <a:cubicBezTo>
                    <a:pt x="39" y="467"/>
                    <a:pt x="41" y="468"/>
                    <a:pt x="43" y="471"/>
                  </a:cubicBezTo>
                  <a:cubicBezTo>
                    <a:pt x="43" y="472"/>
                    <a:pt x="44" y="474"/>
                    <a:pt x="43" y="476"/>
                  </a:cubicBezTo>
                  <a:cubicBezTo>
                    <a:pt x="43" y="478"/>
                    <a:pt x="42" y="474"/>
                    <a:pt x="42" y="476"/>
                  </a:cubicBezTo>
                  <a:cubicBezTo>
                    <a:pt x="43" y="477"/>
                    <a:pt x="47" y="479"/>
                    <a:pt x="46" y="480"/>
                  </a:cubicBezTo>
                  <a:cubicBezTo>
                    <a:pt x="38" y="484"/>
                    <a:pt x="41" y="487"/>
                    <a:pt x="43" y="488"/>
                  </a:cubicBezTo>
                </a:path>
              </a:pathLst>
            </a:custGeom>
            <a:noFill/>
            <a:ln w="33401" cap="sq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593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ww.cbrfc.noaa.gov/product/mapsum/map/cbrfcM201401te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487" y="2042148"/>
            <a:ext cx="29575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brfc.noaa.gov/product/mapsum/map/cbrfcM201401temp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0287" y="2042147"/>
            <a:ext cx="29575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cbrfc.noaa.gov/product/mapsum/map/cbrfcM2014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32" y="2042147"/>
            <a:ext cx="2970668" cy="344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2954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Monthly Precipitation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12954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Monthly Min/Max Temperature Deviation</a:t>
            </a:r>
            <a:endParaRPr lang="en-US" b="1" u="sng" dirty="0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172200" y="5943600"/>
            <a:ext cx="266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Source: </a:t>
            </a:r>
            <a:r>
              <a:rPr lang="en-US" sz="1600" dirty="0" smtClean="0">
                <a:latin typeface="+mj-lt"/>
              </a:rPr>
              <a:t>NOAA / NWS / CBRFC</a:t>
            </a:r>
            <a:endParaRPr lang="en-US" sz="1600" dirty="0">
              <a:latin typeface="+mj-lt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282575"/>
            <a:ext cx="9144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Colorado River Basin Conditions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8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2B4894BD-D3AB-4259-93D0-799AC0F40FCB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www.usbr.gov/uc/water/notice/Graphs/Upper_Colorad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475" y="990600"/>
            <a:ext cx="679132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282575"/>
            <a:ext cx="9144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Colorado River Basin Conditions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97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cor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864" y="1188720"/>
            <a:ext cx="4405031" cy="51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441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9400" indent="-279400">
              <a:spcBef>
                <a:spcPct val="50000"/>
              </a:spcBef>
              <a:buClr>
                <a:srgbClr val="000066"/>
              </a:buClr>
              <a:buSzPct val="75000"/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0000"/>
                </a:solidFill>
              </a:rPr>
              <a:t>January </a:t>
            </a:r>
            <a:r>
              <a:rPr lang="en-US" sz="2200" b="1" dirty="0">
                <a:solidFill>
                  <a:srgbClr val="000000"/>
                </a:solidFill>
              </a:rPr>
              <a:t>inflow to Lake Powell:     </a:t>
            </a:r>
            <a:r>
              <a:rPr lang="en-US" sz="2200" b="1" dirty="0" smtClean="0">
                <a:solidFill>
                  <a:srgbClr val="000000"/>
                </a:solidFill>
              </a:rPr>
              <a:t> 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75% </a:t>
            </a:r>
            <a:r>
              <a:rPr lang="en-US" sz="2200" dirty="0">
                <a:solidFill>
                  <a:srgbClr val="000000"/>
                </a:solidFill>
              </a:rPr>
              <a:t>of </a:t>
            </a:r>
            <a:r>
              <a:rPr lang="en-US" sz="2200" dirty="0" smtClean="0">
                <a:solidFill>
                  <a:srgbClr val="000000"/>
                </a:solidFill>
              </a:rPr>
              <a:t>average</a:t>
            </a:r>
          </a:p>
          <a:p>
            <a:pPr marL="279400" indent="-279400">
              <a:spcBef>
                <a:spcPct val="50000"/>
              </a:spcBef>
              <a:buClr>
                <a:srgbClr val="000066"/>
              </a:buClr>
              <a:buSzPct val="75000"/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0000"/>
                </a:solidFill>
              </a:rPr>
              <a:t>Snow Pack: </a:t>
            </a:r>
            <a:r>
              <a:rPr lang="en-US" sz="2200" dirty="0" smtClean="0">
                <a:solidFill>
                  <a:srgbClr val="000000"/>
                </a:solidFill>
              </a:rPr>
              <a:t>112% of average</a:t>
            </a:r>
          </a:p>
          <a:p>
            <a:pPr marL="279400" indent="-279400">
              <a:spcBef>
                <a:spcPct val="50000"/>
              </a:spcBef>
              <a:buClr>
                <a:srgbClr val="000066"/>
              </a:buClr>
              <a:buSzPct val="75000"/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0000"/>
                </a:solidFill>
              </a:rPr>
              <a:t>Water </a:t>
            </a:r>
            <a:r>
              <a:rPr lang="en-US" sz="2200" b="1" dirty="0">
                <a:solidFill>
                  <a:srgbClr val="000000"/>
                </a:solidFill>
              </a:rPr>
              <a:t>Year </a:t>
            </a:r>
            <a:r>
              <a:rPr lang="en-US" sz="2200" b="1" dirty="0" smtClean="0">
                <a:solidFill>
                  <a:srgbClr val="000000"/>
                </a:solidFill>
              </a:rPr>
              <a:t>2014 Precipitation:  </a:t>
            </a:r>
            <a:endParaRPr lang="en-US" sz="2200" b="1" dirty="0">
              <a:solidFill>
                <a:srgbClr val="000000"/>
              </a:solidFill>
            </a:endParaRPr>
          </a:p>
          <a:p>
            <a:pPr marL="279400" indent="-279400">
              <a:buClr>
                <a:srgbClr val="000066"/>
              </a:buClr>
              <a:buSzPct val="75000"/>
            </a:pPr>
            <a:r>
              <a:rPr lang="en-US" sz="2200" b="1" dirty="0">
                <a:solidFill>
                  <a:srgbClr val="000000"/>
                </a:solidFill>
              </a:rPr>
              <a:t>	</a:t>
            </a:r>
            <a:r>
              <a:rPr lang="en-US" sz="2200" dirty="0" smtClean="0">
                <a:solidFill>
                  <a:srgbClr val="000000"/>
                </a:solidFill>
              </a:rPr>
              <a:t>103% </a:t>
            </a:r>
            <a:r>
              <a:rPr lang="en-US" sz="2200" dirty="0">
                <a:solidFill>
                  <a:srgbClr val="000000"/>
                </a:solidFill>
              </a:rPr>
              <a:t>of average</a:t>
            </a:r>
          </a:p>
          <a:p>
            <a:pPr marL="279400" indent="-279400">
              <a:spcBef>
                <a:spcPct val="50000"/>
              </a:spcBef>
              <a:buClr>
                <a:srgbClr val="000066"/>
              </a:buClr>
              <a:buSzPct val="75000"/>
              <a:buFont typeface="Wingdings" pitchFamily="2" charset="2"/>
              <a:buChar char="§"/>
            </a:pPr>
            <a:r>
              <a:rPr lang="en-US" sz="2200" b="1" dirty="0">
                <a:solidFill>
                  <a:srgbClr val="000000"/>
                </a:solidFill>
              </a:rPr>
              <a:t>Forecasted </a:t>
            </a:r>
            <a:r>
              <a:rPr lang="en-US" sz="2200" b="1" dirty="0" smtClean="0">
                <a:solidFill>
                  <a:srgbClr val="000000"/>
                </a:solidFill>
              </a:rPr>
              <a:t>Water Year 2014 </a:t>
            </a:r>
            <a:r>
              <a:rPr lang="en-US" sz="2200" b="1" dirty="0">
                <a:solidFill>
                  <a:srgbClr val="000000"/>
                </a:solidFill>
              </a:rPr>
              <a:t>Inflow to Lake </a:t>
            </a:r>
            <a:r>
              <a:rPr lang="en-US" sz="2200" b="1" dirty="0" smtClean="0">
                <a:solidFill>
                  <a:srgbClr val="000000"/>
                </a:solidFill>
              </a:rPr>
              <a:t>Powell:               </a:t>
            </a:r>
            <a:r>
              <a:rPr lang="en-US" sz="2200" dirty="0" smtClean="0">
                <a:solidFill>
                  <a:srgbClr val="000000"/>
                </a:solidFill>
              </a:rPr>
              <a:t>101% </a:t>
            </a:r>
            <a:r>
              <a:rPr lang="en-US" sz="2200" dirty="0">
                <a:solidFill>
                  <a:srgbClr val="000000"/>
                </a:solidFill>
              </a:rPr>
              <a:t>of average</a:t>
            </a:r>
          </a:p>
          <a:p>
            <a:pPr marL="279400" indent="-279400">
              <a:buClr>
                <a:srgbClr val="000066"/>
              </a:buClr>
              <a:buSzPct val="75000"/>
            </a:pPr>
            <a:endParaRPr lang="en-US" sz="2200" dirty="0">
              <a:solidFill>
                <a:srgbClr val="000000"/>
              </a:solidFill>
            </a:endParaRPr>
          </a:p>
          <a:p>
            <a:pPr marL="279400" indent="-279400">
              <a:spcBef>
                <a:spcPct val="50000"/>
              </a:spcBef>
              <a:buClr>
                <a:srgbClr val="000066"/>
              </a:buClr>
              <a:buSzPct val="75000"/>
              <a:buFont typeface="Wingdings" pitchFamily="2" charset="2"/>
              <a:buChar char="§"/>
            </a:pP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95938" y="1498600"/>
            <a:ext cx="2963862" cy="4826000"/>
            <a:chOff x="3525" y="944"/>
            <a:chExt cx="1867" cy="3074"/>
          </a:xfrm>
        </p:grpSpPr>
        <p:sp>
          <p:nvSpPr>
            <p:cNvPr id="23558" name="Freeform 7"/>
            <p:cNvSpPr>
              <a:spLocks/>
            </p:cNvSpPr>
            <p:nvPr/>
          </p:nvSpPr>
          <p:spPr bwMode="auto">
            <a:xfrm rot="298614">
              <a:off x="4487" y="1016"/>
              <a:ext cx="905" cy="3002"/>
            </a:xfrm>
            <a:custGeom>
              <a:avLst/>
              <a:gdLst>
                <a:gd name="T0" fmla="*/ 2147483647 w 183"/>
                <a:gd name="T1" fmla="*/ 2147483647 h 542"/>
                <a:gd name="T2" fmla="*/ 2147483647 w 183"/>
                <a:gd name="T3" fmla="*/ 2147483647 h 542"/>
                <a:gd name="T4" fmla="*/ 2147483647 w 183"/>
                <a:gd name="T5" fmla="*/ 2147483647 h 542"/>
                <a:gd name="T6" fmla="*/ 2147483647 w 183"/>
                <a:gd name="T7" fmla="*/ 2147483647 h 542"/>
                <a:gd name="T8" fmla="*/ 2147483647 w 183"/>
                <a:gd name="T9" fmla="*/ 2147483647 h 542"/>
                <a:gd name="T10" fmla="*/ 2147483647 w 183"/>
                <a:gd name="T11" fmla="*/ 2147483647 h 542"/>
                <a:gd name="T12" fmla="*/ 2147483647 w 183"/>
                <a:gd name="T13" fmla="*/ 2147483647 h 542"/>
                <a:gd name="T14" fmla="*/ 2147483647 w 183"/>
                <a:gd name="T15" fmla="*/ 2147483647 h 542"/>
                <a:gd name="T16" fmla="*/ 2147483647 w 183"/>
                <a:gd name="T17" fmla="*/ 2147483647 h 542"/>
                <a:gd name="T18" fmla="*/ 2147483647 w 183"/>
                <a:gd name="T19" fmla="*/ 2147483647 h 542"/>
                <a:gd name="T20" fmla="*/ 2147483647 w 183"/>
                <a:gd name="T21" fmla="*/ 2147483647 h 542"/>
                <a:gd name="T22" fmla="*/ 2147483647 w 183"/>
                <a:gd name="T23" fmla="*/ 2147483647 h 542"/>
                <a:gd name="T24" fmla="*/ 2147483647 w 183"/>
                <a:gd name="T25" fmla="*/ 2147483647 h 542"/>
                <a:gd name="T26" fmla="*/ 2147483647 w 183"/>
                <a:gd name="T27" fmla="*/ 2147483647 h 542"/>
                <a:gd name="T28" fmla="*/ 2147483647 w 183"/>
                <a:gd name="T29" fmla="*/ 2147483647 h 542"/>
                <a:gd name="T30" fmla="*/ 2147483647 w 183"/>
                <a:gd name="T31" fmla="*/ 2147483647 h 542"/>
                <a:gd name="T32" fmla="*/ 2147483647 w 183"/>
                <a:gd name="T33" fmla="*/ 2147483647 h 542"/>
                <a:gd name="T34" fmla="*/ 2147483647 w 183"/>
                <a:gd name="T35" fmla="*/ 2147483647 h 542"/>
                <a:gd name="T36" fmla="*/ 2147483647 w 183"/>
                <a:gd name="T37" fmla="*/ 2147483647 h 542"/>
                <a:gd name="T38" fmla="*/ 2147483647 w 183"/>
                <a:gd name="T39" fmla="*/ 2147483647 h 542"/>
                <a:gd name="T40" fmla="*/ 2147483647 w 183"/>
                <a:gd name="T41" fmla="*/ 2147483647 h 542"/>
                <a:gd name="T42" fmla="*/ 2147483647 w 183"/>
                <a:gd name="T43" fmla="*/ 2147483647 h 542"/>
                <a:gd name="T44" fmla="*/ 2147483647 w 183"/>
                <a:gd name="T45" fmla="*/ 2147483647 h 542"/>
                <a:gd name="T46" fmla="*/ 2147483647 w 183"/>
                <a:gd name="T47" fmla="*/ 2147483647 h 542"/>
                <a:gd name="T48" fmla="*/ 2147483647 w 183"/>
                <a:gd name="T49" fmla="*/ 2147483647 h 542"/>
                <a:gd name="T50" fmla="*/ 2147483647 w 183"/>
                <a:gd name="T51" fmla="*/ 2147483647 h 542"/>
                <a:gd name="T52" fmla="*/ 2147483647 w 183"/>
                <a:gd name="T53" fmla="*/ 2147483647 h 542"/>
                <a:gd name="T54" fmla="*/ 2147483647 w 183"/>
                <a:gd name="T55" fmla="*/ 2147483647 h 542"/>
                <a:gd name="T56" fmla="*/ 2147483647 w 183"/>
                <a:gd name="T57" fmla="*/ 2147483647 h 542"/>
                <a:gd name="T58" fmla="*/ 2147483647 w 183"/>
                <a:gd name="T59" fmla="*/ 2147483647 h 542"/>
                <a:gd name="T60" fmla="*/ 2147483647 w 183"/>
                <a:gd name="T61" fmla="*/ 2147483647 h 542"/>
                <a:gd name="T62" fmla="*/ 2147483647 w 183"/>
                <a:gd name="T63" fmla="*/ 2147483647 h 542"/>
                <a:gd name="T64" fmla="*/ 2147483647 w 183"/>
                <a:gd name="T65" fmla="*/ 2147483647 h 542"/>
                <a:gd name="T66" fmla="*/ 2147483647 w 183"/>
                <a:gd name="T67" fmla="*/ 2147483647 h 542"/>
                <a:gd name="T68" fmla="*/ 2147483647 w 183"/>
                <a:gd name="T69" fmla="*/ 2147483647 h 542"/>
                <a:gd name="T70" fmla="*/ 2147483647 w 183"/>
                <a:gd name="T71" fmla="*/ 2147483647 h 542"/>
                <a:gd name="T72" fmla="*/ 2147483647 w 183"/>
                <a:gd name="T73" fmla="*/ 2147483647 h 542"/>
                <a:gd name="T74" fmla="*/ 2147483647 w 183"/>
                <a:gd name="T75" fmla="*/ 2147483647 h 542"/>
                <a:gd name="T76" fmla="*/ 2147483647 w 183"/>
                <a:gd name="T77" fmla="*/ 2147483647 h 542"/>
                <a:gd name="T78" fmla="*/ 2147483647 w 183"/>
                <a:gd name="T79" fmla="*/ 2147483647 h 542"/>
                <a:gd name="T80" fmla="*/ 2147483647 w 183"/>
                <a:gd name="T81" fmla="*/ 2147483647 h 542"/>
                <a:gd name="T82" fmla="*/ 2147483647 w 183"/>
                <a:gd name="T83" fmla="*/ 2147483647 h 542"/>
                <a:gd name="T84" fmla="*/ 2147483647 w 183"/>
                <a:gd name="T85" fmla="*/ 2147483647 h 542"/>
                <a:gd name="T86" fmla="*/ 2147483647 w 183"/>
                <a:gd name="T87" fmla="*/ 2147483647 h 542"/>
                <a:gd name="T88" fmla="*/ 2147483647 w 183"/>
                <a:gd name="T89" fmla="*/ 2147483647 h 542"/>
                <a:gd name="T90" fmla="*/ 2147483647 w 183"/>
                <a:gd name="T91" fmla="*/ 2147483647 h 542"/>
                <a:gd name="T92" fmla="*/ 2147483647 w 183"/>
                <a:gd name="T93" fmla="*/ 2147483647 h 542"/>
                <a:gd name="T94" fmla="*/ 2147483647 w 183"/>
                <a:gd name="T95" fmla="*/ 2147483647 h 542"/>
                <a:gd name="T96" fmla="*/ 2147483647 w 183"/>
                <a:gd name="T97" fmla="*/ 2147483647 h 542"/>
                <a:gd name="T98" fmla="*/ 2147483647 w 183"/>
                <a:gd name="T99" fmla="*/ 2147483647 h 542"/>
                <a:gd name="T100" fmla="*/ 2147483647 w 183"/>
                <a:gd name="T101" fmla="*/ 2147483647 h 542"/>
                <a:gd name="T102" fmla="*/ 2147483647 w 183"/>
                <a:gd name="T103" fmla="*/ 2147483647 h 542"/>
                <a:gd name="T104" fmla="*/ 2147483647 w 183"/>
                <a:gd name="T105" fmla="*/ 2147483647 h 542"/>
                <a:gd name="T106" fmla="*/ 2147483647 w 183"/>
                <a:gd name="T107" fmla="*/ 2147483647 h 542"/>
                <a:gd name="T108" fmla="*/ 2147483647 w 183"/>
                <a:gd name="T109" fmla="*/ 2147483647 h 542"/>
                <a:gd name="T110" fmla="*/ 2147483647 w 183"/>
                <a:gd name="T111" fmla="*/ 2147483647 h 542"/>
                <a:gd name="T112" fmla="*/ 2147483647 w 183"/>
                <a:gd name="T113" fmla="*/ 2147483647 h 542"/>
                <a:gd name="T114" fmla="*/ 2147483647 w 183"/>
                <a:gd name="T115" fmla="*/ 2147483647 h 542"/>
                <a:gd name="T116" fmla="*/ 2147483647 w 183"/>
                <a:gd name="T117" fmla="*/ 2147483647 h 542"/>
                <a:gd name="T118" fmla="*/ 2147483647 w 183"/>
                <a:gd name="T119" fmla="*/ 2147483647 h 5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3"/>
                <a:gd name="T181" fmla="*/ 0 h 542"/>
                <a:gd name="T182" fmla="*/ 183 w 183"/>
                <a:gd name="T183" fmla="*/ 542 h 5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3" h="542">
                  <a:moveTo>
                    <a:pt x="50" y="542"/>
                  </a:moveTo>
                  <a:cubicBezTo>
                    <a:pt x="50" y="539"/>
                    <a:pt x="49" y="532"/>
                    <a:pt x="48" y="529"/>
                  </a:cubicBezTo>
                  <a:cubicBezTo>
                    <a:pt x="47" y="525"/>
                    <a:pt x="52" y="518"/>
                    <a:pt x="49" y="515"/>
                  </a:cubicBezTo>
                  <a:cubicBezTo>
                    <a:pt x="48" y="514"/>
                    <a:pt x="45" y="513"/>
                    <a:pt x="45" y="512"/>
                  </a:cubicBezTo>
                  <a:cubicBezTo>
                    <a:pt x="44" y="511"/>
                    <a:pt x="45" y="509"/>
                    <a:pt x="45" y="509"/>
                  </a:cubicBezTo>
                  <a:cubicBezTo>
                    <a:pt x="44" y="507"/>
                    <a:pt x="40" y="506"/>
                    <a:pt x="40" y="504"/>
                  </a:cubicBezTo>
                  <a:cubicBezTo>
                    <a:pt x="40" y="503"/>
                    <a:pt x="41" y="502"/>
                    <a:pt x="42" y="502"/>
                  </a:cubicBezTo>
                  <a:cubicBezTo>
                    <a:pt x="43" y="498"/>
                    <a:pt x="42" y="494"/>
                    <a:pt x="40" y="491"/>
                  </a:cubicBezTo>
                  <a:cubicBezTo>
                    <a:pt x="38" y="489"/>
                    <a:pt x="32" y="488"/>
                    <a:pt x="32" y="486"/>
                  </a:cubicBezTo>
                  <a:cubicBezTo>
                    <a:pt x="31" y="484"/>
                    <a:pt x="37" y="477"/>
                    <a:pt x="41" y="477"/>
                  </a:cubicBezTo>
                  <a:cubicBezTo>
                    <a:pt x="43" y="477"/>
                    <a:pt x="46" y="478"/>
                    <a:pt x="48" y="479"/>
                  </a:cubicBezTo>
                  <a:cubicBezTo>
                    <a:pt x="51" y="482"/>
                    <a:pt x="51" y="489"/>
                    <a:pt x="54" y="492"/>
                  </a:cubicBezTo>
                  <a:cubicBezTo>
                    <a:pt x="58" y="499"/>
                    <a:pt x="69" y="500"/>
                    <a:pt x="73" y="506"/>
                  </a:cubicBezTo>
                  <a:cubicBezTo>
                    <a:pt x="74" y="508"/>
                    <a:pt x="76" y="511"/>
                    <a:pt x="76" y="513"/>
                  </a:cubicBezTo>
                  <a:cubicBezTo>
                    <a:pt x="76" y="516"/>
                    <a:pt x="71" y="521"/>
                    <a:pt x="72" y="523"/>
                  </a:cubicBezTo>
                  <a:cubicBezTo>
                    <a:pt x="73" y="525"/>
                    <a:pt x="80" y="524"/>
                    <a:pt x="83" y="526"/>
                  </a:cubicBezTo>
                  <a:cubicBezTo>
                    <a:pt x="88" y="528"/>
                    <a:pt x="89" y="539"/>
                    <a:pt x="95" y="540"/>
                  </a:cubicBezTo>
                  <a:cubicBezTo>
                    <a:pt x="96" y="540"/>
                    <a:pt x="98" y="540"/>
                    <a:pt x="99" y="540"/>
                  </a:cubicBezTo>
                  <a:cubicBezTo>
                    <a:pt x="104" y="539"/>
                    <a:pt x="94" y="528"/>
                    <a:pt x="98" y="524"/>
                  </a:cubicBezTo>
                  <a:cubicBezTo>
                    <a:pt x="99" y="524"/>
                    <a:pt x="101" y="523"/>
                    <a:pt x="102" y="522"/>
                  </a:cubicBezTo>
                  <a:cubicBezTo>
                    <a:pt x="105" y="519"/>
                    <a:pt x="95" y="513"/>
                    <a:pt x="97" y="509"/>
                  </a:cubicBezTo>
                  <a:cubicBezTo>
                    <a:pt x="98" y="508"/>
                    <a:pt x="99" y="507"/>
                    <a:pt x="99" y="506"/>
                  </a:cubicBezTo>
                  <a:cubicBezTo>
                    <a:pt x="100" y="505"/>
                    <a:pt x="98" y="502"/>
                    <a:pt x="99" y="501"/>
                  </a:cubicBezTo>
                  <a:cubicBezTo>
                    <a:pt x="99" y="500"/>
                    <a:pt x="103" y="501"/>
                    <a:pt x="106" y="502"/>
                  </a:cubicBezTo>
                  <a:cubicBezTo>
                    <a:pt x="108" y="503"/>
                    <a:pt x="109" y="507"/>
                    <a:pt x="111" y="508"/>
                  </a:cubicBezTo>
                  <a:cubicBezTo>
                    <a:pt x="114" y="509"/>
                    <a:pt x="121" y="506"/>
                    <a:pt x="121" y="504"/>
                  </a:cubicBezTo>
                  <a:cubicBezTo>
                    <a:pt x="122" y="502"/>
                    <a:pt x="121" y="500"/>
                    <a:pt x="121" y="499"/>
                  </a:cubicBezTo>
                  <a:cubicBezTo>
                    <a:pt x="119" y="491"/>
                    <a:pt x="104" y="484"/>
                    <a:pt x="108" y="478"/>
                  </a:cubicBezTo>
                  <a:cubicBezTo>
                    <a:pt x="108" y="477"/>
                    <a:pt x="110" y="476"/>
                    <a:pt x="110" y="475"/>
                  </a:cubicBezTo>
                  <a:cubicBezTo>
                    <a:pt x="111" y="473"/>
                    <a:pt x="109" y="469"/>
                    <a:pt x="109" y="466"/>
                  </a:cubicBezTo>
                  <a:cubicBezTo>
                    <a:pt x="110" y="459"/>
                    <a:pt x="131" y="456"/>
                    <a:pt x="129" y="449"/>
                  </a:cubicBezTo>
                  <a:cubicBezTo>
                    <a:pt x="129" y="448"/>
                    <a:pt x="128" y="447"/>
                    <a:pt x="128" y="445"/>
                  </a:cubicBezTo>
                  <a:cubicBezTo>
                    <a:pt x="125" y="440"/>
                    <a:pt x="132" y="432"/>
                    <a:pt x="129" y="427"/>
                  </a:cubicBezTo>
                  <a:cubicBezTo>
                    <a:pt x="129" y="426"/>
                    <a:pt x="128" y="425"/>
                    <a:pt x="128" y="424"/>
                  </a:cubicBezTo>
                  <a:cubicBezTo>
                    <a:pt x="126" y="422"/>
                    <a:pt x="121" y="422"/>
                    <a:pt x="119" y="424"/>
                  </a:cubicBezTo>
                  <a:cubicBezTo>
                    <a:pt x="118" y="425"/>
                    <a:pt x="118" y="426"/>
                    <a:pt x="118" y="427"/>
                  </a:cubicBezTo>
                  <a:cubicBezTo>
                    <a:pt x="116" y="430"/>
                    <a:pt x="111" y="431"/>
                    <a:pt x="108" y="432"/>
                  </a:cubicBezTo>
                  <a:cubicBezTo>
                    <a:pt x="105" y="433"/>
                    <a:pt x="102" y="433"/>
                    <a:pt x="100" y="433"/>
                  </a:cubicBezTo>
                  <a:cubicBezTo>
                    <a:pt x="95" y="432"/>
                    <a:pt x="99" y="419"/>
                    <a:pt x="103" y="414"/>
                  </a:cubicBezTo>
                  <a:cubicBezTo>
                    <a:pt x="105" y="412"/>
                    <a:pt x="108" y="411"/>
                    <a:pt x="109" y="409"/>
                  </a:cubicBezTo>
                  <a:cubicBezTo>
                    <a:pt x="112" y="406"/>
                    <a:pt x="116" y="401"/>
                    <a:pt x="115" y="398"/>
                  </a:cubicBezTo>
                  <a:cubicBezTo>
                    <a:pt x="114" y="394"/>
                    <a:pt x="103" y="393"/>
                    <a:pt x="101" y="389"/>
                  </a:cubicBezTo>
                  <a:cubicBezTo>
                    <a:pt x="98" y="383"/>
                    <a:pt x="113" y="374"/>
                    <a:pt x="111" y="368"/>
                  </a:cubicBezTo>
                  <a:cubicBezTo>
                    <a:pt x="109" y="364"/>
                    <a:pt x="99" y="362"/>
                    <a:pt x="99" y="357"/>
                  </a:cubicBezTo>
                  <a:cubicBezTo>
                    <a:pt x="98" y="354"/>
                    <a:pt x="102" y="349"/>
                    <a:pt x="105" y="346"/>
                  </a:cubicBezTo>
                  <a:cubicBezTo>
                    <a:pt x="106" y="345"/>
                    <a:pt x="108" y="343"/>
                    <a:pt x="110" y="342"/>
                  </a:cubicBezTo>
                  <a:cubicBezTo>
                    <a:pt x="112" y="342"/>
                    <a:pt x="114" y="343"/>
                    <a:pt x="116" y="342"/>
                  </a:cubicBezTo>
                  <a:cubicBezTo>
                    <a:pt x="118" y="341"/>
                    <a:pt x="119" y="338"/>
                    <a:pt x="121" y="336"/>
                  </a:cubicBezTo>
                  <a:cubicBezTo>
                    <a:pt x="125" y="333"/>
                    <a:pt x="129" y="332"/>
                    <a:pt x="132" y="330"/>
                  </a:cubicBezTo>
                  <a:cubicBezTo>
                    <a:pt x="135" y="327"/>
                    <a:pt x="135" y="322"/>
                    <a:pt x="138" y="319"/>
                  </a:cubicBezTo>
                  <a:cubicBezTo>
                    <a:pt x="140" y="318"/>
                    <a:pt x="144" y="318"/>
                    <a:pt x="146" y="317"/>
                  </a:cubicBezTo>
                  <a:cubicBezTo>
                    <a:pt x="148" y="315"/>
                    <a:pt x="150" y="312"/>
                    <a:pt x="151" y="310"/>
                  </a:cubicBezTo>
                  <a:cubicBezTo>
                    <a:pt x="152" y="305"/>
                    <a:pt x="151" y="300"/>
                    <a:pt x="150" y="295"/>
                  </a:cubicBezTo>
                  <a:cubicBezTo>
                    <a:pt x="149" y="294"/>
                    <a:pt x="147" y="292"/>
                    <a:pt x="147" y="291"/>
                  </a:cubicBezTo>
                  <a:cubicBezTo>
                    <a:pt x="147" y="289"/>
                    <a:pt x="148" y="286"/>
                    <a:pt x="150" y="285"/>
                  </a:cubicBezTo>
                  <a:cubicBezTo>
                    <a:pt x="151" y="282"/>
                    <a:pt x="157" y="281"/>
                    <a:pt x="156" y="278"/>
                  </a:cubicBezTo>
                  <a:cubicBezTo>
                    <a:pt x="156" y="278"/>
                    <a:pt x="156" y="276"/>
                    <a:pt x="156" y="276"/>
                  </a:cubicBezTo>
                  <a:cubicBezTo>
                    <a:pt x="156" y="273"/>
                    <a:pt x="159" y="272"/>
                    <a:pt x="159" y="269"/>
                  </a:cubicBezTo>
                  <a:cubicBezTo>
                    <a:pt x="160" y="267"/>
                    <a:pt x="159" y="265"/>
                    <a:pt x="159" y="263"/>
                  </a:cubicBezTo>
                  <a:cubicBezTo>
                    <a:pt x="158" y="259"/>
                    <a:pt x="155" y="256"/>
                    <a:pt x="153" y="254"/>
                  </a:cubicBezTo>
                  <a:cubicBezTo>
                    <a:pt x="147" y="249"/>
                    <a:pt x="136" y="245"/>
                    <a:pt x="128" y="248"/>
                  </a:cubicBezTo>
                  <a:cubicBezTo>
                    <a:pt x="127" y="249"/>
                    <a:pt x="125" y="251"/>
                    <a:pt x="124" y="251"/>
                  </a:cubicBezTo>
                  <a:cubicBezTo>
                    <a:pt x="121" y="251"/>
                    <a:pt x="118" y="246"/>
                    <a:pt x="118" y="244"/>
                  </a:cubicBezTo>
                  <a:cubicBezTo>
                    <a:pt x="119" y="243"/>
                    <a:pt x="119" y="242"/>
                    <a:pt x="120" y="241"/>
                  </a:cubicBezTo>
                  <a:cubicBezTo>
                    <a:pt x="123" y="237"/>
                    <a:pt x="129" y="236"/>
                    <a:pt x="134" y="234"/>
                  </a:cubicBezTo>
                  <a:cubicBezTo>
                    <a:pt x="138" y="233"/>
                    <a:pt x="143" y="233"/>
                    <a:pt x="146" y="231"/>
                  </a:cubicBezTo>
                  <a:cubicBezTo>
                    <a:pt x="148" y="230"/>
                    <a:pt x="149" y="225"/>
                    <a:pt x="151" y="226"/>
                  </a:cubicBezTo>
                  <a:cubicBezTo>
                    <a:pt x="152" y="226"/>
                    <a:pt x="153" y="227"/>
                    <a:pt x="154" y="227"/>
                  </a:cubicBezTo>
                  <a:cubicBezTo>
                    <a:pt x="155" y="227"/>
                    <a:pt x="156" y="224"/>
                    <a:pt x="157" y="222"/>
                  </a:cubicBezTo>
                  <a:cubicBezTo>
                    <a:pt x="158" y="220"/>
                    <a:pt x="157" y="217"/>
                    <a:pt x="158" y="215"/>
                  </a:cubicBezTo>
                  <a:cubicBezTo>
                    <a:pt x="159" y="214"/>
                    <a:pt x="165" y="216"/>
                    <a:pt x="166" y="215"/>
                  </a:cubicBezTo>
                  <a:cubicBezTo>
                    <a:pt x="166" y="214"/>
                    <a:pt x="166" y="211"/>
                    <a:pt x="165" y="210"/>
                  </a:cubicBezTo>
                  <a:cubicBezTo>
                    <a:pt x="164" y="208"/>
                    <a:pt x="160" y="208"/>
                    <a:pt x="159" y="206"/>
                  </a:cubicBezTo>
                  <a:cubicBezTo>
                    <a:pt x="159" y="205"/>
                    <a:pt x="161" y="203"/>
                    <a:pt x="160" y="202"/>
                  </a:cubicBezTo>
                  <a:cubicBezTo>
                    <a:pt x="160" y="202"/>
                    <a:pt x="158" y="202"/>
                    <a:pt x="157" y="201"/>
                  </a:cubicBezTo>
                  <a:cubicBezTo>
                    <a:pt x="154" y="198"/>
                    <a:pt x="163" y="190"/>
                    <a:pt x="160" y="189"/>
                  </a:cubicBezTo>
                  <a:cubicBezTo>
                    <a:pt x="159" y="188"/>
                    <a:pt x="155" y="190"/>
                    <a:pt x="154" y="189"/>
                  </a:cubicBezTo>
                  <a:cubicBezTo>
                    <a:pt x="153" y="188"/>
                    <a:pt x="152" y="188"/>
                    <a:pt x="151" y="187"/>
                  </a:cubicBezTo>
                  <a:cubicBezTo>
                    <a:pt x="150" y="185"/>
                    <a:pt x="150" y="181"/>
                    <a:pt x="151" y="179"/>
                  </a:cubicBezTo>
                  <a:cubicBezTo>
                    <a:pt x="151" y="174"/>
                    <a:pt x="154" y="168"/>
                    <a:pt x="158" y="167"/>
                  </a:cubicBezTo>
                  <a:cubicBezTo>
                    <a:pt x="159" y="167"/>
                    <a:pt x="162" y="168"/>
                    <a:pt x="163" y="168"/>
                  </a:cubicBezTo>
                  <a:cubicBezTo>
                    <a:pt x="166" y="168"/>
                    <a:pt x="170" y="166"/>
                    <a:pt x="173" y="165"/>
                  </a:cubicBezTo>
                  <a:cubicBezTo>
                    <a:pt x="174" y="163"/>
                    <a:pt x="177" y="161"/>
                    <a:pt x="177" y="159"/>
                  </a:cubicBezTo>
                  <a:cubicBezTo>
                    <a:pt x="177" y="156"/>
                    <a:pt x="173" y="155"/>
                    <a:pt x="173" y="152"/>
                  </a:cubicBezTo>
                  <a:cubicBezTo>
                    <a:pt x="172" y="151"/>
                    <a:pt x="172" y="149"/>
                    <a:pt x="173" y="148"/>
                  </a:cubicBezTo>
                  <a:cubicBezTo>
                    <a:pt x="174" y="146"/>
                    <a:pt x="177" y="146"/>
                    <a:pt x="179" y="145"/>
                  </a:cubicBezTo>
                  <a:cubicBezTo>
                    <a:pt x="182" y="142"/>
                    <a:pt x="183" y="132"/>
                    <a:pt x="179" y="131"/>
                  </a:cubicBezTo>
                  <a:cubicBezTo>
                    <a:pt x="178" y="131"/>
                    <a:pt x="176" y="131"/>
                    <a:pt x="176" y="130"/>
                  </a:cubicBezTo>
                  <a:cubicBezTo>
                    <a:pt x="175" y="129"/>
                    <a:pt x="176" y="127"/>
                    <a:pt x="176" y="126"/>
                  </a:cubicBezTo>
                  <a:cubicBezTo>
                    <a:pt x="176" y="123"/>
                    <a:pt x="173" y="119"/>
                    <a:pt x="171" y="118"/>
                  </a:cubicBezTo>
                  <a:cubicBezTo>
                    <a:pt x="169" y="118"/>
                    <a:pt x="166" y="123"/>
                    <a:pt x="162" y="125"/>
                  </a:cubicBezTo>
                  <a:cubicBezTo>
                    <a:pt x="156" y="127"/>
                    <a:pt x="146" y="128"/>
                    <a:pt x="140" y="124"/>
                  </a:cubicBezTo>
                  <a:cubicBezTo>
                    <a:pt x="140" y="123"/>
                    <a:pt x="139" y="122"/>
                    <a:pt x="138" y="122"/>
                  </a:cubicBezTo>
                  <a:cubicBezTo>
                    <a:pt x="134" y="117"/>
                    <a:pt x="142" y="107"/>
                    <a:pt x="137" y="105"/>
                  </a:cubicBezTo>
                  <a:cubicBezTo>
                    <a:pt x="136" y="104"/>
                    <a:pt x="134" y="104"/>
                    <a:pt x="132" y="103"/>
                  </a:cubicBezTo>
                  <a:cubicBezTo>
                    <a:pt x="125" y="100"/>
                    <a:pt x="119" y="94"/>
                    <a:pt x="117" y="88"/>
                  </a:cubicBezTo>
                  <a:cubicBezTo>
                    <a:pt x="116" y="86"/>
                    <a:pt x="117" y="81"/>
                    <a:pt x="115" y="81"/>
                  </a:cubicBezTo>
                  <a:cubicBezTo>
                    <a:pt x="114" y="81"/>
                    <a:pt x="111" y="85"/>
                    <a:pt x="110" y="84"/>
                  </a:cubicBezTo>
                  <a:cubicBezTo>
                    <a:pt x="109" y="84"/>
                    <a:pt x="111" y="79"/>
                    <a:pt x="109" y="78"/>
                  </a:cubicBezTo>
                  <a:cubicBezTo>
                    <a:pt x="108" y="77"/>
                    <a:pt x="105" y="77"/>
                    <a:pt x="103" y="77"/>
                  </a:cubicBezTo>
                  <a:cubicBezTo>
                    <a:pt x="99" y="75"/>
                    <a:pt x="103" y="63"/>
                    <a:pt x="107" y="62"/>
                  </a:cubicBezTo>
                  <a:cubicBezTo>
                    <a:pt x="108" y="62"/>
                    <a:pt x="110" y="63"/>
                    <a:pt x="112" y="63"/>
                  </a:cubicBezTo>
                  <a:cubicBezTo>
                    <a:pt x="113" y="63"/>
                    <a:pt x="113" y="61"/>
                    <a:pt x="114" y="61"/>
                  </a:cubicBezTo>
                  <a:cubicBezTo>
                    <a:pt x="117" y="57"/>
                    <a:pt x="116" y="50"/>
                    <a:pt x="112" y="46"/>
                  </a:cubicBezTo>
                  <a:cubicBezTo>
                    <a:pt x="112" y="45"/>
                    <a:pt x="111" y="44"/>
                    <a:pt x="110" y="44"/>
                  </a:cubicBezTo>
                  <a:cubicBezTo>
                    <a:pt x="108" y="43"/>
                    <a:pt x="106" y="46"/>
                    <a:pt x="105" y="47"/>
                  </a:cubicBezTo>
                  <a:cubicBezTo>
                    <a:pt x="101" y="48"/>
                    <a:pt x="97" y="42"/>
                    <a:pt x="94" y="43"/>
                  </a:cubicBezTo>
                  <a:cubicBezTo>
                    <a:pt x="92" y="43"/>
                    <a:pt x="90" y="48"/>
                    <a:pt x="88" y="48"/>
                  </a:cubicBezTo>
                  <a:cubicBezTo>
                    <a:pt x="85" y="48"/>
                    <a:pt x="83" y="41"/>
                    <a:pt x="80" y="41"/>
                  </a:cubicBezTo>
                  <a:cubicBezTo>
                    <a:pt x="76" y="40"/>
                    <a:pt x="72" y="49"/>
                    <a:pt x="67" y="49"/>
                  </a:cubicBezTo>
                  <a:cubicBezTo>
                    <a:pt x="64" y="49"/>
                    <a:pt x="60" y="44"/>
                    <a:pt x="57" y="45"/>
                  </a:cubicBezTo>
                  <a:cubicBezTo>
                    <a:pt x="55" y="45"/>
                    <a:pt x="53" y="48"/>
                    <a:pt x="51" y="48"/>
                  </a:cubicBezTo>
                  <a:cubicBezTo>
                    <a:pt x="49" y="49"/>
                    <a:pt x="47" y="44"/>
                    <a:pt x="45" y="43"/>
                  </a:cubicBezTo>
                  <a:cubicBezTo>
                    <a:pt x="41" y="41"/>
                    <a:pt x="31" y="41"/>
                    <a:pt x="31" y="39"/>
                  </a:cubicBezTo>
                  <a:cubicBezTo>
                    <a:pt x="31" y="37"/>
                    <a:pt x="38" y="33"/>
                    <a:pt x="39" y="31"/>
                  </a:cubicBezTo>
                  <a:cubicBezTo>
                    <a:pt x="39" y="27"/>
                    <a:pt x="28" y="24"/>
                    <a:pt x="25" y="20"/>
                  </a:cubicBezTo>
                  <a:cubicBezTo>
                    <a:pt x="23" y="18"/>
                    <a:pt x="23" y="14"/>
                    <a:pt x="21" y="12"/>
                  </a:cubicBezTo>
                  <a:cubicBezTo>
                    <a:pt x="19" y="11"/>
                    <a:pt x="15" y="11"/>
                    <a:pt x="14" y="9"/>
                  </a:cubicBezTo>
                  <a:cubicBezTo>
                    <a:pt x="13" y="7"/>
                    <a:pt x="15" y="2"/>
                    <a:pt x="14" y="1"/>
                  </a:cubicBezTo>
                  <a:cubicBezTo>
                    <a:pt x="12" y="0"/>
                    <a:pt x="6" y="4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noFill/>
            <a:ln w="49276">
              <a:solidFill>
                <a:srgbClr val="0000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525" y="944"/>
              <a:ext cx="1440" cy="3011"/>
              <a:chOff x="3525" y="944"/>
              <a:chExt cx="1440" cy="3011"/>
            </a:xfrm>
          </p:grpSpPr>
          <p:sp>
            <p:nvSpPr>
              <p:cNvPr id="23560" name="Freeform 8"/>
              <p:cNvSpPr>
                <a:spLocks/>
              </p:cNvSpPr>
              <p:nvPr/>
            </p:nvSpPr>
            <p:spPr bwMode="auto">
              <a:xfrm rot="298614">
                <a:off x="3623" y="3657"/>
                <a:ext cx="1001" cy="298"/>
              </a:xfrm>
              <a:custGeom>
                <a:avLst/>
                <a:gdLst>
                  <a:gd name="T0" fmla="*/ 0 w 202"/>
                  <a:gd name="T1" fmla="*/ 2147483647 h 54"/>
                  <a:gd name="T2" fmla="*/ 2147483647 w 202"/>
                  <a:gd name="T3" fmla="*/ 2147483647 h 54"/>
                  <a:gd name="T4" fmla="*/ 2147483647 w 202"/>
                  <a:gd name="T5" fmla="*/ 2147483647 h 54"/>
                  <a:gd name="T6" fmla="*/ 2147483647 w 202"/>
                  <a:gd name="T7" fmla="*/ 2147483647 h 54"/>
                  <a:gd name="T8" fmla="*/ 2147483647 w 202"/>
                  <a:gd name="T9" fmla="*/ 2147483647 h 54"/>
                  <a:gd name="T10" fmla="*/ 2147483647 w 202"/>
                  <a:gd name="T11" fmla="*/ 2147483647 h 54"/>
                  <a:gd name="T12" fmla="*/ 2147483647 w 202"/>
                  <a:gd name="T13" fmla="*/ 2147483647 h 54"/>
                  <a:gd name="T14" fmla="*/ 2147483647 w 202"/>
                  <a:gd name="T15" fmla="*/ 2147483647 h 54"/>
                  <a:gd name="T16" fmla="*/ 2147483647 w 202"/>
                  <a:gd name="T17" fmla="*/ 2147483647 h 54"/>
                  <a:gd name="T18" fmla="*/ 2147483647 w 202"/>
                  <a:gd name="T19" fmla="*/ 2147483647 h 54"/>
                  <a:gd name="T20" fmla="*/ 2147483647 w 202"/>
                  <a:gd name="T21" fmla="*/ 2147483647 h 54"/>
                  <a:gd name="T22" fmla="*/ 2147483647 w 202"/>
                  <a:gd name="T23" fmla="*/ 0 h 54"/>
                  <a:gd name="T24" fmla="*/ 2147483647 w 202"/>
                  <a:gd name="T25" fmla="*/ 2147483647 h 54"/>
                  <a:gd name="T26" fmla="*/ 2147483647 w 202"/>
                  <a:gd name="T27" fmla="*/ 2147483647 h 54"/>
                  <a:gd name="T28" fmla="*/ 2147483647 w 202"/>
                  <a:gd name="T29" fmla="*/ 2147483647 h 54"/>
                  <a:gd name="T30" fmla="*/ 2147483647 w 202"/>
                  <a:gd name="T31" fmla="*/ 2147483647 h 54"/>
                  <a:gd name="T32" fmla="*/ 2147483647 w 202"/>
                  <a:gd name="T33" fmla="*/ 2147483647 h 54"/>
                  <a:gd name="T34" fmla="*/ 2147483647 w 202"/>
                  <a:gd name="T35" fmla="*/ 2147483647 h 54"/>
                  <a:gd name="T36" fmla="*/ 2147483647 w 202"/>
                  <a:gd name="T37" fmla="*/ 2147483647 h 54"/>
                  <a:gd name="T38" fmla="*/ 2147483647 w 202"/>
                  <a:gd name="T39" fmla="*/ 2147483647 h 54"/>
                  <a:gd name="T40" fmla="*/ 2147483647 w 202"/>
                  <a:gd name="T41" fmla="*/ 2147483647 h 54"/>
                  <a:gd name="T42" fmla="*/ 2147483647 w 202"/>
                  <a:gd name="T43" fmla="*/ 2147483647 h 54"/>
                  <a:gd name="T44" fmla="*/ 2147483647 w 202"/>
                  <a:gd name="T45" fmla="*/ 2147483647 h 5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2"/>
                  <a:gd name="T70" fmla="*/ 0 h 54"/>
                  <a:gd name="T71" fmla="*/ 202 w 202"/>
                  <a:gd name="T72" fmla="*/ 54 h 5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2" h="54">
                    <a:moveTo>
                      <a:pt x="0" y="1"/>
                    </a:moveTo>
                    <a:cubicBezTo>
                      <a:pt x="4" y="3"/>
                      <a:pt x="10" y="5"/>
                      <a:pt x="14" y="7"/>
                    </a:cubicBezTo>
                    <a:cubicBezTo>
                      <a:pt x="21" y="10"/>
                      <a:pt x="21" y="10"/>
                      <a:pt x="28" y="13"/>
                    </a:cubicBezTo>
                    <a:cubicBezTo>
                      <a:pt x="31" y="14"/>
                      <a:pt x="32" y="15"/>
                      <a:pt x="36" y="15"/>
                    </a:cubicBezTo>
                    <a:cubicBezTo>
                      <a:pt x="39" y="15"/>
                      <a:pt x="44" y="13"/>
                      <a:pt x="47" y="13"/>
                    </a:cubicBezTo>
                    <a:cubicBezTo>
                      <a:pt x="49" y="14"/>
                      <a:pt x="50" y="17"/>
                      <a:pt x="53" y="17"/>
                    </a:cubicBezTo>
                    <a:cubicBezTo>
                      <a:pt x="55" y="18"/>
                      <a:pt x="58" y="16"/>
                      <a:pt x="60" y="16"/>
                    </a:cubicBezTo>
                    <a:cubicBezTo>
                      <a:pt x="63" y="17"/>
                      <a:pt x="64" y="22"/>
                      <a:pt x="66" y="24"/>
                    </a:cubicBezTo>
                    <a:cubicBezTo>
                      <a:pt x="71" y="27"/>
                      <a:pt x="81" y="29"/>
                      <a:pt x="85" y="26"/>
                    </a:cubicBezTo>
                    <a:cubicBezTo>
                      <a:pt x="87" y="24"/>
                      <a:pt x="88" y="21"/>
                      <a:pt x="89" y="18"/>
                    </a:cubicBezTo>
                    <a:cubicBezTo>
                      <a:pt x="91" y="13"/>
                      <a:pt x="84" y="6"/>
                      <a:pt x="87" y="3"/>
                    </a:cubicBezTo>
                    <a:cubicBezTo>
                      <a:pt x="88" y="2"/>
                      <a:pt x="90" y="0"/>
                      <a:pt x="91" y="0"/>
                    </a:cubicBezTo>
                    <a:cubicBezTo>
                      <a:pt x="94" y="0"/>
                      <a:pt x="95" y="5"/>
                      <a:pt x="97" y="6"/>
                    </a:cubicBezTo>
                    <a:cubicBezTo>
                      <a:pt x="98" y="6"/>
                      <a:pt x="100" y="6"/>
                      <a:pt x="102" y="6"/>
                    </a:cubicBezTo>
                    <a:cubicBezTo>
                      <a:pt x="103" y="7"/>
                      <a:pt x="101" y="11"/>
                      <a:pt x="102" y="13"/>
                    </a:cubicBezTo>
                    <a:cubicBezTo>
                      <a:pt x="103" y="15"/>
                      <a:pt x="105" y="16"/>
                      <a:pt x="106" y="17"/>
                    </a:cubicBezTo>
                    <a:cubicBezTo>
                      <a:pt x="111" y="22"/>
                      <a:pt x="123" y="19"/>
                      <a:pt x="127" y="24"/>
                    </a:cubicBezTo>
                    <a:cubicBezTo>
                      <a:pt x="129" y="26"/>
                      <a:pt x="131" y="29"/>
                      <a:pt x="132" y="31"/>
                    </a:cubicBezTo>
                    <a:cubicBezTo>
                      <a:pt x="133" y="35"/>
                      <a:pt x="128" y="40"/>
                      <a:pt x="130" y="43"/>
                    </a:cubicBezTo>
                    <a:cubicBezTo>
                      <a:pt x="132" y="44"/>
                      <a:pt x="134" y="45"/>
                      <a:pt x="136" y="46"/>
                    </a:cubicBezTo>
                    <a:cubicBezTo>
                      <a:pt x="141" y="47"/>
                      <a:pt x="149" y="43"/>
                      <a:pt x="151" y="47"/>
                    </a:cubicBezTo>
                    <a:cubicBezTo>
                      <a:pt x="152" y="48"/>
                      <a:pt x="151" y="50"/>
                      <a:pt x="152" y="51"/>
                    </a:cubicBezTo>
                    <a:cubicBezTo>
                      <a:pt x="154" y="54"/>
                      <a:pt x="198" y="53"/>
                      <a:pt x="202" y="53"/>
                    </a:cubicBezTo>
                  </a:path>
                </a:pathLst>
              </a:custGeom>
              <a:noFill/>
              <a:ln w="49276" cap="sq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561" name="Freeform 9"/>
              <p:cNvSpPr>
                <a:spLocks/>
              </p:cNvSpPr>
              <p:nvPr/>
            </p:nvSpPr>
            <p:spPr bwMode="auto">
              <a:xfrm rot="298614">
                <a:off x="3525" y="944"/>
                <a:ext cx="982" cy="2697"/>
              </a:xfrm>
              <a:custGeom>
                <a:avLst/>
                <a:gdLst>
                  <a:gd name="T0" fmla="*/ 2147483647 w 198"/>
                  <a:gd name="T1" fmla="*/ 2147483647 h 487"/>
                  <a:gd name="T2" fmla="*/ 2147483647 w 198"/>
                  <a:gd name="T3" fmla="*/ 2147483647 h 487"/>
                  <a:gd name="T4" fmla="*/ 2147483647 w 198"/>
                  <a:gd name="T5" fmla="*/ 2147483647 h 487"/>
                  <a:gd name="T6" fmla="*/ 2147483647 w 198"/>
                  <a:gd name="T7" fmla="*/ 2147483647 h 487"/>
                  <a:gd name="T8" fmla="*/ 2147483647 w 198"/>
                  <a:gd name="T9" fmla="*/ 2147483647 h 487"/>
                  <a:gd name="T10" fmla="*/ 2147483647 w 198"/>
                  <a:gd name="T11" fmla="*/ 2147483647 h 487"/>
                  <a:gd name="T12" fmla="*/ 2147483647 w 198"/>
                  <a:gd name="T13" fmla="*/ 2147483647 h 487"/>
                  <a:gd name="T14" fmla="*/ 2147483647 w 198"/>
                  <a:gd name="T15" fmla="*/ 2147483647 h 487"/>
                  <a:gd name="T16" fmla="*/ 2147483647 w 198"/>
                  <a:gd name="T17" fmla="*/ 2147483647 h 487"/>
                  <a:gd name="T18" fmla="*/ 2147483647 w 198"/>
                  <a:gd name="T19" fmla="*/ 2147483647 h 487"/>
                  <a:gd name="T20" fmla="*/ 2147483647 w 198"/>
                  <a:gd name="T21" fmla="*/ 2147483647 h 487"/>
                  <a:gd name="T22" fmla="*/ 2147483647 w 198"/>
                  <a:gd name="T23" fmla="*/ 2147483647 h 487"/>
                  <a:gd name="T24" fmla="*/ 2147483647 w 198"/>
                  <a:gd name="T25" fmla="*/ 2147483647 h 487"/>
                  <a:gd name="T26" fmla="*/ 2147483647 w 198"/>
                  <a:gd name="T27" fmla="*/ 2147483647 h 487"/>
                  <a:gd name="T28" fmla="*/ 2147483647 w 198"/>
                  <a:gd name="T29" fmla="*/ 2147483647 h 487"/>
                  <a:gd name="T30" fmla="*/ 2147483647 w 198"/>
                  <a:gd name="T31" fmla="*/ 2147483647 h 487"/>
                  <a:gd name="T32" fmla="*/ 2147483647 w 198"/>
                  <a:gd name="T33" fmla="*/ 2147483647 h 487"/>
                  <a:gd name="T34" fmla="*/ 2147483647 w 198"/>
                  <a:gd name="T35" fmla="*/ 2147483647 h 487"/>
                  <a:gd name="T36" fmla="*/ 2147483647 w 198"/>
                  <a:gd name="T37" fmla="*/ 2147483647 h 487"/>
                  <a:gd name="T38" fmla="*/ 2147483647 w 198"/>
                  <a:gd name="T39" fmla="*/ 2147483647 h 487"/>
                  <a:gd name="T40" fmla="*/ 2147483647 w 198"/>
                  <a:gd name="T41" fmla="*/ 2147483647 h 487"/>
                  <a:gd name="T42" fmla="*/ 2147483647 w 198"/>
                  <a:gd name="T43" fmla="*/ 2147483647 h 487"/>
                  <a:gd name="T44" fmla="*/ 2147483647 w 198"/>
                  <a:gd name="T45" fmla="*/ 2147483647 h 487"/>
                  <a:gd name="T46" fmla="*/ 2147483647 w 198"/>
                  <a:gd name="T47" fmla="*/ 2147483647 h 487"/>
                  <a:gd name="T48" fmla="*/ 2147483647 w 198"/>
                  <a:gd name="T49" fmla="*/ 2147483647 h 487"/>
                  <a:gd name="T50" fmla="*/ 2147483647 w 198"/>
                  <a:gd name="T51" fmla="*/ 2147483647 h 487"/>
                  <a:gd name="T52" fmla="*/ 2147483647 w 198"/>
                  <a:gd name="T53" fmla="*/ 2147483647 h 487"/>
                  <a:gd name="T54" fmla="*/ 2147483647 w 198"/>
                  <a:gd name="T55" fmla="*/ 2147483647 h 487"/>
                  <a:gd name="T56" fmla="*/ 2147483647 w 198"/>
                  <a:gd name="T57" fmla="*/ 2147483647 h 487"/>
                  <a:gd name="T58" fmla="*/ 2147483647 w 198"/>
                  <a:gd name="T59" fmla="*/ 2147483647 h 487"/>
                  <a:gd name="T60" fmla="*/ 2147483647 w 198"/>
                  <a:gd name="T61" fmla="*/ 2147483647 h 487"/>
                  <a:gd name="T62" fmla="*/ 2147483647 w 198"/>
                  <a:gd name="T63" fmla="*/ 2147483647 h 487"/>
                  <a:gd name="T64" fmla="*/ 2147483647 w 198"/>
                  <a:gd name="T65" fmla="*/ 2147483647 h 487"/>
                  <a:gd name="T66" fmla="*/ 2147483647 w 198"/>
                  <a:gd name="T67" fmla="*/ 2147483647 h 487"/>
                  <a:gd name="T68" fmla="*/ 2147483647 w 198"/>
                  <a:gd name="T69" fmla="*/ 2147483647 h 487"/>
                  <a:gd name="T70" fmla="*/ 2147483647 w 198"/>
                  <a:gd name="T71" fmla="*/ 2147483647 h 487"/>
                  <a:gd name="T72" fmla="*/ 2147483647 w 198"/>
                  <a:gd name="T73" fmla="*/ 2147483647 h 487"/>
                  <a:gd name="T74" fmla="*/ 2147483647 w 198"/>
                  <a:gd name="T75" fmla="*/ 2147483647 h 487"/>
                  <a:gd name="T76" fmla="*/ 2147483647 w 198"/>
                  <a:gd name="T77" fmla="*/ 2147483647 h 487"/>
                  <a:gd name="T78" fmla="*/ 2147483647 w 198"/>
                  <a:gd name="T79" fmla="*/ 2147483647 h 487"/>
                  <a:gd name="T80" fmla="*/ 2147483647 w 198"/>
                  <a:gd name="T81" fmla="*/ 2147483647 h 487"/>
                  <a:gd name="T82" fmla="*/ 2147483647 w 198"/>
                  <a:gd name="T83" fmla="*/ 2147483647 h 487"/>
                  <a:gd name="T84" fmla="*/ 2147483647 w 198"/>
                  <a:gd name="T85" fmla="*/ 2147483647 h 487"/>
                  <a:gd name="T86" fmla="*/ 2147483647 w 198"/>
                  <a:gd name="T87" fmla="*/ 2147483647 h 487"/>
                  <a:gd name="T88" fmla="*/ 2147483647 w 198"/>
                  <a:gd name="T89" fmla="*/ 2147483647 h 487"/>
                  <a:gd name="T90" fmla="*/ 2147483647 w 198"/>
                  <a:gd name="T91" fmla="*/ 2147483647 h 48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98"/>
                  <a:gd name="T139" fmla="*/ 0 h 487"/>
                  <a:gd name="T140" fmla="*/ 198 w 198"/>
                  <a:gd name="T141" fmla="*/ 487 h 48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98" h="487">
                    <a:moveTo>
                      <a:pt x="198" y="0"/>
                    </a:moveTo>
                    <a:cubicBezTo>
                      <a:pt x="195" y="0"/>
                      <a:pt x="193" y="1"/>
                      <a:pt x="192" y="3"/>
                    </a:cubicBezTo>
                    <a:cubicBezTo>
                      <a:pt x="192" y="4"/>
                      <a:pt x="191" y="6"/>
                      <a:pt x="192" y="6"/>
                    </a:cubicBezTo>
                    <a:cubicBezTo>
                      <a:pt x="193" y="7"/>
                      <a:pt x="194" y="7"/>
                      <a:pt x="194" y="7"/>
                    </a:cubicBezTo>
                    <a:cubicBezTo>
                      <a:pt x="196" y="8"/>
                      <a:pt x="194" y="12"/>
                      <a:pt x="193" y="14"/>
                    </a:cubicBezTo>
                    <a:cubicBezTo>
                      <a:pt x="192" y="17"/>
                      <a:pt x="189" y="19"/>
                      <a:pt x="185" y="20"/>
                    </a:cubicBezTo>
                    <a:cubicBezTo>
                      <a:pt x="183" y="21"/>
                      <a:pt x="180" y="20"/>
                      <a:pt x="179" y="21"/>
                    </a:cubicBezTo>
                    <a:cubicBezTo>
                      <a:pt x="178" y="22"/>
                      <a:pt x="184" y="27"/>
                      <a:pt x="182" y="28"/>
                    </a:cubicBezTo>
                    <a:cubicBezTo>
                      <a:pt x="181" y="28"/>
                      <a:pt x="181" y="28"/>
                      <a:pt x="180" y="29"/>
                    </a:cubicBezTo>
                    <a:cubicBezTo>
                      <a:pt x="177" y="30"/>
                      <a:pt x="183" y="36"/>
                      <a:pt x="181" y="40"/>
                    </a:cubicBezTo>
                    <a:cubicBezTo>
                      <a:pt x="181" y="40"/>
                      <a:pt x="181" y="41"/>
                      <a:pt x="181" y="41"/>
                    </a:cubicBezTo>
                    <a:cubicBezTo>
                      <a:pt x="180" y="42"/>
                      <a:pt x="178" y="40"/>
                      <a:pt x="178" y="40"/>
                    </a:cubicBezTo>
                    <a:cubicBezTo>
                      <a:pt x="176" y="40"/>
                      <a:pt x="182" y="46"/>
                      <a:pt x="181" y="48"/>
                    </a:cubicBezTo>
                    <a:cubicBezTo>
                      <a:pt x="180" y="49"/>
                      <a:pt x="178" y="50"/>
                      <a:pt x="177" y="51"/>
                    </a:cubicBezTo>
                    <a:cubicBezTo>
                      <a:pt x="174" y="54"/>
                      <a:pt x="175" y="60"/>
                      <a:pt x="177" y="63"/>
                    </a:cubicBezTo>
                    <a:cubicBezTo>
                      <a:pt x="178" y="66"/>
                      <a:pt x="182" y="68"/>
                      <a:pt x="184" y="72"/>
                    </a:cubicBezTo>
                    <a:cubicBezTo>
                      <a:pt x="184" y="73"/>
                      <a:pt x="185" y="75"/>
                      <a:pt x="184" y="77"/>
                    </a:cubicBezTo>
                    <a:cubicBezTo>
                      <a:pt x="184" y="77"/>
                      <a:pt x="184" y="79"/>
                      <a:pt x="183" y="79"/>
                    </a:cubicBezTo>
                    <a:cubicBezTo>
                      <a:pt x="181" y="81"/>
                      <a:pt x="177" y="77"/>
                      <a:pt x="175" y="79"/>
                    </a:cubicBezTo>
                    <a:cubicBezTo>
                      <a:pt x="174" y="79"/>
                      <a:pt x="174" y="81"/>
                      <a:pt x="174" y="81"/>
                    </a:cubicBezTo>
                    <a:cubicBezTo>
                      <a:pt x="171" y="87"/>
                      <a:pt x="174" y="99"/>
                      <a:pt x="181" y="101"/>
                    </a:cubicBezTo>
                    <a:cubicBezTo>
                      <a:pt x="182" y="101"/>
                      <a:pt x="184" y="101"/>
                      <a:pt x="184" y="101"/>
                    </a:cubicBezTo>
                    <a:cubicBezTo>
                      <a:pt x="186" y="103"/>
                      <a:pt x="182" y="106"/>
                      <a:pt x="183" y="108"/>
                    </a:cubicBezTo>
                    <a:cubicBezTo>
                      <a:pt x="183" y="109"/>
                      <a:pt x="185" y="110"/>
                      <a:pt x="186" y="111"/>
                    </a:cubicBezTo>
                    <a:cubicBezTo>
                      <a:pt x="187" y="114"/>
                      <a:pt x="187" y="119"/>
                      <a:pt x="185" y="121"/>
                    </a:cubicBezTo>
                    <a:cubicBezTo>
                      <a:pt x="184" y="123"/>
                      <a:pt x="179" y="122"/>
                      <a:pt x="178" y="124"/>
                    </a:cubicBezTo>
                    <a:cubicBezTo>
                      <a:pt x="177" y="126"/>
                      <a:pt x="178" y="128"/>
                      <a:pt x="177" y="130"/>
                    </a:cubicBezTo>
                    <a:cubicBezTo>
                      <a:pt x="175" y="133"/>
                      <a:pt x="170" y="133"/>
                      <a:pt x="168" y="135"/>
                    </a:cubicBezTo>
                    <a:cubicBezTo>
                      <a:pt x="167" y="137"/>
                      <a:pt x="165" y="139"/>
                      <a:pt x="165" y="141"/>
                    </a:cubicBezTo>
                    <a:cubicBezTo>
                      <a:pt x="164" y="144"/>
                      <a:pt x="166" y="148"/>
                      <a:pt x="167" y="151"/>
                    </a:cubicBezTo>
                    <a:cubicBezTo>
                      <a:pt x="168" y="154"/>
                      <a:pt x="175" y="157"/>
                      <a:pt x="173" y="159"/>
                    </a:cubicBezTo>
                    <a:cubicBezTo>
                      <a:pt x="172" y="160"/>
                      <a:pt x="170" y="160"/>
                      <a:pt x="170" y="160"/>
                    </a:cubicBezTo>
                    <a:cubicBezTo>
                      <a:pt x="169" y="161"/>
                      <a:pt x="170" y="163"/>
                      <a:pt x="169" y="164"/>
                    </a:cubicBezTo>
                    <a:cubicBezTo>
                      <a:pt x="168" y="165"/>
                      <a:pt x="165" y="162"/>
                      <a:pt x="164" y="162"/>
                    </a:cubicBezTo>
                    <a:cubicBezTo>
                      <a:pt x="159" y="161"/>
                      <a:pt x="169" y="174"/>
                      <a:pt x="166" y="180"/>
                    </a:cubicBezTo>
                    <a:cubicBezTo>
                      <a:pt x="165" y="182"/>
                      <a:pt x="163" y="184"/>
                      <a:pt x="162" y="186"/>
                    </a:cubicBezTo>
                    <a:cubicBezTo>
                      <a:pt x="161" y="188"/>
                      <a:pt x="160" y="190"/>
                      <a:pt x="160" y="193"/>
                    </a:cubicBezTo>
                    <a:cubicBezTo>
                      <a:pt x="160" y="195"/>
                      <a:pt x="159" y="197"/>
                      <a:pt x="160" y="199"/>
                    </a:cubicBezTo>
                    <a:cubicBezTo>
                      <a:pt x="161" y="199"/>
                      <a:pt x="164" y="200"/>
                      <a:pt x="164" y="201"/>
                    </a:cubicBezTo>
                    <a:cubicBezTo>
                      <a:pt x="164" y="201"/>
                      <a:pt x="162" y="202"/>
                      <a:pt x="162" y="203"/>
                    </a:cubicBezTo>
                    <a:cubicBezTo>
                      <a:pt x="161" y="205"/>
                      <a:pt x="162" y="208"/>
                      <a:pt x="162" y="209"/>
                    </a:cubicBezTo>
                    <a:cubicBezTo>
                      <a:pt x="160" y="212"/>
                      <a:pt x="155" y="213"/>
                      <a:pt x="153" y="215"/>
                    </a:cubicBezTo>
                    <a:cubicBezTo>
                      <a:pt x="149" y="219"/>
                      <a:pt x="147" y="225"/>
                      <a:pt x="147" y="230"/>
                    </a:cubicBezTo>
                    <a:cubicBezTo>
                      <a:pt x="147" y="234"/>
                      <a:pt x="146" y="240"/>
                      <a:pt x="149" y="241"/>
                    </a:cubicBezTo>
                    <a:cubicBezTo>
                      <a:pt x="151" y="242"/>
                      <a:pt x="154" y="241"/>
                      <a:pt x="155" y="242"/>
                    </a:cubicBezTo>
                    <a:cubicBezTo>
                      <a:pt x="155" y="243"/>
                      <a:pt x="155" y="243"/>
                      <a:pt x="155" y="244"/>
                    </a:cubicBezTo>
                    <a:cubicBezTo>
                      <a:pt x="155" y="245"/>
                      <a:pt x="155" y="246"/>
                      <a:pt x="155" y="247"/>
                    </a:cubicBezTo>
                    <a:cubicBezTo>
                      <a:pt x="154" y="248"/>
                      <a:pt x="149" y="247"/>
                      <a:pt x="148" y="248"/>
                    </a:cubicBezTo>
                    <a:cubicBezTo>
                      <a:pt x="148" y="250"/>
                      <a:pt x="150" y="252"/>
                      <a:pt x="149" y="254"/>
                    </a:cubicBezTo>
                    <a:cubicBezTo>
                      <a:pt x="148" y="257"/>
                      <a:pt x="141" y="258"/>
                      <a:pt x="139" y="261"/>
                    </a:cubicBezTo>
                    <a:cubicBezTo>
                      <a:pt x="137" y="263"/>
                      <a:pt x="138" y="267"/>
                      <a:pt x="136" y="269"/>
                    </a:cubicBezTo>
                    <a:cubicBezTo>
                      <a:pt x="135" y="270"/>
                      <a:pt x="134" y="270"/>
                      <a:pt x="133" y="270"/>
                    </a:cubicBezTo>
                    <a:cubicBezTo>
                      <a:pt x="132" y="271"/>
                      <a:pt x="132" y="267"/>
                      <a:pt x="130" y="267"/>
                    </a:cubicBezTo>
                    <a:cubicBezTo>
                      <a:pt x="129" y="267"/>
                      <a:pt x="128" y="267"/>
                      <a:pt x="127" y="267"/>
                    </a:cubicBezTo>
                    <a:cubicBezTo>
                      <a:pt x="124" y="267"/>
                      <a:pt x="119" y="272"/>
                      <a:pt x="117" y="270"/>
                    </a:cubicBezTo>
                    <a:cubicBezTo>
                      <a:pt x="115" y="270"/>
                      <a:pt x="114" y="266"/>
                      <a:pt x="113" y="266"/>
                    </a:cubicBezTo>
                    <a:cubicBezTo>
                      <a:pt x="111" y="265"/>
                      <a:pt x="109" y="265"/>
                      <a:pt x="107" y="265"/>
                    </a:cubicBezTo>
                    <a:cubicBezTo>
                      <a:pt x="105" y="265"/>
                      <a:pt x="104" y="266"/>
                      <a:pt x="103" y="267"/>
                    </a:cubicBezTo>
                    <a:cubicBezTo>
                      <a:pt x="100" y="268"/>
                      <a:pt x="96" y="265"/>
                      <a:pt x="93" y="266"/>
                    </a:cubicBezTo>
                    <a:cubicBezTo>
                      <a:pt x="91" y="266"/>
                      <a:pt x="90" y="272"/>
                      <a:pt x="88" y="272"/>
                    </a:cubicBezTo>
                    <a:cubicBezTo>
                      <a:pt x="86" y="272"/>
                      <a:pt x="85" y="270"/>
                      <a:pt x="83" y="269"/>
                    </a:cubicBezTo>
                    <a:cubicBezTo>
                      <a:pt x="80" y="268"/>
                      <a:pt x="74" y="273"/>
                      <a:pt x="71" y="271"/>
                    </a:cubicBezTo>
                    <a:cubicBezTo>
                      <a:pt x="69" y="270"/>
                      <a:pt x="68" y="265"/>
                      <a:pt x="66" y="264"/>
                    </a:cubicBezTo>
                    <a:cubicBezTo>
                      <a:pt x="63" y="262"/>
                      <a:pt x="59" y="262"/>
                      <a:pt x="58" y="261"/>
                    </a:cubicBezTo>
                    <a:cubicBezTo>
                      <a:pt x="56" y="259"/>
                      <a:pt x="64" y="255"/>
                      <a:pt x="65" y="251"/>
                    </a:cubicBezTo>
                    <a:cubicBezTo>
                      <a:pt x="66" y="248"/>
                      <a:pt x="66" y="245"/>
                      <a:pt x="65" y="243"/>
                    </a:cubicBezTo>
                    <a:cubicBezTo>
                      <a:pt x="64" y="238"/>
                      <a:pt x="58" y="231"/>
                      <a:pt x="56" y="232"/>
                    </a:cubicBezTo>
                    <a:cubicBezTo>
                      <a:pt x="54" y="233"/>
                      <a:pt x="54" y="239"/>
                      <a:pt x="52" y="239"/>
                    </a:cubicBezTo>
                    <a:cubicBezTo>
                      <a:pt x="51" y="239"/>
                      <a:pt x="49" y="237"/>
                      <a:pt x="47" y="236"/>
                    </a:cubicBezTo>
                    <a:cubicBezTo>
                      <a:pt x="46" y="236"/>
                      <a:pt x="44" y="237"/>
                      <a:pt x="42" y="237"/>
                    </a:cubicBezTo>
                    <a:cubicBezTo>
                      <a:pt x="35" y="239"/>
                      <a:pt x="51" y="256"/>
                      <a:pt x="46" y="261"/>
                    </a:cubicBezTo>
                    <a:cubicBezTo>
                      <a:pt x="44" y="263"/>
                      <a:pt x="42" y="264"/>
                      <a:pt x="40" y="266"/>
                    </a:cubicBezTo>
                    <a:cubicBezTo>
                      <a:pt x="39" y="268"/>
                      <a:pt x="42" y="273"/>
                      <a:pt x="40" y="277"/>
                    </a:cubicBezTo>
                    <a:cubicBezTo>
                      <a:pt x="40" y="278"/>
                      <a:pt x="39" y="280"/>
                      <a:pt x="38" y="281"/>
                    </a:cubicBezTo>
                    <a:cubicBezTo>
                      <a:pt x="36" y="282"/>
                      <a:pt x="33" y="283"/>
                      <a:pt x="31" y="283"/>
                    </a:cubicBezTo>
                    <a:cubicBezTo>
                      <a:pt x="29" y="282"/>
                      <a:pt x="28" y="277"/>
                      <a:pt x="28" y="273"/>
                    </a:cubicBezTo>
                    <a:cubicBezTo>
                      <a:pt x="26" y="266"/>
                      <a:pt x="34" y="259"/>
                      <a:pt x="33" y="252"/>
                    </a:cubicBezTo>
                    <a:cubicBezTo>
                      <a:pt x="33" y="249"/>
                      <a:pt x="30" y="246"/>
                      <a:pt x="31" y="243"/>
                    </a:cubicBezTo>
                    <a:cubicBezTo>
                      <a:pt x="31" y="242"/>
                      <a:pt x="33" y="239"/>
                      <a:pt x="32" y="238"/>
                    </a:cubicBezTo>
                    <a:cubicBezTo>
                      <a:pt x="32" y="237"/>
                      <a:pt x="29" y="236"/>
                      <a:pt x="28" y="235"/>
                    </a:cubicBezTo>
                    <a:cubicBezTo>
                      <a:pt x="27" y="233"/>
                      <a:pt x="32" y="229"/>
                      <a:pt x="31" y="226"/>
                    </a:cubicBezTo>
                    <a:cubicBezTo>
                      <a:pt x="31" y="225"/>
                      <a:pt x="30" y="224"/>
                      <a:pt x="29" y="223"/>
                    </a:cubicBezTo>
                    <a:cubicBezTo>
                      <a:pt x="25" y="216"/>
                      <a:pt x="37" y="205"/>
                      <a:pt x="31" y="201"/>
                    </a:cubicBezTo>
                    <a:cubicBezTo>
                      <a:pt x="30" y="200"/>
                      <a:pt x="29" y="199"/>
                      <a:pt x="28" y="199"/>
                    </a:cubicBezTo>
                    <a:cubicBezTo>
                      <a:pt x="27" y="197"/>
                      <a:pt x="28" y="194"/>
                      <a:pt x="27" y="192"/>
                    </a:cubicBezTo>
                    <a:cubicBezTo>
                      <a:pt x="26" y="192"/>
                      <a:pt x="25" y="191"/>
                      <a:pt x="24" y="191"/>
                    </a:cubicBezTo>
                    <a:cubicBezTo>
                      <a:pt x="22" y="191"/>
                      <a:pt x="23" y="196"/>
                      <a:pt x="22" y="198"/>
                    </a:cubicBezTo>
                    <a:cubicBezTo>
                      <a:pt x="21" y="200"/>
                      <a:pt x="18" y="203"/>
                      <a:pt x="15" y="202"/>
                    </a:cubicBezTo>
                    <a:cubicBezTo>
                      <a:pt x="14" y="202"/>
                      <a:pt x="13" y="202"/>
                      <a:pt x="12" y="202"/>
                    </a:cubicBezTo>
                    <a:cubicBezTo>
                      <a:pt x="11" y="202"/>
                      <a:pt x="11" y="204"/>
                      <a:pt x="11" y="205"/>
                    </a:cubicBezTo>
                    <a:cubicBezTo>
                      <a:pt x="10" y="206"/>
                      <a:pt x="10" y="208"/>
                      <a:pt x="11" y="209"/>
                    </a:cubicBezTo>
                    <a:cubicBezTo>
                      <a:pt x="11" y="211"/>
                      <a:pt x="15" y="211"/>
                      <a:pt x="16" y="213"/>
                    </a:cubicBezTo>
                    <a:cubicBezTo>
                      <a:pt x="18" y="216"/>
                      <a:pt x="17" y="221"/>
                      <a:pt x="16" y="224"/>
                    </a:cubicBezTo>
                    <a:cubicBezTo>
                      <a:pt x="15" y="228"/>
                      <a:pt x="9" y="232"/>
                      <a:pt x="9" y="235"/>
                    </a:cubicBezTo>
                    <a:cubicBezTo>
                      <a:pt x="9" y="240"/>
                      <a:pt x="23" y="244"/>
                      <a:pt x="25" y="249"/>
                    </a:cubicBezTo>
                    <a:cubicBezTo>
                      <a:pt x="26" y="255"/>
                      <a:pt x="10" y="263"/>
                      <a:pt x="12" y="270"/>
                    </a:cubicBezTo>
                    <a:cubicBezTo>
                      <a:pt x="13" y="272"/>
                      <a:pt x="15" y="273"/>
                      <a:pt x="16" y="275"/>
                    </a:cubicBezTo>
                    <a:cubicBezTo>
                      <a:pt x="18" y="279"/>
                      <a:pt x="15" y="285"/>
                      <a:pt x="18" y="287"/>
                    </a:cubicBezTo>
                    <a:cubicBezTo>
                      <a:pt x="20" y="288"/>
                      <a:pt x="22" y="288"/>
                      <a:pt x="23" y="289"/>
                    </a:cubicBezTo>
                    <a:cubicBezTo>
                      <a:pt x="28" y="293"/>
                      <a:pt x="28" y="305"/>
                      <a:pt x="25" y="307"/>
                    </a:cubicBezTo>
                    <a:cubicBezTo>
                      <a:pt x="22" y="309"/>
                      <a:pt x="13" y="304"/>
                      <a:pt x="9" y="306"/>
                    </a:cubicBezTo>
                    <a:cubicBezTo>
                      <a:pt x="4" y="308"/>
                      <a:pt x="0" y="319"/>
                      <a:pt x="3" y="325"/>
                    </a:cubicBezTo>
                    <a:cubicBezTo>
                      <a:pt x="3" y="326"/>
                      <a:pt x="4" y="328"/>
                      <a:pt x="6" y="329"/>
                    </a:cubicBezTo>
                    <a:cubicBezTo>
                      <a:pt x="7" y="330"/>
                      <a:pt x="8" y="330"/>
                      <a:pt x="9" y="331"/>
                    </a:cubicBezTo>
                    <a:cubicBezTo>
                      <a:pt x="12" y="332"/>
                      <a:pt x="9" y="338"/>
                      <a:pt x="11" y="341"/>
                    </a:cubicBezTo>
                    <a:cubicBezTo>
                      <a:pt x="13" y="344"/>
                      <a:pt x="20" y="347"/>
                      <a:pt x="26" y="348"/>
                    </a:cubicBezTo>
                    <a:cubicBezTo>
                      <a:pt x="27" y="348"/>
                      <a:pt x="28" y="348"/>
                      <a:pt x="28" y="348"/>
                    </a:cubicBezTo>
                    <a:cubicBezTo>
                      <a:pt x="31" y="347"/>
                      <a:pt x="29" y="339"/>
                      <a:pt x="31" y="339"/>
                    </a:cubicBezTo>
                    <a:cubicBezTo>
                      <a:pt x="33" y="339"/>
                      <a:pt x="34" y="340"/>
                      <a:pt x="35" y="340"/>
                    </a:cubicBezTo>
                    <a:cubicBezTo>
                      <a:pt x="36" y="339"/>
                      <a:pt x="37" y="338"/>
                      <a:pt x="38" y="338"/>
                    </a:cubicBezTo>
                    <a:cubicBezTo>
                      <a:pt x="39" y="338"/>
                      <a:pt x="40" y="338"/>
                      <a:pt x="41" y="339"/>
                    </a:cubicBezTo>
                    <a:cubicBezTo>
                      <a:pt x="43" y="341"/>
                      <a:pt x="43" y="344"/>
                      <a:pt x="42" y="346"/>
                    </a:cubicBezTo>
                    <a:cubicBezTo>
                      <a:pt x="41" y="348"/>
                      <a:pt x="37" y="349"/>
                      <a:pt x="37" y="351"/>
                    </a:cubicBezTo>
                    <a:cubicBezTo>
                      <a:pt x="36" y="353"/>
                      <a:pt x="39" y="357"/>
                      <a:pt x="37" y="359"/>
                    </a:cubicBezTo>
                    <a:cubicBezTo>
                      <a:pt x="37" y="360"/>
                      <a:pt x="36" y="360"/>
                      <a:pt x="36" y="361"/>
                    </a:cubicBezTo>
                    <a:cubicBezTo>
                      <a:pt x="35" y="361"/>
                      <a:pt x="33" y="359"/>
                      <a:pt x="32" y="358"/>
                    </a:cubicBezTo>
                    <a:cubicBezTo>
                      <a:pt x="30" y="358"/>
                      <a:pt x="26" y="358"/>
                      <a:pt x="25" y="359"/>
                    </a:cubicBezTo>
                    <a:cubicBezTo>
                      <a:pt x="23" y="360"/>
                      <a:pt x="26" y="364"/>
                      <a:pt x="25" y="366"/>
                    </a:cubicBezTo>
                    <a:cubicBezTo>
                      <a:pt x="25" y="369"/>
                      <a:pt x="19" y="371"/>
                      <a:pt x="19" y="374"/>
                    </a:cubicBezTo>
                    <a:cubicBezTo>
                      <a:pt x="20" y="376"/>
                      <a:pt x="25" y="377"/>
                      <a:pt x="26" y="379"/>
                    </a:cubicBezTo>
                    <a:cubicBezTo>
                      <a:pt x="27" y="381"/>
                      <a:pt x="27" y="383"/>
                      <a:pt x="28" y="384"/>
                    </a:cubicBezTo>
                    <a:cubicBezTo>
                      <a:pt x="29" y="388"/>
                      <a:pt x="36" y="389"/>
                      <a:pt x="38" y="392"/>
                    </a:cubicBezTo>
                    <a:cubicBezTo>
                      <a:pt x="40" y="396"/>
                      <a:pt x="34" y="402"/>
                      <a:pt x="37" y="406"/>
                    </a:cubicBezTo>
                    <a:cubicBezTo>
                      <a:pt x="37" y="407"/>
                      <a:pt x="38" y="407"/>
                      <a:pt x="39" y="408"/>
                    </a:cubicBezTo>
                    <a:cubicBezTo>
                      <a:pt x="40" y="410"/>
                      <a:pt x="39" y="413"/>
                      <a:pt x="39" y="416"/>
                    </a:cubicBezTo>
                    <a:cubicBezTo>
                      <a:pt x="40" y="421"/>
                      <a:pt x="50" y="427"/>
                      <a:pt x="48" y="430"/>
                    </a:cubicBezTo>
                    <a:cubicBezTo>
                      <a:pt x="47" y="433"/>
                      <a:pt x="37" y="433"/>
                      <a:pt x="37" y="435"/>
                    </a:cubicBezTo>
                    <a:cubicBezTo>
                      <a:pt x="36" y="437"/>
                      <a:pt x="39" y="439"/>
                      <a:pt x="40" y="441"/>
                    </a:cubicBezTo>
                    <a:cubicBezTo>
                      <a:pt x="40" y="443"/>
                      <a:pt x="40" y="445"/>
                      <a:pt x="40" y="447"/>
                    </a:cubicBezTo>
                    <a:cubicBezTo>
                      <a:pt x="39" y="449"/>
                      <a:pt x="37" y="452"/>
                      <a:pt x="35" y="453"/>
                    </a:cubicBezTo>
                    <a:cubicBezTo>
                      <a:pt x="33" y="455"/>
                      <a:pt x="30" y="455"/>
                      <a:pt x="28" y="455"/>
                    </a:cubicBezTo>
                    <a:cubicBezTo>
                      <a:pt x="25" y="454"/>
                      <a:pt x="20" y="449"/>
                      <a:pt x="19" y="449"/>
                    </a:cubicBezTo>
                    <a:cubicBezTo>
                      <a:pt x="18" y="450"/>
                      <a:pt x="21" y="457"/>
                      <a:pt x="24" y="460"/>
                    </a:cubicBezTo>
                    <a:cubicBezTo>
                      <a:pt x="27" y="463"/>
                      <a:pt x="33" y="462"/>
                      <a:pt x="37" y="465"/>
                    </a:cubicBezTo>
                    <a:cubicBezTo>
                      <a:pt x="39" y="467"/>
                      <a:pt x="42" y="468"/>
                      <a:pt x="43" y="471"/>
                    </a:cubicBezTo>
                    <a:cubicBezTo>
                      <a:pt x="44" y="472"/>
                      <a:pt x="44" y="474"/>
                      <a:pt x="44" y="476"/>
                    </a:cubicBezTo>
                    <a:cubicBezTo>
                      <a:pt x="43" y="478"/>
                      <a:pt x="42" y="474"/>
                      <a:pt x="43" y="476"/>
                    </a:cubicBezTo>
                    <a:cubicBezTo>
                      <a:pt x="43" y="477"/>
                      <a:pt x="47" y="479"/>
                      <a:pt x="46" y="480"/>
                    </a:cubicBezTo>
                    <a:cubicBezTo>
                      <a:pt x="38" y="484"/>
                      <a:pt x="41" y="487"/>
                      <a:pt x="43" y="487"/>
                    </a:cubicBezTo>
                  </a:path>
                </a:pathLst>
              </a:custGeom>
              <a:noFill/>
              <a:ln w="49276" cap="sq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562" name="Freeform 10"/>
              <p:cNvSpPr>
                <a:spLocks/>
              </p:cNvSpPr>
              <p:nvPr/>
            </p:nvSpPr>
            <p:spPr bwMode="auto">
              <a:xfrm rot="298614">
                <a:off x="4147" y="2479"/>
                <a:ext cx="818" cy="548"/>
              </a:xfrm>
              <a:custGeom>
                <a:avLst/>
                <a:gdLst>
                  <a:gd name="T0" fmla="*/ 2147483647 w 165"/>
                  <a:gd name="T1" fmla="*/ 0 h 99"/>
                  <a:gd name="T2" fmla="*/ 2147483647 w 165"/>
                  <a:gd name="T3" fmla="*/ 2147483647 h 99"/>
                  <a:gd name="T4" fmla="*/ 2147483647 w 165"/>
                  <a:gd name="T5" fmla="*/ 2147483647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2147483647 w 165"/>
                  <a:gd name="T15" fmla="*/ 2147483647 h 99"/>
                  <a:gd name="T16" fmla="*/ 2147483647 w 165"/>
                  <a:gd name="T17" fmla="*/ 2147483647 h 99"/>
                  <a:gd name="T18" fmla="*/ 2147483647 w 165"/>
                  <a:gd name="T19" fmla="*/ 2147483647 h 99"/>
                  <a:gd name="T20" fmla="*/ 2147483647 w 165"/>
                  <a:gd name="T21" fmla="*/ 2147483647 h 99"/>
                  <a:gd name="T22" fmla="*/ 2147483647 w 165"/>
                  <a:gd name="T23" fmla="*/ 2147483647 h 99"/>
                  <a:gd name="T24" fmla="*/ 2147483647 w 165"/>
                  <a:gd name="T25" fmla="*/ 2147483647 h 99"/>
                  <a:gd name="T26" fmla="*/ 2147483647 w 165"/>
                  <a:gd name="T27" fmla="*/ 2147483647 h 99"/>
                  <a:gd name="T28" fmla="*/ 2147483647 w 165"/>
                  <a:gd name="T29" fmla="*/ 2147483647 h 99"/>
                  <a:gd name="T30" fmla="*/ 2147483647 w 165"/>
                  <a:gd name="T31" fmla="*/ 2147483647 h 99"/>
                  <a:gd name="T32" fmla="*/ 2147483647 w 165"/>
                  <a:gd name="T33" fmla="*/ 2147483647 h 99"/>
                  <a:gd name="T34" fmla="*/ 2147483647 w 165"/>
                  <a:gd name="T35" fmla="*/ 2147483647 h 99"/>
                  <a:gd name="T36" fmla="*/ 2147483647 w 165"/>
                  <a:gd name="T37" fmla="*/ 2147483647 h 99"/>
                  <a:gd name="T38" fmla="*/ 2147483647 w 165"/>
                  <a:gd name="T39" fmla="*/ 2147483647 h 99"/>
                  <a:gd name="T40" fmla="*/ 2147483647 w 165"/>
                  <a:gd name="T41" fmla="*/ 2147483647 h 99"/>
                  <a:gd name="T42" fmla="*/ 2147483647 w 165"/>
                  <a:gd name="T43" fmla="*/ 2147483647 h 99"/>
                  <a:gd name="T44" fmla="*/ 2147483647 w 165"/>
                  <a:gd name="T45" fmla="*/ 2147483647 h 99"/>
                  <a:gd name="T46" fmla="*/ 2147483647 w 165"/>
                  <a:gd name="T47" fmla="*/ 2147483647 h 99"/>
                  <a:gd name="T48" fmla="*/ 2147483647 w 165"/>
                  <a:gd name="T49" fmla="*/ 2147483647 h 99"/>
                  <a:gd name="T50" fmla="*/ 2147483647 w 165"/>
                  <a:gd name="T51" fmla="*/ 2147483647 h 99"/>
                  <a:gd name="T52" fmla="*/ 2147483647 w 165"/>
                  <a:gd name="T53" fmla="*/ 2147483647 h 99"/>
                  <a:gd name="T54" fmla="*/ 2147483647 w 165"/>
                  <a:gd name="T55" fmla="*/ 2147483647 h 99"/>
                  <a:gd name="T56" fmla="*/ 2147483647 w 165"/>
                  <a:gd name="T57" fmla="*/ 2147483647 h 99"/>
                  <a:gd name="T58" fmla="*/ 2147483647 w 165"/>
                  <a:gd name="T59" fmla="*/ 2147483647 h 99"/>
                  <a:gd name="T60" fmla="*/ 2147483647 w 165"/>
                  <a:gd name="T61" fmla="*/ 2147483647 h 99"/>
                  <a:gd name="T62" fmla="*/ 2147483647 w 165"/>
                  <a:gd name="T63" fmla="*/ 2147483647 h 99"/>
                  <a:gd name="T64" fmla="*/ 2147483647 w 165"/>
                  <a:gd name="T65" fmla="*/ 2147483647 h 99"/>
                  <a:gd name="T66" fmla="*/ 2147483647 w 165"/>
                  <a:gd name="T67" fmla="*/ 2147483647 h 99"/>
                  <a:gd name="T68" fmla="*/ 2147483647 w 165"/>
                  <a:gd name="T69" fmla="*/ 2147483647 h 99"/>
                  <a:gd name="T70" fmla="*/ 2147483647 w 165"/>
                  <a:gd name="T71" fmla="*/ 2147483647 h 99"/>
                  <a:gd name="T72" fmla="*/ 2147483647 w 165"/>
                  <a:gd name="T73" fmla="*/ 2147483647 h 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5"/>
                  <a:gd name="T112" fmla="*/ 0 h 99"/>
                  <a:gd name="T113" fmla="*/ 165 w 165"/>
                  <a:gd name="T114" fmla="*/ 99 h 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5" h="99">
                    <a:moveTo>
                      <a:pt x="1" y="0"/>
                    </a:moveTo>
                    <a:cubicBezTo>
                      <a:pt x="0" y="2"/>
                      <a:pt x="0" y="4"/>
                      <a:pt x="1" y="6"/>
                    </a:cubicBezTo>
                    <a:cubicBezTo>
                      <a:pt x="1" y="10"/>
                      <a:pt x="7" y="12"/>
                      <a:pt x="8" y="16"/>
                    </a:cubicBezTo>
                    <a:cubicBezTo>
                      <a:pt x="9" y="18"/>
                      <a:pt x="7" y="21"/>
                      <a:pt x="7" y="23"/>
                    </a:cubicBezTo>
                    <a:cubicBezTo>
                      <a:pt x="8" y="26"/>
                      <a:pt x="10" y="29"/>
                      <a:pt x="13" y="31"/>
                    </a:cubicBezTo>
                    <a:cubicBezTo>
                      <a:pt x="15" y="32"/>
                      <a:pt x="17" y="34"/>
                      <a:pt x="20" y="34"/>
                    </a:cubicBezTo>
                    <a:cubicBezTo>
                      <a:pt x="23" y="33"/>
                      <a:pt x="24" y="25"/>
                      <a:pt x="27" y="25"/>
                    </a:cubicBezTo>
                    <a:cubicBezTo>
                      <a:pt x="28" y="25"/>
                      <a:pt x="30" y="26"/>
                      <a:pt x="31" y="26"/>
                    </a:cubicBezTo>
                    <a:cubicBezTo>
                      <a:pt x="35" y="28"/>
                      <a:pt x="27" y="42"/>
                      <a:pt x="30" y="41"/>
                    </a:cubicBezTo>
                    <a:cubicBezTo>
                      <a:pt x="31" y="41"/>
                      <a:pt x="34" y="38"/>
                      <a:pt x="35" y="38"/>
                    </a:cubicBezTo>
                    <a:cubicBezTo>
                      <a:pt x="35" y="39"/>
                      <a:pt x="35" y="41"/>
                      <a:pt x="36" y="42"/>
                    </a:cubicBezTo>
                    <a:cubicBezTo>
                      <a:pt x="39" y="46"/>
                      <a:pt x="50" y="46"/>
                      <a:pt x="54" y="43"/>
                    </a:cubicBezTo>
                    <a:cubicBezTo>
                      <a:pt x="56" y="42"/>
                      <a:pt x="57" y="38"/>
                      <a:pt x="59" y="35"/>
                    </a:cubicBezTo>
                    <a:cubicBezTo>
                      <a:pt x="61" y="32"/>
                      <a:pt x="64" y="28"/>
                      <a:pt x="68" y="28"/>
                    </a:cubicBezTo>
                    <a:cubicBezTo>
                      <a:pt x="68" y="28"/>
                      <a:pt x="69" y="28"/>
                      <a:pt x="70" y="29"/>
                    </a:cubicBezTo>
                    <a:cubicBezTo>
                      <a:pt x="73" y="30"/>
                      <a:pt x="72" y="39"/>
                      <a:pt x="74" y="39"/>
                    </a:cubicBezTo>
                    <a:cubicBezTo>
                      <a:pt x="76" y="39"/>
                      <a:pt x="80" y="31"/>
                      <a:pt x="83" y="32"/>
                    </a:cubicBezTo>
                    <a:cubicBezTo>
                      <a:pt x="84" y="33"/>
                      <a:pt x="85" y="38"/>
                      <a:pt x="87" y="39"/>
                    </a:cubicBezTo>
                    <a:cubicBezTo>
                      <a:pt x="89" y="41"/>
                      <a:pt x="95" y="39"/>
                      <a:pt x="97" y="42"/>
                    </a:cubicBezTo>
                    <a:cubicBezTo>
                      <a:pt x="98" y="43"/>
                      <a:pt x="98" y="46"/>
                      <a:pt x="99" y="47"/>
                    </a:cubicBezTo>
                    <a:cubicBezTo>
                      <a:pt x="100" y="48"/>
                      <a:pt x="102" y="48"/>
                      <a:pt x="102" y="48"/>
                    </a:cubicBezTo>
                    <a:cubicBezTo>
                      <a:pt x="105" y="50"/>
                      <a:pt x="96" y="54"/>
                      <a:pt x="96" y="57"/>
                    </a:cubicBezTo>
                    <a:cubicBezTo>
                      <a:pt x="97" y="60"/>
                      <a:pt x="102" y="61"/>
                      <a:pt x="102" y="64"/>
                    </a:cubicBezTo>
                    <a:cubicBezTo>
                      <a:pt x="103" y="66"/>
                      <a:pt x="102" y="69"/>
                      <a:pt x="103" y="70"/>
                    </a:cubicBezTo>
                    <a:cubicBezTo>
                      <a:pt x="105" y="72"/>
                      <a:pt x="109" y="74"/>
                      <a:pt x="112" y="73"/>
                    </a:cubicBezTo>
                    <a:cubicBezTo>
                      <a:pt x="114" y="72"/>
                      <a:pt x="114" y="68"/>
                      <a:pt x="117" y="67"/>
                    </a:cubicBezTo>
                    <a:cubicBezTo>
                      <a:pt x="118" y="67"/>
                      <a:pt x="121" y="67"/>
                      <a:pt x="121" y="67"/>
                    </a:cubicBezTo>
                    <a:cubicBezTo>
                      <a:pt x="123" y="66"/>
                      <a:pt x="123" y="64"/>
                      <a:pt x="124" y="63"/>
                    </a:cubicBezTo>
                    <a:cubicBezTo>
                      <a:pt x="126" y="62"/>
                      <a:pt x="130" y="62"/>
                      <a:pt x="132" y="62"/>
                    </a:cubicBezTo>
                    <a:cubicBezTo>
                      <a:pt x="136" y="63"/>
                      <a:pt x="124" y="75"/>
                      <a:pt x="125" y="82"/>
                    </a:cubicBezTo>
                    <a:cubicBezTo>
                      <a:pt x="126" y="85"/>
                      <a:pt x="127" y="90"/>
                      <a:pt x="130" y="92"/>
                    </a:cubicBezTo>
                    <a:cubicBezTo>
                      <a:pt x="131" y="92"/>
                      <a:pt x="133" y="92"/>
                      <a:pt x="135" y="92"/>
                    </a:cubicBezTo>
                    <a:cubicBezTo>
                      <a:pt x="135" y="93"/>
                      <a:pt x="136" y="95"/>
                      <a:pt x="137" y="95"/>
                    </a:cubicBezTo>
                    <a:cubicBezTo>
                      <a:pt x="141" y="99"/>
                      <a:pt x="146" y="86"/>
                      <a:pt x="152" y="84"/>
                    </a:cubicBezTo>
                    <a:cubicBezTo>
                      <a:pt x="154" y="84"/>
                      <a:pt x="155" y="83"/>
                      <a:pt x="157" y="83"/>
                    </a:cubicBezTo>
                    <a:cubicBezTo>
                      <a:pt x="159" y="84"/>
                      <a:pt x="165" y="89"/>
                      <a:pt x="164" y="88"/>
                    </a:cubicBezTo>
                    <a:cubicBezTo>
                      <a:pt x="164" y="87"/>
                      <a:pt x="163" y="87"/>
                      <a:pt x="163" y="86"/>
                    </a:cubicBezTo>
                  </a:path>
                </a:pathLst>
              </a:custGeom>
              <a:noFill/>
              <a:ln w="49276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2B4894BD-D3AB-4259-93D0-799AC0F40FCB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282575"/>
            <a:ext cx="9144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Colorado River Basin Conditions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0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471060" y="1257925"/>
            <a:ext cx="858288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9400" indent="-279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buClr>
                <a:srgbClr val="000066"/>
              </a:buClr>
              <a:buSzPct val="75000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No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clear signal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the Upper Basin 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 algn="ctr" eaLnBrk="1" hangingPunct="1">
              <a:spcBef>
                <a:spcPts val="600"/>
              </a:spcBef>
              <a:buClr>
                <a:srgbClr val="000066"/>
              </a:buClr>
              <a:buSzPct val="75000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equal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chance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of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above- and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below-normal temperature and precipitation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5330"/>
            <a:ext cx="8582880" cy="441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38200" y="9144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70000"/>
              </a:lnSpc>
              <a:spcBef>
                <a:spcPts val="372"/>
              </a:spcBef>
              <a:defRPr/>
            </a:pPr>
            <a:r>
              <a:rPr lang="en-US" sz="2400" b="1" dirty="0">
                <a:ea typeface="+mj-ea"/>
                <a:cs typeface="+mj-cs"/>
              </a:rPr>
              <a:t>U.S. Winter </a:t>
            </a:r>
            <a:r>
              <a:rPr lang="en-US" sz="2400" b="1" dirty="0" smtClean="0">
                <a:ea typeface="+mj-ea"/>
                <a:cs typeface="+mj-cs"/>
              </a:rPr>
              <a:t>Outlook (December – February)</a:t>
            </a:r>
            <a:endParaRPr lang="en-US" sz="2400" b="1" dirty="0"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867400" y="6443246"/>
            <a:ext cx="3096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Source: </a:t>
            </a:r>
            <a:r>
              <a:rPr lang="en-US" sz="1600" dirty="0" smtClean="0">
                <a:latin typeface="+mj-lt"/>
              </a:rPr>
              <a:t>NOAA  CPC/ NWS / CBRFC</a:t>
            </a:r>
            <a:endParaRPr lang="en-US" sz="1600" dirty="0">
              <a:latin typeface="+mj-l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282575"/>
            <a:ext cx="9144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Colorado River Basin Conditions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79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Southern Nevada Water Authority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06678153"/>
              </p:ext>
            </p:extLst>
          </p:nvPr>
        </p:nvGraphicFramePr>
        <p:xfrm>
          <a:off x="533400" y="3124200"/>
          <a:ext cx="3886200" cy="3422650"/>
        </p:xfrm>
        <a:graphic>
          <a:graphicData uri="http://schemas.openxmlformats.org/presentationml/2006/ole">
            <p:oleObj spid="_x0000_s1134" name="Photo Editor Photo" r:id="rId4" imgW="15289759" imgH="13460704" progId="">
              <p:embed/>
            </p:oleObj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33900" y="3352800"/>
            <a:ext cx="4876800" cy="364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         </a:t>
            </a:r>
            <a:r>
              <a:rPr kumimoji="0" lang="en-US" u="sng" dirty="0">
                <a:solidFill>
                  <a:srgbClr val="000000"/>
                </a:solidFill>
                <a:latin typeface="Arial Unicode MS" pitchFamily="34" charset="-128"/>
              </a:rPr>
              <a:t>Member Agencies</a:t>
            </a:r>
          </a:p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  <a:buFontTx/>
              <a:buChar char="•"/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Big Bend Water District</a:t>
            </a:r>
          </a:p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  <a:buFontTx/>
              <a:buChar char="•"/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City of Boulder City</a:t>
            </a:r>
          </a:p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  <a:buFontTx/>
              <a:buChar char="•"/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City of Henderson</a:t>
            </a:r>
          </a:p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  <a:buFontTx/>
              <a:buChar char="•"/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City of Las Vegas</a:t>
            </a:r>
          </a:p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  <a:buFontTx/>
              <a:buChar char="•"/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City of North Las Vegas</a:t>
            </a:r>
          </a:p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  <a:buFontTx/>
              <a:buChar char="•"/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Clark County Water Reclamation District</a:t>
            </a:r>
          </a:p>
          <a:p>
            <a:pPr marL="223838" indent="-223838">
              <a:spcBef>
                <a:spcPct val="5000"/>
              </a:spcBef>
              <a:spcAft>
                <a:spcPct val="5000"/>
              </a:spcAft>
              <a:buClr>
                <a:srgbClr val="000000"/>
              </a:buClr>
              <a:buFontTx/>
              <a:buChar char="•"/>
            </a:pPr>
            <a:r>
              <a:rPr kumimoji="0" lang="en-US" dirty="0">
                <a:solidFill>
                  <a:srgbClr val="000000"/>
                </a:solidFill>
                <a:latin typeface="Arial Unicode MS" pitchFamily="34" charset="-128"/>
              </a:rPr>
              <a:t>Las Vegas Valley Water District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38200" y="1143000"/>
            <a:ext cx="7391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30" dirty="0">
                <a:cs typeface="Arial" pitchFamily="34" charset="0"/>
              </a:rPr>
              <a:t>The SNWA is a cooperative agency formed in </a:t>
            </a:r>
            <a:r>
              <a:rPr lang="en-US" spc="30" dirty="0" smtClean="0">
                <a:cs typeface="Arial" pitchFamily="34" charset="0"/>
              </a:rPr>
              <a:t>1991.</a:t>
            </a:r>
            <a:endParaRPr lang="en-US" spc="30" dirty="0">
              <a:cs typeface="Arial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sz="3200" spc="30" dirty="0">
              <a:cs typeface="Arial" pitchFamily="34" charset="0"/>
            </a:endParaRPr>
          </a:p>
          <a:p>
            <a:pPr marL="0" indent="0">
              <a:buNone/>
            </a:pPr>
            <a:r>
              <a:rPr lang="en-US" spc="30" dirty="0" smtClean="0">
                <a:cs typeface="Arial" pitchFamily="34" charset="0"/>
              </a:rPr>
              <a:t>SNWA’s mission </a:t>
            </a:r>
            <a:r>
              <a:rPr lang="en-US" spc="30" dirty="0">
                <a:cs typeface="Arial" pitchFamily="34" charset="0"/>
              </a:rPr>
              <a:t>is to manage the region’s water resources and develop solutions that will ensure adequate future water supplies for the Las Vegas Valley.</a:t>
            </a:r>
          </a:p>
        </p:txBody>
      </p:sp>
    </p:spTree>
    <p:extLst>
      <p:ext uri="{BB962C8B-B14F-4D97-AF65-F5344CB8AC3E}">
        <p14:creationId xmlns:p14="http://schemas.microsoft.com/office/powerpoint/2010/main" xmlns="" val="39876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789" y="685800"/>
            <a:ext cx="7829550" cy="11430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September 2013 Precipitation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7675" y="5791200"/>
            <a:ext cx="8229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The observed inflow into Lake Powell was 210% of normal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39"/>
          <a:stretch/>
        </p:blipFill>
        <p:spPr bwMode="auto">
          <a:xfrm>
            <a:off x="685800" y="1628775"/>
            <a:ext cx="7905750" cy="4086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172200" y="6214646"/>
            <a:ext cx="266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Source: </a:t>
            </a:r>
            <a:r>
              <a:rPr lang="en-US" sz="1600" dirty="0" smtClean="0">
                <a:latin typeface="+mj-lt"/>
              </a:rPr>
              <a:t>NOAA / NWS / CBRFC</a:t>
            </a:r>
            <a:endParaRPr lang="en-US" sz="1600" dirty="0">
              <a:latin typeface="+mj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282575"/>
            <a:ext cx="9144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Colorado River Basin Conditions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7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noFill/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Lake Powell Evolution Plot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6172200" y="6214646"/>
            <a:ext cx="266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latin typeface="+mj-lt"/>
              </a:rPr>
              <a:t>Source: </a:t>
            </a:r>
            <a:r>
              <a:rPr lang="en-US" sz="1600" dirty="0" smtClean="0">
                <a:latin typeface="+mj-lt"/>
              </a:rPr>
              <a:t>CBRFC</a:t>
            </a:r>
            <a:endParaRPr lang="en-US" sz="1600" dirty="0">
              <a:latin typeface="+mj-lt"/>
            </a:endParaRPr>
          </a:p>
        </p:txBody>
      </p:sp>
      <p:pic>
        <p:nvPicPr>
          <p:cNvPr id="7170" name="Picture 2" descr="http://www.cbrfc.noaa.gov/rmap/wsup/png/espplot/GLDA3.2014.0.1.0.1.1.1.0.png?ts=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752" y="1673352"/>
            <a:ext cx="8613648" cy="43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87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noFill/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Lower Virgin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River Evolution Plot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6172200" y="6214646"/>
            <a:ext cx="266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latin typeface="+mj-lt"/>
              </a:rPr>
              <a:t>Source: </a:t>
            </a:r>
            <a:r>
              <a:rPr lang="en-US" sz="1600" dirty="0" smtClean="0">
                <a:latin typeface="+mj-lt"/>
              </a:rPr>
              <a:t>CBRFC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5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706687"/>
            <a:ext cx="7016750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2668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-38100" y="2387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Southern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Nevada’s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Water Resources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752600" y="1600200"/>
            <a:ext cx="5029474" cy="4291293"/>
            <a:chOff x="130" y="1065"/>
            <a:chExt cx="2626" cy="2342"/>
          </a:xfrm>
        </p:grpSpPr>
        <p:sp>
          <p:nvSpPr>
            <p:cNvPr id="48149" name="Freeform 21"/>
            <p:cNvSpPr>
              <a:spLocks/>
            </p:cNvSpPr>
            <p:nvPr/>
          </p:nvSpPr>
          <p:spPr bwMode="auto">
            <a:xfrm>
              <a:off x="795" y="1430"/>
              <a:ext cx="1961" cy="1977"/>
            </a:xfrm>
            <a:custGeom>
              <a:avLst/>
              <a:gdLst/>
              <a:ahLst/>
              <a:cxnLst>
                <a:cxn ang="0">
                  <a:pos x="74" y="35"/>
                </a:cxn>
                <a:cxn ang="0">
                  <a:pos x="0" y="180"/>
                </a:cxn>
                <a:cxn ang="0">
                  <a:pos x="179" y="360"/>
                </a:cxn>
                <a:cxn ang="0">
                  <a:pos x="359" y="180"/>
                </a:cxn>
                <a:cxn ang="0">
                  <a:pos x="179" y="1"/>
                </a:cxn>
                <a:cxn ang="0">
                  <a:pos x="179" y="1"/>
                </a:cxn>
                <a:cxn ang="0">
                  <a:pos x="179" y="180"/>
                </a:cxn>
                <a:cxn ang="0">
                  <a:pos x="74" y="35"/>
                </a:cxn>
              </a:cxnLst>
              <a:rect l="0" t="0" r="r" b="b"/>
              <a:pathLst>
                <a:path w="359" h="360">
                  <a:moveTo>
                    <a:pt x="74" y="35"/>
                  </a:moveTo>
                  <a:cubicBezTo>
                    <a:pt x="27" y="68"/>
                    <a:pt x="0" y="122"/>
                    <a:pt x="0" y="180"/>
                  </a:cubicBezTo>
                  <a:cubicBezTo>
                    <a:pt x="0" y="279"/>
                    <a:pt x="80" y="360"/>
                    <a:pt x="179" y="360"/>
                  </a:cubicBezTo>
                  <a:cubicBezTo>
                    <a:pt x="278" y="360"/>
                    <a:pt x="359" y="279"/>
                    <a:pt x="359" y="180"/>
                  </a:cubicBezTo>
                  <a:cubicBezTo>
                    <a:pt x="359" y="81"/>
                    <a:pt x="278" y="1"/>
                    <a:pt x="179" y="1"/>
                  </a:cubicBezTo>
                  <a:cubicBezTo>
                    <a:pt x="179" y="0"/>
                    <a:pt x="179" y="1"/>
                    <a:pt x="179" y="1"/>
                  </a:cubicBezTo>
                  <a:lnTo>
                    <a:pt x="179" y="180"/>
                  </a:lnTo>
                  <a:lnTo>
                    <a:pt x="74" y="35"/>
                  </a:lnTo>
                  <a:close/>
                </a:path>
              </a:pathLst>
            </a:custGeom>
            <a:solidFill>
              <a:srgbClr val="336699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150" name="Freeform 22"/>
            <p:cNvSpPr>
              <a:spLocks/>
            </p:cNvSpPr>
            <p:nvPr/>
          </p:nvSpPr>
          <p:spPr bwMode="auto">
            <a:xfrm>
              <a:off x="1199" y="1435"/>
              <a:ext cx="574" cy="983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0" y="34"/>
                </a:cxn>
                <a:cxn ang="0">
                  <a:pos x="105" y="179"/>
                </a:cxn>
                <a:cxn ang="0">
                  <a:pos x="105" y="0"/>
                </a:cxn>
              </a:cxnLst>
              <a:rect l="0" t="0" r="r" b="b"/>
              <a:pathLst>
                <a:path w="105" h="179">
                  <a:moveTo>
                    <a:pt x="105" y="0"/>
                  </a:moveTo>
                  <a:cubicBezTo>
                    <a:pt x="67" y="0"/>
                    <a:pt x="30" y="12"/>
                    <a:pt x="0" y="34"/>
                  </a:cubicBezTo>
                  <a:lnTo>
                    <a:pt x="105" y="179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ABB8D1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1056" y="2640"/>
              <a:ext cx="1392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DFAF9"/>
                  </a:solidFill>
                </a:rPr>
                <a:t>Colorado River, 90%</a:t>
              </a:r>
            </a:p>
          </p:txBody>
        </p:sp>
        <p:sp>
          <p:nvSpPr>
            <p:cNvPr id="48152" name="Text Box 24"/>
            <p:cNvSpPr txBox="1">
              <a:spLocks noChangeArrowheads="1"/>
            </p:cNvSpPr>
            <p:nvPr/>
          </p:nvSpPr>
          <p:spPr bwMode="auto">
            <a:xfrm>
              <a:off x="130" y="1065"/>
              <a:ext cx="1152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</a:rPr>
                <a:t>Other Water </a:t>
              </a:r>
            </a:p>
            <a:p>
              <a:pPr algn="ctr"/>
              <a:r>
                <a:rPr lang="en-US" sz="2400" b="1" dirty="0">
                  <a:solidFill>
                    <a:srgbClr val="000000"/>
                  </a:solidFill>
                </a:rPr>
                <a:t>Resources, 10%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0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  <a:noFill/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SNWA Perspective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381000" y="1447800"/>
            <a:ext cx="8001000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00000"/>
              </a:spcBef>
            </a:pPr>
            <a:r>
              <a:rPr lang="en-US" sz="2200" b="1" dirty="0" smtClean="0"/>
              <a:t>Water Resources</a:t>
            </a:r>
          </a:p>
          <a:p>
            <a:pPr>
              <a:spcBef>
                <a:spcPct val="100000"/>
              </a:spcBef>
            </a:pPr>
            <a:r>
              <a:rPr lang="en-US" sz="2200" b="1" dirty="0" smtClean="0"/>
              <a:t>Operations </a:t>
            </a:r>
            <a:endParaRPr lang="en-US" sz="2200" b="1" dirty="0"/>
          </a:p>
          <a:p>
            <a:pPr>
              <a:spcBef>
                <a:spcPct val="100000"/>
              </a:spcBef>
            </a:pPr>
            <a:r>
              <a:rPr lang="en-US" sz="2200" b="1" dirty="0" smtClean="0"/>
              <a:t>Infrastructure</a:t>
            </a:r>
            <a:endParaRPr lang="en-US" sz="1800" dirty="0" smtClean="0"/>
          </a:p>
          <a:p>
            <a:pPr>
              <a:spcBef>
                <a:spcPct val="100000"/>
              </a:spcBef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39894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5654675"/>
            <a:ext cx="2133600" cy="365125"/>
          </a:xfrm>
        </p:spPr>
        <p:txBody>
          <a:bodyPr/>
          <a:lstStyle/>
          <a:p>
            <a:pPr>
              <a:defRPr/>
            </a:pPr>
            <a:fld id="{DED801DA-3052-4C99-B596-811F6685B50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705600" y="1279525"/>
            <a:ext cx="2256039" cy="3051510"/>
            <a:chOff x="6705600" y="1981200"/>
            <a:chExt cx="2256039" cy="305151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705600" y="1981200"/>
              <a:ext cx="2256039" cy="305151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705600" y="2057400"/>
              <a:ext cx="18069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2009 Resource Plan</a:t>
              </a:r>
              <a:endParaRPr lang="en-US" sz="1400" dirty="0"/>
            </a:p>
          </p:txBody>
        </p:sp>
      </p:grpSp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521915"/>
              </p:ext>
            </p:extLst>
          </p:nvPr>
        </p:nvGraphicFramePr>
        <p:xfrm>
          <a:off x="457200" y="1279525"/>
          <a:ext cx="6324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2590800" y="3032125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638454" y="2651125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5490876" y="2422525"/>
            <a:ext cx="0" cy="10667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624998" y="3123725"/>
            <a:ext cx="19688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Water Demands (acre-feet)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SNWA Water Resource Plan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069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xmlns="" val="158947005"/>
              </p:ext>
            </p:extLst>
          </p:nvPr>
        </p:nvGraphicFramePr>
        <p:xfrm>
          <a:off x="508000" y="1193800"/>
          <a:ext cx="810260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609850" y="2514600"/>
            <a:ext cx="112395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sz="2200" b="1" dirty="0">
                <a:solidFill>
                  <a:srgbClr val="000000"/>
                </a:solidFill>
              </a:rPr>
              <a:t>Normal</a:t>
            </a:r>
          </a:p>
        </p:txBody>
      </p:sp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0" y="282575"/>
            <a:ext cx="9144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Monitoring Drought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- Historical Lake Powell Annual Inflows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92123" y="5754368"/>
            <a:ext cx="7772400" cy="3416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rgbClr val="02214A"/>
                </a:solidFill>
                <a:latin typeface="Calibri" pitchFamily="34" charset="0"/>
                <a:ea typeface="+mj-ea"/>
                <a:cs typeface="+mj-cs"/>
              </a:rPr>
              <a:t>Historical </a:t>
            </a:r>
            <a:r>
              <a:rPr lang="en-US" b="1" dirty="0" smtClean="0">
                <a:solidFill>
                  <a:srgbClr val="02214A"/>
                </a:solidFill>
                <a:latin typeface="Calibri" pitchFamily="34" charset="0"/>
                <a:ea typeface="+mj-ea"/>
                <a:cs typeface="+mj-cs"/>
              </a:rPr>
              <a:t>14-Year </a:t>
            </a:r>
            <a:r>
              <a:rPr lang="en-US" b="1" dirty="0">
                <a:solidFill>
                  <a:srgbClr val="02214A"/>
                </a:solidFill>
                <a:latin typeface="Calibri" pitchFamily="34" charset="0"/>
                <a:ea typeface="+mj-ea"/>
                <a:cs typeface="+mj-cs"/>
              </a:rPr>
              <a:t>Average Inflow: </a:t>
            </a:r>
            <a:r>
              <a:rPr lang="en-US" b="1" dirty="0" smtClean="0">
                <a:solidFill>
                  <a:srgbClr val="02214A"/>
                </a:solidFill>
                <a:latin typeface="Calibri" pitchFamily="34" charset="0"/>
                <a:ea typeface="+mj-ea"/>
                <a:cs typeface="+mj-cs"/>
              </a:rPr>
              <a:t>71% </a:t>
            </a:r>
            <a:r>
              <a:rPr lang="en-US" b="1" dirty="0">
                <a:solidFill>
                  <a:srgbClr val="02214A"/>
                </a:solidFill>
                <a:latin typeface="Calibri" pitchFamily="34" charset="0"/>
                <a:ea typeface="+mj-ea"/>
                <a:cs typeface="+mj-cs"/>
              </a:rPr>
              <a:t>of normal</a:t>
            </a:r>
          </a:p>
        </p:txBody>
      </p:sp>
      <p:sp>
        <p:nvSpPr>
          <p:cNvPr id="9" name="Left Bracket 8"/>
          <p:cNvSpPr/>
          <p:nvPr/>
        </p:nvSpPr>
        <p:spPr>
          <a:xfrm>
            <a:off x="4998719" y="2103120"/>
            <a:ext cx="45719" cy="7040880"/>
          </a:xfrm>
          <a:prstGeom prst="leftBracket">
            <a:avLst/>
          </a:prstGeom>
          <a:ln w="41275">
            <a:solidFill>
              <a:srgbClr val="00206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026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278796405"/>
              </p:ext>
            </p:extLst>
          </p:nvPr>
        </p:nvGraphicFramePr>
        <p:xfrm>
          <a:off x="307975" y="1066800"/>
          <a:ext cx="8442325" cy="498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3810000" y="1473200"/>
            <a:ext cx="1594283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00"/>
                </a:solidFill>
              </a:rPr>
              <a:t>Top of Spillway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2819400" y="6530753"/>
            <a:ext cx="565019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1200" b="1" dirty="0">
                <a:solidFill>
                  <a:srgbClr val="000000"/>
                </a:solidFill>
              </a:rPr>
              <a:t>Source:  Bureau of </a:t>
            </a:r>
            <a:r>
              <a:rPr lang="en-US" sz="1200" b="1" dirty="0" smtClean="0">
                <a:solidFill>
                  <a:srgbClr val="000000"/>
                </a:solidFill>
              </a:rPr>
              <a:t>Reclamation, January and </a:t>
            </a:r>
            <a:r>
              <a:rPr lang="en-US" sz="1200" b="1" dirty="0" smtClean="0"/>
              <a:t>February </a:t>
            </a:r>
            <a:r>
              <a:rPr lang="en-US" sz="1200" b="1" dirty="0"/>
              <a:t>2014 24-Month </a:t>
            </a:r>
            <a:r>
              <a:rPr lang="en-US" sz="1200" b="1" dirty="0" smtClean="0"/>
              <a:t>Study.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91000" y="6234499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/>
              <a:t>WY2014 release - </a:t>
            </a:r>
            <a:r>
              <a:rPr lang="en-US" sz="1200" b="1" dirty="0"/>
              <a:t>7.48 </a:t>
            </a:r>
            <a:r>
              <a:rPr lang="en-US" sz="1200" b="1" dirty="0" smtClean="0"/>
              <a:t>maf; </a:t>
            </a:r>
            <a:r>
              <a:rPr lang="en-US" sz="1200" b="1" dirty="0"/>
              <a:t> WY2015 </a:t>
            </a:r>
            <a:r>
              <a:rPr lang="en-US" sz="1200" b="1" dirty="0" smtClean="0"/>
              <a:t>projected </a:t>
            </a:r>
            <a:r>
              <a:rPr lang="en-US" sz="1200" b="1" dirty="0"/>
              <a:t>release: </a:t>
            </a:r>
            <a:r>
              <a:rPr lang="en-US" sz="1200" b="1" dirty="0" smtClean="0"/>
              <a:t>- </a:t>
            </a:r>
            <a:r>
              <a:rPr lang="en-US" sz="1200" b="1" dirty="0"/>
              <a:t>9.0 maf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Monitoring Projected Lake Mead Elevation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4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667000"/>
            <a:ext cx="9448800" cy="5562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295400" y="3733800"/>
            <a:ext cx="792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4419600"/>
            <a:ext cx="792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47800" y="5105400"/>
            <a:ext cx="792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-609600" y="1676400"/>
            <a:ext cx="10134600" cy="6781800"/>
          </a:xfrm>
          <a:custGeom>
            <a:avLst/>
            <a:gdLst>
              <a:gd name="connsiteX0" fmla="*/ 43031 w 7175351"/>
              <a:gd name="connsiteY0" fmla="*/ 0 h 5271247"/>
              <a:gd name="connsiteX1" fmla="*/ 699247 w 7175351"/>
              <a:gd name="connsiteY1" fmla="*/ 118334 h 5271247"/>
              <a:gd name="connsiteX2" fmla="*/ 753035 w 7175351"/>
              <a:gd name="connsiteY2" fmla="*/ 193637 h 5271247"/>
              <a:gd name="connsiteX3" fmla="*/ 763793 w 7175351"/>
              <a:gd name="connsiteY3" fmla="*/ 268941 h 5271247"/>
              <a:gd name="connsiteX4" fmla="*/ 774551 w 7175351"/>
              <a:gd name="connsiteY4" fmla="*/ 301214 h 5271247"/>
              <a:gd name="connsiteX5" fmla="*/ 785308 w 7175351"/>
              <a:gd name="connsiteY5" fmla="*/ 344244 h 5271247"/>
              <a:gd name="connsiteX6" fmla="*/ 817581 w 7175351"/>
              <a:gd name="connsiteY6" fmla="*/ 419548 h 5271247"/>
              <a:gd name="connsiteX7" fmla="*/ 828339 w 7175351"/>
              <a:gd name="connsiteY7" fmla="*/ 462579 h 5271247"/>
              <a:gd name="connsiteX8" fmla="*/ 839097 w 7175351"/>
              <a:gd name="connsiteY8" fmla="*/ 494851 h 5271247"/>
              <a:gd name="connsiteX9" fmla="*/ 860612 w 7175351"/>
              <a:gd name="connsiteY9" fmla="*/ 570155 h 5271247"/>
              <a:gd name="connsiteX10" fmla="*/ 882127 w 7175351"/>
              <a:gd name="connsiteY10" fmla="*/ 602428 h 5271247"/>
              <a:gd name="connsiteX11" fmla="*/ 892885 w 7175351"/>
              <a:gd name="connsiteY11" fmla="*/ 871369 h 5271247"/>
              <a:gd name="connsiteX12" fmla="*/ 903643 w 7175351"/>
              <a:gd name="connsiteY12" fmla="*/ 903642 h 5271247"/>
              <a:gd name="connsiteX13" fmla="*/ 914400 w 7175351"/>
              <a:gd name="connsiteY13" fmla="*/ 989703 h 5271247"/>
              <a:gd name="connsiteX14" fmla="*/ 968188 w 7175351"/>
              <a:gd name="connsiteY14" fmla="*/ 1021976 h 5271247"/>
              <a:gd name="connsiteX15" fmla="*/ 989704 w 7175351"/>
              <a:gd name="connsiteY15" fmla="*/ 1043491 h 5271247"/>
              <a:gd name="connsiteX16" fmla="*/ 1021977 w 7175351"/>
              <a:gd name="connsiteY16" fmla="*/ 1172583 h 5271247"/>
              <a:gd name="connsiteX17" fmla="*/ 1043492 w 7175351"/>
              <a:gd name="connsiteY17" fmla="*/ 1194099 h 5271247"/>
              <a:gd name="connsiteX18" fmla="*/ 1097280 w 7175351"/>
              <a:gd name="connsiteY18" fmla="*/ 1269402 h 5271247"/>
              <a:gd name="connsiteX19" fmla="*/ 1140311 w 7175351"/>
              <a:gd name="connsiteY19" fmla="*/ 1355463 h 5271247"/>
              <a:gd name="connsiteX20" fmla="*/ 1194099 w 7175351"/>
              <a:gd name="connsiteY20" fmla="*/ 1441524 h 5271247"/>
              <a:gd name="connsiteX21" fmla="*/ 1215614 w 7175351"/>
              <a:gd name="connsiteY21" fmla="*/ 1463040 h 5271247"/>
              <a:gd name="connsiteX22" fmla="*/ 1226372 w 7175351"/>
              <a:gd name="connsiteY22" fmla="*/ 1495313 h 5271247"/>
              <a:gd name="connsiteX23" fmla="*/ 1258645 w 7175351"/>
              <a:gd name="connsiteY23" fmla="*/ 1506070 h 5271247"/>
              <a:gd name="connsiteX24" fmla="*/ 1312433 w 7175351"/>
              <a:gd name="connsiteY24" fmla="*/ 1516828 h 5271247"/>
              <a:gd name="connsiteX25" fmla="*/ 1366221 w 7175351"/>
              <a:gd name="connsiteY25" fmla="*/ 1559859 h 5271247"/>
              <a:gd name="connsiteX26" fmla="*/ 1398494 w 7175351"/>
              <a:gd name="connsiteY26" fmla="*/ 1613647 h 5271247"/>
              <a:gd name="connsiteX27" fmla="*/ 1463040 w 7175351"/>
              <a:gd name="connsiteY27" fmla="*/ 1624404 h 5271247"/>
              <a:gd name="connsiteX28" fmla="*/ 1527586 w 7175351"/>
              <a:gd name="connsiteY28" fmla="*/ 1656677 h 5271247"/>
              <a:gd name="connsiteX29" fmla="*/ 1602890 w 7175351"/>
              <a:gd name="connsiteY29" fmla="*/ 1710466 h 5271247"/>
              <a:gd name="connsiteX30" fmla="*/ 1635163 w 7175351"/>
              <a:gd name="connsiteY30" fmla="*/ 1764254 h 5271247"/>
              <a:gd name="connsiteX31" fmla="*/ 1678193 w 7175351"/>
              <a:gd name="connsiteY31" fmla="*/ 1775011 h 5271247"/>
              <a:gd name="connsiteX32" fmla="*/ 1742739 w 7175351"/>
              <a:gd name="connsiteY32" fmla="*/ 1796527 h 5271247"/>
              <a:gd name="connsiteX33" fmla="*/ 1785770 w 7175351"/>
              <a:gd name="connsiteY33" fmla="*/ 1850315 h 5271247"/>
              <a:gd name="connsiteX34" fmla="*/ 1818043 w 7175351"/>
              <a:gd name="connsiteY34" fmla="*/ 1871830 h 5271247"/>
              <a:gd name="connsiteX35" fmla="*/ 1925619 w 7175351"/>
              <a:gd name="connsiteY35" fmla="*/ 1904103 h 5271247"/>
              <a:gd name="connsiteX36" fmla="*/ 1990165 w 7175351"/>
              <a:gd name="connsiteY36" fmla="*/ 1979407 h 5271247"/>
              <a:gd name="connsiteX37" fmla="*/ 2043953 w 7175351"/>
              <a:gd name="connsiteY37" fmla="*/ 2054710 h 5271247"/>
              <a:gd name="connsiteX38" fmla="*/ 2054711 w 7175351"/>
              <a:gd name="connsiteY38" fmla="*/ 2086983 h 5271247"/>
              <a:gd name="connsiteX39" fmla="*/ 2065468 w 7175351"/>
              <a:gd name="connsiteY39" fmla="*/ 2130014 h 5271247"/>
              <a:gd name="connsiteX40" fmla="*/ 2086984 w 7175351"/>
              <a:gd name="connsiteY40" fmla="*/ 2162287 h 5271247"/>
              <a:gd name="connsiteX41" fmla="*/ 2130014 w 7175351"/>
              <a:gd name="connsiteY41" fmla="*/ 2259106 h 5271247"/>
              <a:gd name="connsiteX42" fmla="*/ 2151530 w 7175351"/>
              <a:gd name="connsiteY42" fmla="*/ 2280621 h 5271247"/>
              <a:gd name="connsiteX43" fmla="*/ 2216075 w 7175351"/>
              <a:gd name="connsiteY43" fmla="*/ 2323651 h 5271247"/>
              <a:gd name="connsiteX44" fmla="*/ 2237591 w 7175351"/>
              <a:gd name="connsiteY44" fmla="*/ 2345167 h 5271247"/>
              <a:gd name="connsiteX45" fmla="*/ 2280621 w 7175351"/>
              <a:gd name="connsiteY45" fmla="*/ 2355924 h 5271247"/>
              <a:gd name="connsiteX46" fmla="*/ 2312894 w 7175351"/>
              <a:gd name="connsiteY46" fmla="*/ 2366682 h 5271247"/>
              <a:gd name="connsiteX47" fmla="*/ 2366683 w 7175351"/>
              <a:gd name="connsiteY47" fmla="*/ 2398955 h 5271247"/>
              <a:gd name="connsiteX48" fmla="*/ 2463501 w 7175351"/>
              <a:gd name="connsiteY48" fmla="*/ 2431228 h 5271247"/>
              <a:gd name="connsiteX49" fmla="*/ 2485017 w 7175351"/>
              <a:gd name="connsiteY49" fmla="*/ 2452743 h 5271247"/>
              <a:gd name="connsiteX50" fmla="*/ 2495774 w 7175351"/>
              <a:gd name="connsiteY50" fmla="*/ 2485016 h 5271247"/>
              <a:gd name="connsiteX51" fmla="*/ 2571078 w 7175351"/>
              <a:gd name="connsiteY51" fmla="*/ 2506531 h 5271247"/>
              <a:gd name="connsiteX52" fmla="*/ 2592593 w 7175351"/>
              <a:gd name="connsiteY52" fmla="*/ 2528047 h 5271247"/>
              <a:gd name="connsiteX53" fmla="*/ 2721685 w 7175351"/>
              <a:gd name="connsiteY53" fmla="*/ 2560320 h 5271247"/>
              <a:gd name="connsiteX54" fmla="*/ 2786231 w 7175351"/>
              <a:gd name="connsiteY54" fmla="*/ 2560320 h 5271247"/>
              <a:gd name="connsiteX55" fmla="*/ 2807746 w 7175351"/>
              <a:gd name="connsiteY55" fmla="*/ 2592593 h 5271247"/>
              <a:gd name="connsiteX56" fmla="*/ 2893807 w 7175351"/>
              <a:gd name="connsiteY56" fmla="*/ 2603350 h 5271247"/>
              <a:gd name="connsiteX57" fmla="*/ 3022899 w 7175351"/>
              <a:gd name="connsiteY57" fmla="*/ 2614108 h 5271247"/>
              <a:gd name="connsiteX58" fmla="*/ 3055172 w 7175351"/>
              <a:gd name="connsiteY58" fmla="*/ 2635623 h 5271247"/>
              <a:gd name="connsiteX59" fmla="*/ 3151991 w 7175351"/>
              <a:gd name="connsiteY59" fmla="*/ 2657139 h 5271247"/>
              <a:gd name="connsiteX60" fmla="*/ 3216537 w 7175351"/>
              <a:gd name="connsiteY60" fmla="*/ 2678654 h 5271247"/>
              <a:gd name="connsiteX61" fmla="*/ 3248810 w 7175351"/>
              <a:gd name="connsiteY61" fmla="*/ 2689411 h 5271247"/>
              <a:gd name="connsiteX62" fmla="*/ 3281083 w 7175351"/>
              <a:gd name="connsiteY62" fmla="*/ 2710927 h 5271247"/>
              <a:gd name="connsiteX63" fmla="*/ 3345628 w 7175351"/>
              <a:gd name="connsiteY63" fmla="*/ 2732442 h 5271247"/>
              <a:gd name="connsiteX64" fmla="*/ 3388659 w 7175351"/>
              <a:gd name="connsiteY64" fmla="*/ 2764715 h 5271247"/>
              <a:gd name="connsiteX65" fmla="*/ 3453205 w 7175351"/>
              <a:gd name="connsiteY65" fmla="*/ 2786230 h 5271247"/>
              <a:gd name="connsiteX66" fmla="*/ 3485478 w 7175351"/>
              <a:gd name="connsiteY66" fmla="*/ 2807746 h 5271247"/>
              <a:gd name="connsiteX67" fmla="*/ 3614570 w 7175351"/>
              <a:gd name="connsiteY67" fmla="*/ 2829261 h 5271247"/>
              <a:gd name="connsiteX68" fmla="*/ 3700631 w 7175351"/>
              <a:gd name="connsiteY68" fmla="*/ 2872291 h 5271247"/>
              <a:gd name="connsiteX69" fmla="*/ 3754419 w 7175351"/>
              <a:gd name="connsiteY69" fmla="*/ 2883049 h 5271247"/>
              <a:gd name="connsiteX70" fmla="*/ 3786692 w 7175351"/>
              <a:gd name="connsiteY70" fmla="*/ 2893807 h 5271247"/>
              <a:gd name="connsiteX71" fmla="*/ 3808207 w 7175351"/>
              <a:gd name="connsiteY71" fmla="*/ 2926080 h 5271247"/>
              <a:gd name="connsiteX72" fmla="*/ 3861995 w 7175351"/>
              <a:gd name="connsiteY72" fmla="*/ 2969110 h 5271247"/>
              <a:gd name="connsiteX73" fmla="*/ 3926541 w 7175351"/>
              <a:gd name="connsiteY73" fmla="*/ 2990626 h 5271247"/>
              <a:gd name="connsiteX74" fmla="*/ 3958814 w 7175351"/>
              <a:gd name="connsiteY74" fmla="*/ 3001383 h 5271247"/>
              <a:gd name="connsiteX75" fmla="*/ 4023360 w 7175351"/>
              <a:gd name="connsiteY75" fmla="*/ 3055171 h 5271247"/>
              <a:gd name="connsiteX76" fmla="*/ 4087906 w 7175351"/>
              <a:gd name="connsiteY76" fmla="*/ 3065929 h 5271247"/>
              <a:gd name="connsiteX77" fmla="*/ 4130937 w 7175351"/>
              <a:gd name="connsiteY77" fmla="*/ 3087444 h 5271247"/>
              <a:gd name="connsiteX78" fmla="*/ 4195483 w 7175351"/>
              <a:gd name="connsiteY78" fmla="*/ 3108960 h 5271247"/>
              <a:gd name="connsiteX79" fmla="*/ 4238513 w 7175351"/>
              <a:gd name="connsiteY79" fmla="*/ 3141233 h 5271247"/>
              <a:gd name="connsiteX80" fmla="*/ 4356847 w 7175351"/>
              <a:gd name="connsiteY80" fmla="*/ 3162748 h 5271247"/>
              <a:gd name="connsiteX81" fmla="*/ 4399878 w 7175351"/>
              <a:gd name="connsiteY81" fmla="*/ 3184263 h 5271247"/>
              <a:gd name="connsiteX82" fmla="*/ 4432151 w 7175351"/>
              <a:gd name="connsiteY82" fmla="*/ 3205779 h 5271247"/>
              <a:gd name="connsiteX83" fmla="*/ 4496697 w 7175351"/>
              <a:gd name="connsiteY83" fmla="*/ 3227294 h 5271247"/>
              <a:gd name="connsiteX84" fmla="*/ 4528970 w 7175351"/>
              <a:gd name="connsiteY84" fmla="*/ 3248809 h 5271247"/>
              <a:gd name="connsiteX85" fmla="*/ 4561243 w 7175351"/>
              <a:gd name="connsiteY85" fmla="*/ 3281082 h 5271247"/>
              <a:gd name="connsiteX86" fmla="*/ 4604273 w 7175351"/>
              <a:gd name="connsiteY86" fmla="*/ 3291840 h 5271247"/>
              <a:gd name="connsiteX87" fmla="*/ 4894730 w 7175351"/>
              <a:gd name="connsiteY87" fmla="*/ 3313355 h 5271247"/>
              <a:gd name="connsiteX88" fmla="*/ 5088367 w 7175351"/>
              <a:gd name="connsiteY88" fmla="*/ 3345628 h 5271247"/>
              <a:gd name="connsiteX89" fmla="*/ 5120640 w 7175351"/>
              <a:gd name="connsiteY89" fmla="*/ 3367143 h 5271247"/>
              <a:gd name="connsiteX90" fmla="*/ 5314278 w 7175351"/>
              <a:gd name="connsiteY90" fmla="*/ 3377901 h 5271247"/>
              <a:gd name="connsiteX91" fmla="*/ 5669280 w 7175351"/>
              <a:gd name="connsiteY91" fmla="*/ 3388659 h 5271247"/>
              <a:gd name="connsiteX92" fmla="*/ 5819887 w 7175351"/>
              <a:gd name="connsiteY92" fmla="*/ 3399416 h 5271247"/>
              <a:gd name="connsiteX93" fmla="*/ 5841403 w 7175351"/>
              <a:gd name="connsiteY93" fmla="*/ 3420931 h 5271247"/>
              <a:gd name="connsiteX94" fmla="*/ 5959737 w 7175351"/>
              <a:gd name="connsiteY94" fmla="*/ 3442447 h 5271247"/>
              <a:gd name="connsiteX95" fmla="*/ 6099586 w 7175351"/>
              <a:gd name="connsiteY95" fmla="*/ 3474720 h 5271247"/>
              <a:gd name="connsiteX96" fmla="*/ 6228678 w 7175351"/>
              <a:gd name="connsiteY96" fmla="*/ 3485477 h 5271247"/>
              <a:gd name="connsiteX97" fmla="*/ 6325497 w 7175351"/>
              <a:gd name="connsiteY97" fmla="*/ 3517750 h 5271247"/>
              <a:gd name="connsiteX98" fmla="*/ 6357770 w 7175351"/>
              <a:gd name="connsiteY98" fmla="*/ 3528508 h 5271247"/>
              <a:gd name="connsiteX99" fmla="*/ 6390043 w 7175351"/>
              <a:gd name="connsiteY99" fmla="*/ 3550023 h 5271247"/>
              <a:gd name="connsiteX100" fmla="*/ 6454588 w 7175351"/>
              <a:gd name="connsiteY100" fmla="*/ 3571539 h 5271247"/>
              <a:gd name="connsiteX101" fmla="*/ 6572923 w 7175351"/>
              <a:gd name="connsiteY101" fmla="*/ 3614569 h 5271247"/>
              <a:gd name="connsiteX102" fmla="*/ 6669741 w 7175351"/>
              <a:gd name="connsiteY102" fmla="*/ 3646842 h 5271247"/>
              <a:gd name="connsiteX103" fmla="*/ 6702014 w 7175351"/>
              <a:gd name="connsiteY103" fmla="*/ 3657600 h 5271247"/>
              <a:gd name="connsiteX104" fmla="*/ 6734287 w 7175351"/>
              <a:gd name="connsiteY104" fmla="*/ 3668357 h 5271247"/>
              <a:gd name="connsiteX105" fmla="*/ 6820348 w 7175351"/>
              <a:gd name="connsiteY105" fmla="*/ 3700630 h 5271247"/>
              <a:gd name="connsiteX106" fmla="*/ 7175351 w 7175351"/>
              <a:gd name="connsiteY106" fmla="*/ 3711388 h 5271247"/>
              <a:gd name="connsiteX107" fmla="*/ 7164593 w 7175351"/>
              <a:gd name="connsiteY107" fmla="*/ 5271247 h 5271247"/>
              <a:gd name="connsiteX108" fmla="*/ 0 w 7175351"/>
              <a:gd name="connsiteY108" fmla="*/ 5238974 h 5271247"/>
              <a:gd name="connsiteX109" fmla="*/ 43031 w 7175351"/>
              <a:gd name="connsiteY109" fmla="*/ 0 h 527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7175351" h="5271247">
                <a:moveTo>
                  <a:pt x="43031" y="0"/>
                </a:moveTo>
                <a:lnTo>
                  <a:pt x="699247" y="118334"/>
                </a:lnTo>
                <a:cubicBezTo>
                  <a:pt x="717176" y="143435"/>
                  <a:pt x="740884" y="165284"/>
                  <a:pt x="753035" y="193637"/>
                </a:cubicBezTo>
                <a:cubicBezTo>
                  <a:pt x="763023" y="216943"/>
                  <a:pt x="758820" y="244077"/>
                  <a:pt x="763793" y="268941"/>
                </a:cubicBezTo>
                <a:cubicBezTo>
                  <a:pt x="766017" y="280060"/>
                  <a:pt x="771436" y="290311"/>
                  <a:pt x="774551" y="301214"/>
                </a:cubicBezTo>
                <a:cubicBezTo>
                  <a:pt x="778613" y="315430"/>
                  <a:pt x="780117" y="330401"/>
                  <a:pt x="785308" y="344244"/>
                </a:cubicBezTo>
                <a:cubicBezTo>
                  <a:pt x="819738" y="436057"/>
                  <a:pt x="796208" y="344739"/>
                  <a:pt x="817581" y="419548"/>
                </a:cubicBezTo>
                <a:cubicBezTo>
                  <a:pt x="821643" y="433764"/>
                  <a:pt x="824277" y="448363"/>
                  <a:pt x="828339" y="462579"/>
                </a:cubicBezTo>
                <a:cubicBezTo>
                  <a:pt x="831454" y="473482"/>
                  <a:pt x="835982" y="483948"/>
                  <a:pt x="839097" y="494851"/>
                </a:cubicBezTo>
                <a:cubicBezTo>
                  <a:pt x="843695" y="510944"/>
                  <a:pt x="852011" y="552954"/>
                  <a:pt x="860612" y="570155"/>
                </a:cubicBezTo>
                <a:cubicBezTo>
                  <a:pt x="866394" y="581719"/>
                  <a:pt x="874955" y="591670"/>
                  <a:pt x="882127" y="602428"/>
                </a:cubicBezTo>
                <a:cubicBezTo>
                  <a:pt x="885713" y="692075"/>
                  <a:pt x="886493" y="781878"/>
                  <a:pt x="892885" y="871369"/>
                </a:cubicBezTo>
                <a:cubicBezTo>
                  <a:pt x="893693" y="882680"/>
                  <a:pt x="901615" y="892485"/>
                  <a:pt x="903643" y="903642"/>
                </a:cubicBezTo>
                <a:cubicBezTo>
                  <a:pt x="908815" y="932086"/>
                  <a:pt x="906093" y="962012"/>
                  <a:pt x="914400" y="989703"/>
                </a:cubicBezTo>
                <a:cubicBezTo>
                  <a:pt x="920963" y="1011581"/>
                  <a:pt x="951974" y="1016572"/>
                  <a:pt x="968188" y="1021976"/>
                </a:cubicBezTo>
                <a:cubicBezTo>
                  <a:pt x="975360" y="1029148"/>
                  <a:pt x="985168" y="1034419"/>
                  <a:pt x="989704" y="1043491"/>
                </a:cubicBezTo>
                <a:cubicBezTo>
                  <a:pt x="1050800" y="1165681"/>
                  <a:pt x="976057" y="1050128"/>
                  <a:pt x="1021977" y="1172583"/>
                </a:cubicBezTo>
                <a:cubicBezTo>
                  <a:pt x="1025538" y="1182080"/>
                  <a:pt x="1036320" y="1186927"/>
                  <a:pt x="1043492" y="1194099"/>
                </a:cubicBezTo>
                <a:cubicBezTo>
                  <a:pt x="1068593" y="1269402"/>
                  <a:pt x="1043492" y="1251472"/>
                  <a:pt x="1097280" y="1269402"/>
                </a:cubicBezTo>
                <a:cubicBezTo>
                  <a:pt x="1122002" y="1343570"/>
                  <a:pt x="1102758" y="1317912"/>
                  <a:pt x="1140311" y="1355463"/>
                </a:cubicBezTo>
                <a:cubicBezTo>
                  <a:pt x="1171352" y="1448588"/>
                  <a:pt x="1139856" y="1398129"/>
                  <a:pt x="1194099" y="1441524"/>
                </a:cubicBezTo>
                <a:cubicBezTo>
                  <a:pt x="1202019" y="1447860"/>
                  <a:pt x="1208442" y="1455868"/>
                  <a:pt x="1215614" y="1463040"/>
                </a:cubicBezTo>
                <a:cubicBezTo>
                  <a:pt x="1219200" y="1473798"/>
                  <a:pt x="1218354" y="1487295"/>
                  <a:pt x="1226372" y="1495313"/>
                </a:cubicBezTo>
                <a:cubicBezTo>
                  <a:pt x="1234390" y="1503331"/>
                  <a:pt x="1247644" y="1503320"/>
                  <a:pt x="1258645" y="1506070"/>
                </a:cubicBezTo>
                <a:cubicBezTo>
                  <a:pt x="1276384" y="1510505"/>
                  <a:pt x="1294504" y="1513242"/>
                  <a:pt x="1312433" y="1516828"/>
                </a:cubicBezTo>
                <a:cubicBezTo>
                  <a:pt x="1327094" y="1526602"/>
                  <a:pt x="1356000" y="1542825"/>
                  <a:pt x="1366221" y="1559859"/>
                </a:cubicBezTo>
                <a:cubicBezTo>
                  <a:pt x="1378623" y="1580529"/>
                  <a:pt x="1370359" y="1603097"/>
                  <a:pt x="1398494" y="1613647"/>
                </a:cubicBezTo>
                <a:cubicBezTo>
                  <a:pt x="1418917" y="1621306"/>
                  <a:pt x="1441525" y="1620818"/>
                  <a:pt x="1463040" y="1624404"/>
                </a:cubicBezTo>
                <a:cubicBezTo>
                  <a:pt x="1494276" y="1634816"/>
                  <a:pt x="1501045" y="1633928"/>
                  <a:pt x="1527586" y="1656677"/>
                </a:cubicBezTo>
                <a:cubicBezTo>
                  <a:pt x="1592559" y="1712368"/>
                  <a:pt x="1543590" y="1690699"/>
                  <a:pt x="1602890" y="1710466"/>
                </a:cubicBezTo>
                <a:cubicBezTo>
                  <a:pt x="1610251" y="1732551"/>
                  <a:pt x="1611535" y="1752440"/>
                  <a:pt x="1635163" y="1764254"/>
                </a:cubicBezTo>
                <a:cubicBezTo>
                  <a:pt x="1648387" y="1770866"/>
                  <a:pt x="1664032" y="1770763"/>
                  <a:pt x="1678193" y="1775011"/>
                </a:cubicBezTo>
                <a:cubicBezTo>
                  <a:pt x="1699916" y="1781528"/>
                  <a:pt x="1742739" y="1796527"/>
                  <a:pt x="1742739" y="1796527"/>
                </a:cubicBezTo>
                <a:cubicBezTo>
                  <a:pt x="1758716" y="1820493"/>
                  <a:pt x="1763869" y="1832795"/>
                  <a:pt x="1785770" y="1850315"/>
                </a:cubicBezTo>
                <a:cubicBezTo>
                  <a:pt x="1795866" y="1858392"/>
                  <a:pt x="1806228" y="1866579"/>
                  <a:pt x="1818043" y="1871830"/>
                </a:cubicBezTo>
                <a:cubicBezTo>
                  <a:pt x="1851725" y="1886800"/>
                  <a:pt x="1889851" y="1895162"/>
                  <a:pt x="1925619" y="1904103"/>
                </a:cubicBezTo>
                <a:cubicBezTo>
                  <a:pt x="1952088" y="1930572"/>
                  <a:pt x="1973781" y="1946639"/>
                  <a:pt x="1990165" y="1979407"/>
                </a:cubicBezTo>
                <a:cubicBezTo>
                  <a:pt x="2026350" y="2051778"/>
                  <a:pt x="1989005" y="2018079"/>
                  <a:pt x="2043953" y="2054710"/>
                </a:cubicBezTo>
                <a:cubicBezTo>
                  <a:pt x="2047539" y="2065468"/>
                  <a:pt x="2051596" y="2076080"/>
                  <a:pt x="2054711" y="2086983"/>
                </a:cubicBezTo>
                <a:cubicBezTo>
                  <a:pt x="2058773" y="2101199"/>
                  <a:pt x="2059644" y="2116424"/>
                  <a:pt x="2065468" y="2130014"/>
                </a:cubicBezTo>
                <a:cubicBezTo>
                  <a:pt x="2070561" y="2141898"/>
                  <a:pt x="2079812" y="2151529"/>
                  <a:pt x="2086984" y="2162287"/>
                </a:cubicBezTo>
                <a:cubicBezTo>
                  <a:pt x="2104043" y="2213463"/>
                  <a:pt x="2100790" y="2222577"/>
                  <a:pt x="2130014" y="2259106"/>
                </a:cubicBezTo>
                <a:cubicBezTo>
                  <a:pt x="2136350" y="2267026"/>
                  <a:pt x="2144358" y="2273449"/>
                  <a:pt x="2151530" y="2280621"/>
                </a:cubicBezTo>
                <a:cubicBezTo>
                  <a:pt x="2171647" y="2340975"/>
                  <a:pt x="2145398" y="2293361"/>
                  <a:pt x="2216075" y="2323651"/>
                </a:cubicBezTo>
                <a:cubicBezTo>
                  <a:pt x="2225398" y="2327646"/>
                  <a:pt x="2228519" y="2340631"/>
                  <a:pt x="2237591" y="2345167"/>
                </a:cubicBezTo>
                <a:cubicBezTo>
                  <a:pt x="2250815" y="2351779"/>
                  <a:pt x="2266405" y="2351862"/>
                  <a:pt x="2280621" y="2355924"/>
                </a:cubicBezTo>
                <a:cubicBezTo>
                  <a:pt x="2291524" y="2359039"/>
                  <a:pt x="2302136" y="2363096"/>
                  <a:pt x="2312894" y="2366682"/>
                </a:cubicBezTo>
                <a:cubicBezTo>
                  <a:pt x="2354920" y="2408706"/>
                  <a:pt x="2310822" y="2371024"/>
                  <a:pt x="2366683" y="2398955"/>
                </a:cubicBezTo>
                <a:cubicBezTo>
                  <a:pt x="2442314" y="2436771"/>
                  <a:pt x="2343669" y="2411255"/>
                  <a:pt x="2463501" y="2431228"/>
                </a:cubicBezTo>
                <a:cubicBezTo>
                  <a:pt x="2470673" y="2438400"/>
                  <a:pt x="2479799" y="2444046"/>
                  <a:pt x="2485017" y="2452743"/>
                </a:cubicBezTo>
                <a:cubicBezTo>
                  <a:pt x="2490851" y="2462467"/>
                  <a:pt x="2487756" y="2476998"/>
                  <a:pt x="2495774" y="2485016"/>
                </a:cubicBezTo>
                <a:cubicBezTo>
                  <a:pt x="2500920" y="2490162"/>
                  <a:pt x="2570704" y="2506437"/>
                  <a:pt x="2571078" y="2506531"/>
                </a:cubicBezTo>
                <a:cubicBezTo>
                  <a:pt x="2578250" y="2513703"/>
                  <a:pt x="2584673" y="2521711"/>
                  <a:pt x="2592593" y="2528047"/>
                </a:cubicBezTo>
                <a:cubicBezTo>
                  <a:pt x="2640407" y="2566299"/>
                  <a:pt x="2640842" y="2551337"/>
                  <a:pt x="2721685" y="2560320"/>
                </a:cubicBezTo>
                <a:cubicBezTo>
                  <a:pt x="2746997" y="2551882"/>
                  <a:pt x="2760919" y="2540070"/>
                  <a:pt x="2786231" y="2560320"/>
                </a:cubicBezTo>
                <a:cubicBezTo>
                  <a:pt x="2796327" y="2568397"/>
                  <a:pt x="2795742" y="2587791"/>
                  <a:pt x="2807746" y="2592593"/>
                </a:cubicBezTo>
                <a:cubicBezTo>
                  <a:pt x="2834589" y="2603330"/>
                  <a:pt x="2865040" y="2600473"/>
                  <a:pt x="2893807" y="2603350"/>
                </a:cubicBezTo>
                <a:cubicBezTo>
                  <a:pt x="2936773" y="2607646"/>
                  <a:pt x="2979868" y="2610522"/>
                  <a:pt x="3022899" y="2614108"/>
                </a:cubicBezTo>
                <a:cubicBezTo>
                  <a:pt x="3033657" y="2621280"/>
                  <a:pt x="3043608" y="2629841"/>
                  <a:pt x="3055172" y="2635623"/>
                </a:cubicBezTo>
                <a:cubicBezTo>
                  <a:pt x="3085952" y="2651013"/>
                  <a:pt x="3118934" y="2648875"/>
                  <a:pt x="3151991" y="2657139"/>
                </a:cubicBezTo>
                <a:cubicBezTo>
                  <a:pt x="3173993" y="2662639"/>
                  <a:pt x="3195022" y="2671482"/>
                  <a:pt x="3216537" y="2678654"/>
                </a:cubicBezTo>
                <a:lnTo>
                  <a:pt x="3248810" y="2689411"/>
                </a:lnTo>
                <a:cubicBezTo>
                  <a:pt x="3259568" y="2696583"/>
                  <a:pt x="3269268" y="2705676"/>
                  <a:pt x="3281083" y="2710927"/>
                </a:cubicBezTo>
                <a:cubicBezTo>
                  <a:pt x="3301807" y="2720138"/>
                  <a:pt x="3345628" y="2732442"/>
                  <a:pt x="3345628" y="2732442"/>
                </a:cubicBezTo>
                <a:cubicBezTo>
                  <a:pt x="3359972" y="2743200"/>
                  <a:pt x="3372622" y="2756697"/>
                  <a:pt x="3388659" y="2764715"/>
                </a:cubicBezTo>
                <a:cubicBezTo>
                  <a:pt x="3408944" y="2774857"/>
                  <a:pt x="3453205" y="2786230"/>
                  <a:pt x="3453205" y="2786230"/>
                </a:cubicBezTo>
                <a:cubicBezTo>
                  <a:pt x="3463963" y="2793402"/>
                  <a:pt x="3473914" y="2801964"/>
                  <a:pt x="3485478" y="2807746"/>
                </a:cubicBezTo>
                <a:cubicBezTo>
                  <a:pt x="3521519" y="2825767"/>
                  <a:pt x="3583904" y="2825854"/>
                  <a:pt x="3614570" y="2829261"/>
                </a:cubicBezTo>
                <a:cubicBezTo>
                  <a:pt x="3746083" y="2862141"/>
                  <a:pt x="3559563" y="2809595"/>
                  <a:pt x="3700631" y="2872291"/>
                </a:cubicBezTo>
                <a:cubicBezTo>
                  <a:pt x="3717340" y="2879717"/>
                  <a:pt x="3736681" y="2878614"/>
                  <a:pt x="3754419" y="2883049"/>
                </a:cubicBezTo>
                <a:cubicBezTo>
                  <a:pt x="3765420" y="2885799"/>
                  <a:pt x="3775934" y="2890221"/>
                  <a:pt x="3786692" y="2893807"/>
                </a:cubicBezTo>
                <a:cubicBezTo>
                  <a:pt x="3793864" y="2904565"/>
                  <a:pt x="3800130" y="2915984"/>
                  <a:pt x="3808207" y="2926080"/>
                </a:cubicBezTo>
                <a:cubicBezTo>
                  <a:pt x="3820539" y="2941494"/>
                  <a:pt x="3844645" y="2961399"/>
                  <a:pt x="3861995" y="2969110"/>
                </a:cubicBezTo>
                <a:cubicBezTo>
                  <a:pt x="3882719" y="2978321"/>
                  <a:pt x="3905026" y="2983454"/>
                  <a:pt x="3926541" y="2990626"/>
                </a:cubicBezTo>
                <a:lnTo>
                  <a:pt x="3958814" y="3001383"/>
                </a:lnTo>
                <a:cubicBezTo>
                  <a:pt x="3973794" y="3016363"/>
                  <a:pt x="4000894" y="3047682"/>
                  <a:pt x="4023360" y="3055171"/>
                </a:cubicBezTo>
                <a:cubicBezTo>
                  <a:pt x="4044053" y="3062069"/>
                  <a:pt x="4066391" y="3062343"/>
                  <a:pt x="4087906" y="3065929"/>
                </a:cubicBezTo>
                <a:cubicBezTo>
                  <a:pt x="4102250" y="3073101"/>
                  <a:pt x="4116047" y="3081488"/>
                  <a:pt x="4130937" y="3087444"/>
                </a:cubicBezTo>
                <a:cubicBezTo>
                  <a:pt x="4151994" y="3095867"/>
                  <a:pt x="4195483" y="3108960"/>
                  <a:pt x="4195483" y="3108960"/>
                </a:cubicBezTo>
                <a:cubicBezTo>
                  <a:pt x="4209826" y="3119718"/>
                  <a:pt x="4222946" y="3132338"/>
                  <a:pt x="4238513" y="3141233"/>
                </a:cubicBezTo>
                <a:cubicBezTo>
                  <a:pt x="4266370" y="3157151"/>
                  <a:pt x="4340718" y="3160732"/>
                  <a:pt x="4356847" y="3162748"/>
                </a:cubicBezTo>
                <a:cubicBezTo>
                  <a:pt x="4371191" y="3169920"/>
                  <a:pt x="4385954" y="3176307"/>
                  <a:pt x="4399878" y="3184263"/>
                </a:cubicBezTo>
                <a:cubicBezTo>
                  <a:pt x="4411104" y="3190678"/>
                  <a:pt x="4420336" y="3200528"/>
                  <a:pt x="4432151" y="3205779"/>
                </a:cubicBezTo>
                <a:cubicBezTo>
                  <a:pt x="4452875" y="3214990"/>
                  <a:pt x="4477827" y="3214714"/>
                  <a:pt x="4496697" y="3227294"/>
                </a:cubicBezTo>
                <a:cubicBezTo>
                  <a:pt x="4507455" y="3234466"/>
                  <a:pt x="4519038" y="3240532"/>
                  <a:pt x="4528970" y="3248809"/>
                </a:cubicBezTo>
                <a:cubicBezTo>
                  <a:pt x="4540657" y="3258548"/>
                  <a:pt x="4548034" y="3273534"/>
                  <a:pt x="4561243" y="3281082"/>
                </a:cubicBezTo>
                <a:cubicBezTo>
                  <a:pt x="4574080" y="3288417"/>
                  <a:pt x="4589637" y="3289749"/>
                  <a:pt x="4604273" y="3291840"/>
                </a:cubicBezTo>
                <a:cubicBezTo>
                  <a:pt x="4686746" y="3303622"/>
                  <a:pt x="4821373" y="3309040"/>
                  <a:pt x="4894730" y="3313355"/>
                </a:cubicBezTo>
                <a:cubicBezTo>
                  <a:pt x="5026123" y="3365912"/>
                  <a:pt x="4846473" y="3300273"/>
                  <a:pt x="5088367" y="3345628"/>
                </a:cubicBezTo>
                <a:cubicBezTo>
                  <a:pt x="5101075" y="3348011"/>
                  <a:pt x="5107841" y="3365315"/>
                  <a:pt x="5120640" y="3367143"/>
                </a:cubicBezTo>
                <a:cubicBezTo>
                  <a:pt x="5184636" y="3376285"/>
                  <a:pt x="5249682" y="3375368"/>
                  <a:pt x="5314278" y="3377901"/>
                </a:cubicBezTo>
                <a:lnTo>
                  <a:pt x="5669280" y="3388659"/>
                </a:lnTo>
                <a:cubicBezTo>
                  <a:pt x="5719482" y="3392245"/>
                  <a:pt x="5770419" y="3390141"/>
                  <a:pt x="5819887" y="3399416"/>
                </a:cubicBezTo>
                <a:cubicBezTo>
                  <a:pt x="5829856" y="3401285"/>
                  <a:pt x="5832706" y="3415713"/>
                  <a:pt x="5841403" y="3420931"/>
                </a:cubicBezTo>
                <a:cubicBezTo>
                  <a:pt x="5867589" y="3436643"/>
                  <a:pt x="5947868" y="3440963"/>
                  <a:pt x="5959737" y="3442447"/>
                </a:cubicBezTo>
                <a:cubicBezTo>
                  <a:pt x="6021313" y="3483497"/>
                  <a:pt x="5981048" y="3463944"/>
                  <a:pt x="6099586" y="3474720"/>
                </a:cubicBezTo>
                <a:lnTo>
                  <a:pt x="6228678" y="3485477"/>
                </a:lnTo>
                <a:lnTo>
                  <a:pt x="6325497" y="3517750"/>
                </a:lnTo>
                <a:cubicBezTo>
                  <a:pt x="6336255" y="3521336"/>
                  <a:pt x="6348335" y="3522218"/>
                  <a:pt x="6357770" y="3528508"/>
                </a:cubicBezTo>
                <a:cubicBezTo>
                  <a:pt x="6368528" y="3535680"/>
                  <a:pt x="6378228" y="3544772"/>
                  <a:pt x="6390043" y="3550023"/>
                </a:cubicBezTo>
                <a:cubicBezTo>
                  <a:pt x="6410767" y="3559234"/>
                  <a:pt x="6435718" y="3558959"/>
                  <a:pt x="6454588" y="3571539"/>
                </a:cubicBezTo>
                <a:cubicBezTo>
                  <a:pt x="6511465" y="3609456"/>
                  <a:pt x="6474318" y="3589918"/>
                  <a:pt x="6572923" y="3614569"/>
                </a:cubicBezTo>
                <a:cubicBezTo>
                  <a:pt x="6572932" y="3614571"/>
                  <a:pt x="6653600" y="3641462"/>
                  <a:pt x="6669741" y="3646842"/>
                </a:cubicBezTo>
                <a:lnTo>
                  <a:pt x="6702014" y="3657600"/>
                </a:lnTo>
                <a:lnTo>
                  <a:pt x="6734287" y="3668357"/>
                </a:lnTo>
                <a:cubicBezTo>
                  <a:pt x="6771623" y="3693248"/>
                  <a:pt x="6768237" y="3696908"/>
                  <a:pt x="6820348" y="3700630"/>
                </a:cubicBezTo>
                <a:cubicBezTo>
                  <a:pt x="6992770" y="3712946"/>
                  <a:pt x="7033362" y="3711388"/>
                  <a:pt x="7175351" y="3711388"/>
                </a:cubicBezTo>
                <a:lnTo>
                  <a:pt x="7164593" y="5271247"/>
                </a:lnTo>
                <a:lnTo>
                  <a:pt x="0" y="5238974"/>
                </a:lnTo>
                <a:lnTo>
                  <a:pt x="43031" y="0"/>
                </a:lnTo>
                <a:close/>
              </a:path>
            </a:pathLst>
          </a:custGeom>
          <a:blipFill>
            <a:blip r:embed="rId3" cstate="print"/>
            <a:srcRect/>
            <a:stretch>
              <a:fillRect/>
            </a:stretch>
          </a:blip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1088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4106" y="1330968"/>
            <a:ext cx="7772400" cy="16002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200" spc="30" dirty="0" smtClean="0">
                <a:latin typeface="+mj-lt"/>
                <a:cs typeface="Arial" pitchFamily="34" charset="0"/>
              </a:rPr>
              <a:t>The Basin States developed a framework to manage shortages, utilizing Lake Mead water elevations as triggers.</a:t>
            </a:r>
            <a:endParaRPr lang="en-US" sz="2200" spc="30" dirty="0">
              <a:latin typeface="+mj-lt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52400" y="3581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pc="30" dirty="0" smtClean="0">
                <a:latin typeface="+mj-lt"/>
                <a:cs typeface="Arial" pitchFamily="34" charset="0"/>
              </a:rPr>
              <a:t>1,075 ft.</a:t>
            </a:r>
            <a:endParaRPr lang="en-US" sz="1400" b="1" spc="30" dirty="0"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4267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pc="30" dirty="0" smtClean="0">
                <a:latin typeface="+mj-lt"/>
                <a:cs typeface="Arial" pitchFamily="34" charset="0"/>
              </a:rPr>
              <a:t>1,050 ft.</a:t>
            </a:r>
            <a:endParaRPr lang="en-US" sz="1400" b="1" spc="30" dirty="0">
              <a:latin typeface="+mj-lt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6950" y="498371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pc="30" dirty="0" smtClean="0">
                <a:latin typeface="+mj-lt"/>
                <a:cs typeface="Arial" pitchFamily="34" charset="0"/>
              </a:rPr>
              <a:t>1,025 ft.</a:t>
            </a:r>
            <a:endParaRPr lang="en-US" sz="1400" b="1" spc="30" dirty="0"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3578423"/>
            <a:ext cx="35052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" dirty="0" smtClean="0">
                <a:latin typeface="+mj-lt"/>
                <a:cs typeface="Arial" pitchFamily="34" charset="0"/>
              </a:rPr>
              <a:t>Nevada: 13,000 af / Arizona: 320,000 af</a:t>
            </a:r>
            <a:endParaRPr lang="en-US" sz="1400" b="1" spc="30" dirty="0">
              <a:latin typeface="+mj-lt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400" y="4264223"/>
            <a:ext cx="32766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spc="30" dirty="0" smtClean="0">
                <a:latin typeface="+mj-lt"/>
                <a:cs typeface="Arial" pitchFamily="34" charset="0"/>
              </a:rPr>
              <a:t>Nevada: 17,000 af / Arizona: 400,000 af</a:t>
            </a:r>
            <a:endParaRPr lang="en-US" sz="1400" b="1" spc="30" dirty="0">
              <a:latin typeface="+mj-lt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05400" y="4950023"/>
            <a:ext cx="32766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spc="30" dirty="0" smtClean="0">
                <a:latin typeface="+mj-lt"/>
                <a:cs typeface="Arial" pitchFamily="34" charset="0"/>
              </a:rPr>
              <a:t>Nevada: 20,000 af / Arizona: 480,000 af</a:t>
            </a:r>
            <a:endParaRPr lang="en-US" sz="1400" b="1" spc="30" dirty="0">
              <a:latin typeface="+mj-lt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00700" y="5226884"/>
            <a:ext cx="24003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spc="30" dirty="0" smtClean="0">
                <a:latin typeface="+mj-lt"/>
                <a:cs typeface="Arial" pitchFamily="34" charset="0"/>
              </a:rPr>
              <a:t>Initiate reconsultation for shortage below 1,025 ft.</a:t>
            </a:r>
            <a:endParaRPr lang="en-US" sz="1400" b="1" i="1" spc="30" dirty="0">
              <a:latin typeface="+mj-lt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800" y="274320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spc="30" dirty="0" smtClean="0">
                <a:latin typeface="+mj-lt"/>
                <a:cs typeface="Arial" pitchFamily="34" charset="0"/>
              </a:rPr>
              <a:t>Nevada/Arizona’s share of Colorado River shortages</a:t>
            </a:r>
            <a:endParaRPr lang="en-US" sz="1600" b="1" u="sng" spc="30" dirty="0">
              <a:latin typeface="+mj-lt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57150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pc="30" dirty="0" smtClean="0">
                <a:latin typeface="+mj-lt"/>
                <a:cs typeface="Arial" pitchFamily="34" charset="0"/>
              </a:rPr>
              <a:t>Lake Mead</a:t>
            </a:r>
            <a:endParaRPr lang="en-US" sz="2000" b="1" i="1" spc="30" dirty="0">
              <a:latin typeface="+mj-lt"/>
              <a:cs typeface="Arial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Colorado River Shortage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430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"/>
          <p:cNvSpPr>
            <a:spLocks/>
          </p:cNvSpPr>
          <p:nvPr/>
        </p:nvSpPr>
        <p:spPr bwMode="auto">
          <a:xfrm>
            <a:off x="685800" y="1792288"/>
            <a:ext cx="4013200" cy="3989387"/>
          </a:xfrm>
          <a:custGeom>
            <a:avLst/>
            <a:gdLst>
              <a:gd name="T0" fmla="*/ 2147483647 w 2528"/>
              <a:gd name="T1" fmla="*/ 2147483647 h 2513"/>
              <a:gd name="T2" fmla="*/ 2147483647 w 2528"/>
              <a:gd name="T3" fmla="*/ 2147483647 h 2513"/>
              <a:gd name="T4" fmla="*/ 2147483647 w 2528"/>
              <a:gd name="T5" fmla="*/ 2147483647 h 2513"/>
              <a:gd name="T6" fmla="*/ 2147483647 w 2528"/>
              <a:gd name="T7" fmla="*/ 2147483647 h 2513"/>
              <a:gd name="T8" fmla="*/ 2147483647 w 2528"/>
              <a:gd name="T9" fmla="*/ 2147483647 h 2513"/>
              <a:gd name="T10" fmla="*/ 2147483647 w 2528"/>
              <a:gd name="T11" fmla="*/ 2147483647 h 2513"/>
              <a:gd name="T12" fmla="*/ 2147483647 w 2528"/>
              <a:gd name="T13" fmla="*/ 2147483647 h 2513"/>
              <a:gd name="T14" fmla="*/ 2147483647 w 2528"/>
              <a:gd name="T15" fmla="*/ 2147483647 h 2513"/>
              <a:gd name="T16" fmla="*/ 2147483647 w 2528"/>
              <a:gd name="T17" fmla="*/ 2147483647 h 2513"/>
              <a:gd name="T18" fmla="*/ 2147483647 w 2528"/>
              <a:gd name="T19" fmla="*/ 2147483647 h 2513"/>
              <a:gd name="T20" fmla="*/ 2147483647 w 2528"/>
              <a:gd name="T21" fmla="*/ 2147483647 h 2513"/>
              <a:gd name="T22" fmla="*/ 2147483647 w 2528"/>
              <a:gd name="T23" fmla="*/ 2147483647 h 2513"/>
              <a:gd name="T24" fmla="*/ 2147483647 w 2528"/>
              <a:gd name="T25" fmla="*/ 2147483647 h 2513"/>
              <a:gd name="T26" fmla="*/ 2147483647 w 2528"/>
              <a:gd name="T27" fmla="*/ 2147483647 h 2513"/>
              <a:gd name="T28" fmla="*/ 2147483647 w 2528"/>
              <a:gd name="T29" fmla="*/ 2147483647 h 2513"/>
              <a:gd name="T30" fmla="*/ 2147483647 w 2528"/>
              <a:gd name="T31" fmla="*/ 2147483647 h 2513"/>
              <a:gd name="T32" fmla="*/ 2147483647 w 2528"/>
              <a:gd name="T33" fmla="*/ 0 h 2513"/>
              <a:gd name="T34" fmla="*/ 2147483647 w 2528"/>
              <a:gd name="T35" fmla="*/ 2147483647 h 2513"/>
              <a:gd name="T36" fmla="*/ 2147483647 w 2528"/>
              <a:gd name="T37" fmla="*/ 2147483647 h 2513"/>
              <a:gd name="T38" fmla="*/ 0 w 2528"/>
              <a:gd name="T39" fmla="*/ 2147483647 h 2513"/>
              <a:gd name="T40" fmla="*/ 0 w 2528"/>
              <a:gd name="T41" fmla="*/ 2147483647 h 2513"/>
              <a:gd name="T42" fmla="*/ 2147483647 w 2528"/>
              <a:gd name="T43" fmla="*/ 2147483647 h 2513"/>
              <a:gd name="T44" fmla="*/ 2147483647 w 2528"/>
              <a:gd name="T45" fmla="*/ 2147483647 h 2513"/>
              <a:gd name="T46" fmla="*/ 2147483647 w 2528"/>
              <a:gd name="T47" fmla="*/ 2147483647 h 2513"/>
              <a:gd name="T48" fmla="*/ 2147483647 w 2528"/>
              <a:gd name="T49" fmla="*/ 2147483647 h 2513"/>
              <a:gd name="T50" fmla="*/ 2147483647 w 2528"/>
              <a:gd name="T51" fmla="*/ 2147483647 h 2513"/>
              <a:gd name="T52" fmla="*/ 2147483647 w 2528"/>
              <a:gd name="T53" fmla="*/ 2147483647 h 2513"/>
              <a:gd name="T54" fmla="*/ 2147483647 w 2528"/>
              <a:gd name="T55" fmla="*/ 2147483647 h 2513"/>
              <a:gd name="T56" fmla="*/ 2147483647 w 2528"/>
              <a:gd name="T57" fmla="*/ 2147483647 h 2513"/>
              <a:gd name="T58" fmla="*/ 2147483647 w 2528"/>
              <a:gd name="T59" fmla="*/ 2147483647 h 2513"/>
              <a:gd name="T60" fmla="*/ 2147483647 w 2528"/>
              <a:gd name="T61" fmla="*/ 2147483647 h 2513"/>
              <a:gd name="T62" fmla="*/ 2147483647 w 2528"/>
              <a:gd name="T63" fmla="*/ 2147483647 h 2513"/>
              <a:gd name="T64" fmla="*/ 2147483647 w 2528"/>
              <a:gd name="T65" fmla="*/ 2147483647 h 2513"/>
              <a:gd name="T66" fmla="*/ 2147483647 w 2528"/>
              <a:gd name="T67" fmla="*/ 2147483647 h 2513"/>
              <a:gd name="T68" fmla="*/ 2147483647 w 2528"/>
              <a:gd name="T69" fmla="*/ 2147483647 h 2513"/>
              <a:gd name="T70" fmla="*/ 2147483647 w 2528"/>
              <a:gd name="T71" fmla="*/ 2147483647 h 2513"/>
              <a:gd name="T72" fmla="*/ 2147483647 w 2528"/>
              <a:gd name="T73" fmla="*/ 2147483647 h 2513"/>
              <a:gd name="T74" fmla="*/ 2147483647 w 2528"/>
              <a:gd name="T75" fmla="*/ 2147483647 h 2513"/>
              <a:gd name="T76" fmla="*/ 2147483647 w 2528"/>
              <a:gd name="T77" fmla="*/ 2147483647 h 2513"/>
              <a:gd name="T78" fmla="*/ 2147483647 w 2528"/>
              <a:gd name="T79" fmla="*/ 2147483647 h 251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528" h="2513">
                <a:moveTo>
                  <a:pt x="2480" y="1337"/>
                </a:moveTo>
                <a:lnTo>
                  <a:pt x="1928" y="1337"/>
                </a:lnTo>
                <a:lnTo>
                  <a:pt x="1928" y="1305"/>
                </a:lnTo>
                <a:lnTo>
                  <a:pt x="1983" y="1305"/>
                </a:lnTo>
                <a:lnTo>
                  <a:pt x="1983" y="1247"/>
                </a:lnTo>
                <a:lnTo>
                  <a:pt x="1921" y="1247"/>
                </a:lnTo>
                <a:lnTo>
                  <a:pt x="1921" y="1169"/>
                </a:lnTo>
                <a:lnTo>
                  <a:pt x="1996" y="1169"/>
                </a:lnTo>
                <a:lnTo>
                  <a:pt x="1996" y="652"/>
                </a:lnTo>
                <a:lnTo>
                  <a:pt x="2051" y="652"/>
                </a:lnTo>
                <a:lnTo>
                  <a:pt x="2051" y="569"/>
                </a:lnTo>
                <a:lnTo>
                  <a:pt x="1996" y="569"/>
                </a:lnTo>
                <a:lnTo>
                  <a:pt x="1996" y="530"/>
                </a:lnTo>
                <a:lnTo>
                  <a:pt x="1887" y="530"/>
                </a:lnTo>
                <a:lnTo>
                  <a:pt x="1846" y="562"/>
                </a:lnTo>
                <a:lnTo>
                  <a:pt x="1601" y="562"/>
                </a:lnTo>
                <a:lnTo>
                  <a:pt x="960" y="0"/>
                </a:lnTo>
                <a:lnTo>
                  <a:pt x="226" y="7"/>
                </a:lnTo>
                <a:lnTo>
                  <a:pt x="226" y="72"/>
                </a:lnTo>
                <a:lnTo>
                  <a:pt x="0" y="72"/>
                </a:lnTo>
                <a:lnTo>
                  <a:pt x="0" y="788"/>
                </a:lnTo>
                <a:lnTo>
                  <a:pt x="158" y="788"/>
                </a:lnTo>
                <a:lnTo>
                  <a:pt x="56" y="892"/>
                </a:lnTo>
                <a:lnTo>
                  <a:pt x="205" y="892"/>
                </a:lnTo>
                <a:lnTo>
                  <a:pt x="171" y="982"/>
                </a:lnTo>
                <a:lnTo>
                  <a:pt x="130" y="1034"/>
                </a:lnTo>
                <a:lnTo>
                  <a:pt x="191" y="1098"/>
                </a:lnTo>
                <a:lnTo>
                  <a:pt x="232" y="1085"/>
                </a:lnTo>
                <a:lnTo>
                  <a:pt x="232" y="1918"/>
                </a:lnTo>
                <a:lnTo>
                  <a:pt x="48" y="1918"/>
                </a:lnTo>
                <a:lnTo>
                  <a:pt x="48" y="2144"/>
                </a:lnTo>
                <a:lnTo>
                  <a:pt x="123" y="2144"/>
                </a:lnTo>
                <a:lnTo>
                  <a:pt x="123" y="2454"/>
                </a:lnTo>
                <a:lnTo>
                  <a:pt x="260" y="2454"/>
                </a:lnTo>
                <a:lnTo>
                  <a:pt x="260" y="2512"/>
                </a:lnTo>
                <a:lnTo>
                  <a:pt x="1199" y="2512"/>
                </a:lnTo>
                <a:lnTo>
                  <a:pt x="1199" y="2383"/>
                </a:lnTo>
                <a:lnTo>
                  <a:pt x="2527" y="1673"/>
                </a:lnTo>
                <a:lnTo>
                  <a:pt x="2521" y="1673"/>
                </a:lnTo>
                <a:lnTo>
                  <a:pt x="2480" y="1337"/>
                </a:lnTo>
              </a:path>
            </a:pathLst>
          </a:custGeom>
          <a:solidFill>
            <a:srgbClr val="FFFF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13"/>
          <p:cNvSpPr>
            <a:spLocks/>
          </p:cNvSpPr>
          <p:nvPr/>
        </p:nvSpPr>
        <p:spPr bwMode="auto">
          <a:xfrm>
            <a:off x="5153025" y="3505200"/>
            <a:ext cx="1533525" cy="1604963"/>
          </a:xfrm>
          <a:custGeom>
            <a:avLst/>
            <a:gdLst>
              <a:gd name="T0" fmla="*/ 2147483647 w 965"/>
              <a:gd name="T1" fmla="*/ 2147483647 h 1011"/>
              <a:gd name="T2" fmla="*/ 2147483647 w 965"/>
              <a:gd name="T3" fmla="*/ 2147483647 h 1011"/>
              <a:gd name="T4" fmla="*/ 2147483647 w 965"/>
              <a:gd name="T5" fmla="*/ 2147483647 h 1011"/>
              <a:gd name="T6" fmla="*/ 2147483647 w 965"/>
              <a:gd name="T7" fmla="*/ 2147483647 h 1011"/>
              <a:gd name="T8" fmla="*/ 2147483647 w 965"/>
              <a:gd name="T9" fmla="*/ 2147483647 h 1011"/>
              <a:gd name="T10" fmla="*/ 2147483647 w 965"/>
              <a:gd name="T11" fmla="*/ 2147483647 h 1011"/>
              <a:gd name="T12" fmla="*/ 2147483647 w 965"/>
              <a:gd name="T13" fmla="*/ 2147483647 h 1011"/>
              <a:gd name="T14" fmla="*/ 2147483647 w 965"/>
              <a:gd name="T15" fmla="*/ 2147483647 h 1011"/>
              <a:gd name="T16" fmla="*/ 2147483647 w 965"/>
              <a:gd name="T17" fmla="*/ 2147483647 h 1011"/>
              <a:gd name="T18" fmla="*/ 2147483647 w 965"/>
              <a:gd name="T19" fmla="*/ 2147483647 h 1011"/>
              <a:gd name="T20" fmla="*/ 2147483647 w 965"/>
              <a:gd name="T21" fmla="*/ 2147483647 h 1011"/>
              <a:gd name="T22" fmla="*/ 2147483647 w 965"/>
              <a:gd name="T23" fmla="*/ 2147483647 h 1011"/>
              <a:gd name="T24" fmla="*/ 2147483647 w 965"/>
              <a:gd name="T25" fmla="*/ 2147483647 h 1011"/>
              <a:gd name="T26" fmla="*/ 2147483647 w 965"/>
              <a:gd name="T27" fmla="*/ 2147483647 h 1011"/>
              <a:gd name="T28" fmla="*/ 2147483647 w 965"/>
              <a:gd name="T29" fmla="*/ 2147483647 h 1011"/>
              <a:gd name="T30" fmla="*/ 2147483647 w 965"/>
              <a:gd name="T31" fmla="*/ 2147483647 h 1011"/>
              <a:gd name="T32" fmla="*/ 2147483647 w 965"/>
              <a:gd name="T33" fmla="*/ 2147483647 h 1011"/>
              <a:gd name="T34" fmla="*/ 2147483647 w 965"/>
              <a:gd name="T35" fmla="*/ 2147483647 h 1011"/>
              <a:gd name="T36" fmla="*/ 2147483647 w 965"/>
              <a:gd name="T37" fmla="*/ 2147483647 h 1011"/>
              <a:gd name="T38" fmla="*/ 2147483647 w 965"/>
              <a:gd name="T39" fmla="*/ 2147483647 h 1011"/>
              <a:gd name="T40" fmla="*/ 2147483647 w 965"/>
              <a:gd name="T41" fmla="*/ 2147483647 h 1011"/>
              <a:gd name="T42" fmla="*/ 2147483647 w 965"/>
              <a:gd name="T43" fmla="*/ 2147483647 h 1011"/>
              <a:gd name="T44" fmla="*/ 2147483647 w 965"/>
              <a:gd name="T45" fmla="*/ 2147483647 h 1011"/>
              <a:gd name="T46" fmla="*/ 2147483647 w 965"/>
              <a:gd name="T47" fmla="*/ 2147483647 h 1011"/>
              <a:gd name="T48" fmla="*/ 2147483647 w 965"/>
              <a:gd name="T49" fmla="*/ 2147483647 h 1011"/>
              <a:gd name="T50" fmla="*/ 2147483647 w 965"/>
              <a:gd name="T51" fmla="*/ 2147483647 h 1011"/>
              <a:gd name="T52" fmla="*/ 2147483647 w 965"/>
              <a:gd name="T53" fmla="*/ 2147483647 h 1011"/>
              <a:gd name="T54" fmla="*/ 2147483647 w 965"/>
              <a:gd name="T55" fmla="*/ 2147483647 h 1011"/>
              <a:gd name="T56" fmla="*/ 2147483647 w 965"/>
              <a:gd name="T57" fmla="*/ 2147483647 h 1011"/>
              <a:gd name="T58" fmla="*/ 2147483647 w 965"/>
              <a:gd name="T59" fmla="*/ 2147483647 h 1011"/>
              <a:gd name="T60" fmla="*/ 2147483647 w 965"/>
              <a:gd name="T61" fmla="*/ 2147483647 h 1011"/>
              <a:gd name="T62" fmla="*/ 2147483647 w 965"/>
              <a:gd name="T63" fmla="*/ 2147483647 h 1011"/>
              <a:gd name="T64" fmla="*/ 2147483647 w 965"/>
              <a:gd name="T65" fmla="*/ 2147483647 h 1011"/>
              <a:gd name="T66" fmla="*/ 2147483647 w 965"/>
              <a:gd name="T67" fmla="*/ 2147483647 h 1011"/>
              <a:gd name="T68" fmla="*/ 2147483647 w 965"/>
              <a:gd name="T69" fmla="*/ 2147483647 h 1011"/>
              <a:gd name="T70" fmla="*/ 2147483647 w 965"/>
              <a:gd name="T71" fmla="*/ 2147483647 h 1011"/>
              <a:gd name="T72" fmla="*/ 2147483647 w 965"/>
              <a:gd name="T73" fmla="*/ 2147483647 h 1011"/>
              <a:gd name="T74" fmla="*/ 2147483647 w 965"/>
              <a:gd name="T75" fmla="*/ 2147483647 h 1011"/>
              <a:gd name="T76" fmla="*/ 2147483647 w 965"/>
              <a:gd name="T77" fmla="*/ 2147483647 h 1011"/>
              <a:gd name="T78" fmla="*/ 2147483647 w 965"/>
              <a:gd name="T79" fmla="*/ 2147483647 h 1011"/>
              <a:gd name="T80" fmla="*/ 2147483647 w 965"/>
              <a:gd name="T81" fmla="*/ 2147483647 h 1011"/>
              <a:gd name="T82" fmla="*/ 2147483647 w 965"/>
              <a:gd name="T83" fmla="*/ 2147483647 h 1011"/>
              <a:gd name="T84" fmla="*/ 2147483647 w 965"/>
              <a:gd name="T85" fmla="*/ 2147483647 h 1011"/>
              <a:gd name="T86" fmla="*/ 2147483647 w 965"/>
              <a:gd name="T87" fmla="*/ 2147483647 h 1011"/>
              <a:gd name="T88" fmla="*/ 2147483647 w 965"/>
              <a:gd name="T89" fmla="*/ 2147483647 h 1011"/>
              <a:gd name="T90" fmla="*/ 2147483647 w 965"/>
              <a:gd name="T91" fmla="*/ 2147483647 h 1011"/>
              <a:gd name="T92" fmla="*/ 2147483647 w 965"/>
              <a:gd name="T93" fmla="*/ 2147483647 h 1011"/>
              <a:gd name="T94" fmla="*/ 2147483647 w 965"/>
              <a:gd name="T95" fmla="*/ 2147483647 h 1011"/>
              <a:gd name="T96" fmla="*/ 2147483647 w 965"/>
              <a:gd name="T97" fmla="*/ 2147483647 h 1011"/>
              <a:gd name="T98" fmla="*/ 2147483647 w 965"/>
              <a:gd name="T99" fmla="*/ 2147483647 h 1011"/>
              <a:gd name="T100" fmla="*/ 2147483647 w 965"/>
              <a:gd name="T101" fmla="*/ 2147483647 h 1011"/>
              <a:gd name="T102" fmla="*/ 2147483647 w 965"/>
              <a:gd name="T103" fmla="*/ 2147483647 h 1011"/>
              <a:gd name="T104" fmla="*/ 2147483647 w 965"/>
              <a:gd name="T105" fmla="*/ 2147483647 h 1011"/>
              <a:gd name="T106" fmla="*/ 2147483647 w 965"/>
              <a:gd name="T107" fmla="*/ 2147483647 h 1011"/>
              <a:gd name="T108" fmla="*/ 2147483647 w 965"/>
              <a:gd name="T109" fmla="*/ 2147483647 h 1011"/>
              <a:gd name="T110" fmla="*/ 2147483647 w 965"/>
              <a:gd name="T111" fmla="*/ 2147483647 h 1011"/>
              <a:gd name="T112" fmla="*/ 2147483647 w 965"/>
              <a:gd name="T113" fmla="*/ 2147483647 h 1011"/>
              <a:gd name="T114" fmla="*/ 2147483647 w 965"/>
              <a:gd name="T115" fmla="*/ 2147483647 h 1011"/>
              <a:gd name="T116" fmla="*/ 2147483647 w 965"/>
              <a:gd name="T117" fmla="*/ 2147483647 h 101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65" h="1011">
                <a:moveTo>
                  <a:pt x="905" y="58"/>
                </a:moveTo>
                <a:lnTo>
                  <a:pt x="895" y="52"/>
                </a:lnTo>
                <a:lnTo>
                  <a:pt x="890" y="39"/>
                </a:lnTo>
                <a:lnTo>
                  <a:pt x="885" y="29"/>
                </a:lnTo>
                <a:lnTo>
                  <a:pt x="876" y="29"/>
                </a:lnTo>
                <a:lnTo>
                  <a:pt x="858" y="11"/>
                </a:lnTo>
                <a:lnTo>
                  <a:pt x="843" y="0"/>
                </a:lnTo>
                <a:lnTo>
                  <a:pt x="822" y="13"/>
                </a:lnTo>
                <a:lnTo>
                  <a:pt x="814" y="42"/>
                </a:lnTo>
                <a:lnTo>
                  <a:pt x="822" y="60"/>
                </a:lnTo>
                <a:lnTo>
                  <a:pt x="840" y="78"/>
                </a:lnTo>
                <a:lnTo>
                  <a:pt x="859" y="99"/>
                </a:lnTo>
                <a:lnTo>
                  <a:pt x="876" y="122"/>
                </a:lnTo>
                <a:lnTo>
                  <a:pt x="887" y="141"/>
                </a:lnTo>
                <a:lnTo>
                  <a:pt x="888" y="158"/>
                </a:lnTo>
                <a:lnTo>
                  <a:pt x="863" y="177"/>
                </a:lnTo>
                <a:lnTo>
                  <a:pt x="846" y="174"/>
                </a:lnTo>
                <a:lnTo>
                  <a:pt x="831" y="161"/>
                </a:lnTo>
                <a:lnTo>
                  <a:pt x="817" y="144"/>
                </a:lnTo>
                <a:lnTo>
                  <a:pt x="797" y="134"/>
                </a:lnTo>
                <a:lnTo>
                  <a:pt x="779" y="138"/>
                </a:lnTo>
                <a:lnTo>
                  <a:pt x="772" y="161"/>
                </a:lnTo>
                <a:lnTo>
                  <a:pt x="780" y="179"/>
                </a:lnTo>
                <a:lnTo>
                  <a:pt x="795" y="196"/>
                </a:lnTo>
                <a:lnTo>
                  <a:pt x="811" y="222"/>
                </a:lnTo>
                <a:lnTo>
                  <a:pt x="808" y="242"/>
                </a:lnTo>
                <a:lnTo>
                  <a:pt x="782" y="252"/>
                </a:lnTo>
                <a:lnTo>
                  <a:pt x="769" y="243"/>
                </a:lnTo>
                <a:lnTo>
                  <a:pt x="759" y="226"/>
                </a:lnTo>
                <a:lnTo>
                  <a:pt x="743" y="200"/>
                </a:lnTo>
                <a:lnTo>
                  <a:pt x="730" y="187"/>
                </a:lnTo>
                <a:lnTo>
                  <a:pt x="719" y="173"/>
                </a:lnTo>
                <a:lnTo>
                  <a:pt x="705" y="164"/>
                </a:lnTo>
                <a:lnTo>
                  <a:pt x="679" y="161"/>
                </a:lnTo>
                <a:lnTo>
                  <a:pt x="660" y="161"/>
                </a:lnTo>
                <a:lnTo>
                  <a:pt x="657" y="180"/>
                </a:lnTo>
                <a:lnTo>
                  <a:pt x="666" y="206"/>
                </a:lnTo>
                <a:lnTo>
                  <a:pt x="667" y="228"/>
                </a:lnTo>
                <a:lnTo>
                  <a:pt x="670" y="248"/>
                </a:lnTo>
                <a:lnTo>
                  <a:pt x="681" y="274"/>
                </a:lnTo>
                <a:lnTo>
                  <a:pt x="699" y="299"/>
                </a:lnTo>
                <a:lnTo>
                  <a:pt x="711" y="313"/>
                </a:lnTo>
                <a:lnTo>
                  <a:pt x="715" y="324"/>
                </a:lnTo>
                <a:lnTo>
                  <a:pt x="692" y="335"/>
                </a:lnTo>
                <a:lnTo>
                  <a:pt x="665" y="337"/>
                </a:lnTo>
                <a:lnTo>
                  <a:pt x="647" y="324"/>
                </a:lnTo>
                <a:lnTo>
                  <a:pt x="645" y="313"/>
                </a:lnTo>
                <a:lnTo>
                  <a:pt x="647" y="299"/>
                </a:lnTo>
                <a:lnTo>
                  <a:pt x="638" y="279"/>
                </a:lnTo>
                <a:lnTo>
                  <a:pt x="624" y="260"/>
                </a:lnTo>
                <a:lnTo>
                  <a:pt x="605" y="232"/>
                </a:lnTo>
                <a:lnTo>
                  <a:pt x="600" y="215"/>
                </a:lnTo>
                <a:lnTo>
                  <a:pt x="595" y="206"/>
                </a:lnTo>
                <a:lnTo>
                  <a:pt x="578" y="207"/>
                </a:lnTo>
                <a:lnTo>
                  <a:pt x="563" y="222"/>
                </a:lnTo>
                <a:lnTo>
                  <a:pt x="561" y="245"/>
                </a:lnTo>
                <a:lnTo>
                  <a:pt x="551" y="263"/>
                </a:lnTo>
                <a:lnTo>
                  <a:pt x="537" y="259"/>
                </a:lnTo>
                <a:lnTo>
                  <a:pt x="522" y="242"/>
                </a:lnTo>
                <a:lnTo>
                  <a:pt x="499" y="213"/>
                </a:lnTo>
                <a:lnTo>
                  <a:pt x="486" y="203"/>
                </a:lnTo>
                <a:lnTo>
                  <a:pt x="470" y="201"/>
                </a:lnTo>
                <a:lnTo>
                  <a:pt x="454" y="203"/>
                </a:lnTo>
                <a:lnTo>
                  <a:pt x="399" y="193"/>
                </a:lnTo>
                <a:lnTo>
                  <a:pt x="341" y="180"/>
                </a:lnTo>
                <a:lnTo>
                  <a:pt x="322" y="169"/>
                </a:lnTo>
                <a:lnTo>
                  <a:pt x="309" y="167"/>
                </a:lnTo>
                <a:lnTo>
                  <a:pt x="303" y="180"/>
                </a:lnTo>
                <a:lnTo>
                  <a:pt x="305" y="203"/>
                </a:lnTo>
                <a:lnTo>
                  <a:pt x="310" y="217"/>
                </a:lnTo>
                <a:lnTo>
                  <a:pt x="312" y="229"/>
                </a:lnTo>
                <a:lnTo>
                  <a:pt x="293" y="245"/>
                </a:lnTo>
                <a:lnTo>
                  <a:pt x="281" y="238"/>
                </a:lnTo>
                <a:lnTo>
                  <a:pt x="270" y="222"/>
                </a:lnTo>
                <a:lnTo>
                  <a:pt x="256" y="209"/>
                </a:lnTo>
                <a:lnTo>
                  <a:pt x="241" y="203"/>
                </a:lnTo>
                <a:lnTo>
                  <a:pt x="230" y="203"/>
                </a:lnTo>
                <a:lnTo>
                  <a:pt x="219" y="209"/>
                </a:lnTo>
                <a:lnTo>
                  <a:pt x="210" y="220"/>
                </a:lnTo>
                <a:lnTo>
                  <a:pt x="200" y="229"/>
                </a:lnTo>
                <a:lnTo>
                  <a:pt x="184" y="229"/>
                </a:lnTo>
                <a:lnTo>
                  <a:pt x="163" y="242"/>
                </a:lnTo>
                <a:lnTo>
                  <a:pt x="144" y="252"/>
                </a:lnTo>
                <a:lnTo>
                  <a:pt x="131" y="249"/>
                </a:lnTo>
                <a:lnTo>
                  <a:pt x="119" y="242"/>
                </a:lnTo>
                <a:lnTo>
                  <a:pt x="80" y="232"/>
                </a:lnTo>
                <a:lnTo>
                  <a:pt x="35" y="229"/>
                </a:lnTo>
                <a:lnTo>
                  <a:pt x="11" y="226"/>
                </a:lnTo>
                <a:lnTo>
                  <a:pt x="0" y="229"/>
                </a:lnTo>
                <a:lnTo>
                  <a:pt x="8" y="243"/>
                </a:lnTo>
                <a:lnTo>
                  <a:pt x="35" y="260"/>
                </a:lnTo>
                <a:lnTo>
                  <a:pt x="63" y="276"/>
                </a:lnTo>
                <a:lnTo>
                  <a:pt x="93" y="289"/>
                </a:lnTo>
                <a:lnTo>
                  <a:pt x="130" y="306"/>
                </a:lnTo>
                <a:lnTo>
                  <a:pt x="167" y="324"/>
                </a:lnTo>
                <a:lnTo>
                  <a:pt x="195" y="341"/>
                </a:lnTo>
                <a:lnTo>
                  <a:pt x="222" y="357"/>
                </a:lnTo>
                <a:lnTo>
                  <a:pt x="257" y="369"/>
                </a:lnTo>
                <a:lnTo>
                  <a:pt x="289" y="386"/>
                </a:lnTo>
                <a:lnTo>
                  <a:pt x="310" y="410"/>
                </a:lnTo>
                <a:lnTo>
                  <a:pt x="328" y="437"/>
                </a:lnTo>
                <a:lnTo>
                  <a:pt x="352" y="460"/>
                </a:lnTo>
                <a:lnTo>
                  <a:pt x="370" y="486"/>
                </a:lnTo>
                <a:lnTo>
                  <a:pt x="384" y="519"/>
                </a:lnTo>
                <a:lnTo>
                  <a:pt x="390" y="557"/>
                </a:lnTo>
                <a:lnTo>
                  <a:pt x="393" y="601"/>
                </a:lnTo>
                <a:lnTo>
                  <a:pt x="389" y="624"/>
                </a:lnTo>
                <a:lnTo>
                  <a:pt x="393" y="640"/>
                </a:lnTo>
                <a:lnTo>
                  <a:pt x="415" y="640"/>
                </a:lnTo>
                <a:lnTo>
                  <a:pt x="418" y="624"/>
                </a:lnTo>
                <a:lnTo>
                  <a:pt x="434" y="605"/>
                </a:lnTo>
                <a:lnTo>
                  <a:pt x="454" y="601"/>
                </a:lnTo>
                <a:lnTo>
                  <a:pt x="449" y="616"/>
                </a:lnTo>
                <a:lnTo>
                  <a:pt x="441" y="640"/>
                </a:lnTo>
                <a:lnTo>
                  <a:pt x="446" y="649"/>
                </a:lnTo>
                <a:lnTo>
                  <a:pt x="454" y="659"/>
                </a:lnTo>
                <a:lnTo>
                  <a:pt x="450" y="688"/>
                </a:lnTo>
                <a:lnTo>
                  <a:pt x="447" y="708"/>
                </a:lnTo>
                <a:lnTo>
                  <a:pt x="421" y="714"/>
                </a:lnTo>
                <a:lnTo>
                  <a:pt x="409" y="701"/>
                </a:lnTo>
                <a:lnTo>
                  <a:pt x="415" y="682"/>
                </a:lnTo>
                <a:lnTo>
                  <a:pt x="412" y="666"/>
                </a:lnTo>
                <a:lnTo>
                  <a:pt x="393" y="679"/>
                </a:lnTo>
                <a:lnTo>
                  <a:pt x="393" y="705"/>
                </a:lnTo>
                <a:lnTo>
                  <a:pt x="391" y="732"/>
                </a:lnTo>
                <a:lnTo>
                  <a:pt x="393" y="759"/>
                </a:lnTo>
                <a:lnTo>
                  <a:pt x="415" y="817"/>
                </a:lnTo>
                <a:lnTo>
                  <a:pt x="457" y="872"/>
                </a:lnTo>
                <a:lnTo>
                  <a:pt x="493" y="905"/>
                </a:lnTo>
                <a:lnTo>
                  <a:pt x="534" y="932"/>
                </a:lnTo>
                <a:lnTo>
                  <a:pt x="570" y="960"/>
                </a:lnTo>
                <a:lnTo>
                  <a:pt x="611" y="975"/>
                </a:lnTo>
                <a:lnTo>
                  <a:pt x="635" y="975"/>
                </a:lnTo>
                <a:lnTo>
                  <a:pt x="660" y="968"/>
                </a:lnTo>
                <a:lnTo>
                  <a:pt x="699" y="952"/>
                </a:lnTo>
                <a:lnTo>
                  <a:pt x="712" y="932"/>
                </a:lnTo>
                <a:lnTo>
                  <a:pt x="731" y="915"/>
                </a:lnTo>
                <a:lnTo>
                  <a:pt x="747" y="894"/>
                </a:lnTo>
                <a:lnTo>
                  <a:pt x="746" y="876"/>
                </a:lnTo>
                <a:lnTo>
                  <a:pt x="747" y="865"/>
                </a:lnTo>
                <a:lnTo>
                  <a:pt x="767" y="867"/>
                </a:lnTo>
                <a:lnTo>
                  <a:pt x="795" y="891"/>
                </a:lnTo>
                <a:lnTo>
                  <a:pt x="801" y="901"/>
                </a:lnTo>
                <a:lnTo>
                  <a:pt x="785" y="921"/>
                </a:lnTo>
                <a:lnTo>
                  <a:pt x="747" y="965"/>
                </a:lnTo>
                <a:lnTo>
                  <a:pt x="726" y="984"/>
                </a:lnTo>
                <a:lnTo>
                  <a:pt x="722" y="1000"/>
                </a:lnTo>
                <a:lnTo>
                  <a:pt x="731" y="1009"/>
                </a:lnTo>
                <a:lnTo>
                  <a:pt x="753" y="1010"/>
                </a:lnTo>
                <a:lnTo>
                  <a:pt x="782" y="994"/>
                </a:lnTo>
                <a:lnTo>
                  <a:pt x="797" y="977"/>
                </a:lnTo>
                <a:lnTo>
                  <a:pt x="808" y="958"/>
                </a:lnTo>
                <a:lnTo>
                  <a:pt x="831" y="921"/>
                </a:lnTo>
                <a:lnTo>
                  <a:pt x="850" y="894"/>
                </a:lnTo>
                <a:lnTo>
                  <a:pt x="869" y="882"/>
                </a:lnTo>
                <a:lnTo>
                  <a:pt x="883" y="892"/>
                </a:lnTo>
                <a:lnTo>
                  <a:pt x="895" y="901"/>
                </a:lnTo>
                <a:lnTo>
                  <a:pt x="905" y="879"/>
                </a:lnTo>
                <a:lnTo>
                  <a:pt x="895" y="842"/>
                </a:lnTo>
                <a:lnTo>
                  <a:pt x="884" y="824"/>
                </a:lnTo>
                <a:lnTo>
                  <a:pt x="873" y="807"/>
                </a:lnTo>
                <a:lnTo>
                  <a:pt x="858" y="787"/>
                </a:lnTo>
                <a:lnTo>
                  <a:pt x="850" y="765"/>
                </a:lnTo>
                <a:lnTo>
                  <a:pt x="850" y="685"/>
                </a:lnTo>
                <a:lnTo>
                  <a:pt x="866" y="641"/>
                </a:lnTo>
                <a:lnTo>
                  <a:pt x="895" y="605"/>
                </a:lnTo>
                <a:lnTo>
                  <a:pt x="913" y="589"/>
                </a:lnTo>
                <a:lnTo>
                  <a:pt x="927" y="573"/>
                </a:lnTo>
                <a:lnTo>
                  <a:pt x="927" y="565"/>
                </a:lnTo>
                <a:lnTo>
                  <a:pt x="927" y="557"/>
                </a:lnTo>
                <a:lnTo>
                  <a:pt x="929" y="464"/>
                </a:lnTo>
                <a:lnTo>
                  <a:pt x="938" y="393"/>
                </a:lnTo>
                <a:lnTo>
                  <a:pt x="949" y="334"/>
                </a:lnTo>
                <a:lnTo>
                  <a:pt x="959" y="283"/>
                </a:lnTo>
                <a:lnTo>
                  <a:pt x="964" y="236"/>
                </a:lnTo>
                <a:lnTo>
                  <a:pt x="959" y="186"/>
                </a:lnTo>
                <a:lnTo>
                  <a:pt x="940" y="128"/>
                </a:lnTo>
                <a:lnTo>
                  <a:pt x="905" y="58"/>
                </a:lnTo>
              </a:path>
            </a:pathLst>
          </a:custGeom>
          <a:solidFill>
            <a:srgbClr val="808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14"/>
          <p:cNvSpPr>
            <a:spLocks/>
          </p:cNvSpPr>
          <p:nvPr/>
        </p:nvSpPr>
        <p:spPr bwMode="auto">
          <a:xfrm>
            <a:off x="2668587" y="3921125"/>
            <a:ext cx="2306638" cy="1666875"/>
          </a:xfrm>
          <a:custGeom>
            <a:avLst/>
            <a:gdLst>
              <a:gd name="T0" fmla="*/ 2147483647 w 1453"/>
              <a:gd name="T1" fmla="*/ 2147483647 h 1050"/>
              <a:gd name="T2" fmla="*/ 2147483647 w 1453"/>
              <a:gd name="T3" fmla="*/ 0 h 1050"/>
              <a:gd name="T4" fmla="*/ 2147483647 w 1453"/>
              <a:gd name="T5" fmla="*/ 0 h 1050"/>
              <a:gd name="T6" fmla="*/ 2147483647 w 1453"/>
              <a:gd name="T7" fmla="*/ 2147483647 h 1050"/>
              <a:gd name="T8" fmla="*/ 2147483647 w 1453"/>
              <a:gd name="T9" fmla="*/ 2147483647 h 1050"/>
              <a:gd name="T10" fmla="*/ 2147483647 w 1453"/>
              <a:gd name="T11" fmla="*/ 2147483647 h 1050"/>
              <a:gd name="T12" fmla="*/ 2147483647 w 1453"/>
              <a:gd name="T13" fmla="*/ 2147483647 h 1050"/>
              <a:gd name="T14" fmla="*/ 2147483647 w 1453"/>
              <a:gd name="T15" fmla="*/ 2147483647 h 1050"/>
              <a:gd name="T16" fmla="*/ 2147483647 w 1453"/>
              <a:gd name="T17" fmla="*/ 2147483647 h 1050"/>
              <a:gd name="T18" fmla="*/ 2147483647 w 1453"/>
              <a:gd name="T19" fmla="*/ 2147483647 h 1050"/>
              <a:gd name="T20" fmla="*/ 2147483647 w 1453"/>
              <a:gd name="T21" fmla="*/ 2147483647 h 1050"/>
              <a:gd name="T22" fmla="*/ 2147483647 w 1453"/>
              <a:gd name="T23" fmla="*/ 2147483647 h 1050"/>
              <a:gd name="T24" fmla="*/ 2147483647 w 1453"/>
              <a:gd name="T25" fmla="*/ 2147483647 h 1050"/>
              <a:gd name="T26" fmla="*/ 2147483647 w 1453"/>
              <a:gd name="T27" fmla="*/ 2147483647 h 1050"/>
              <a:gd name="T28" fmla="*/ 2147483647 w 1453"/>
              <a:gd name="T29" fmla="*/ 2147483647 h 1050"/>
              <a:gd name="T30" fmla="*/ 2147483647 w 1453"/>
              <a:gd name="T31" fmla="*/ 2147483647 h 1050"/>
              <a:gd name="T32" fmla="*/ 2147483647 w 1453"/>
              <a:gd name="T33" fmla="*/ 2147483647 h 1050"/>
              <a:gd name="T34" fmla="*/ 2147483647 w 1453"/>
              <a:gd name="T35" fmla="*/ 2147483647 h 1050"/>
              <a:gd name="T36" fmla="*/ 2147483647 w 1453"/>
              <a:gd name="T37" fmla="*/ 2147483647 h 1050"/>
              <a:gd name="T38" fmla="*/ 2147483647 w 1453"/>
              <a:gd name="T39" fmla="*/ 2147483647 h 1050"/>
              <a:gd name="T40" fmla="*/ 2147483647 w 1453"/>
              <a:gd name="T41" fmla="*/ 2147483647 h 1050"/>
              <a:gd name="T42" fmla="*/ 2147483647 w 1453"/>
              <a:gd name="T43" fmla="*/ 2147483647 h 1050"/>
              <a:gd name="T44" fmla="*/ 2147483647 w 1453"/>
              <a:gd name="T45" fmla="*/ 2147483647 h 1050"/>
              <a:gd name="T46" fmla="*/ 2147483647 w 1453"/>
              <a:gd name="T47" fmla="*/ 2147483647 h 1050"/>
              <a:gd name="T48" fmla="*/ 2147483647 w 1453"/>
              <a:gd name="T49" fmla="*/ 2147483647 h 1050"/>
              <a:gd name="T50" fmla="*/ 2147483647 w 1453"/>
              <a:gd name="T51" fmla="*/ 2147483647 h 1050"/>
              <a:gd name="T52" fmla="*/ 2147483647 w 1453"/>
              <a:gd name="T53" fmla="*/ 2147483647 h 1050"/>
              <a:gd name="T54" fmla="*/ 0 w 1453"/>
              <a:gd name="T55" fmla="*/ 2147483647 h 1050"/>
              <a:gd name="T56" fmla="*/ 0 w 1453"/>
              <a:gd name="T57" fmla="*/ 2147483647 h 1050"/>
              <a:gd name="T58" fmla="*/ 2147483647 w 1453"/>
              <a:gd name="T59" fmla="*/ 2147483647 h 1050"/>
              <a:gd name="T60" fmla="*/ 2147483647 w 1453"/>
              <a:gd name="T61" fmla="*/ 2147483647 h 1050"/>
              <a:gd name="T62" fmla="*/ 2147483647 w 1453"/>
              <a:gd name="T63" fmla="*/ 2147483647 h 1050"/>
              <a:gd name="T64" fmla="*/ 2147483647 w 1453"/>
              <a:gd name="T65" fmla="*/ 2147483647 h 1050"/>
              <a:gd name="T66" fmla="*/ 2147483647 w 1453"/>
              <a:gd name="T67" fmla="*/ 2147483647 h 1050"/>
              <a:gd name="T68" fmla="*/ 2147483647 w 1453"/>
              <a:gd name="T69" fmla="*/ 2147483647 h 1050"/>
              <a:gd name="T70" fmla="*/ 2147483647 w 1453"/>
              <a:gd name="T71" fmla="*/ 2147483647 h 1050"/>
              <a:gd name="T72" fmla="*/ 2147483647 w 1453"/>
              <a:gd name="T73" fmla="*/ 2147483647 h 1050"/>
              <a:gd name="T74" fmla="*/ 2147483647 w 1453"/>
              <a:gd name="T75" fmla="*/ 2147483647 h 1050"/>
              <a:gd name="T76" fmla="*/ 2147483647 w 1453"/>
              <a:gd name="T77" fmla="*/ 2147483647 h 1050"/>
              <a:gd name="T78" fmla="*/ 2147483647 w 1453"/>
              <a:gd name="T79" fmla="*/ 2147483647 h 1050"/>
              <a:gd name="T80" fmla="*/ 2147483647 w 1453"/>
              <a:gd name="T81" fmla="*/ 2147483647 h 1050"/>
              <a:gd name="T82" fmla="*/ 2147483647 w 1453"/>
              <a:gd name="T83" fmla="*/ 2147483647 h 1050"/>
              <a:gd name="T84" fmla="*/ 2147483647 w 1453"/>
              <a:gd name="T85" fmla="*/ 2147483647 h 1050"/>
              <a:gd name="T86" fmla="*/ 2147483647 w 1453"/>
              <a:gd name="T87" fmla="*/ 2147483647 h 1050"/>
              <a:gd name="T88" fmla="*/ 2147483647 w 1453"/>
              <a:gd name="T89" fmla="*/ 2147483647 h 1050"/>
              <a:gd name="T90" fmla="*/ 2147483647 w 1453"/>
              <a:gd name="T91" fmla="*/ 2147483647 h 1050"/>
              <a:gd name="T92" fmla="*/ 2147483647 w 1453"/>
              <a:gd name="T93" fmla="*/ 2147483647 h 1050"/>
              <a:gd name="T94" fmla="*/ 2147483647 w 1453"/>
              <a:gd name="T95" fmla="*/ 2147483647 h 1050"/>
              <a:gd name="T96" fmla="*/ 2147483647 w 1453"/>
              <a:gd name="T97" fmla="*/ 2147483647 h 1050"/>
              <a:gd name="T98" fmla="*/ 2147483647 w 1453"/>
              <a:gd name="T99" fmla="*/ 2147483647 h 1050"/>
              <a:gd name="T100" fmla="*/ 2147483647 w 1453"/>
              <a:gd name="T101" fmla="*/ 2147483647 h 1050"/>
              <a:gd name="T102" fmla="*/ 2147483647 w 1453"/>
              <a:gd name="T103" fmla="*/ 2147483647 h 1050"/>
              <a:gd name="T104" fmla="*/ 2147483647 w 1453"/>
              <a:gd name="T105" fmla="*/ 2147483647 h 1050"/>
              <a:gd name="T106" fmla="*/ 2147483647 w 1453"/>
              <a:gd name="T107" fmla="*/ 2147483647 h 1050"/>
              <a:gd name="T108" fmla="*/ 2147483647 w 1453"/>
              <a:gd name="T109" fmla="*/ 2147483647 h 1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53" h="1050">
                <a:moveTo>
                  <a:pt x="1394" y="193"/>
                </a:moveTo>
                <a:lnTo>
                  <a:pt x="1394" y="0"/>
                </a:lnTo>
                <a:lnTo>
                  <a:pt x="1233" y="0"/>
                </a:lnTo>
                <a:lnTo>
                  <a:pt x="1233" y="296"/>
                </a:lnTo>
                <a:lnTo>
                  <a:pt x="1207" y="315"/>
                </a:lnTo>
                <a:lnTo>
                  <a:pt x="1123" y="270"/>
                </a:lnTo>
                <a:lnTo>
                  <a:pt x="897" y="354"/>
                </a:lnTo>
                <a:lnTo>
                  <a:pt x="897" y="412"/>
                </a:lnTo>
                <a:lnTo>
                  <a:pt x="871" y="412"/>
                </a:lnTo>
                <a:lnTo>
                  <a:pt x="871" y="354"/>
                </a:lnTo>
                <a:lnTo>
                  <a:pt x="827" y="354"/>
                </a:lnTo>
                <a:lnTo>
                  <a:pt x="839" y="418"/>
                </a:lnTo>
                <a:lnTo>
                  <a:pt x="729" y="425"/>
                </a:lnTo>
                <a:lnTo>
                  <a:pt x="665" y="354"/>
                </a:lnTo>
                <a:lnTo>
                  <a:pt x="575" y="302"/>
                </a:lnTo>
                <a:lnTo>
                  <a:pt x="484" y="302"/>
                </a:lnTo>
                <a:lnTo>
                  <a:pt x="484" y="367"/>
                </a:lnTo>
                <a:lnTo>
                  <a:pt x="413" y="367"/>
                </a:lnTo>
                <a:lnTo>
                  <a:pt x="232" y="553"/>
                </a:lnTo>
                <a:lnTo>
                  <a:pt x="232" y="636"/>
                </a:lnTo>
                <a:lnTo>
                  <a:pt x="258" y="676"/>
                </a:lnTo>
                <a:lnTo>
                  <a:pt x="330" y="676"/>
                </a:lnTo>
                <a:lnTo>
                  <a:pt x="330" y="715"/>
                </a:lnTo>
                <a:lnTo>
                  <a:pt x="232" y="715"/>
                </a:lnTo>
                <a:lnTo>
                  <a:pt x="232" y="882"/>
                </a:lnTo>
                <a:lnTo>
                  <a:pt x="135" y="882"/>
                </a:lnTo>
                <a:lnTo>
                  <a:pt x="135" y="946"/>
                </a:lnTo>
                <a:lnTo>
                  <a:pt x="0" y="946"/>
                </a:lnTo>
                <a:lnTo>
                  <a:pt x="0" y="1049"/>
                </a:lnTo>
                <a:lnTo>
                  <a:pt x="291" y="1049"/>
                </a:lnTo>
                <a:lnTo>
                  <a:pt x="291" y="965"/>
                </a:lnTo>
                <a:lnTo>
                  <a:pt x="594" y="965"/>
                </a:lnTo>
                <a:lnTo>
                  <a:pt x="594" y="882"/>
                </a:lnTo>
                <a:lnTo>
                  <a:pt x="878" y="882"/>
                </a:lnTo>
                <a:lnTo>
                  <a:pt x="878" y="959"/>
                </a:lnTo>
                <a:lnTo>
                  <a:pt x="1174" y="959"/>
                </a:lnTo>
                <a:lnTo>
                  <a:pt x="1174" y="1010"/>
                </a:lnTo>
                <a:lnTo>
                  <a:pt x="1285" y="1010"/>
                </a:lnTo>
                <a:lnTo>
                  <a:pt x="1285" y="1049"/>
                </a:lnTo>
                <a:lnTo>
                  <a:pt x="1336" y="1049"/>
                </a:lnTo>
                <a:lnTo>
                  <a:pt x="1362" y="1049"/>
                </a:lnTo>
                <a:lnTo>
                  <a:pt x="1362" y="971"/>
                </a:lnTo>
                <a:lnTo>
                  <a:pt x="1400" y="971"/>
                </a:lnTo>
                <a:lnTo>
                  <a:pt x="1400" y="849"/>
                </a:lnTo>
                <a:lnTo>
                  <a:pt x="1355" y="849"/>
                </a:lnTo>
                <a:lnTo>
                  <a:pt x="1355" y="682"/>
                </a:lnTo>
                <a:lnTo>
                  <a:pt x="1375" y="682"/>
                </a:lnTo>
                <a:lnTo>
                  <a:pt x="1375" y="611"/>
                </a:lnTo>
                <a:lnTo>
                  <a:pt x="1342" y="611"/>
                </a:lnTo>
                <a:lnTo>
                  <a:pt x="1342" y="560"/>
                </a:lnTo>
                <a:lnTo>
                  <a:pt x="1291" y="560"/>
                </a:lnTo>
                <a:lnTo>
                  <a:pt x="1291" y="200"/>
                </a:lnTo>
                <a:lnTo>
                  <a:pt x="1394" y="200"/>
                </a:lnTo>
                <a:lnTo>
                  <a:pt x="1452" y="141"/>
                </a:lnTo>
                <a:lnTo>
                  <a:pt x="1394" y="193"/>
                </a:lnTo>
              </a:path>
            </a:pathLst>
          </a:custGeom>
          <a:solidFill>
            <a:srgbClr val="FF9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>
            <a:off x="2205037" y="1793875"/>
            <a:ext cx="1289050" cy="1543050"/>
          </a:xfrm>
          <a:custGeom>
            <a:avLst/>
            <a:gdLst>
              <a:gd name="T0" fmla="*/ 2147483647 w 812"/>
              <a:gd name="T1" fmla="*/ 0 h 972"/>
              <a:gd name="T2" fmla="*/ 0 w 812"/>
              <a:gd name="T3" fmla="*/ 0 h 972"/>
              <a:gd name="T4" fmla="*/ 0 w 812"/>
              <a:gd name="T5" fmla="*/ 2147483647 h 972"/>
              <a:gd name="T6" fmla="*/ 2147483647 w 812"/>
              <a:gd name="T7" fmla="*/ 2147483647 h 972"/>
              <a:gd name="T8" fmla="*/ 2147483647 w 812"/>
              <a:gd name="T9" fmla="*/ 2147483647 h 972"/>
              <a:gd name="T10" fmla="*/ 2147483647 w 812"/>
              <a:gd name="T11" fmla="*/ 2147483647 h 972"/>
              <a:gd name="T12" fmla="*/ 2147483647 w 812"/>
              <a:gd name="T13" fmla="*/ 2147483647 h 972"/>
              <a:gd name="T14" fmla="*/ 2147483647 w 812"/>
              <a:gd name="T15" fmla="*/ 2147483647 h 972"/>
              <a:gd name="T16" fmla="*/ 2147483647 w 812"/>
              <a:gd name="T17" fmla="*/ 2147483647 h 972"/>
              <a:gd name="T18" fmla="*/ 2147483647 w 812"/>
              <a:gd name="T19" fmla="*/ 2147483647 h 972"/>
              <a:gd name="T20" fmla="*/ 2147483647 w 812"/>
              <a:gd name="T21" fmla="*/ 2147483647 h 972"/>
              <a:gd name="T22" fmla="*/ 2147483647 w 812"/>
              <a:gd name="T23" fmla="*/ 2147483647 h 972"/>
              <a:gd name="T24" fmla="*/ 2147483647 w 812"/>
              <a:gd name="T25" fmla="*/ 2147483647 h 972"/>
              <a:gd name="T26" fmla="*/ 2147483647 w 812"/>
              <a:gd name="T27" fmla="*/ 2147483647 h 972"/>
              <a:gd name="T28" fmla="*/ 2147483647 w 812"/>
              <a:gd name="T29" fmla="*/ 2147483647 h 972"/>
              <a:gd name="T30" fmla="*/ 2147483647 w 812"/>
              <a:gd name="T31" fmla="*/ 2147483647 h 972"/>
              <a:gd name="T32" fmla="*/ 2147483647 w 812"/>
              <a:gd name="T33" fmla="*/ 2147483647 h 972"/>
              <a:gd name="T34" fmla="*/ 2147483647 w 812"/>
              <a:gd name="T35" fmla="*/ 2147483647 h 972"/>
              <a:gd name="T36" fmla="*/ 2147483647 w 812"/>
              <a:gd name="T37" fmla="*/ 2147483647 h 972"/>
              <a:gd name="T38" fmla="*/ 2147483647 w 812"/>
              <a:gd name="T39" fmla="*/ 2147483647 h 972"/>
              <a:gd name="T40" fmla="*/ 2147483647 w 812"/>
              <a:gd name="T41" fmla="*/ 2147483647 h 972"/>
              <a:gd name="T42" fmla="*/ 2147483647 w 812"/>
              <a:gd name="T43" fmla="*/ 0 h 97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12" h="972">
                <a:moveTo>
                  <a:pt x="721" y="0"/>
                </a:moveTo>
                <a:lnTo>
                  <a:pt x="0" y="0"/>
                </a:lnTo>
                <a:lnTo>
                  <a:pt x="0" y="804"/>
                </a:lnTo>
                <a:lnTo>
                  <a:pt x="97" y="939"/>
                </a:lnTo>
                <a:lnTo>
                  <a:pt x="225" y="939"/>
                </a:lnTo>
                <a:lnTo>
                  <a:pt x="225" y="894"/>
                </a:lnTo>
                <a:lnTo>
                  <a:pt x="283" y="894"/>
                </a:lnTo>
                <a:lnTo>
                  <a:pt x="283" y="939"/>
                </a:lnTo>
                <a:lnTo>
                  <a:pt x="322" y="939"/>
                </a:lnTo>
                <a:lnTo>
                  <a:pt x="322" y="971"/>
                </a:lnTo>
                <a:lnTo>
                  <a:pt x="643" y="971"/>
                </a:lnTo>
                <a:lnTo>
                  <a:pt x="643" y="630"/>
                </a:lnTo>
                <a:lnTo>
                  <a:pt x="695" y="630"/>
                </a:lnTo>
                <a:lnTo>
                  <a:pt x="695" y="444"/>
                </a:lnTo>
                <a:lnTo>
                  <a:pt x="728" y="457"/>
                </a:lnTo>
                <a:lnTo>
                  <a:pt x="765" y="399"/>
                </a:lnTo>
                <a:lnTo>
                  <a:pt x="811" y="399"/>
                </a:lnTo>
                <a:lnTo>
                  <a:pt x="811" y="296"/>
                </a:lnTo>
                <a:lnTo>
                  <a:pt x="721" y="296"/>
                </a:lnTo>
                <a:lnTo>
                  <a:pt x="721" y="7"/>
                </a:lnTo>
                <a:lnTo>
                  <a:pt x="741" y="7"/>
                </a:lnTo>
                <a:lnTo>
                  <a:pt x="721" y="0"/>
                </a:lnTo>
              </a:path>
            </a:pathLst>
          </a:custGeom>
          <a:solidFill>
            <a:schemeClr val="accent2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4829175" y="5184775"/>
            <a:ext cx="1357312" cy="587375"/>
          </a:xfrm>
          <a:custGeom>
            <a:avLst/>
            <a:gdLst>
              <a:gd name="T0" fmla="*/ 2147483647 w 855"/>
              <a:gd name="T1" fmla="*/ 2147483647 h 370"/>
              <a:gd name="T2" fmla="*/ 2147483647 w 855"/>
              <a:gd name="T3" fmla="*/ 2147483647 h 370"/>
              <a:gd name="T4" fmla="*/ 2147483647 w 855"/>
              <a:gd name="T5" fmla="*/ 0 h 370"/>
              <a:gd name="T6" fmla="*/ 2147483647 w 855"/>
              <a:gd name="T7" fmla="*/ 0 h 370"/>
              <a:gd name="T8" fmla="*/ 2147483647 w 855"/>
              <a:gd name="T9" fmla="*/ 2147483647 h 370"/>
              <a:gd name="T10" fmla="*/ 2147483647 w 855"/>
              <a:gd name="T11" fmla="*/ 2147483647 h 370"/>
              <a:gd name="T12" fmla="*/ 2147483647 w 855"/>
              <a:gd name="T13" fmla="*/ 2147483647 h 370"/>
              <a:gd name="T14" fmla="*/ 0 w 855"/>
              <a:gd name="T15" fmla="*/ 2147483647 h 370"/>
              <a:gd name="T16" fmla="*/ 0 w 855"/>
              <a:gd name="T17" fmla="*/ 2147483647 h 370"/>
              <a:gd name="T18" fmla="*/ 2147483647 w 855"/>
              <a:gd name="T19" fmla="*/ 2147483647 h 370"/>
              <a:gd name="T20" fmla="*/ 2147483647 w 855"/>
              <a:gd name="T21" fmla="*/ 2147483647 h 370"/>
              <a:gd name="T22" fmla="*/ 2147483647 w 855"/>
              <a:gd name="T23" fmla="*/ 2147483647 h 370"/>
              <a:gd name="T24" fmla="*/ 2147483647 w 855"/>
              <a:gd name="T25" fmla="*/ 2147483647 h 3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55" h="370">
                <a:moveTo>
                  <a:pt x="59" y="171"/>
                </a:moveTo>
                <a:lnTo>
                  <a:pt x="236" y="171"/>
                </a:lnTo>
                <a:lnTo>
                  <a:pt x="236" y="0"/>
                </a:lnTo>
                <a:lnTo>
                  <a:pt x="652" y="0"/>
                </a:lnTo>
                <a:lnTo>
                  <a:pt x="652" y="89"/>
                </a:lnTo>
                <a:lnTo>
                  <a:pt x="854" y="89"/>
                </a:lnTo>
                <a:lnTo>
                  <a:pt x="854" y="369"/>
                </a:lnTo>
                <a:lnTo>
                  <a:pt x="0" y="369"/>
                </a:lnTo>
                <a:lnTo>
                  <a:pt x="0" y="249"/>
                </a:lnTo>
                <a:lnTo>
                  <a:pt x="8" y="249"/>
                </a:lnTo>
                <a:lnTo>
                  <a:pt x="8" y="171"/>
                </a:lnTo>
                <a:lnTo>
                  <a:pt x="17" y="178"/>
                </a:lnTo>
                <a:lnTo>
                  <a:pt x="59" y="171"/>
                </a:lnTo>
              </a:path>
            </a:pathLst>
          </a:custGeom>
          <a:solidFill>
            <a:srgbClr val="FFA6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3492500" y="2908300"/>
            <a:ext cx="361950" cy="1143000"/>
          </a:xfrm>
          <a:custGeom>
            <a:avLst/>
            <a:gdLst>
              <a:gd name="T0" fmla="*/ 2147483647 w 228"/>
              <a:gd name="T1" fmla="*/ 2147483647 h 720"/>
              <a:gd name="T2" fmla="*/ 2147483647 w 228"/>
              <a:gd name="T3" fmla="*/ 2147483647 h 720"/>
              <a:gd name="T4" fmla="*/ 2147483647 w 228"/>
              <a:gd name="T5" fmla="*/ 2147483647 h 720"/>
              <a:gd name="T6" fmla="*/ 2147483647 w 228"/>
              <a:gd name="T7" fmla="*/ 2147483647 h 720"/>
              <a:gd name="T8" fmla="*/ 2147483647 w 228"/>
              <a:gd name="T9" fmla="*/ 2147483647 h 720"/>
              <a:gd name="T10" fmla="*/ 2147483647 w 228"/>
              <a:gd name="T11" fmla="*/ 2147483647 h 720"/>
              <a:gd name="T12" fmla="*/ 2147483647 w 228"/>
              <a:gd name="T13" fmla="*/ 2147483647 h 720"/>
              <a:gd name="T14" fmla="*/ 2147483647 w 228"/>
              <a:gd name="T15" fmla="*/ 2147483647 h 720"/>
              <a:gd name="T16" fmla="*/ 0 w 228"/>
              <a:gd name="T17" fmla="*/ 0 h 720"/>
              <a:gd name="T18" fmla="*/ 0 w 228"/>
              <a:gd name="T19" fmla="*/ 2147483647 h 7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8" h="720">
                <a:moveTo>
                  <a:pt x="181" y="719"/>
                </a:moveTo>
                <a:lnTo>
                  <a:pt x="181" y="460"/>
                </a:lnTo>
                <a:lnTo>
                  <a:pt x="201" y="460"/>
                </a:lnTo>
                <a:lnTo>
                  <a:pt x="201" y="311"/>
                </a:lnTo>
                <a:lnTo>
                  <a:pt x="227" y="311"/>
                </a:lnTo>
                <a:lnTo>
                  <a:pt x="227" y="178"/>
                </a:lnTo>
                <a:lnTo>
                  <a:pt x="42" y="178"/>
                </a:lnTo>
                <a:lnTo>
                  <a:pt x="42" y="62"/>
                </a:lnTo>
                <a:lnTo>
                  <a:pt x="0" y="0"/>
                </a:lnTo>
                <a:lnTo>
                  <a:pt x="0" y="13"/>
                </a:lnTo>
              </a:path>
            </a:pathLst>
          </a:custGeom>
          <a:noFill/>
          <a:ln w="28575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5291137" y="4594225"/>
            <a:ext cx="423863" cy="906463"/>
          </a:xfrm>
          <a:custGeom>
            <a:avLst/>
            <a:gdLst>
              <a:gd name="T0" fmla="*/ 2147483647 w 267"/>
              <a:gd name="T1" fmla="*/ 0 h 571"/>
              <a:gd name="T2" fmla="*/ 2147483647 w 267"/>
              <a:gd name="T3" fmla="*/ 2147483647 h 571"/>
              <a:gd name="T4" fmla="*/ 2147483647 w 267"/>
              <a:gd name="T5" fmla="*/ 2147483647 h 571"/>
              <a:gd name="T6" fmla="*/ 2147483647 w 267"/>
              <a:gd name="T7" fmla="*/ 2147483647 h 571"/>
              <a:gd name="T8" fmla="*/ 2147483647 w 267"/>
              <a:gd name="T9" fmla="*/ 2147483647 h 571"/>
              <a:gd name="T10" fmla="*/ 2147483647 w 267"/>
              <a:gd name="T11" fmla="*/ 2147483647 h 571"/>
              <a:gd name="T12" fmla="*/ 2147483647 w 267"/>
              <a:gd name="T13" fmla="*/ 2147483647 h 571"/>
              <a:gd name="T14" fmla="*/ 2147483647 w 267"/>
              <a:gd name="T15" fmla="*/ 2147483647 h 571"/>
              <a:gd name="T16" fmla="*/ 0 w 267"/>
              <a:gd name="T17" fmla="*/ 2147483647 h 5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7" h="571">
                <a:moveTo>
                  <a:pt x="204" y="0"/>
                </a:moveTo>
                <a:lnTo>
                  <a:pt x="204" y="117"/>
                </a:lnTo>
                <a:lnTo>
                  <a:pt x="266" y="191"/>
                </a:lnTo>
                <a:lnTo>
                  <a:pt x="266" y="227"/>
                </a:lnTo>
                <a:lnTo>
                  <a:pt x="211" y="350"/>
                </a:lnTo>
                <a:lnTo>
                  <a:pt x="81" y="502"/>
                </a:lnTo>
                <a:lnTo>
                  <a:pt x="68" y="544"/>
                </a:lnTo>
                <a:lnTo>
                  <a:pt x="58" y="570"/>
                </a:lnTo>
                <a:lnTo>
                  <a:pt x="0" y="570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19"/>
          <p:cNvSpPr>
            <a:spLocks/>
          </p:cNvSpPr>
          <p:nvPr/>
        </p:nvSpPr>
        <p:spPr bwMode="auto">
          <a:xfrm>
            <a:off x="4308475" y="4476750"/>
            <a:ext cx="207962" cy="606425"/>
          </a:xfrm>
          <a:custGeom>
            <a:avLst/>
            <a:gdLst>
              <a:gd name="T0" fmla="*/ 2147483647 w 131"/>
              <a:gd name="T1" fmla="*/ 0 h 382"/>
              <a:gd name="T2" fmla="*/ 2147483647 w 131"/>
              <a:gd name="T3" fmla="*/ 2147483647 h 382"/>
              <a:gd name="T4" fmla="*/ 2147483647 w 131"/>
              <a:gd name="T5" fmla="*/ 2147483647 h 382"/>
              <a:gd name="T6" fmla="*/ 2147483647 w 131"/>
              <a:gd name="T7" fmla="*/ 2147483647 h 382"/>
              <a:gd name="T8" fmla="*/ 2147483647 w 131"/>
              <a:gd name="T9" fmla="*/ 2147483647 h 382"/>
              <a:gd name="T10" fmla="*/ 0 w 131"/>
              <a:gd name="T11" fmla="*/ 2147483647 h 382"/>
              <a:gd name="T12" fmla="*/ 2147483647 w 131"/>
              <a:gd name="T13" fmla="*/ 2147483647 h 3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1" h="382">
                <a:moveTo>
                  <a:pt x="130" y="0"/>
                </a:moveTo>
                <a:lnTo>
                  <a:pt x="104" y="87"/>
                </a:lnTo>
                <a:lnTo>
                  <a:pt x="62" y="155"/>
                </a:lnTo>
                <a:lnTo>
                  <a:pt x="29" y="226"/>
                </a:lnTo>
                <a:lnTo>
                  <a:pt x="23" y="340"/>
                </a:lnTo>
                <a:lnTo>
                  <a:pt x="0" y="362"/>
                </a:lnTo>
                <a:lnTo>
                  <a:pt x="3" y="381"/>
                </a:lnTo>
              </a:path>
            </a:pathLst>
          </a:custGeom>
          <a:noFill/>
          <a:ln w="28575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2359025" y="3021013"/>
            <a:ext cx="2162175" cy="1528762"/>
          </a:xfrm>
          <a:custGeom>
            <a:avLst/>
            <a:gdLst>
              <a:gd name="T0" fmla="*/ 2147483647 w 1362"/>
              <a:gd name="T1" fmla="*/ 2147483647 h 963"/>
              <a:gd name="T2" fmla="*/ 2147483647 w 1362"/>
              <a:gd name="T3" fmla="*/ 2147483647 h 963"/>
              <a:gd name="T4" fmla="*/ 2147483647 w 1362"/>
              <a:gd name="T5" fmla="*/ 2147483647 h 963"/>
              <a:gd name="T6" fmla="*/ 2147483647 w 1362"/>
              <a:gd name="T7" fmla="*/ 2147483647 h 963"/>
              <a:gd name="T8" fmla="*/ 2147483647 w 1362"/>
              <a:gd name="T9" fmla="*/ 2147483647 h 963"/>
              <a:gd name="T10" fmla="*/ 2147483647 w 1362"/>
              <a:gd name="T11" fmla="*/ 2147483647 h 963"/>
              <a:gd name="T12" fmla="*/ 2147483647 w 1362"/>
              <a:gd name="T13" fmla="*/ 2147483647 h 963"/>
              <a:gd name="T14" fmla="*/ 2147483647 w 1362"/>
              <a:gd name="T15" fmla="*/ 2147483647 h 963"/>
              <a:gd name="T16" fmla="*/ 2147483647 w 1362"/>
              <a:gd name="T17" fmla="*/ 2147483647 h 963"/>
              <a:gd name="T18" fmla="*/ 0 w 1362"/>
              <a:gd name="T19" fmla="*/ 2147483647 h 963"/>
              <a:gd name="T20" fmla="*/ 0 w 1362"/>
              <a:gd name="T21" fmla="*/ 2147483647 h 963"/>
              <a:gd name="T22" fmla="*/ 2147483647 w 1362"/>
              <a:gd name="T23" fmla="*/ 2147483647 h 963"/>
              <a:gd name="T24" fmla="*/ 2147483647 w 1362"/>
              <a:gd name="T25" fmla="*/ 2147483647 h 963"/>
              <a:gd name="T26" fmla="*/ 2147483647 w 1362"/>
              <a:gd name="T27" fmla="*/ 2147483647 h 963"/>
              <a:gd name="T28" fmla="*/ 2147483647 w 1362"/>
              <a:gd name="T29" fmla="*/ 2147483647 h 963"/>
              <a:gd name="T30" fmla="*/ 2147483647 w 1362"/>
              <a:gd name="T31" fmla="*/ 0 h 963"/>
              <a:gd name="T32" fmla="*/ 2147483647 w 1362"/>
              <a:gd name="T33" fmla="*/ 2147483647 h 9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62" h="963">
                <a:moveTo>
                  <a:pt x="1361" y="920"/>
                </a:moveTo>
                <a:lnTo>
                  <a:pt x="1102" y="962"/>
                </a:lnTo>
                <a:lnTo>
                  <a:pt x="843" y="962"/>
                </a:lnTo>
                <a:lnTo>
                  <a:pt x="648" y="819"/>
                </a:lnTo>
                <a:lnTo>
                  <a:pt x="237" y="819"/>
                </a:lnTo>
                <a:lnTo>
                  <a:pt x="237" y="771"/>
                </a:lnTo>
                <a:lnTo>
                  <a:pt x="143" y="771"/>
                </a:lnTo>
                <a:lnTo>
                  <a:pt x="143" y="793"/>
                </a:lnTo>
                <a:lnTo>
                  <a:pt x="55" y="793"/>
                </a:lnTo>
                <a:lnTo>
                  <a:pt x="0" y="781"/>
                </a:lnTo>
                <a:lnTo>
                  <a:pt x="0" y="334"/>
                </a:lnTo>
                <a:lnTo>
                  <a:pt x="42" y="298"/>
                </a:lnTo>
                <a:lnTo>
                  <a:pt x="62" y="304"/>
                </a:lnTo>
                <a:lnTo>
                  <a:pt x="62" y="17"/>
                </a:lnTo>
                <a:lnTo>
                  <a:pt x="78" y="17"/>
                </a:lnTo>
                <a:lnTo>
                  <a:pt x="78" y="0"/>
                </a:lnTo>
                <a:lnTo>
                  <a:pt x="65" y="59"/>
                </a:lnTo>
              </a:path>
            </a:pathLst>
          </a:custGeom>
          <a:noFill/>
          <a:ln w="28575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reeform 22"/>
          <p:cNvSpPr>
            <a:spLocks/>
          </p:cNvSpPr>
          <p:nvPr/>
        </p:nvSpPr>
        <p:spPr bwMode="auto">
          <a:xfrm>
            <a:off x="2192337" y="1985963"/>
            <a:ext cx="277813" cy="920750"/>
          </a:xfrm>
          <a:custGeom>
            <a:avLst/>
            <a:gdLst>
              <a:gd name="T0" fmla="*/ 0 w 174"/>
              <a:gd name="T1" fmla="*/ 0 h 580"/>
              <a:gd name="T2" fmla="*/ 2147483647 w 174"/>
              <a:gd name="T3" fmla="*/ 2147483647 h 580"/>
              <a:gd name="T4" fmla="*/ 2147483647 w 174"/>
              <a:gd name="T5" fmla="*/ 2147483647 h 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4" h="580">
                <a:moveTo>
                  <a:pt x="0" y="0"/>
                </a:moveTo>
                <a:lnTo>
                  <a:pt x="4" y="580"/>
                </a:lnTo>
                <a:lnTo>
                  <a:pt x="174" y="580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34"/>
          <p:cNvSpPr>
            <a:spLocks/>
          </p:cNvSpPr>
          <p:nvPr/>
        </p:nvSpPr>
        <p:spPr bwMode="auto">
          <a:xfrm>
            <a:off x="3492500" y="2908300"/>
            <a:ext cx="361950" cy="1143000"/>
          </a:xfrm>
          <a:custGeom>
            <a:avLst/>
            <a:gdLst>
              <a:gd name="T0" fmla="*/ 2147483647 w 228"/>
              <a:gd name="T1" fmla="*/ 2147483647 h 720"/>
              <a:gd name="T2" fmla="*/ 2147483647 w 228"/>
              <a:gd name="T3" fmla="*/ 2147483647 h 720"/>
              <a:gd name="T4" fmla="*/ 2147483647 w 228"/>
              <a:gd name="T5" fmla="*/ 2147483647 h 720"/>
              <a:gd name="T6" fmla="*/ 2147483647 w 228"/>
              <a:gd name="T7" fmla="*/ 2147483647 h 720"/>
              <a:gd name="T8" fmla="*/ 2147483647 w 228"/>
              <a:gd name="T9" fmla="*/ 2147483647 h 720"/>
              <a:gd name="T10" fmla="*/ 2147483647 w 228"/>
              <a:gd name="T11" fmla="*/ 2147483647 h 720"/>
              <a:gd name="T12" fmla="*/ 2147483647 w 228"/>
              <a:gd name="T13" fmla="*/ 2147483647 h 720"/>
              <a:gd name="T14" fmla="*/ 2147483647 w 228"/>
              <a:gd name="T15" fmla="*/ 2147483647 h 720"/>
              <a:gd name="T16" fmla="*/ 0 w 228"/>
              <a:gd name="T17" fmla="*/ 0 h 720"/>
              <a:gd name="T18" fmla="*/ 0 w 228"/>
              <a:gd name="T19" fmla="*/ 2147483647 h 7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8" h="720">
                <a:moveTo>
                  <a:pt x="181" y="719"/>
                </a:moveTo>
                <a:lnTo>
                  <a:pt x="181" y="460"/>
                </a:lnTo>
                <a:lnTo>
                  <a:pt x="201" y="460"/>
                </a:lnTo>
                <a:lnTo>
                  <a:pt x="201" y="311"/>
                </a:lnTo>
                <a:lnTo>
                  <a:pt x="227" y="311"/>
                </a:lnTo>
                <a:lnTo>
                  <a:pt x="227" y="178"/>
                </a:lnTo>
                <a:lnTo>
                  <a:pt x="42" y="178"/>
                </a:lnTo>
                <a:lnTo>
                  <a:pt x="42" y="62"/>
                </a:lnTo>
                <a:lnTo>
                  <a:pt x="0" y="0"/>
                </a:lnTo>
                <a:lnTo>
                  <a:pt x="0" y="13"/>
                </a:lnTo>
              </a:path>
            </a:pathLst>
          </a:custGeom>
          <a:noFill/>
          <a:ln w="285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reeform 35"/>
          <p:cNvSpPr>
            <a:spLocks/>
          </p:cNvSpPr>
          <p:nvPr/>
        </p:nvSpPr>
        <p:spPr bwMode="auto">
          <a:xfrm>
            <a:off x="5291137" y="4594225"/>
            <a:ext cx="423863" cy="906463"/>
          </a:xfrm>
          <a:custGeom>
            <a:avLst/>
            <a:gdLst>
              <a:gd name="T0" fmla="*/ 2147483647 w 267"/>
              <a:gd name="T1" fmla="*/ 0 h 571"/>
              <a:gd name="T2" fmla="*/ 2147483647 w 267"/>
              <a:gd name="T3" fmla="*/ 2147483647 h 571"/>
              <a:gd name="T4" fmla="*/ 2147483647 w 267"/>
              <a:gd name="T5" fmla="*/ 2147483647 h 571"/>
              <a:gd name="T6" fmla="*/ 2147483647 w 267"/>
              <a:gd name="T7" fmla="*/ 2147483647 h 571"/>
              <a:gd name="T8" fmla="*/ 2147483647 w 267"/>
              <a:gd name="T9" fmla="*/ 2147483647 h 571"/>
              <a:gd name="T10" fmla="*/ 2147483647 w 267"/>
              <a:gd name="T11" fmla="*/ 2147483647 h 571"/>
              <a:gd name="T12" fmla="*/ 2147483647 w 267"/>
              <a:gd name="T13" fmla="*/ 2147483647 h 571"/>
              <a:gd name="T14" fmla="*/ 2147483647 w 267"/>
              <a:gd name="T15" fmla="*/ 2147483647 h 571"/>
              <a:gd name="T16" fmla="*/ 0 w 267"/>
              <a:gd name="T17" fmla="*/ 2147483647 h 5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7" h="571">
                <a:moveTo>
                  <a:pt x="204" y="0"/>
                </a:moveTo>
                <a:lnTo>
                  <a:pt x="204" y="117"/>
                </a:lnTo>
                <a:lnTo>
                  <a:pt x="266" y="191"/>
                </a:lnTo>
                <a:lnTo>
                  <a:pt x="266" y="227"/>
                </a:lnTo>
                <a:lnTo>
                  <a:pt x="211" y="350"/>
                </a:lnTo>
                <a:lnTo>
                  <a:pt x="81" y="502"/>
                </a:lnTo>
                <a:lnTo>
                  <a:pt x="68" y="544"/>
                </a:lnTo>
                <a:lnTo>
                  <a:pt x="58" y="570"/>
                </a:lnTo>
                <a:lnTo>
                  <a:pt x="0" y="57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reeform 36"/>
          <p:cNvSpPr>
            <a:spLocks/>
          </p:cNvSpPr>
          <p:nvPr/>
        </p:nvSpPr>
        <p:spPr bwMode="auto">
          <a:xfrm>
            <a:off x="4308475" y="4506913"/>
            <a:ext cx="207962" cy="577850"/>
          </a:xfrm>
          <a:custGeom>
            <a:avLst/>
            <a:gdLst>
              <a:gd name="T0" fmla="*/ 2147483647 w 131"/>
              <a:gd name="T1" fmla="*/ 0 h 364"/>
              <a:gd name="T2" fmla="*/ 2147483647 w 131"/>
              <a:gd name="T3" fmla="*/ 2147483647 h 364"/>
              <a:gd name="T4" fmla="*/ 2147483647 w 131"/>
              <a:gd name="T5" fmla="*/ 2147483647 h 364"/>
              <a:gd name="T6" fmla="*/ 2147483647 w 131"/>
              <a:gd name="T7" fmla="*/ 2147483647 h 364"/>
              <a:gd name="T8" fmla="*/ 2147483647 w 131"/>
              <a:gd name="T9" fmla="*/ 2147483647 h 364"/>
              <a:gd name="T10" fmla="*/ 0 w 131"/>
              <a:gd name="T11" fmla="*/ 2147483647 h 364"/>
              <a:gd name="T12" fmla="*/ 2147483647 w 131"/>
              <a:gd name="T13" fmla="*/ 2147483647 h 3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1" h="364">
                <a:moveTo>
                  <a:pt x="130" y="0"/>
                </a:moveTo>
                <a:lnTo>
                  <a:pt x="104" y="83"/>
                </a:lnTo>
                <a:lnTo>
                  <a:pt x="62" y="148"/>
                </a:lnTo>
                <a:lnTo>
                  <a:pt x="29" y="215"/>
                </a:lnTo>
                <a:lnTo>
                  <a:pt x="23" y="323"/>
                </a:lnTo>
                <a:lnTo>
                  <a:pt x="0" y="345"/>
                </a:lnTo>
                <a:lnTo>
                  <a:pt x="3" y="363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Freeform 37"/>
          <p:cNvSpPr>
            <a:spLocks/>
          </p:cNvSpPr>
          <p:nvPr/>
        </p:nvSpPr>
        <p:spPr bwMode="auto">
          <a:xfrm>
            <a:off x="4598987" y="4881563"/>
            <a:ext cx="69850" cy="276225"/>
          </a:xfrm>
          <a:custGeom>
            <a:avLst/>
            <a:gdLst>
              <a:gd name="T0" fmla="*/ 2147483647 w 44"/>
              <a:gd name="T1" fmla="*/ 0 h 174"/>
              <a:gd name="T2" fmla="*/ 2147483647 w 44"/>
              <a:gd name="T3" fmla="*/ 2147483647 h 174"/>
              <a:gd name="T4" fmla="*/ 0 w 44"/>
              <a:gd name="T5" fmla="*/ 2147483647 h 1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" h="174">
                <a:moveTo>
                  <a:pt x="43" y="0"/>
                </a:moveTo>
                <a:lnTo>
                  <a:pt x="43" y="173"/>
                </a:lnTo>
                <a:lnTo>
                  <a:pt x="0" y="173"/>
                </a:lnTo>
              </a:path>
            </a:pathLst>
          </a:custGeom>
          <a:noFill/>
          <a:ln w="28575" cap="rnd" cmpd="sng">
            <a:solidFill>
              <a:srgbClr val="CF0E3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Freeform 38"/>
          <p:cNvSpPr>
            <a:spLocks/>
          </p:cNvSpPr>
          <p:nvPr/>
        </p:nvSpPr>
        <p:spPr bwMode="auto">
          <a:xfrm>
            <a:off x="2082800" y="4729163"/>
            <a:ext cx="2536825" cy="598487"/>
          </a:xfrm>
          <a:custGeom>
            <a:avLst/>
            <a:gdLst>
              <a:gd name="T0" fmla="*/ 2147483647 w 1599"/>
              <a:gd name="T1" fmla="*/ 2147483647 h 377"/>
              <a:gd name="T2" fmla="*/ 2147483647 w 1599"/>
              <a:gd name="T3" fmla="*/ 2147483647 h 377"/>
              <a:gd name="T4" fmla="*/ 2147483647 w 1599"/>
              <a:gd name="T5" fmla="*/ 2147483647 h 377"/>
              <a:gd name="T6" fmla="*/ 2147483647 w 1599"/>
              <a:gd name="T7" fmla="*/ 2147483647 h 377"/>
              <a:gd name="T8" fmla="*/ 2147483647 w 1599"/>
              <a:gd name="T9" fmla="*/ 2147483647 h 377"/>
              <a:gd name="T10" fmla="*/ 2147483647 w 1599"/>
              <a:gd name="T11" fmla="*/ 2147483647 h 377"/>
              <a:gd name="T12" fmla="*/ 2147483647 w 1599"/>
              <a:gd name="T13" fmla="*/ 2147483647 h 377"/>
              <a:gd name="T14" fmla="*/ 2147483647 w 1599"/>
              <a:gd name="T15" fmla="*/ 2147483647 h 377"/>
              <a:gd name="T16" fmla="*/ 2147483647 w 1599"/>
              <a:gd name="T17" fmla="*/ 2147483647 h 377"/>
              <a:gd name="T18" fmla="*/ 2147483647 w 1599"/>
              <a:gd name="T19" fmla="*/ 2147483647 h 377"/>
              <a:gd name="T20" fmla="*/ 2147483647 w 1599"/>
              <a:gd name="T21" fmla="*/ 2147483647 h 377"/>
              <a:gd name="T22" fmla="*/ 2147483647 w 1599"/>
              <a:gd name="T23" fmla="*/ 2147483647 h 377"/>
              <a:gd name="T24" fmla="*/ 2147483647 w 1599"/>
              <a:gd name="T25" fmla="*/ 2147483647 h 377"/>
              <a:gd name="T26" fmla="*/ 2147483647 w 1599"/>
              <a:gd name="T27" fmla="*/ 2147483647 h 377"/>
              <a:gd name="T28" fmla="*/ 2147483647 w 1599"/>
              <a:gd name="T29" fmla="*/ 2147483647 h 377"/>
              <a:gd name="T30" fmla="*/ 2147483647 w 1599"/>
              <a:gd name="T31" fmla="*/ 2147483647 h 377"/>
              <a:gd name="T32" fmla="*/ 2147483647 w 1599"/>
              <a:gd name="T33" fmla="*/ 2147483647 h 377"/>
              <a:gd name="T34" fmla="*/ 2147483647 w 1599"/>
              <a:gd name="T35" fmla="*/ 2147483647 h 377"/>
              <a:gd name="T36" fmla="*/ 2147483647 w 1599"/>
              <a:gd name="T37" fmla="*/ 0 h 377"/>
              <a:gd name="T38" fmla="*/ 0 w 1599"/>
              <a:gd name="T39" fmla="*/ 0 h 377"/>
              <a:gd name="T40" fmla="*/ 0 w 1599"/>
              <a:gd name="T41" fmla="*/ 2147483647 h 37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99" h="377">
                <a:moveTo>
                  <a:pt x="1598" y="275"/>
                </a:moveTo>
                <a:lnTo>
                  <a:pt x="1439" y="275"/>
                </a:lnTo>
                <a:lnTo>
                  <a:pt x="1394" y="230"/>
                </a:lnTo>
                <a:lnTo>
                  <a:pt x="1310" y="198"/>
                </a:lnTo>
                <a:lnTo>
                  <a:pt x="1254" y="178"/>
                </a:lnTo>
                <a:lnTo>
                  <a:pt x="1196" y="178"/>
                </a:lnTo>
                <a:lnTo>
                  <a:pt x="1154" y="218"/>
                </a:lnTo>
                <a:lnTo>
                  <a:pt x="959" y="218"/>
                </a:lnTo>
                <a:lnTo>
                  <a:pt x="907" y="285"/>
                </a:lnTo>
                <a:lnTo>
                  <a:pt x="878" y="291"/>
                </a:lnTo>
                <a:lnTo>
                  <a:pt x="820" y="347"/>
                </a:lnTo>
                <a:lnTo>
                  <a:pt x="771" y="333"/>
                </a:lnTo>
                <a:lnTo>
                  <a:pt x="687" y="330"/>
                </a:lnTo>
                <a:lnTo>
                  <a:pt x="652" y="376"/>
                </a:lnTo>
                <a:lnTo>
                  <a:pt x="564" y="279"/>
                </a:lnTo>
                <a:lnTo>
                  <a:pt x="143" y="279"/>
                </a:lnTo>
                <a:lnTo>
                  <a:pt x="143" y="88"/>
                </a:lnTo>
                <a:lnTo>
                  <a:pt x="36" y="88"/>
                </a:lnTo>
                <a:lnTo>
                  <a:pt x="36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Freeform 39"/>
          <p:cNvSpPr>
            <a:spLocks/>
          </p:cNvSpPr>
          <p:nvPr/>
        </p:nvSpPr>
        <p:spPr bwMode="auto">
          <a:xfrm>
            <a:off x="5226050" y="4452938"/>
            <a:ext cx="473075" cy="236537"/>
          </a:xfrm>
          <a:custGeom>
            <a:avLst/>
            <a:gdLst>
              <a:gd name="T0" fmla="*/ 2147483647 w 298"/>
              <a:gd name="T1" fmla="*/ 2147483647 h 149"/>
              <a:gd name="T2" fmla="*/ 2147483647 w 298"/>
              <a:gd name="T3" fmla="*/ 2147483647 h 149"/>
              <a:gd name="T4" fmla="*/ 2147483647 w 298"/>
              <a:gd name="T5" fmla="*/ 2147483647 h 149"/>
              <a:gd name="T6" fmla="*/ 2147483647 w 298"/>
              <a:gd name="T7" fmla="*/ 0 h 149"/>
              <a:gd name="T8" fmla="*/ 0 w 298"/>
              <a:gd name="T9" fmla="*/ 2147483647 h 1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149">
                <a:moveTo>
                  <a:pt x="297" y="105"/>
                </a:moveTo>
                <a:lnTo>
                  <a:pt x="284" y="148"/>
                </a:lnTo>
                <a:lnTo>
                  <a:pt x="176" y="148"/>
                </a:lnTo>
                <a:lnTo>
                  <a:pt x="125" y="0"/>
                </a:lnTo>
                <a:lnTo>
                  <a:pt x="0" y="12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reeform 40"/>
          <p:cNvSpPr>
            <a:spLocks/>
          </p:cNvSpPr>
          <p:nvPr/>
        </p:nvSpPr>
        <p:spPr bwMode="auto">
          <a:xfrm>
            <a:off x="4694237" y="4456113"/>
            <a:ext cx="515938" cy="73025"/>
          </a:xfrm>
          <a:custGeom>
            <a:avLst/>
            <a:gdLst>
              <a:gd name="T0" fmla="*/ 2147483647 w 325"/>
              <a:gd name="T1" fmla="*/ 2147483647 h 46"/>
              <a:gd name="T2" fmla="*/ 2147483647 w 325"/>
              <a:gd name="T3" fmla="*/ 0 h 46"/>
              <a:gd name="T4" fmla="*/ 0 w 325"/>
              <a:gd name="T5" fmla="*/ 0 h 46"/>
              <a:gd name="T6" fmla="*/ 0 w 325"/>
              <a:gd name="T7" fmla="*/ 2147483647 h 46"/>
              <a:gd name="T8" fmla="*/ 0 w 325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5" h="46">
                <a:moveTo>
                  <a:pt x="324" y="45"/>
                </a:moveTo>
                <a:lnTo>
                  <a:pt x="324" y="0"/>
                </a:lnTo>
                <a:lnTo>
                  <a:pt x="0" y="0"/>
                </a:lnTo>
                <a:lnTo>
                  <a:pt x="0" y="45"/>
                </a:lnTo>
                <a:lnTo>
                  <a:pt x="0" y="39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reeform 41"/>
          <p:cNvSpPr>
            <a:spLocks/>
          </p:cNvSpPr>
          <p:nvPr/>
        </p:nvSpPr>
        <p:spPr bwMode="auto">
          <a:xfrm>
            <a:off x="2298700" y="3017838"/>
            <a:ext cx="185737" cy="998537"/>
          </a:xfrm>
          <a:custGeom>
            <a:avLst/>
            <a:gdLst>
              <a:gd name="T0" fmla="*/ 2147483647 w 118"/>
              <a:gd name="T1" fmla="*/ 2147483647 h 629"/>
              <a:gd name="T2" fmla="*/ 0 w 118"/>
              <a:gd name="T3" fmla="*/ 2147483647 h 629"/>
              <a:gd name="T4" fmla="*/ 0 w 118"/>
              <a:gd name="T5" fmla="*/ 2147483647 h 629"/>
              <a:gd name="T6" fmla="*/ 2147483647 w 118"/>
              <a:gd name="T7" fmla="*/ 2147483647 h 629"/>
              <a:gd name="T8" fmla="*/ 2147483647 w 118"/>
              <a:gd name="T9" fmla="*/ 2147483647 h 629"/>
              <a:gd name="T10" fmla="*/ 2147483647 w 118"/>
              <a:gd name="T11" fmla="*/ 2147483647 h 629"/>
              <a:gd name="T12" fmla="*/ 2147483647 w 118"/>
              <a:gd name="T13" fmla="*/ 0 h 6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29">
                <a:moveTo>
                  <a:pt x="45" y="628"/>
                </a:moveTo>
                <a:lnTo>
                  <a:pt x="0" y="628"/>
                </a:lnTo>
                <a:lnTo>
                  <a:pt x="0" y="304"/>
                </a:lnTo>
                <a:lnTo>
                  <a:pt x="58" y="227"/>
                </a:lnTo>
                <a:lnTo>
                  <a:pt x="58" y="26"/>
                </a:lnTo>
                <a:lnTo>
                  <a:pt x="117" y="7"/>
                </a:lnTo>
                <a:lnTo>
                  <a:pt x="117" y="0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Freeform 42"/>
          <p:cNvSpPr>
            <a:spLocks/>
          </p:cNvSpPr>
          <p:nvPr/>
        </p:nvSpPr>
        <p:spPr bwMode="auto">
          <a:xfrm>
            <a:off x="3460750" y="4549775"/>
            <a:ext cx="236537" cy="165100"/>
          </a:xfrm>
          <a:custGeom>
            <a:avLst/>
            <a:gdLst>
              <a:gd name="T0" fmla="*/ 2147483647 w 150"/>
              <a:gd name="T1" fmla="*/ 0 h 104"/>
              <a:gd name="T2" fmla="*/ 2147483647 w 150"/>
              <a:gd name="T3" fmla="*/ 2147483647 h 104"/>
              <a:gd name="T4" fmla="*/ 0 w 150"/>
              <a:gd name="T5" fmla="*/ 2147483647 h 104"/>
              <a:gd name="T6" fmla="*/ 0 w 150"/>
              <a:gd name="T7" fmla="*/ 2147483647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0" h="104">
                <a:moveTo>
                  <a:pt x="149" y="0"/>
                </a:moveTo>
                <a:lnTo>
                  <a:pt x="149" y="103"/>
                </a:lnTo>
                <a:lnTo>
                  <a:pt x="0" y="103"/>
                </a:lnTo>
                <a:lnTo>
                  <a:pt x="0" y="84"/>
                </a:lnTo>
              </a:path>
            </a:pathLst>
          </a:custGeom>
          <a:noFill/>
          <a:ln w="28575" cap="rnd" cmpd="sng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Freeform 43"/>
          <p:cNvSpPr>
            <a:spLocks/>
          </p:cNvSpPr>
          <p:nvPr/>
        </p:nvSpPr>
        <p:spPr bwMode="auto">
          <a:xfrm>
            <a:off x="2359025" y="3021013"/>
            <a:ext cx="2162175" cy="1528762"/>
          </a:xfrm>
          <a:custGeom>
            <a:avLst/>
            <a:gdLst>
              <a:gd name="T0" fmla="*/ 2147483647 w 1362"/>
              <a:gd name="T1" fmla="*/ 2147483647 h 963"/>
              <a:gd name="T2" fmla="*/ 2147483647 w 1362"/>
              <a:gd name="T3" fmla="*/ 2147483647 h 963"/>
              <a:gd name="T4" fmla="*/ 2147483647 w 1362"/>
              <a:gd name="T5" fmla="*/ 2147483647 h 963"/>
              <a:gd name="T6" fmla="*/ 2147483647 w 1362"/>
              <a:gd name="T7" fmla="*/ 2147483647 h 963"/>
              <a:gd name="T8" fmla="*/ 2147483647 w 1362"/>
              <a:gd name="T9" fmla="*/ 2147483647 h 963"/>
              <a:gd name="T10" fmla="*/ 2147483647 w 1362"/>
              <a:gd name="T11" fmla="*/ 2147483647 h 963"/>
              <a:gd name="T12" fmla="*/ 2147483647 w 1362"/>
              <a:gd name="T13" fmla="*/ 2147483647 h 963"/>
              <a:gd name="T14" fmla="*/ 2147483647 w 1362"/>
              <a:gd name="T15" fmla="*/ 2147483647 h 963"/>
              <a:gd name="T16" fmla="*/ 2147483647 w 1362"/>
              <a:gd name="T17" fmla="*/ 2147483647 h 963"/>
              <a:gd name="T18" fmla="*/ 0 w 1362"/>
              <a:gd name="T19" fmla="*/ 2147483647 h 963"/>
              <a:gd name="T20" fmla="*/ 0 w 1362"/>
              <a:gd name="T21" fmla="*/ 2147483647 h 963"/>
              <a:gd name="T22" fmla="*/ 2147483647 w 1362"/>
              <a:gd name="T23" fmla="*/ 2147483647 h 963"/>
              <a:gd name="T24" fmla="*/ 2147483647 w 1362"/>
              <a:gd name="T25" fmla="*/ 2147483647 h 963"/>
              <a:gd name="T26" fmla="*/ 2147483647 w 1362"/>
              <a:gd name="T27" fmla="*/ 2147483647 h 963"/>
              <a:gd name="T28" fmla="*/ 2147483647 w 1362"/>
              <a:gd name="T29" fmla="*/ 2147483647 h 963"/>
              <a:gd name="T30" fmla="*/ 2147483647 w 1362"/>
              <a:gd name="T31" fmla="*/ 0 h 963"/>
              <a:gd name="T32" fmla="*/ 2147483647 w 1362"/>
              <a:gd name="T33" fmla="*/ 2147483647 h 9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62" h="963">
                <a:moveTo>
                  <a:pt x="1361" y="920"/>
                </a:moveTo>
                <a:lnTo>
                  <a:pt x="1102" y="962"/>
                </a:lnTo>
                <a:lnTo>
                  <a:pt x="843" y="962"/>
                </a:lnTo>
                <a:lnTo>
                  <a:pt x="648" y="819"/>
                </a:lnTo>
                <a:lnTo>
                  <a:pt x="237" y="819"/>
                </a:lnTo>
                <a:lnTo>
                  <a:pt x="237" y="771"/>
                </a:lnTo>
                <a:lnTo>
                  <a:pt x="143" y="771"/>
                </a:lnTo>
                <a:lnTo>
                  <a:pt x="143" y="793"/>
                </a:lnTo>
                <a:lnTo>
                  <a:pt x="55" y="793"/>
                </a:lnTo>
                <a:lnTo>
                  <a:pt x="0" y="781"/>
                </a:lnTo>
                <a:lnTo>
                  <a:pt x="0" y="334"/>
                </a:lnTo>
                <a:lnTo>
                  <a:pt x="42" y="298"/>
                </a:lnTo>
                <a:lnTo>
                  <a:pt x="62" y="304"/>
                </a:lnTo>
                <a:lnTo>
                  <a:pt x="62" y="17"/>
                </a:lnTo>
                <a:lnTo>
                  <a:pt x="78" y="17"/>
                </a:lnTo>
                <a:lnTo>
                  <a:pt x="78" y="0"/>
                </a:lnTo>
                <a:lnTo>
                  <a:pt x="65" y="59"/>
                </a:lnTo>
              </a:path>
            </a:pathLst>
          </a:custGeom>
          <a:noFill/>
          <a:ln w="285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Freeform 44"/>
          <p:cNvSpPr>
            <a:spLocks/>
          </p:cNvSpPr>
          <p:nvPr/>
        </p:nvSpPr>
        <p:spPr bwMode="auto">
          <a:xfrm>
            <a:off x="3295650" y="4049713"/>
            <a:ext cx="2490787" cy="550862"/>
          </a:xfrm>
          <a:custGeom>
            <a:avLst/>
            <a:gdLst>
              <a:gd name="T0" fmla="*/ 2147483647 w 1569"/>
              <a:gd name="T1" fmla="*/ 2147483647 h 347"/>
              <a:gd name="T2" fmla="*/ 2147483647 w 1569"/>
              <a:gd name="T3" fmla="*/ 2147483647 h 347"/>
              <a:gd name="T4" fmla="*/ 2147483647 w 1569"/>
              <a:gd name="T5" fmla="*/ 2147483647 h 347"/>
              <a:gd name="T6" fmla="*/ 2147483647 w 1569"/>
              <a:gd name="T7" fmla="*/ 2147483647 h 347"/>
              <a:gd name="T8" fmla="*/ 2147483647 w 1569"/>
              <a:gd name="T9" fmla="*/ 2147483647 h 347"/>
              <a:gd name="T10" fmla="*/ 2147483647 w 1569"/>
              <a:gd name="T11" fmla="*/ 2147483647 h 347"/>
              <a:gd name="T12" fmla="*/ 2147483647 w 1569"/>
              <a:gd name="T13" fmla="*/ 2147483647 h 347"/>
              <a:gd name="T14" fmla="*/ 2147483647 w 1569"/>
              <a:gd name="T15" fmla="*/ 2147483647 h 347"/>
              <a:gd name="T16" fmla="*/ 2147483647 w 1569"/>
              <a:gd name="T17" fmla="*/ 2147483647 h 347"/>
              <a:gd name="T18" fmla="*/ 2147483647 w 1569"/>
              <a:gd name="T19" fmla="*/ 2147483647 h 347"/>
              <a:gd name="T20" fmla="*/ 2147483647 w 1569"/>
              <a:gd name="T21" fmla="*/ 2147483647 h 347"/>
              <a:gd name="T22" fmla="*/ 2147483647 w 1569"/>
              <a:gd name="T23" fmla="*/ 0 h 347"/>
              <a:gd name="T24" fmla="*/ 2147483647 w 1569"/>
              <a:gd name="T25" fmla="*/ 0 h 347"/>
              <a:gd name="T26" fmla="*/ 2147483647 w 1569"/>
              <a:gd name="T27" fmla="*/ 2147483647 h 347"/>
              <a:gd name="T28" fmla="*/ 0 w 1569"/>
              <a:gd name="T29" fmla="*/ 2147483647 h 347"/>
              <a:gd name="T30" fmla="*/ 2147483647 w 1569"/>
              <a:gd name="T31" fmla="*/ 2147483647 h 34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69" h="347">
                <a:moveTo>
                  <a:pt x="1568" y="340"/>
                </a:moveTo>
                <a:lnTo>
                  <a:pt x="1519" y="323"/>
                </a:lnTo>
                <a:lnTo>
                  <a:pt x="1478" y="323"/>
                </a:lnTo>
                <a:lnTo>
                  <a:pt x="1440" y="346"/>
                </a:lnTo>
                <a:lnTo>
                  <a:pt x="1338" y="343"/>
                </a:lnTo>
                <a:lnTo>
                  <a:pt x="1288" y="298"/>
                </a:lnTo>
                <a:lnTo>
                  <a:pt x="882" y="301"/>
                </a:lnTo>
                <a:lnTo>
                  <a:pt x="742" y="269"/>
                </a:lnTo>
                <a:lnTo>
                  <a:pt x="667" y="217"/>
                </a:lnTo>
                <a:lnTo>
                  <a:pt x="586" y="197"/>
                </a:lnTo>
                <a:lnTo>
                  <a:pt x="586" y="171"/>
                </a:lnTo>
                <a:lnTo>
                  <a:pt x="296" y="0"/>
                </a:lnTo>
                <a:lnTo>
                  <a:pt x="115" y="0"/>
                </a:lnTo>
                <a:lnTo>
                  <a:pt x="56" y="39"/>
                </a:lnTo>
                <a:lnTo>
                  <a:pt x="0" y="36"/>
                </a:lnTo>
                <a:lnTo>
                  <a:pt x="3" y="36"/>
                </a:lnTo>
              </a:path>
            </a:pathLst>
          </a:custGeom>
          <a:noFill/>
          <a:ln w="285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Freeform 45"/>
          <p:cNvSpPr>
            <a:spLocks/>
          </p:cNvSpPr>
          <p:nvPr/>
        </p:nvSpPr>
        <p:spPr bwMode="auto">
          <a:xfrm>
            <a:off x="5873750" y="4489450"/>
            <a:ext cx="107950" cy="104775"/>
          </a:xfrm>
          <a:custGeom>
            <a:avLst/>
            <a:gdLst>
              <a:gd name="T0" fmla="*/ 2147483647 w 67"/>
              <a:gd name="T1" fmla="*/ 2147483647 h 66"/>
              <a:gd name="T2" fmla="*/ 2147483647 w 67"/>
              <a:gd name="T3" fmla="*/ 2147483647 h 66"/>
              <a:gd name="T4" fmla="*/ 2147483647 w 67"/>
              <a:gd name="T5" fmla="*/ 0 h 66"/>
              <a:gd name="T6" fmla="*/ 2147483647 w 67"/>
              <a:gd name="T7" fmla="*/ 2147483647 h 66"/>
              <a:gd name="T8" fmla="*/ 0 w 67"/>
              <a:gd name="T9" fmla="*/ 2147483647 h 66"/>
              <a:gd name="T10" fmla="*/ 2147483647 w 67"/>
              <a:gd name="T11" fmla="*/ 2147483647 h 66"/>
              <a:gd name="T12" fmla="*/ 2147483647 w 67"/>
              <a:gd name="T13" fmla="*/ 2147483647 h 66"/>
              <a:gd name="T14" fmla="*/ 2147483647 w 67"/>
              <a:gd name="T15" fmla="*/ 2147483647 h 66"/>
              <a:gd name="T16" fmla="*/ 2147483647 w 67"/>
              <a:gd name="T17" fmla="*/ 2147483647 h 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7" h="66">
                <a:moveTo>
                  <a:pt x="66" y="32"/>
                </a:moveTo>
                <a:lnTo>
                  <a:pt x="56" y="9"/>
                </a:lnTo>
                <a:lnTo>
                  <a:pt x="33" y="0"/>
                </a:lnTo>
                <a:lnTo>
                  <a:pt x="9" y="9"/>
                </a:lnTo>
                <a:lnTo>
                  <a:pt x="0" y="32"/>
                </a:lnTo>
                <a:lnTo>
                  <a:pt x="9" y="56"/>
                </a:lnTo>
                <a:lnTo>
                  <a:pt x="33" y="65"/>
                </a:lnTo>
                <a:lnTo>
                  <a:pt x="56" y="56"/>
                </a:lnTo>
                <a:lnTo>
                  <a:pt x="66" y="32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Freeform 46"/>
          <p:cNvSpPr>
            <a:spLocks/>
          </p:cNvSpPr>
          <p:nvPr/>
        </p:nvSpPr>
        <p:spPr bwMode="auto">
          <a:xfrm>
            <a:off x="4618037" y="4581525"/>
            <a:ext cx="115888" cy="377825"/>
          </a:xfrm>
          <a:custGeom>
            <a:avLst/>
            <a:gdLst>
              <a:gd name="T0" fmla="*/ 2147483647 w 73"/>
              <a:gd name="T1" fmla="*/ 0 h 238"/>
              <a:gd name="T2" fmla="*/ 0 w 73"/>
              <a:gd name="T3" fmla="*/ 2147483647 h 238"/>
              <a:gd name="T4" fmla="*/ 2147483647 w 73"/>
              <a:gd name="T5" fmla="*/ 2147483647 h 2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" h="238">
                <a:moveTo>
                  <a:pt x="7" y="0"/>
                </a:moveTo>
                <a:lnTo>
                  <a:pt x="0" y="65"/>
                </a:lnTo>
                <a:lnTo>
                  <a:pt x="72" y="237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5638800" y="4522788"/>
            <a:ext cx="76200" cy="69850"/>
          </a:xfrm>
          <a:prstGeom prst="rect">
            <a:avLst/>
          </a:prstGeom>
          <a:solidFill>
            <a:srgbClr val="FFFF80"/>
          </a:solidFill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Freeform 48"/>
          <p:cNvSpPr>
            <a:spLocks/>
          </p:cNvSpPr>
          <p:nvPr/>
        </p:nvSpPr>
        <p:spPr bwMode="auto">
          <a:xfrm>
            <a:off x="4645025" y="4856163"/>
            <a:ext cx="104775" cy="187325"/>
          </a:xfrm>
          <a:custGeom>
            <a:avLst/>
            <a:gdLst>
              <a:gd name="T0" fmla="*/ 0 w 65"/>
              <a:gd name="T1" fmla="*/ 0 h 118"/>
              <a:gd name="T2" fmla="*/ 2147483647 w 65"/>
              <a:gd name="T3" fmla="*/ 0 h 118"/>
              <a:gd name="T4" fmla="*/ 2147483647 w 65"/>
              <a:gd name="T5" fmla="*/ 2147483647 h 118"/>
              <a:gd name="T6" fmla="*/ 2147483647 w 65"/>
              <a:gd name="T7" fmla="*/ 2147483647 h 118"/>
              <a:gd name="T8" fmla="*/ 2147483647 w 65"/>
              <a:gd name="T9" fmla="*/ 2147483647 h 118"/>
              <a:gd name="T10" fmla="*/ 2147483647 w 65"/>
              <a:gd name="T11" fmla="*/ 2147483647 h 118"/>
              <a:gd name="T12" fmla="*/ 0 w 65"/>
              <a:gd name="T13" fmla="*/ 0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5" h="118">
                <a:moveTo>
                  <a:pt x="0" y="0"/>
                </a:moveTo>
                <a:lnTo>
                  <a:pt x="27" y="0"/>
                </a:lnTo>
                <a:lnTo>
                  <a:pt x="61" y="37"/>
                </a:lnTo>
                <a:lnTo>
                  <a:pt x="64" y="117"/>
                </a:lnTo>
                <a:lnTo>
                  <a:pt x="8" y="117"/>
                </a:lnTo>
                <a:lnTo>
                  <a:pt x="11" y="99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Freeform 49"/>
          <p:cNvSpPr>
            <a:spLocks/>
          </p:cNvSpPr>
          <p:nvPr/>
        </p:nvSpPr>
        <p:spPr bwMode="auto">
          <a:xfrm>
            <a:off x="4645025" y="4856163"/>
            <a:ext cx="112712" cy="196850"/>
          </a:xfrm>
          <a:custGeom>
            <a:avLst/>
            <a:gdLst>
              <a:gd name="T0" fmla="*/ 0 w 71"/>
              <a:gd name="T1" fmla="*/ 0 h 124"/>
              <a:gd name="T2" fmla="*/ 2147483647 w 71"/>
              <a:gd name="T3" fmla="*/ 0 h 124"/>
              <a:gd name="T4" fmla="*/ 2147483647 w 71"/>
              <a:gd name="T5" fmla="*/ 2147483647 h 124"/>
              <a:gd name="T6" fmla="*/ 2147483647 w 71"/>
              <a:gd name="T7" fmla="*/ 2147483647 h 124"/>
              <a:gd name="T8" fmla="*/ 2147483647 w 71"/>
              <a:gd name="T9" fmla="*/ 2147483647 h 124"/>
              <a:gd name="T10" fmla="*/ 2147483647 w 71"/>
              <a:gd name="T11" fmla="*/ 2147483647 h 124"/>
              <a:gd name="T12" fmla="*/ 0 w 71"/>
              <a:gd name="T13" fmla="*/ 0 h 1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1" h="124">
                <a:moveTo>
                  <a:pt x="0" y="0"/>
                </a:moveTo>
                <a:lnTo>
                  <a:pt x="29" y="0"/>
                </a:lnTo>
                <a:lnTo>
                  <a:pt x="67" y="39"/>
                </a:lnTo>
                <a:lnTo>
                  <a:pt x="70" y="123"/>
                </a:lnTo>
                <a:lnTo>
                  <a:pt x="9" y="123"/>
                </a:lnTo>
                <a:lnTo>
                  <a:pt x="12" y="104"/>
                </a:ln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Line 52"/>
          <p:cNvSpPr>
            <a:spLocks noChangeShapeType="1"/>
          </p:cNvSpPr>
          <p:nvPr/>
        </p:nvSpPr>
        <p:spPr bwMode="auto">
          <a:xfrm>
            <a:off x="5210175" y="4510088"/>
            <a:ext cx="225425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Line 53"/>
          <p:cNvSpPr>
            <a:spLocks noChangeShapeType="1"/>
          </p:cNvSpPr>
          <p:nvPr/>
        </p:nvSpPr>
        <p:spPr bwMode="auto">
          <a:xfrm>
            <a:off x="5435600" y="4748213"/>
            <a:ext cx="287337" cy="0"/>
          </a:xfrm>
          <a:prstGeom prst="line">
            <a:avLst/>
          </a:prstGeom>
          <a:noFill/>
          <a:ln w="28575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 flipV="1">
            <a:off x="5735637" y="4648200"/>
            <a:ext cx="25400" cy="87313"/>
          </a:xfrm>
          <a:prstGeom prst="line">
            <a:avLst/>
          </a:prstGeom>
          <a:noFill/>
          <a:ln w="28575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Line 55"/>
          <p:cNvSpPr>
            <a:spLocks noChangeShapeType="1"/>
          </p:cNvSpPr>
          <p:nvPr/>
        </p:nvSpPr>
        <p:spPr bwMode="auto">
          <a:xfrm flipV="1">
            <a:off x="5772150" y="4560888"/>
            <a:ext cx="152400" cy="61912"/>
          </a:xfrm>
          <a:prstGeom prst="line">
            <a:avLst/>
          </a:prstGeom>
          <a:noFill/>
          <a:ln w="28575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Line 56"/>
          <p:cNvSpPr>
            <a:spLocks noChangeShapeType="1"/>
          </p:cNvSpPr>
          <p:nvPr/>
        </p:nvSpPr>
        <p:spPr bwMode="auto">
          <a:xfrm flipV="1">
            <a:off x="4673600" y="4510088"/>
            <a:ext cx="22225" cy="198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Freeform 57"/>
          <p:cNvSpPr>
            <a:spLocks/>
          </p:cNvSpPr>
          <p:nvPr/>
        </p:nvSpPr>
        <p:spPr bwMode="auto">
          <a:xfrm>
            <a:off x="5873750" y="4489450"/>
            <a:ext cx="115887" cy="114300"/>
          </a:xfrm>
          <a:custGeom>
            <a:avLst/>
            <a:gdLst>
              <a:gd name="T0" fmla="*/ 2147483647 w 73"/>
              <a:gd name="T1" fmla="*/ 2147483647 h 72"/>
              <a:gd name="T2" fmla="*/ 2147483647 w 73"/>
              <a:gd name="T3" fmla="*/ 2147483647 h 72"/>
              <a:gd name="T4" fmla="*/ 2147483647 w 73"/>
              <a:gd name="T5" fmla="*/ 0 h 72"/>
              <a:gd name="T6" fmla="*/ 2147483647 w 73"/>
              <a:gd name="T7" fmla="*/ 2147483647 h 72"/>
              <a:gd name="T8" fmla="*/ 0 w 73"/>
              <a:gd name="T9" fmla="*/ 2147483647 h 72"/>
              <a:gd name="T10" fmla="*/ 2147483647 w 73"/>
              <a:gd name="T11" fmla="*/ 2147483647 h 72"/>
              <a:gd name="T12" fmla="*/ 2147483647 w 73"/>
              <a:gd name="T13" fmla="*/ 2147483647 h 72"/>
              <a:gd name="T14" fmla="*/ 2147483647 w 73"/>
              <a:gd name="T15" fmla="*/ 2147483647 h 72"/>
              <a:gd name="T16" fmla="*/ 2147483647 w 73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3" h="72">
                <a:moveTo>
                  <a:pt x="72" y="35"/>
                </a:moveTo>
                <a:lnTo>
                  <a:pt x="61" y="10"/>
                </a:lnTo>
                <a:lnTo>
                  <a:pt x="36" y="0"/>
                </a:lnTo>
                <a:lnTo>
                  <a:pt x="10" y="10"/>
                </a:lnTo>
                <a:lnTo>
                  <a:pt x="0" y="35"/>
                </a:lnTo>
                <a:lnTo>
                  <a:pt x="10" y="61"/>
                </a:lnTo>
                <a:lnTo>
                  <a:pt x="36" y="71"/>
                </a:lnTo>
                <a:lnTo>
                  <a:pt x="61" y="61"/>
                </a:lnTo>
                <a:lnTo>
                  <a:pt x="72" y="35"/>
                </a:lnTo>
              </a:path>
            </a:pathLst>
          </a:custGeom>
          <a:solidFill>
            <a:schemeClr val="accent2"/>
          </a:solidFill>
          <a:ln w="28575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Freeform 58"/>
          <p:cNvSpPr>
            <a:spLocks/>
          </p:cNvSpPr>
          <p:nvPr/>
        </p:nvSpPr>
        <p:spPr bwMode="auto">
          <a:xfrm>
            <a:off x="2197100" y="1811338"/>
            <a:ext cx="1150937" cy="184150"/>
          </a:xfrm>
          <a:custGeom>
            <a:avLst/>
            <a:gdLst>
              <a:gd name="T0" fmla="*/ 2147483647 w 726"/>
              <a:gd name="T1" fmla="*/ 2147483647 h 116"/>
              <a:gd name="T2" fmla="*/ 0 w 726"/>
              <a:gd name="T3" fmla="*/ 2147483647 h 116"/>
              <a:gd name="T4" fmla="*/ 0 w 726"/>
              <a:gd name="T5" fmla="*/ 0 h 1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6" h="116">
                <a:moveTo>
                  <a:pt x="726" y="116"/>
                </a:moveTo>
                <a:lnTo>
                  <a:pt x="0" y="112"/>
                </a:ln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Freeform 59"/>
          <p:cNvSpPr>
            <a:spLocks/>
          </p:cNvSpPr>
          <p:nvPr/>
        </p:nvSpPr>
        <p:spPr bwMode="auto">
          <a:xfrm>
            <a:off x="3714750" y="3668713"/>
            <a:ext cx="915987" cy="890587"/>
          </a:xfrm>
          <a:custGeom>
            <a:avLst/>
            <a:gdLst>
              <a:gd name="T0" fmla="*/ 2147483647 w 578"/>
              <a:gd name="T1" fmla="*/ 2147483647 h 561"/>
              <a:gd name="T2" fmla="*/ 2147483647 w 578"/>
              <a:gd name="T3" fmla="*/ 2147483647 h 561"/>
              <a:gd name="T4" fmla="*/ 2147483647 w 578"/>
              <a:gd name="T5" fmla="*/ 2147483647 h 561"/>
              <a:gd name="T6" fmla="*/ 2147483647 w 578"/>
              <a:gd name="T7" fmla="*/ 2147483647 h 561"/>
              <a:gd name="T8" fmla="*/ 2147483647 w 578"/>
              <a:gd name="T9" fmla="*/ 2147483647 h 561"/>
              <a:gd name="T10" fmla="*/ 0 w 578"/>
              <a:gd name="T11" fmla="*/ 2147483647 h 561"/>
              <a:gd name="T12" fmla="*/ 0 w 578"/>
              <a:gd name="T13" fmla="*/ 0 h 5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8" h="561">
                <a:moveTo>
                  <a:pt x="577" y="560"/>
                </a:moveTo>
                <a:lnTo>
                  <a:pt x="393" y="560"/>
                </a:lnTo>
                <a:lnTo>
                  <a:pt x="396" y="486"/>
                </a:lnTo>
                <a:lnTo>
                  <a:pt x="264" y="486"/>
                </a:lnTo>
                <a:lnTo>
                  <a:pt x="264" y="432"/>
                </a:lnTo>
                <a:lnTo>
                  <a:pt x="0" y="276"/>
                </a:ln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Freeform 60"/>
          <p:cNvSpPr>
            <a:spLocks/>
          </p:cNvSpPr>
          <p:nvPr/>
        </p:nvSpPr>
        <p:spPr bwMode="auto">
          <a:xfrm>
            <a:off x="3359150" y="1922463"/>
            <a:ext cx="3175" cy="831850"/>
          </a:xfrm>
          <a:custGeom>
            <a:avLst/>
            <a:gdLst>
              <a:gd name="T0" fmla="*/ 0 w 3"/>
              <a:gd name="T1" fmla="*/ 0 h 524"/>
              <a:gd name="T2" fmla="*/ 2147483647 w 3"/>
              <a:gd name="T3" fmla="*/ 2147483647 h 5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" h="524">
                <a:moveTo>
                  <a:pt x="0" y="0"/>
                </a:moveTo>
                <a:lnTo>
                  <a:pt x="3" y="52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>
            <a:off x="3348037" y="2754313"/>
            <a:ext cx="12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Line 62"/>
          <p:cNvSpPr>
            <a:spLocks noChangeShapeType="1"/>
          </p:cNvSpPr>
          <p:nvPr/>
        </p:nvSpPr>
        <p:spPr bwMode="auto">
          <a:xfrm>
            <a:off x="3468687" y="2747963"/>
            <a:ext cx="0" cy="641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Line 63"/>
          <p:cNvSpPr>
            <a:spLocks noChangeShapeType="1"/>
          </p:cNvSpPr>
          <p:nvPr/>
        </p:nvSpPr>
        <p:spPr bwMode="auto">
          <a:xfrm>
            <a:off x="3462337" y="3382963"/>
            <a:ext cx="25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3709987" y="3382963"/>
            <a:ext cx="0" cy="25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Line 65"/>
          <p:cNvSpPr>
            <a:spLocks noChangeShapeType="1"/>
          </p:cNvSpPr>
          <p:nvPr/>
        </p:nvSpPr>
        <p:spPr bwMode="auto">
          <a:xfrm>
            <a:off x="3709987" y="3636963"/>
            <a:ext cx="69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Rectangle 80"/>
          <p:cNvSpPr>
            <a:spLocks noChangeArrowheads="1"/>
          </p:cNvSpPr>
          <p:nvPr/>
        </p:nvSpPr>
        <p:spPr bwMode="auto">
          <a:xfrm>
            <a:off x="6713537" y="4487863"/>
            <a:ext cx="1487488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FF3300"/>
                </a:solidFill>
              </a:rPr>
              <a:t>Intake No. 2</a:t>
            </a:r>
          </a:p>
        </p:txBody>
      </p:sp>
      <p:sp>
        <p:nvSpPr>
          <p:cNvPr id="46" name="Rectangle 81"/>
          <p:cNvSpPr>
            <a:spLocks noChangeArrowheads="1"/>
          </p:cNvSpPr>
          <p:nvPr/>
        </p:nvSpPr>
        <p:spPr bwMode="auto">
          <a:xfrm>
            <a:off x="1752600" y="5683250"/>
            <a:ext cx="2655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1600" b="1" dirty="0">
                <a:solidFill>
                  <a:srgbClr val="FF3300"/>
                </a:solidFill>
              </a:rPr>
              <a:t>River Mountains Facility</a:t>
            </a:r>
          </a:p>
        </p:txBody>
      </p:sp>
      <p:sp>
        <p:nvSpPr>
          <p:cNvPr id="47" name="Freeform 82"/>
          <p:cNvSpPr>
            <a:spLocks/>
          </p:cNvSpPr>
          <p:nvPr/>
        </p:nvSpPr>
        <p:spPr bwMode="auto">
          <a:xfrm rot="5400000">
            <a:off x="4499769" y="5215731"/>
            <a:ext cx="381000" cy="106363"/>
          </a:xfrm>
          <a:custGeom>
            <a:avLst/>
            <a:gdLst>
              <a:gd name="T0" fmla="*/ 2147483647 w 111"/>
              <a:gd name="T1" fmla="*/ 2147483647 h 66"/>
              <a:gd name="T2" fmla="*/ 2147483647 w 111"/>
              <a:gd name="T3" fmla="*/ 2147483647 h 66"/>
              <a:gd name="T4" fmla="*/ 2147483647 w 111"/>
              <a:gd name="T5" fmla="*/ 2147483647 h 66"/>
              <a:gd name="T6" fmla="*/ 0 w 111"/>
              <a:gd name="T7" fmla="*/ 2147483647 h 66"/>
              <a:gd name="T8" fmla="*/ 2147483647 w 111"/>
              <a:gd name="T9" fmla="*/ 0 h 66"/>
              <a:gd name="T10" fmla="*/ 2147483647 w 111"/>
              <a:gd name="T11" fmla="*/ 2147483647 h 66"/>
              <a:gd name="T12" fmla="*/ 2147483647 w 111"/>
              <a:gd name="T13" fmla="*/ 2147483647 h 66"/>
              <a:gd name="T14" fmla="*/ 2147483647 w 111"/>
              <a:gd name="T15" fmla="*/ 2147483647 h 66"/>
              <a:gd name="T16" fmla="*/ 2147483647 w 111"/>
              <a:gd name="T17" fmla="*/ 2147483647 h 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1" h="66">
                <a:moveTo>
                  <a:pt x="109" y="53"/>
                </a:moveTo>
                <a:lnTo>
                  <a:pt x="57" y="37"/>
                </a:lnTo>
                <a:lnTo>
                  <a:pt x="68" y="65"/>
                </a:lnTo>
                <a:lnTo>
                  <a:pt x="0" y="13"/>
                </a:lnTo>
                <a:lnTo>
                  <a:pt x="65" y="0"/>
                </a:lnTo>
                <a:lnTo>
                  <a:pt x="56" y="20"/>
                </a:lnTo>
                <a:lnTo>
                  <a:pt x="110" y="40"/>
                </a:lnTo>
                <a:lnTo>
                  <a:pt x="110" y="47"/>
                </a:lnTo>
                <a:lnTo>
                  <a:pt x="109" y="53"/>
                </a:lnTo>
              </a:path>
            </a:pathLst>
          </a:custGeom>
          <a:solidFill>
            <a:srgbClr val="FF3300"/>
          </a:solidFill>
          <a:ln w="12700" cap="rnd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8" name="Line 83"/>
          <p:cNvSpPr>
            <a:spLocks noChangeShapeType="1"/>
          </p:cNvSpPr>
          <p:nvPr/>
        </p:nvSpPr>
        <p:spPr bwMode="auto">
          <a:xfrm flipV="1">
            <a:off x="4179887" y="5392738"/>
            <a:ext cx="500063" cy="37147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9" name="AutoShape 85"/>
          <p:cNvCxnSpPr>
            <a:cxnSpLocks noChangeShapeType="1"/>
            <a:stCxn id="24" idx="15"/>
            <a:endCxn id="24" idx="15"/>
          </p:cNvCxnSpPr>
          <p:nvPr/>
        </p:nvCxnSpPr>
        <p:spPr bwMode="auto">
          <a:xfrm rot="10800000" flipH="1" flipV="1">
            <a:off x="2470150" y="3021013"/>
            <a:ext cx="1587" cy="1587"/>
          </a:xfrm>
          <a:prstGeom prst="bentConnector3">
            <a:avLst>
              <a:gd name="adj1" fmla="val -2140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Freeform 87"/>
          <p:cNvSpPr>
            <a:spLocks/>
          </p:cNvSpPr>
          <p:nvPr/>
        </p:nvSpPr>
        <p:spPr bwMode="auto">
          <a:xfrm>
            <a:off x="2465387" y="2906713"/>
            <a:ext cx="1588" cy="114300"/>
          </a:xfrm>
          <a:custGeom>
            <a:avLst/>
            <a:gdLst>
              <a:gd name="T0" fmla="*/ 0 w 1"/>
              <a:gd name="T1" fmla="*/ 0 h 72"/>
              <a:gd name="T2" fmla="*/ 0 w 1"/>
              <a:gd name="T3" fmla="*/ 2147483647 h 72"/>
              <a:gd name="T4" fmla="*/ 0 w 1"/>
              <a:gd name="T5" fmla="*/ 2147483647 h 72"/>
              <a:gd name="T6" fmla="*/ 0 w 1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72">
                <a:moveTo>
                  <a:pt x="0" y="0"/>
                </a:moveTo>
                <a:lnTo>
                  <a:pt x="0" y="16"/>
                </a:lnTo>
                <a:lnTo>
                  <a:pt x="0" y="38"/>
                </a:lnTo>
                <a:lnTo>
                  <a:pt x="0" y="72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Freeform 88"/>
          <p:cNvSpPr>
            <a:spLocks/>
          </p:cNvSpPr>
          <p:nvPr/>
        </p:nvSpPr>
        <p:spPr bwMode="auto">
          <a:xfrm>
            <a:off x="1506537" y="1804988"/>
            <a:ext cx="679450" cy="561975"/>
          </a:xfrm>
          <a:custGeom>
            <a:avLst/>
            <a:gdLst>
              <a:gd name="T0" fmla="*/ 2147483647 w 428"/>
              <a:gd name="T1" fmla="*/ 2147483647 h 354"/>
              <a:gd name="T2" fmla="*/ 2147483647 w 428"/>
              <a:gd name="T3" fmla="*/ 0 h 354"/>
              <a:gd name="T4" fmla="*/ 2147483647 w 428"/>
              <a:gd name="T5" fmla="*/ 2147483647 h 354"/>
              <a:gd name="T6" fmla="*/ 0 w 428"/>
              <a:gd name="T7" fmla="*/ 2147483647 h 354"/>
              <a:gd name="T8" fmla="*/ 0 w 428"/>
              <a:gd name="T9" fmla="*/ 2147483647 h 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8" h="354">
                <a:moveTo>
                  <a:pt x="428" y="2"/>
                </a:moveTo>
                <a:lnTo>
                  <a:pt x="102" y="0"/>
                </a:lnTo>
                <a:lnTo>
                  <a:pt x="104" y="122"/>
                </a:lnTo>
                <a:lnTo>
                  <a:pt x="0" y="122"/>
                </a:lnTo>
                <a:lnTo>
                  <a:pt x="0" y="354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2" name="Line 89"/>
          <p:cNvSpPr>
            <a:spLocks noChangeShapeType="1"/>
          </p:cNvSpPr>
          <p:nvPr/>
        </p:nvSpPr>
        <p:spPr bwMode="auto">
          <a:xfrm flipH="1" flipV="1">
            <a:off x="5703887" y="4621213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3" name="Rectangle 41"/>
          <p:cNvSpPr>
            <a:spLocks noChangeArrowheads="1"/>
          </p:cNvSpPr>
          <p:nvPr/>
        </p:nvSpPr>
        <p:spPr bwMode="auto">
          <a:xfrm>
            <a:off x="5853112" y="4070350"/>
            <a:ext cx="677863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Lake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Mead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827087" y="2362200"/>
            <a:ext cx="1295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rgbClr val="000000"/>
                </a:solidFill>
              </a:rPr>
              <a:t>Las Vegas Valley </a:t>
            </a:r>
          </a:p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rgbClr val="000000"/>
                </a:solidFill>
              </a:rPr>
              <a:t>Water District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3271837" y="4759325"/>
            <a:ext cx="1112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Henderson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4991100" y="5405438"/>
            <a:ext cx="12287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Boulder City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7" name="Rectangle 78"/>
          <p:cNvSpPr>
            <a:spLocks noChangeArrowheads="1"/>
          </p:cNvSpPr>
          <p:nvPr/>
        </p:nvSpPr>
        <p:spPr bwMode="auto">
          <a:xfrm>
            <a:off x="2405062" y="2062163"/>
            <a:ext cx="7302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prstClr val="white"/>
                </a:solidFill>
              </a:rPr>
              <a:t>North </a:t>
            </a:r>
          </a:p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prstClr val="white"/>
                </a:solidFill>
              </a:rPr>
              <a:t>Las</a:t>
            </a:r>
            <a:br>
              <a:rPr lang="en-US" sz="1600" b="1" dirty="0">
                <a:solidFill>
                  <a:prstClr val="white"/>
                </a:solidFill>
              </a:rPr>
            </a:br>
            <a:r>
              <a:rPr lang="en-US" sz="1600" b="1" dirty="0">
                <a:solidFill>
                  <a:prstClr val="white"/>
                </a:solidFill>
              </a:rPr>
              <a:t>Vegas 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989637" y="4591050"/>
            <a:ext cx="931863" cy="38100"/>
          </a:xfrm>
          <a:prstGeom prst="straightConnector1">
            <a:avLst/>
          </a:prstGeom>
          <a:ln w="28575">
            <a:solidFill>
              <a:srgbClr val="CE3E6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53"/>
          <p:cNvSpPr txBox="1">
            <a:spLocks noChangeArrowheads="1"/>
          </p:cNvSpPr>
          <p:nvPr/>
        </p:nvSpPr>
        <p:spPr bwMode="auto">
          <a:xfrm>
            <a:off x="6530975" y="5056188"/>
            <a:ext cx="1752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Alfred Merritt Smith Treatment Plant</a:t>
            </a:r>
          </a:p>
        </p:txBody>
      </p:sp>
      <p:pic>
        <p:nvPicPr>
          <p:cNvPr id="60" name="Picture 2" descr="http://bestclipartblog.com/clipart-pics/mountain-clip-art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5638">
            <a:off x="4822825" y="5154613"/>
            <a:ext cx="5619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 descr="http://bestclipartblog.com/clipart-pics/mountain-clip-art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5638">
            <a:off x="4538662" y="5426075"/>
            <a:ext cx="5619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http://bestclipartblog.com/clipart-pics/mountain-clip-art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5638">
            <a:off x="4973637" y="4995863"/>
            <a:ext cx="5619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1"/>
          <p:cNvSpPr>
            <a:spLocks noChangeArrowheads="1"/>
          </p:cNvSpPr>
          <p:nvPr/>
        </p:nvSpPr>
        <p:spPr bwMode="auto">
          <a:xfrm>
            <a:off x="4038600" y="1447007"/>
            <a:ext cx="4800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Between 1995 and 2008, </a:t>
            </a:r>
          </a:p>
          <a:p>
            <a:pPr algn="ctr"/>
            <a:r>
              <a:rPr lang="en-US" sz="2000" dirty="0" smtClean="0"/>
              <a:t>SNWA </a:t>
            </a:r>
            <a:r>
              <a:rPr lang="en-US" sz="2000" dirty="0"/>
              <a:t>completed a $2.5 </a:t>
            </a:r>
            <a:r>
              <a:rPr lang="en-US" sz="2000" dirty="0" smtClean="0"/>
              <a:t>billion </a:t>
            </a:r>
          </a:p>
          <a:p>
            <a:pPr algn="ctr"/>
            <a:r>
              <a:rPr lang="en-US" sz="2000" dirty="0" smtClean="0"/>
              <a:t>Capital </a:t>
            </a:r>
            <a:r>
              <a:rPr lang="en-US" sz="2000" dirty="0"/>
              <a:t>Improvements </a:t>
            </a:r>
            <a:r>
              <a:rPr lang="en-US" sz="2000" dirty="0" smtClean="0"/>
              <a:t>Program </a:t>
            </a:r>
          </a:p>
          <a:p>
            <a:pPr algn="ctr"/>
            <a:r>
              <a:rPr lang="en-US" sz="2000" dirty="0" smtClean="0"/>
              <a:t>which </a:t>
            </a:r>
            <a:r>
              <a:rPr lang="en-US" sz="2000" dirty="0"/>
              <a:t>added major components to </a:t>
            </a:r>
            <a:endParaRPr lang="en-US" sz="2000" dirty="0" smtClean="0"/>
          </a:p>
          <a:p>
            <a:pPr algn="ctr"/>
            <a:r>
              <a:rPr lang="en-US" sz="2000" dirty="0" smtClean="0"/>
              <a:t>the </a:t>
            </a:r>
            <a:r>
              <a:rPr lang="en-US" sz="2000" dirty="0"/>
              <a:t>regional water system.</a:t>
            </a:r>
          </a:p>
        </p:txBody>
      </p:sp>
      <p:sp>
        <p:nvSpPr>
          <p:cNvPr id="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5187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u="none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Regional Water System</a:t>
            </a:r>
            <a:endParaRPr lang="en-US" sz="2800" b="1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265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856</Words>
  <Application>Microsoft Office PowerPoint</Application>
  <PresentationFormat>On-screen Show (4:3)</PresentationFormat>
  <Paragraphs>186</Paragraphs>
  <Slides>23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Photo Editor Photo</vt:lpstr>
      <vt:lpstr>Slide 1</vt:lpstr>
      <vt:lpstr>Slide 2</vt:lpstr>
      <vt:lpstr>Slide 3</vt:lpstr>
      <vt:lpstr>SNWA Perspective</vt:lpstr>
      <vt:lpstr>Slide 5</vt:lpstr>
      <vt:lpstr>Slide 6</vt:lpstr>
      <vt:lpstr>Slide 7</vt:lpstr>
      <vt:lpstr>Slide 8</vt:lpstr>
      <vt:lpstr>Regional Water System</vt:lpstr>
      <vt:lpstr>Slide 10</vt:lpstr>
      <vt:lpstr>Slide 11</vt:lpstr>
      <vt:lpstr>Slide 12</vt:lpstr>
      <vt:lpstr>Slide 13</vt:lpstr>
      <vt:lpstr>CBRFC Forecasting – Water Supply Perspective</vt:lpstr>
      <vt:lpstr>Slide 15</vt:lpstr>
      <vt:lpstr>Slide 16</vt:lpstr>
      <vt:lpstr>Slide 17</vt:lpstr>
      <vt:lpstr>Slide 18</vt:lpstr>
      <vt:lpstr>Slide 19</vt:lpstr>
      <vt:lpstr>September 2013 Precipitation</vt:lpstr>
      <vt:lpstr>Lake Powell Evolution Plot</vt:lpstr>
      <vt:lpstr>Lower Virgin River Evolution Plot</vt:lpstr>
      <vt:lpstr>Questions</vt:lpstr>
    </vt:vector>
  </TitlesOfParts>
  <Company>LVVWD SNWA SNWS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Alexei Luganov</dc:creator>
  <cp:lastModifiedBy>ges</cp:lastModifiedBy>
  <cp:revision>99</cp:revision>
  <dcterms:created xsi:type="dcterms:W3CDTF">2014-02-19T00:31:52Z</dcterms:created>
  <dcterms:modified xsi:type="dcterms:W3CDTF">2014-02-26T18:38:20Z</dcterms:modified>
</cp:coreProperties>
</file>