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7"/>
  </p:notesMasterIdLst>
  <p:handoutMasterIdLst>
    <p:handoutMasterId r:id="rId38"/>
  </p:handoutMasterIdLst>
  <p:sldIdLst>
    <p:sldId id="283" r:id="rId2"/>
    <p:sldId id="299" r:id="rId3"/>
    <p:sldId id="297" r:id="rId4"/>
    <p:sldId id="300" r:id="rId5"/>
    <p:sldId id="301" r:id="rId6"/>
    <p:sldId id="302" r:id="rId7"/>
    <p:sldId id="295" r:id="rId8"/>
    <p:sldId id="296" r:id="rId9"/>
    <p:sldId id="305" r:id="rId10"/>
    <p:sldId id="306" r:id="rId11"/>
    <p:sldId id="304" r:id="rId12"/>
    <p:sldId id="325" r:id="rId13"/>
    <p:sldId id="310" r:id="rId14"/>
    <p:sldId id="307" r:id="rId15"/>
    <p:sldId id="317" r:id="rId16"/>
    <p:sldId id="318" r:id="rId17"/>
    <p:sldId id="319" r:id="rId18"/>
    <p:sldId id="303" r:id="rId19"/>
    <p:sldId id="308" r:id="rId20"/>
    <p:sldId id="316" r:id="rId21"/>
    <p:sldId id="320" r:id="rId22"/>
    <p:sldId id="323" r:id="rId23"/>
    <p:sldId id="321" r:id="rId24"/>
    <p:sldId id="309" r:id="rId25"/>
    <p:sldId id="312" r:id="rId26"/>
    <p:sldId id="326" r:id="rId27"/>
    <p:sldId id="314" r:id="rId28"/>
    <p:sldId id="292" r:id="rId29"/>
    <p:sldId id="315" r:id="rId30"/>
    <p:sldId id="285" r:id="rId31"/>
    <p:sldId id="290" r:id="rId32"/>
    <p:sldId id="273" r:id="rId33"/>
    <p:sldId id="291" r:id="rId34"/>
    <p:sldId id="287" r:id="rId35"/>
    <p:sldId id="327" r:id="rId36"/>
  </p:sldIdLst>
  <p:sldSz cx="9144000" cy="6858000" type="screen4x3"/>
  <p:notesSz cx="6934200" cy="9220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FFFFFF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FFFFFF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FFFFFF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FFFFFF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mc="http://schemas.openxmlformats.org/markup-compatibility/2006" xmlns:mv="urn:schemas-microsoft-com:mac:vml" xmlns="" xmlns:p14="http://schemas.microsoft.com/office/powerpoint/2010/main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="" xmlns:p14="http://schemas.microsoft.com/office/powerpoint/2010/main" val="1"/>
      </p:ext>
    </p:extLst>
  </p:showPr>
  <p:clrMru>
    <a:srgbClr val="FFFFFF"/>
    <a:srgbClr val="FFE881"/>
    <a:srgbClr val="FFCC66"/>
    <a:srgbClr val="FFC081"/>
    <a:srgbClr val="FFA245"/>
    <a:srgbClr val="CC3300"/>
    <a:srgbClr val="FFF5C9"/>
    <a:srgbClr val="FFEA81"/>
    <a:srgbClr val="006699"/>
  </p:clrMru>
  <p:extLst>
    <p:ext uri="{E76CE94A-603C-4142-B9EB-6D1370010A27}">
      <p14:discardImageEditData xmlns:mc="http://schemas.openxmlformats.org/markup-compatibility/2006" xmlns:mv="urn:schemas-microsoft-com:mac:vml" xmlns="" xmlns:p14="http://schemas.microsoft.com/office/powerpoint/2010/main" val="0"/>
    </p:ext>
    <p:ext uri="{D31A062A-798A-4329-ABDD-BBA856620510}">
      <p14:defaultImageDpi xmlns:mc="http://schemas.openxmlformats.org/markup-compatibility/2006" xmlns:mv="urn:schemas-microsoft-com:mac:vml"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86403" autoAdjust="0"/>
  </p:normalViewPr>
  <p:slideViewPr>
    <p:cSldViewPr>
      <p:cViewPr varScale="1">
        <p:scale>
          <a:sx n="89" d="100"/>
          <a:sy n="89" d="100"/>
        </p:scale>
        <p:origin x="-324" y="-96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1488" y="-330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1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6" tIns="46057" rIns="92106" bIns="46057" numCol="1" anchor="t" anchorCtr="0" compatLnSpc="1">
            <a:prstTxWarp prst="textNoShape">
              <a:avLst/>
            </a:prstTxWarp>
          </a:bodyPr>
          <a:lstStyle>
            <a:lvl1pPr algn="l" defTabSz="920750">
              <a:defRPr>
                <a:latin typeface="ACaslon RegularSC" pitchFamily="18" charset="0"/>
              </a:defRPr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2238" y="0"/>
            <a:ext cx="30019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6" tIns="46057" rIns="92106" bIns="46057" numCol="1" anchor="t" anchorCtr="0" compatLnSpc="1">
            <a:prstTxWarp prst="textNoShape">
              <a:avLst/>
            </a:prstTxWarp>
          </a:bodyPr>
          <a:lstStyle>
            <a:lvl1pPr algn="r" defTabSz="920750">
              <a:defRPr>
                <a:latin typeface="ACaslon RegularSC" pitchFamily="18" charset="0"/>
              </a:defRPr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25"/>
            <a:ext cx="3001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6" tIns="46057" rIns="92106" bIns="46057" numCol="1" anchor="b" anchorCtr="0" compatLnSpc="1">
            <a:prstTxWarp prst="textNoShape">
              <a:avLst/>
            </a:prstTxWarp>
          </a:bodyPr>
          <a:lstStyle>
            <a:lvl1pPr algn="l" defTabSz="920750">
              <a:defRPr>
                <a:latin typeface="ACaslon RegularSC" pitchFamily="18" charset="0"/>
              </a:defRPr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2238" y="8759825"/>
            <a:ext cx="30019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6" tIns="46057" rIns="92106" bIns="46057" numCol="1" anchor="b" anchorCtr="0" compatLnSpc="1">
            <a:prstTxWarp prst="textNoShape">
              <a:avLst/>
            </a:prstTxWarp>
          </a:bodyPr>
          <a:lstStyle>
            <a:lvl1pPr algn="r" defTabSz="920750">
              <a:defRPr>
                <a:latin typeface="ACaslon RegularSC" pitchFamily="18" charset="0"/>
              </a:defRPr>
            </a:lvl1pPr>
          </a:lstStyle>
          <a:p>
            <a:fld id="{D2AEAF29-F48E-4744-93E7-E1A3C19F24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2735065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8" tIns="45620" rIns="91238" bIns="456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CaslonOpnface BT" pitchFamily="82" charset="0"/>
              </a:defRPr>
            </a:lvl1pPr>
          </a:lstStyle>
          <a:p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8" tIns="45620" rIns="91238" bIns="456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CaslonOpnface BT" pitchFamily="82" charset="0"/>
              </a:defRPr>
            </a:lvl1pPr>
          </a:lstStyle>
          <a:p>
            <a:endParaRPr lang="en-US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85800"/>
            <a:ext cx="4570413" cy="3427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9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340225"/>
            <a:ext cx="5106987" cy="41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8" tIns="45620" rIns="91238" bIns="456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  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14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8" tIns="45620" rIns="91238" bIns="456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CaslonOpnface BT" pitchFamily="82" charset="0"/>
              </a:defRPr>
            </a:lvl1pPr>
          </a:lstStyle>
          <a:p>
            <a:endParaRPr lang="en-US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614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8" tIns="45620" rIns="91238" bIns="456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CaslonOpnface BT" pitchFamily="82" charset="0"/>
              </a:defRPr>
            </a:lvl1pPr>
          </a:lstStyle>
          <a:p>
            <a:fld id="{1E4EB34C-07EF-4E70-AB89-4E1E97B725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81771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42900" indent="114300" algn="l" rtl="0" fontAlgn="base">
      <a:spcBef>
        <a:spcPct val="30000"/>
      </a:spcBef>
      <a:spcAft>
        <a:spcPct val="0"/>
      </a:spcAft>
      <a:buFont typeface="Wingdings" pitchFamily="2" charset="2"/>
      <a:buChar char="Ø"/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749300" indent="165100" algn="l" rtl="0" fontAlgn="base">
      <a:spcBef>
        <a:spcPct val="30000"/>
      </a:spcBef>
      <a:spcAft>
        <a:spcPct val="0"/>
      </a:spcAft>
      <a:buFont typeface="Wingdings" pitchFamily="2" charset="2"/>
      <a:buChar char="ü"/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ACE32C-9BDF-40CB-A6E6-86F65826A438}" type="slidenum">
              <a:rPr lang="en-US"/>
              <a:pPr/>
              <a:t>1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6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ACE32C-9BDF-40CB-A6E6-86F65826A438}" type="slidenum">
              <a:rPr lang="en-US"/>
              <a:pPr/>
              <a:t>9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6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ACE32C-9BDF-40CB-A6E6-86F65826A438}" type="slidenum">
              <a:rPr lang="en-US"/>
              <a:pPr/>
              <a:t>25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6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ACE32C-9BDF-40CB-A6E6-86F65826A438}" type="slidenum">
              <a:rPr lang="en-US"/>
              <a:pPr/>
              <a:t>29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6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ACE32C-9BDF-40CB-A6E6-86F65826A438}" type="slidenum">
              <a:rPr lang="en-US"/>
              <a:pPr/>
              <a:t>32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6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ACE32C-9BDF-40CB-A6E6-86F65826A438}" type="slidenum">
              <a:rPr lang="en-US"/>
              <a:pPr/>
              <a:t>33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6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ACE32C-9BDF-40CB-A6E6-86F65826A438}" type="slidenum">
              <a:rPr lang="en-US"/>
              <a:pPr/>
              <a:t>34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6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ACE32C-9BDF-40CB-A6E6-86F65826A438}" type="slidenum">
              <a:rPr lang="en-US"/>
              <a:pPr/>
              <a:t>35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6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8839200" cy="533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00" y="1524000"/>
            <a:ext cx="87630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0764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769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52400"/>
            <a:ext cx="670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30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E88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E88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E88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E88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E88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E88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E88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E88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E88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algn="l" rtl="0" fontAlgn="base">
        <a:lnSpc>
          <a:spcPct val="85000"/>
        </a:lnSpc>
        <a:spcBef>
          <a:spcPct val="0"/>
        </a:spcBef>
        <a:spcAft>
          <a:spcPct val="40000"/>
        </a:spcAft>
        <a:defRPr sz="2800" b="1" i="1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339725" indent="-225425" algn="l" rtl="0" fontAlgn="base">
        <a:lnSpc>
          <a:spcPct val="85000"/>
        </a:lnSpc>
        <a:spcBef>
          <a:spcPct val="0"/>
        </a:spcBef>
        <a:spcAft>
          <a:spcPct val="40000"/>
        </a:spcAft>
        <a:buChar char="•"/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692150" indent="-238125" algn="l" rtl="0" fontAlgn="base">
        <a:lnSpc>
          <a:spcPct val="85000"/>
        </a:lnSpc>
        <a:spcBef>
          <a:spcPct val="0"/>
        </a:spcBef>
        <a:spcAft>
          <a:spcPct val="40000"/>
        </a:spcAft>
        <a:buChar char="–"/>
        <a:defRPr sz="2000" i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030288" indent="-223838" algn="l" rtl="0" fontAlgn="base">
        <a:lnSpc>
          <a:spcPct val="85000"/>
        </a:lnSpc>
        <a:spcBef>
          <a:spcPct val="0"/>
        </a:spcBef>
        <a:spcAft>
          <a:spcPct val="40000"/>
        </a:spcAft>
        <a:buChar char="•"/>
        <a:defRPr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370013" indent="-222250" algn="l" rtl="0" fontAlgn="base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27213" indent="-222250" algn="l" rtl="0" fontAlgn="base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84413" indent="-222250" algn="l" rtl="0" fontAlgn="base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741613" indent="-222250" algn="l" rtl="0" fontAlgn="base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198813" indent="-222250" algn="l" rtl="0" fontAlgn="base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70" name="Rectangle 1030"/>
          <p:cNvSpPr>
            <a:spLocks noChangeArrowheads="1"/>
          </p:cNvSpPr>
          <p:nvPr/>
        </p:nvSpPr>
        <p:spPr bwMode="auto">
          <a:xfrm>
            <a:off x="1752600" y="0"/>
            <a:ext cx="6934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Colorado Basin River Forecast Center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Stakeholder Forum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115318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/>
              <a:t>Beyond The Streamflow Forecast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" y="1981200"/>
            <a:ext cx="830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What is affecting short term forecasts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Tracking conditions within the River Basin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Seasonal discussions / Seasonal trends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Providing the most pertinent information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Future Improvements (keeping it simple yet informative)</a:t>
            </a:r>
            <a:endParaRPr lang="en-US" sz="1800" dirty="0"/>
          </a:p>
        </p:txBody>
      </p:sp>
      <p:sp>
        <p:nvSpPr>
          <p:cNvPr id="7" name="Right Brace 6"/>
          <p:cNvSpPr/>
          <p:nvPr/>
        </p:nvSpPr>
        <p:spPr bwMode="auto">
          <a:xfrm>
            <a:off x="5791200" y="1981200"/>
            <a:ext cx="762000" cy="2057400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24384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CBRFC Web Page Navigation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eswe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0"/>
            <a:ext cx="7783214" cy="5562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29200" y="5410200"/>
            <a:ext cx="1371600" cy="12192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4594449"/>
            <a:ext cx="7696200" cy="226731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81600" y="5410200"/>
            <a:ext cx="1371600" cy="12192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sweb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83425"/>
            <a:ext cx="9144000" cy="5469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4200" y="2286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Recent Weather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8529" y="0"/>
            <a:ext cx="7857371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6832" y="4572000"/>
            <a:ext cx="7911768" cy="228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733800" y="4572000"/>
            <a:ext cx="1447800" cy="21336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990600" y="1295400"/>
            <a:ext cx="0" cy="47244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 bwMode="auto">
          <a:xfrm>
            <a:off x="1371600" y="1143000"/>
            <a:ext cx="1828800" cy="3048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990600" y="1295400"/>
            <a:ext cx="304800" cy="0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990600" y="6019800"/>
            <a:ext cx="2590800" cy="0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 bwMode="auto">
          <a:xfrm>
            <a:off x="3048000" y="381000"/>
            <a:ext cx="1066800" cy="4572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212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c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248400" cy="4068349"/>
          </a:xfrm>
          <a:prstGeom prst="rect">
            <a:avLst/>
          </a:prstGeom>
        </p:spPr>
      </p:pic>
      <p:pic>
        <p:nvPicPr>
          <p:cNvPr id="3" name="Picture 2" descr="tm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5850" y="3962400"/>
            <a:ext cx="7843838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esweb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"/>
            <a:ext cx="7086600" cy="57634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29200" y="5410200"/>
            <a:ext cx="1371600" cy="12192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4706691"/>
            <a:ext cx="7315200" cy="21550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1752600" y="1143000"/>
            <a:ext cx="1371600" cy="3048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1371600" y="1295400"/>
            <a:ext cx="0" cy="5029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>
            <a:off x="1371600" y="1295400"/>
            <a:ext cx="304800" cy="0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>
            <a:off x="1371600" y="6324600"/>
            <a:ext cx="1600200" cy="0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 bwMode="auto">
          <a:xfrm>
            <a:off x="2743200" y="381000"/>
            <a:ext cx="685800" cy="3048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sweb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312" y="19050"/>
            <a:ext cx="7953375" cy="6819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7239000" y="0"/>
            <a:ext cx="1371600" cy="28956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67600" y="60198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As of 2/21/2014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sweb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7" y="80962"/>
            <a:ext cx="8086725" cy="66960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7162800" y="0"/>
            <a:ext cx="1371600" cy="28956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sweb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" y="85725"/>
            <a:ext cx="8115300" cy="668655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6172200" y="762000"/>
            <a:ext cx="6096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81200" y="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smtClean="0">
                <a:latin typeface="+mn-lt"/>
              </a:rPr>
              <a:t>Basin Info: Snow Products</a:t>
            </a:r>
            <a:endParaRPr lang="en-US" sz="3600" b="1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5200" y="838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February 5</a:t>
            </a:r>
            <a:r>
              <a:rPr lang="en-US" baseline="30000" dirty="0" smtClean="0"/>
              <a:t>th</a:t>
            </a:r>
            <a:r>
              <a:rPr lang="en-US" dirty="0" smtClean="0"/>
              <a:t> Snow</a:t>
            </a:r>
            <a:endParaRPr lang="en-US" dirty="0"/>
          </a:p>
        </p:txBody>
      </p:sp>
      <p:pic>
        <p:nvPicPr>
          <p:cNvPr id="7" name="Picture 6" descr="gesweb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43" y="228600"/>
            <a:ext cx="7295257" cy="2795587"/>
          </a:xfrm>
          <a:prstGeom prst="rect">
            <a:avLst/>
          </a:prstGeom>
        </p:spPr>
      </p:pic>
      <p:pic>
        <p:nvPicPr>
          <p:cNvPr id="10" name="Picture 9" descr="yampasnow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3073400"/>
            <a:ext cx="5334000" cy="355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3505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Snow Groups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81200" y="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smtClean="0">
                <a:latin typeface="+mn-lt"/>
              </a:rPr>
              <a:t>Basin Info: Snow Products</a:t>
            </a:r>
            <a:endParaRPr lang="en-US" sz="3600" b="1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5200" y="838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February 5</a:t>
            </a:r>
            <a:r>
              <a:rPr lang="en-US" baseline="30000" dirty="0" smtClean="0"/>
              <a:t>th</a:t>
            </a:r>
            <a:r>
              <a:rPr lang="en-US" dirty="0" smtClean="0"/>
              <a:t> Snow</a:t>
            </a:r>
            <a:endParaRPr lang="en-US" dirty="0"/>
          </a:p>
        </p:txBody>
      </p:sp>
      <p:pic>
        <p:nvPicPr>
          <p:cNvPr id="9" name="Picture 8" descr="yampaclo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5067300" cy="3378200"/>
          </a:xfrm>
          <a:prstGeom prst="rect">
            <a:avLst/>
          </a:prstGeom>
        </p:spPr>
      </p:pic>
      <p:pic>
        <p:nvPicPr>
          <p:cNvPr id="12" name="Picture 11" descr="yamapma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6700" y="3530600"/>
            <a:ext cx="4991100" cy="33274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 bwMode="auto">
          <a:xfrm flipH="1">
            <a:off x="5334000" y="1676400"/>
            <a:ext cx="1066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553200" y="12954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closest pattern to current year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28800" y="447669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maximum years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2438400" y="5029200"/>
            <a:ext cx="1295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5334000" y="2286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Comparison Ability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eswe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0"/>
            <a:ext cx="7783214" cy="5562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29200" y="5410200"/>
            <a:ext cx="1371600" cy="12192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4594449"/>
            <a:ext cx="7696200" cy="22673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1447800" y="1219200"/>
            <a:ext cx="1371600" cy="3048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838200" y="609600"/>
            <a:ext cx="0" cy="44958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 bwMode="auto">
          <a:xfrm>
            <a:off x="838200" y="609600"/>
            <a:ext cx="304800" cy="0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>
            <a:off x="838200" y="5105400"/>
            <a:ext cx="304800" cy="0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 bwMode="auto">
          <a:xfrm>
            <a:off x="1828800" y="457200"/>
            <a:ext cx="685800" cy="3048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81200" y="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smtClean="0">
                <a:latin typeface="+mn-lt"/>
              </a:rPr>
              <a:t>: Snow Products</a:t>
            </a:r>
            <a:endParaRPr lang="en-US" sz="3600" b="1" dirty="0">
              <a:latin typeface="+mn-lt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7086600" y="5486400"/>
            <a:ext cx="1066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3" name="Picture 12" descr="gesweb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371600"/>
            <a:ext cx="4918381" cy="5486400"/>
          </a:xfrm>
          <a:prstGeom prst="rect">
            <a:avLst/>
          </a:prstGeom>
        </p:spPr>
      </p:pic>
      <p:pic>
        <p:nvPicPr>
          <p:cNvPr id="16" name="Picture 15" descr="gesweb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886" y="1371600"/>
            <a:ext cx="5012514" cy="54864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auto">
          <a:xfrm>
            <a:off x="0" y="4419600"/>
            <a:ext cx="1752600" cy="838200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343400" y="4343400"/>
            <a:ext cx="1600200" cy="762000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15240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Make sure you are comparing apples to apples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sweb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2750" y="4762"/>
            <a:ext cx="6038850" cy="6848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914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Interface exists to create snow groups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824335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Check existing groups first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8529" y="0"/>
            <a:ext cx="7857371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6832" y="4572000"/>
            <a:ext cx="7911768" cy="228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733800" y="4572000"/>
            <a:ext cx="1447800" cy="21336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212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il_moisture_11-1-20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0"/>
            <a:ext cx="573914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3810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Model Soil Moisture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pic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52600"/>
            <a:ext cx="9144000" cy="4572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 rot="1234686">
            <a:off x="3616000" y="3079688"/>
            <a:ext cx="304800" cy="685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3200400"/>
            <a:ext cx="35814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Recent Precipitation / Increase in Snowpack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9118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Tracking basin conditions to explain model trends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343400"/>
            <a:ext cx="106680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Soil Moisture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(base flow)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8" idx="0"/>
          </p:cNvCxnSpPr>
          <p:nvPr/>
        </p:nvCxnSpPr>
        <p:spPr bwMode="auto">
          <a:xfrm flipV="1">
            <a:off x="990600" y="3886200"/>
            <a:ext cx="3810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1981200" y="4572000"/>
            <a:ext cx="1524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057400" y="4648200"/>
            <a:ext cx="16764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Changing Snowpack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70" name="Rectangle 1030"/>
          <p:cNvSpPr>
            <a:spLocks noChangeArrowheads="1"/>
          </p:cNvSpPr>
          <p:nvPr/>
        </p:nvSpPr>
        <p:spPr bwMode="auto">
          <a:xfrm>
            <a:off x="1752600" y="0"/>
            <a:ext cx="6934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Colorado Basin River Forecast Center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Stakeholder Forum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115318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/>
              <a:t>Beyond The Streamflow Forecast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" y="1981201"/>
            <a:ext cx="868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Seasonal Discussions / Seasonal Trends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	Provide water supply forecast discussions</a:t>
            </a:r>
          </a:p>
          <a:p>
            <a:pPr algn="l"/>
            <a:r>
              <a:rPr lang="en-US" sz="2400" dirty="0" smtClean="0"/>
              <a:t>		Update more frequently than once/month</a:t>
            </a:r>
          </a:p>
          <a:p>
            <a:pPr algn="l"/>
            <a:r>
              <a:rPr lang="en-US" sz="2400" dirty="0" smtClean="0"/>
              <a:t>		Started pushing these out via email subscription</a:t>
            </a:r>
          </a:p>
          <a:p>
            <a:pPr algn="l"/>
            <a:r>
              <a:rPr lang="en-US" sz="2400" dirty="0" smtClean="0"/>
              <a:t>		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	Graphics to summarize basin conditions / trends	</a:t>
            </a:r>
          </a:p>
          <a:p>
            <a:pPr algn="l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8529" y="0"/>
            <a:ext cx="7857371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6832" y="4572000"/>
            <a:ext cx="7911768" cy="228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733800" y="4572000"/>
            <a:ext cx="1447800" cy="21336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212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s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3782" y="0"/>
            <a:ext cx="6557818" cy="3048000"/>
          </a:xfrm>
          <a:prstGeom prst="rect">
            <a:avLst/>
          </a:prstGeom>
        </p:spPr>
      </p:pic>
      <p:pic>
        <p:nvPicPr>
          <p:cNvPr id="9" name="Picture 8" descr="disc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25" y="3055114"/>
            <a:ext cx="5667375" cy="3726686"/>
          </a:xfrm>
          <a:prstGeom prst="rect">
            <a:avLst/>
          </a:prstGeom>
        </p:spPr>
      </p:pic>
      <p:sp>
        <p:nvSpPr>
          <p:cNvPr id="10" name="Left Brace 9"/>
          <p:cNvSpPr/>
          <p:nvPr/>
        </p:nvSpPr>
        <p:spPr bwMode="auto">
          <a:xfrm>
            <a:off x="2057400" y="228600"/>
            <a:ext cx="533400" cy="6477000"/>
          </a:xfrm>
          <a:prstGeom prst="leftBrace">
            <a:avLst>
              <a:gd name="adj1" fmla="val 8333"/>
              <a:gd name="adj2" fmla="val 5016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2362200"/>
            <a:ext cx="1981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Dramatic change in conditions the first 2 weeks of February 2014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Providing updated discussions and daily ESP guidance  are ways to keep up on changes between official forecast updates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g.cond.2014.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4533900"/>
            <a:ext cx="4343400" cy="2171700"/>
          </a:xfrm>
          <a:prstGeom prst="rect">
            <a:avLst/>
          </a:prstGeom>
        </p:spPr>
      </p:pic>
      <p:pic>
        <p:nvPicPr>
          <p:cNvPr id="7" name="Picture 6" descr="gesweb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970684"/>
            <a:ext cx="3733800" cy="3448916"/>
          </a:xfrm>
          <a:prstGeom prst="rect">
            <a:avLst/>
          </a:prstGeom>
        </p:spPr>
      </p:pic>
      <p:pic>
        <p:nvPicPr>
          <p:cNvPr id="8" name="Picture 7" descr="lc.vol.2014.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05300" y="742950"/>
            <a:ext cx="4610100" cy="2305050"/>
          </a:xfrm>
          <a:prstGeom prst="rect">
            <a:avLst/>
          </a:prstGeom>
        </p:spPr>
      </p:pic>
      <p:pic>
        <p:nvPicPr>
          <p:cNvPr id="9" name="Picture 8" descr="gesweb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3238232"/>
            <a:ext cx="4343400" cy="34673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152400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Graphics to help describe the situation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70" name="Rectangle 1030"/>
          <p:cNvSpPr>
            <a:spLocks noChangeArrowheads="1"/>
          </p:cNvSpPr>
          <p:nvPr/>
        </p:nvSpPr>
        <p:spPr bwMode="auto">
          <a:xfrm>
            <a:off x="1752600" y="0"/>
            <a:ext cx="6934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Colorado Basin River Forecast Center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Stakeholder Forum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115318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/>
              <a:t>Beyond The Streamflow Forecast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2304871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What is the most pertinent information and how can we best provide it ?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How do we keep it simple to access yet informative ?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How useful is the information we currently provide ?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06832" y="457200"/>
            <a:ext cx="7899068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29200" y="5410200"/>
            <a:ext cx="1371600" cy="12192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eswe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5702" y="0"/>
            <a:ext cx="8038298" cy="464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4572000"/>
            <a:ext cx="7924800" cy="228976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1143000" y="1219200"/>
            <a:ext cx="1371600" cy="3048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838200" y="2133600"/>
            <a:ext cx="0" cy="17526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>
            <a:off x="838200" y="2133600"/>
            <a:ext cx="304800" cy="0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838200" y="3886200"/>
            <a:ext cx="304800" cy="0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brfcM2014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96533"/>
            <a:ext cx="4279265" cy="4961467"/>
          </a:xfrm>
          <a:prstGeom prst="rect">
            <a:avLst/>
          </a:prstGeom>
        </p:spPr>
      </p:pic>
      <p:pic>
        <p:nvPicPr>
          <p:cNvPr id="5" name="Picture 4" descr="gesmnlyqc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399" y="1896533"/>
            <a:ext cx="5181601" cy="4961467"/>
          </a:xfrm>
          <a:prstGeom prst="rect">
            <a:avLst/>
          </a:prstGeom>
        </p:spPr>
      </p:pic>
      <p:pic>
        <p:nvPicPr>
          <p:cNvPr id="6" name="Picture 5" descr="legendcc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416" y="2057400"/>
            <a:ext cx="1142584" cy="243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9600" y="1535668"/>
            <a:ext cx="464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January 2014  Precipitation – contributing </a:t>
            </a:r>
            <a:r>
              <a:rPr lang="en-US" dirty="0" err="1" smtClean="0">
                <a:solidFill>
                  <a:schemeClr val="tx1"/>
                </a:solidFill>
              </a:rPr>
              <a:t>areas</a:t>
            </a:r>
            <a:r>
              <a:rPr lang="en-US" dirty="0" err="1" smtClean="0"/>
              <a:t>areas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1524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Refocus on what is important: Areas that are primary contributors to seasonal runoff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943600" y="3581400"/>
            <a:ext cx="2057400" cy="3124200"/>
          </a:xfrm>
          <a:prstGeom prst="ellipse">
            <a:avLst/>
          </a:prstGeom>
          <a:noFill/>
          <a:ln w="381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590800" y="2286000"/>
            <a:ext cx="1295400" cy="2743200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supFE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513364"/>
            <a:ext cx="7239000" cy="63446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9200" y="76200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February 1</a:t>
            </a:r>
            <a:r>
              <a:rPr lang="en-US" sz="20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Water Supply Forecasts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11" name="Picture 10" descr="wsuplege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3836406"/>
            <a:ext cx="1143000" cy="3021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53340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Spatial displays in addition to plots and lists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76600" y="10668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/>
              <a:t>San Juan Basin Snow </a:t>
            </a:r>
            <a:endParaRPr lang="en-US" sz="2800" dirty="0"/>
          </a:p>
        </p:txBody>
      </p:sp>
      <p:pic>
        <p:nvPicPr>
          <p:cNvPr id="10" name="Picture 9" descr="CHPSsjsn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073" y="758219"/>
            <a:ext cx="8280531" cy="60997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22860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Snow – As our model sees it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41910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San Juan Basin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1143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/>
              <a:t>Access Information by River Basin of Interest</a:t>
            </a:r>
            <a:endParaRPr lang="en-US" sz="2800" dirty="0"/>
          </a:p>
        </p:txBody>
      </p:sp>
      <p:pic>
        <p:nvPicPr>
          <p:cNvPr id="8" name="Picture 7" descr="basinfoc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143000"/>
            <a:ext cx="7340057" cy="541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09800" y="3048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Obtain Information by River Basin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70" name="Rectangle 1030"/>
          <p:cNvSpPr>
            <a:spLocks noChangeArrowheads="1"/>
          </p:cNvSpPr>
          <p:nvPr/>
        </p:nvSpPr>
        <p:spPr bwMode="auto">
          <a:xfrm>
            <a:off x="1752600" y="112693"/>
            <a:ext cx="6934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Colorado Basin River Forecast Center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Stakeholder Forum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30480" name="Text Box 1040"/>
          <p:cNvSpPr txBox="1">
            <a:spLocks noChangeArrowheads="1"/>
          </p:cNvSpPr>
          <p:nvPr/>
        </p:nvSpPr>
        <p:spPr bwMode="auto">
          <a:xfrm>
            <a:off x="152400" y="65532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bg2"/>
                </a:solidFill>
              </a:rPr>
              <a:t>NOAA’s National Weather Service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12192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/>
              <a:t>Simple Text Format – Pushed Via Email</a:t>
            </a:r>
            <a:endParaRPr lang="en-US" sz="2800" dirty="0"/>
          </a:p>
        </p:txBody>
      </p:sp>
      <p:pic>
        <p:nvPicPr>
          <p:cNvPr id="11" name="Picture 10" descr="sjtex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931222"/>
            <a:ext cx="7606292" cy="4393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70" name="Rectangle 1030"/>
          <p:cNvSpPr>
            <a:spLocks noChangeArrowheads="1"/>
          </p:cNvSpPr>
          <p:nvPr/>
        </p:nvSpPr>
        <p:spPr bwMode="auto">
          <a:xfrm>
            <a:off x="1752600" y="0"/>
            <a:ext cx="6934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Colorado Basin River Forecast Center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Stakeholder Forum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115318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/>
              <a:t>Beyond The Streamflow Forecast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2304871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What is the most pertinent information and how can we best provide it ?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How do we keep it simple to access yet informative ?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How useful is the information we currently provide ?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esweb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457201"/>
            <a:ext cx="8254153" cy="59435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914400" y="1676400"/>
            <a:ext cx="1371600" cy="3048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457200" y="2133600"/>
            <a:ext cx="457200" cy="0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>
            <a:off x="5638800" y="4267200"/>
            <a:ext cx="2057400" cy="1905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gc202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981200"/>
            <a:ext cx="6972300" cy="46482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5257800" y="1981200"/>
            <a:ext cx="304800" cy="1676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819400" y="552271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Future Rise – Precipitation ?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		 Temperature ?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		 Upstream Regulation ?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eswe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0"/>
            <a:ext cx="7783214" cy="5562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29200" y="5410200"/>
            <a:ext cx="1371600" cy="12192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4594449"/>
            <a:ext cx="7696200" cy="226731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81600" y="5410200"/>
            <a:ext cx="1371600" cy="12192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pfdri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2978" y="0"/>
            <a:ext cx="614322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tfdri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9144000" cy="6553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70" name="Rectangle 1030"/>
          <p:cNvSpPr>
            <a:spLocks noChangeArrowheads="1"/>
          </p:cNvSpPr>
          <p:nvPr/>
        </p:nvSpPr>
        <p:spPr bwMode="auto">
          <a:xfrm>
            <a:off x="1752600" y="0"/>
            <a:ext cx="6934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Colorado Basin River Forecast Center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Stakeholder Forum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115318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/>
              <a:t>Beyond The Streamflow Forecast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" y="1981201"/>
            <a:ext cx="845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Tracking conditions within the River Basin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	Precipitation (recent, monthly, seasonal)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	Snow conditions (points, basins, comparison abilities)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	Soil Moisture (Impacts to forecasts &amp; runoff)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	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		</a:t>
            </a:r>
          </a:p>
          <a:p>
            <a:pPr algn="l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aa">
  <a:themeElements>
    <a:clrScheme name="">
      <a:dk1>
        <a:srgbClr val="000000"/>
      </a:dk1>
      <a:lt1>
        <a:srgbClr val="009999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CACA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oaa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oa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008080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AC0C0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Designs\noaa.pot</Template>
  <TotalTime>60496</TotalTime>
  <Words>371</Words>
  <Application>Microsoft Office PowerPoint</Application>
  <PresentationFormat>On-screen Show (4:3)</PresentationFormat>
  <Paragraphs>102</Paragraphs>
  <Slides>35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noaa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National Weather Service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Weather Service 3rd Quarter Review 2001</dc:title>
  <dc:creator>David Pascual</dc:creator>
  <cp:lastModifiedBy>ges</cp:lastModifiedBy>
  <cp:revision>2753</cp:revision>
  <dcterms:created xsi:type="dcterms:W3CDTF">2014-02-12T19:57:06Z</dcterms:created>
  <dcterms:modified xsi:type="dcterms:W3CDTF">2014-02-24T19:46:41Z</dcterms:modified>
</cp:coreProperties>
</file>