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8" r:id="rId1"/>
  </p:sldMasterIdLst>
  <p:notesMasterIdLst>
    <p:notesMasterId r:id="rId27"/>
  </p:notesMasterIdLst>
  <p:sldIdLst>
    <p:sldId id="256" r:id="rId2"/>
    <p:sldId id="258" r:id="rId3"/>
    <p:sldId id="259" r:id="rId4"/>
    <p:sldId id="260" r:id="rId5"/>
    <p:sldId id="280" r:id="rId6"/>
    <p:sldId id="283" r:id="rId7"/>
    <p:sldId id="262" r:id="rId8"/>
    <p:sldId id="263" r:id="rId9"/>
    <p:sldId id="264" r:id="rId10"/>
    <p:sldId id="265" r:id="rId11"/>
    <p:sldId id="270" r:id="rId12"/>
    <p:sldId id="266" r:id="rId13"/>
    <p:sldId id="267" r:id="rId14"/>
    <p:sldId id="279" r:id="rId15"/>
    <p:sldId id="268" r:id="rId16"/>
    <p:sldId id="269" r:id="rId17"/>
    <p:sldId id="271" r:id="rId18"/>
    <p:sldId id="278" r:id="rId19"/>
    <p:sldId id="272" r:id="rId20"/>
    <p:sldId id="273" r:id="rId21"/>
    <p:sldId id="274" r:id="rId22"/>
    <p:sldId id="275" r:id="rId23"/>
    <p:sldId id="276" r:id="rId24"/>
    <p:sldId id="277" r:id="rId25"/>
    <p:sldId id="289" r:id="rId2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ahoma"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Tahoma"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Tahoma"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Tahoma"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Tahoma" charset="0"/>
        <a:ea typeface="ＭＳ Ｐゴシック" charset="-128"/>
        <a:cs typeface="+mn-cs"/>
      </a:defRPr>
    </a:lvl5pPr>
    <a:lvl6pPr marL="2286000" algn="l" defTabSz="914400" rtl="0" eaLnBrk="1" latinLnBrk="0" hangingPunct="1">
      <a:defRPr kern="1200">
        <a:solidFill>
          <a:schemeClr val="tx1"/>
        </a:solidFill>
        <a:latin typeface="Tahoma" charset="0"/>
        <a:ea typeface="ＭＳ Ｐゴシック" charset="-128"/>
        <a:cs typeface="+mn-cs"/>
      </a:defRPr>
    </a:lvl6pPr>
    <a:lvl7pPr marL="2743200" algn="l" defTabSz="914400" rtl="0" eaLnBrk="1" latinLnBrk="0" hangingPunct="1">
      <a:defRPr kern="1200">
        <a:solidFill>
          <a:schemeClr val="tx1"/>
        </a:solidFill>
        <a:latin typeface="Tahoma" charset="0"/>
        <a:ea typeface="ＭＳ Ｐゴシック" charset="-128"/>
        <a:cs typeface="+mn-cs"/>
      </a:defRPr>
    </a:lvl7pPr>
    <a:lvl8pPr marL="3200400" algn="l" defTabSz="914400" rtl="0" eaLnBrk="1" latinLnBrk="0" hangingPunct="1">
      <a:defRPr kern="1200">
        <a:solidFill>
          <a:schemeClr val="tx1"/>
        </a:solidFill>
        <a:latin typeface="Tahoma" charset="0"/>
        <a:ea typeface="ＭＳ Ｐゴシック" charset="-128"/>
        <a:cs typeface="+mn-cs"/>
      </a:defRPr>
    </a:lvl8pPr>
    <a:lvl9pPr marL="3657600" algn="l" defTabSz="914400" rtl="0" eaLnBrk="1" latinLnBrk="0" hangingPunct="1">
      <a:defRPr kern="1200">
        <a:solidFill>
          <a:schemeClr val="tx1"/>
        </a:solidFill>
        <a:latin typeface="Tahoma"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1130"/>
    <a:srgbClr val="044FF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442" autoAdjust="0"/>
  </p:normalViewPr>
  <p:slideViewPr>
    <p:cSldViewPr>
      <p:cViewPr varScale="1">
        <p:scale>
          <a:sx n="79" d="100"/>
          <a:sy n="79" d="100"/>
        </p:scale>
        <p:origin x="-48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806"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bklein.CIRESUCB\Desktop\CBRFC%20Project\Survey\Copy%20of%20SurveySummary_08052013.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barChart>
        <c:barDir val="bar"/>
        <c:grouping val="clustered"/>
        <c:ser>
          <c:idx val="0"/>
          <c:order val="0"/>
          <c:cat>
            <c:strRef>
              <c:f>'Q11 sorted'!$A$2:$A$12</c:f>
              <c:strCache>
                <c:ptCount val="11"/>
                <c:pt idx="0">
                  <c:v>Unusual change-monsoon season flow</c:v>
                </c:pt>
                <c:pt idx="1">
                  <c:v>Unusual change-summer &amp; fall baseflow</c:v>
                </c:pt>
                <c:pt idx="2">
                  <c:v>Unusual change-snow accumulation timing</c:v>
                </c:pt>
                <c:pt idx="3">
                  <c:v>Unusual change-magnitude of snowmelt peak flow</c:v>
                </c:pt>
                <c:pt idx="4">
                  <c:v>Unusual change-annual runoff volumes</c:v>
                </c:pt>
                <c:pt idx="5">
                  <c:v>Unusual change-melt season runoff volumes</c:v>
                </c:pt>
                <c:pt idx="6">
                  <c:v>Unusual change-snow melt/snow melt peak flow timing</c:v>
                </c:pt>
                <c:pt idx="7">
                  <c:v>Unusually high temperatures</c:v>
                </c:pt>
                <c:pt idx="8">
                  <c:v>Wildfire</c:v>
                </c:pt>
                <c:pt idx="9">
                  <c:v>Floods</c:v>
                </c:pt>
                <c:pt idx="10">
                  <c:v>Drought</c:v>
                </c:pt>
              </c:strCache>
            </c:strRef>
          </c:cat>
          <c:val>
            <c:numRef>
              <c:f>'Q11 sorted'!$B$2:$B$12</c:f>
              <c:numCache>
                <c:formatCode>0.0%</c:formatCode>
                <c:ptCount val="11"/>
                <c:pt idx="0">
                  <c:v>0.24200000000000002</c:v>
                </c:pt>
                <c:pt idx="1">
                  <c:v>0.24200000000000002</c:v>
                </c:pt>
                <c:pt idx="2">
                  <c:v>0.43500000000000005</c:v>
                </c:pt>
                <c:pt idx="3">
                  <c:v>0.46800000000000003</c:v>
                </c:pt>
                <c:pt idx="4">
                  <c:v>0.46800000000000003</c:v>
                </c:pt>
                <c:pt idx="5">
                  <c:v>0.53200000000000003</c:v>
                </c:pt>
                <c:pt idx="6">
                  <c:v>0.6130000000000001</c:v>
                </c:pt>
                <c:pt idx="7">
                  <c:v>0.69400000000000028</c:v>
                </c:pt>
                <c:pt idx="8">
                  <c:v>0.69400000000000028</c:v>
                </c:pt>
                <c:pt idx="9">
                  <c:v>0.79</c:v>
                </c:pt>
                <c:pt idx="10">
                  <c:v>0.95200000000000018</c:v>
                </c:pt>
              </c:numCache>
            </c:numRef>
          </c:val>
        </c:ser>
        <c:dLbls/>
        <c:axId val="51432448"/>
        <c:axId val="51448064"/>
      </c:barChart>
      <c:catAx>
        <c:axId val="51432448"/>
        <c:scaling>
          <c:orientation val="minMax"/>
        </c:scaling>
        <c:axPos val="l"/>
        <c:tickLblPos val="nextTo"/>
        <c:txPr>
          <a:bodyPr/>
          <a:lstStyle/>
          <a:p>
            <a:pPr>
              <a:defRPr sz="1400" b="1" baseline="0"/>
            </a:pPr>
            <a:endParaRPr lang="en-US"/>
          </a:p>
        </c:txPr>
        <c:crossAx val="51448064"/>
        <c:crosses val="autoZero"/>
        <c:auto val="1"/>
        <c:lblAlgn val="ctr"/>
        <c:lblOffset val="100"/>
      </c:catAx>
      <c:valAx>
        <c:axId val="51448064"/>
        <c:scaling>
          <c:orientation val="minMax"/>
        </c:scaling>
        <c:axPos val="b"/>
        <c:majorGridlines/>
        <c:numFmt formatCode="0%" sourceLinked="0"/>
        <c:tickLblPos val="nextTo"/>
        <c:txPr>
          <a:bodyPr/>
          <a:lstStyle/>
          <a:p>
            <a:pPr>
              <a:defRPr sz="1400" baseline="0"/>
            </a:pPr>
            <a:endParaRPr lang="en-US"/>
          </a:p>
        </c:txPr>
        <c:crossAx val="51432448"/>
        <c:crosses val="autoZero"/>
        <c:crossBetween val="between"/>
      </c:valAx>
    </c:plotArea>
    <c:plotVisOnly val="1"/>
    <c:dispBlanksAs val="gap"/>
  </c:chart>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4096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ea typeface="+mn-ea"/>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6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4096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smtClean="0">
                <a:latin typeface="Arial" charset="0"/>
              </a:defRPr>
            </a:lvl1pPr>
          </a:lstStyle>
          <a:p>
            <a:pPr>
              <a:defRPr/>
            </a:pPr>
            <a:fld id="{818AA04D-A40B-4373-9434-DA29B7FBE168}" type="slidenum">
              <a:rPr lang="en-US" altLang="en-US"/>
              <a:pPr>
                <a:defRPr/>
              </a:pPr>
              <a:t>‹#›</a:t>
            </a:fld>
            <a:endParaRPr lang="en-US" altLang="en-US"/>
          </a:p>
        </p:txBody>
      </p:sp>
    </p:spTree>
    <p:extLst>
      <p:ext uri="{BB962C8B-B14F-4D97-AF65-F5344CB8AC3E}">
        <p14:creationId xmlns:p14="http://schemas.microsoft.com/office/powerpoint/2010/main" xmlns="" val="12455703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128"/>
              </a:defRPr>
            </a:lvl1pPr>
            <a:lvl2pPr marL="38652428" indent="-38186541">
              <a:defRPr>
                <a:solidFill>
                  <a:schemeClr val="tx1"/>
                </a:solidFill>
                <a:latin typeface="Tahoma" charset="0"/>
                <a:ea typeface="ＭＳ Ｐゴシック" charset="-128"/>
              </a:defRPr>
            </a:lvl2pPr>
            <a:lvl3pPr marL="1164717" indent="-232943">
              <a:defRPr>
                <a:solidFill>
                  <a:schemeClr val="tx1"/>
                </a:solidFill>
                <a:latin typeface="Tahoma" charset="0"/>
                <a:ea typeface="ＭＳ Ｐゴシック" charset="-128"/>
              </a:defRPr>
            </a:lvl3pPr>
            <a:lvl4pPr marL="1630604" indent="-232943">
              <a:defRPr>
                <a:solidFill>
                  <a:schemeClr val="tx1"/>
                </a:solidFill>
                <a:latin typeface="Tahoma" charset="0"/>
                <a:ea typeface="ＭＳ Ｐゴシック" charset="-128"/>
              </a:defRPr>
            </a:lvl4pPr>
            <a:lvl5pPr marL="2096491" indent="-232943">
              <a:defRPr>
                <a:solidFill>
                  <a:schemeClr val="tx1"/>
                </a:solidFill>
                <a:latin typeface="Tahoma" charset="0"/>
                <a:ea typeface="ＭＳ Ｐゴシック" charset="-128"/>
              </a:defRPr>
            </a:lvl5pPr>
            <a:lvl6pPr marL="2562377" indent="-232943" eaLnBrk="0" fontAlgn="base" hangingPunct="0">
              <a:spcBef>
                <a:spcPct val="0"/>
              </a:spcBef>
              <a:spcAft>
                <a:spcPct val="0"/>
              </a:spcAft>
              <a:defRPr>
                <a:solidFill>
                  <a:schemeClr val="tx1"/>
                </a:solidFill>
                <a:latin typeface="Tahoma" charset="0"/>
                <a:ea typeface="ＭＳ Ｐゴシック" charset="-128"/>
              </a:defRPr>
            </a:lvl6pPr>
            <a:lvl7pPr marL="3028264" indent="-232943" eaLnBrk="0" fontAlgn="base" hangingPunct="0">
              <a:spcBef>
                <a:spcPct val="0"/>
              </a:spcBef>
              <a:spcAft>
                <a:spcPct val="0"/>
              </a:spcAft>
              <a:defRPr>
                <a:solidFill>
                  <a:schemeClr val="tx1"/>
                </a:solidFill>
                <a:latin typeface="Tahoma" charset="0"/>
                <a:ea typeface="ＭＳ Ｐゴシック" charset="-128"/>
              </a:defRPr>
            </a:lvl7pPr>
            <a:lvl8pPr marL="3494151" indent="-232943" eaLnBrk="0" fontAlgn="base" hangingPunct="0">
              <a:spcBef>
                <a:spcPct val="0"/>
              </a:spcBef>
              <a:spcAft>
                <a:spcPct val="0"/>
              </a:spcAft>
              <a:defRPr>
                <a:solidFill>
                  <a:schemeClr val="tx1"/>
                </a:solidFill>
                <a:latin typeface="Tahoma" charset="0"/>
                <a:ea typeface="ＭＳ Ｐゴシック" charset="-128"/>
              </a:defRPr>
            </a:lvl8pPr>
            <a:lvl9pPr marL="3960038" indent="-232943" eaLnBrk="0" fontAlgn="base" hangingPunct="0">
              <a:spcBef>
                <a:spcPct val="0"/>
              </a:spcBef>
              <a:spcAft>
                <a:spcPct val="0"/>
              </a:spcAft>
              <a:defRPr>
                <a:solidFill>
                  <a:schemeClr val="tx1"/>
                </a:solidFill>
                <a:latin typeface="Tahoma" charset="0"/>
                <a:ea typeface="ＭＳ Ｐゴシック" charset="-128"/>
              </a:defRPr>
            </a:lvl9pPr>
          </a:lstStyle>
          <a:p>
            <a:fld id="{EB62BFD8-9145-4B47-90FB-3428C22EE204}" type="slidenum">
              <a:rPr lang="en-US" altLang="en-US">
                <a:latin typeface="Arial" charset="0"/>
              </a:rPr>
              <a:pPr/>
              <a:t>1</a:t>
            </a:fld>
            <a:endParaRPr lang="en-US" altLang="en-US">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smtClean="0"/>
              <a:t>This project is funded by the Western Water Assessment, a RISA program.</a:t>
            </a:r>
          </a:p>
          <a:p>
            <a:pPr eaLnBrk="1" hangingPunct="1"/>
            <a:r>
              <a:rPr lang="en-US" altLang="en-US" dirty="0" smtClean="0"/>
              <a:t>RISA = Regional Integrated Sciences and Assessments.  As Tim mentioned, part of WWA’s mission is to develop information, products and processes to assist decision makers in the Intermountain West.</a:t>
            </a:r>
          </a:p>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Problems</a:t>
            </a:r>
            <a:r>
              <a:rPr lang="en-US" baseline="0" dirty="0" smtClean="0"/>
              <a:t> caused by these events.  </a:t>
            </a:r>
            <a:r>
              <a:rPr lang="en-US" dirty="0" smtClean="0"/>
              <a:t>Respondents could choose as many problems as they want; the percentages are of people who answered that question, not total respondents.  Unanticipated expenses was problem</a:t>
            </a:r>
            <a:r>
              <a:rPr lang="en-US" baseline="0" dirty="0" smtClean="0"/>
              <a:t> for 86% of respondents experiencing wildfire; reliability was problem for 83% of respondents experiencing unusual change in timing of snowmelt.</a:t>
            </a:r>
            <a:endParaRPr lang="en-US" dirty="0"/>
          </a:p>
        </p:txBody>
      </p:sp>
      <p:sp>
        <p:nvSpPr>
          <p:cNvPr id="4" name="Slide Number Placeholder 3"/>
          <p:cNvSpPr>
            <a:spLocks noGrp="1"/>
          </p:cNvSpPr>
          <p:nvPr>
            <p:ph type="sldNum" sz="quarter" idx="10"/>
          </p:nvPr>
        </p:nvSpPr>
        <p:spPr/>
        <p:txBody>
          <a:bodyPr/>
          <a:lstStyle/>
          <a:p>
            <a:pPr>
              <a:defRPr/>
            </a:pPr>
            <a:fld id="{818AA04D-A40B-4373-9434-DA29B7FBE168}" type="slidenum">
              <a:rPr lang="en-US" altLang="en-US" smtClean="0"/>
              <a:pPr>
                <a:defRPr/>
              </a:pPr>
              <a:t>10</a:t>
            </a:fld>
            <a:endParaRPr lang="en-US" altLang="en-US"/>
          </a:p>
        </p:txBody>
      </p:sp>
    </p:spTree>
    <p:extLst>
      <p:ext uri="{BB962C8B-B14F-4D97-AF65-F5344CB8AC3E}">
        <p14:creationId xmlns:p14="http://schemas.microsoft.com/office/powerpoint/2010/main" xmlns="" val="4060004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Likelihood that system will experience impacts from these events in next 5-10 years.  Drought, unusually high temps,</a:t>
            </a:r>
            <a:r>
              <a:rPr lang="en-US" baseline="0" dirty="0" smtClean="0"/>
              <a:t> wildfire clearly perceived as most likely.   Percentages are of people who answered the question.</a:t>
            </a:r>
            <a:endParaRPr lang="en-US" dirty="0"/>
          </a:p>
        </p:txBody>
      </p:sp>
      <p:sp>
        <p:nvSpPr>
          <p:cNvPr id="4" name="Slide Number Placeholder 3"/>
          <p:cNvSpPr>
            <a:spLocks noGrp="1"/>
          </p:cNvSpPr>
          <p:nvPr>
            <p:ph type="sldNum" sz="quarter" idx="10"/>
          </p:nvPr>
        </p:nvSpPr>
        <p:spPr/>
        <p:txBody>
          <a:bodyPr/>
          <a:lstStyle/>
          <a:p>
            <a:pPr>
              <a:defRPr/>
            </a:pPr>
            <a:fld id="{818AA04D-A40B-4373-9434-DA29B7FBE168}" type="slidenum">
              <a:rPr lang="en-US" altLang="en-US" smtClean="0"/>
              <a:pPr>
                <a:defRPr/>
              </a:pPr>
              <a:t>11</a:t>
            </a:fld>
            <a:endParaRPr lang="en-US" altLang="en-US"/>
          </a:p>
        </p:txBody>
      </p:sp>
    </p:spTree>
    <p:extLst>
      <p:ext uri="{BB962C8B-B14F-4D97-AF65-F5344CB8AC3E}">
        <p14:creationId xmlns:p14="http://schemas.microsoft.com/office/powerpoint/2010/main" xmlns="" val="1289848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 of</a:t>
            </a:r>
            <a:r>
              <a:rPr lang="en-US" baseline="0" dirty="0" smtClean="0"/>
              <a:t> coping mechanisms used by 20% or more of respondents and their effectiveness. Increased use of forecasts most popular, and for CBRFC forecasts, 100% thought they were very or somewhat effective.  While the highest percentage of respondents rated outdoor water restrictions very effective (73%)… </a:t>
            </a:r>
          </a:p>
          <a:p>
            <a:endParaRPr lang="en-US" baseline="0" dirty="0" smtClean="0"/>
          </a:p>
          <a:p>
            <a:r>
              <a:rPr lang="en-US" dirty="0" smtClean="0"/>
              <a:t>&lt; 20% answered water banks, use of groundwater, building levees, warning systems, evacuations. </a:t>
            </a:r>
            <a:endParaRPr lang="en-US" dirty="0"/>
          </a:p>
        </p:txBody>
      </p:sp>
      <p:sp>
        <p:nvSpPr>
          <p:cNvPr id="4" name="Slide Number Placeholder 3"/>
          <p:cNvSpPr>
            <a:spLocks noGrp="1"/>
          </p:cNvSpPr>
          <p:nvPr>
            <p:ph type="sldNum" sz="quarter" idx="10"/>
          </p:nvPr>
        </p:nvSpPr>
        <p:spPr/>
        <p:txBody>
          <a:bodyPr/>
          <a:lstStyle/>
          <a:p>
            <a:pPr>
              <a:defRPr/>
            </a:pPr>
            <a:fld id="{818AA04D-A40B-4373-9434-DA29B7FBE168}" type="slidenum">
              <a:rPr lang="en-US" altLang="en-US" smtClean="0"/>
              <a:pPr>
                <a:defRPr/>
              </a:pPr>
              <a:t>12</a:t>
            </a:fld>
            <a:endParaRPr lang="en-US" altLang="en-US"/>
          </a:p>
        </p:txBody>
      </p:sp>
    </p:spTree>
    <p:extLst>
      <p:ext uri="{BB962C8B-B14F-4D97-AF65-F5344CB8AC3E}">
        <p14:creationId xmlns:p14="http://schemas.microsoft.com/office/powerpoint/2010/main" xmlns="" val="3668789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63% thought</a:t>
            </a:r>
            <a:r>
              <a:rPr lang="en-US" baseline="0" dirty="0" smtClean="0"/>
              <a:t> it was highly unlikely they would institute outdoor water restrictions (though perhaps many of them aren’t in a position to use this mechanism).  Much more popular were increased use of CBRFC and other forecasts, training personnel, developing drought plan and water conservation programs.  &lt;20% would institute G/W pumping, apply for disaster assistance, floodplain zoning, evacuation, build flood control dam or levees</a:t>
            </a:r>
            <a:endParaRPr lang="en-US" dirty="0"/>
          </a:p>
        </p:txBody>
      </p:sp>
      <p:sp>
        <p:nvSpPr>
          <p:cNvPr id="4" name="Slide Number Placeholder 3"/>
          <p:cNvSpPr>
            <a:spLocks noGrp="1"/>
          </p:cNvSpPr>
          <p:nvPr>
            <p:ph type="sldNum" sz="quarter" idx="10"/>
          </p:nvPr>
        </p:nvSpPr>
        <p:spPr/>
        <p:txBody>
          <a:bodyPr/>
          <a:lstStyle/>
          <a:p>
            <a:pPr>
              <a:defRPr/>
            </a:pPr>
            <a:fld id="{818AA04D-A40B-4373-9434-DA29B7FBE168}" type="slidenum">
              <a:rPr lang="en-US" altLang="en-US" smtClean="0"/>
              <a:pPr>
                <a:defRPr/>
              </a:pPr>
              <a:t>13</a:t>
            </a:fld>
            <a:endParaRPr lang="en-US" altLang="en-US"/>
          </a:p>
        </p:txBody>
      </p:sp>
    </p:spTree>
    <p:extLst>
      <p:ext uri="{BB962C8B-B14F-4D97-AF65-F5344CB8AC3E}">
        <p14:creationId xmlns:p14="http://schemas.microsoft.com/office/powerpoint/2010/main" xmlns="" val="2216989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Open-ended question, many answers provided, this is our</a:t>
            </a:r>
            <a:r>
              <a:rPr lang="en-US" baseline="0" dirty="0" smtClean="0"/>
              <a:t> categorization of answers</a:t>
            </a:r>
            <a:endParaRPr lang="en-US" dirty="0"/>
          </a:p>
        </p:txBody>
      </p:sp>
      <p:sp>
        <p:nvSpPr>
          <p:cNvPr id="4" name="Slide Number Placeholder 3"/>
          <p:cNvSpPr>
            <a:spLocks noGrp="1"/>
          </p:cNvSpPr>
          <p:nvPr>
            <p:ph type="sldNum" sz="quarter" idx="10"/>
          </p:nvPr>
        </p:nvSpPr>
        <p:spPr/>
        <p:txBody>
          <a:bodyPr/>
          <a:lstStyle/>
          <a:p>
            <a:pPr>
              <a:defRPr/>
            </a:pPr>
            <a:fld id="{818AA04D-A40B-4373-9434-DA29B7FBE168}" type="slidenum">
              <a:rPr lang="en-US" altLang="en-US" smtClean="0"/>
              <a:pPr>
                <a:defRPr/>
              </a:pPr>
              <a:t>14</a:t>
            </a:fld>
            <a:endParaRPr lang="en-US" altLang="en-US"/>
          </a:p>
        </p:txBody>
      </p:sp>
    </p:spTree>
    <p:extLst>
      <p:ext uri="{BB962C8B-B14F-4D97-AF65-F5344CB8AC3E}">
        <p14:creationId xmlns:p14="http://schemas.microsoft.com/office/powerpoint/2010/main" xmlns="" val="2912982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128"/>
              </a:defRPr>
            </a:lvl1pPr>
            <a:lvl2pPr marL="757066" indent="-291179">
              <a:defRPr>
                <a:solidFill>
                  <a:schemeClr val="tx1"/>
                </a:solidFill>
                <a:latin typeface="Tahoma" charset="0"/>
                <a:ea typeface="ＭＳ Ｐゴシック" charset="-128"/>
              </a:defRPr>
            </a:lvl2pPr>
            <a:lvl3pPr marL="1164717" indent="-232943">
              <a:defRPr>
                <a:solidFill>
                  <a:schemeClr val="tx1"/>
                </a:solidFill>
                <a:latin typeface="Tahoma" charset="0"/>
                <a:ea typeface="ＭＳ Ｐゴシック" charset="-128"/>
              </a:defRPr>
            </a:lvl3pPr>
            <a:lvl4pPr marL="1630604" indent="-232943">
              <a:defRPr>
                <a:solidFill>
                  <a:schemeClr val="tx1"/>
                </a:solidFill>
                <a:latin typeface="Tahoma" charset="0"/>
                <a:ea typeface="ＭＳ Ｐゴシック" charset="-128"/>
              </a:defRPr>
            </a:lvl4pPr>
            <a:lvl5pPr marL="2096491" indent="-232943">
              <a:defRPr>
                <a:solidFill>
                  <a:schemeClr val="tx1"/>
                </a:solidFill>
                <a:latin typeface="Tahoma" charset="0"/>
                <a:ea typeface="ＭＳ Ｐゴシック" charset="-128"/>
              </a:defRPr>
            </a:lvl5pPr>
            <a:lvl6pPr marL="2562377" indent="-232943" eaLnBrk="0" fontAlgn="base" hangingPunct="0">
              <a:spcBef>
                <a:spcPct val="0"/>
              </a:spcBef>
              <a:spcAft>
                <a:spcPct val="0"/>
              </a:spcAft>
              <a:defRPr>
                <a:solidFill>
                  <a:schemeClr val="tx1"/>
                </a:solidFill>
                <a:latin typeface="Tahoma" charset="0"/>
                <a:ea typeface="ＭＳ Ｐゴシック" charset="-128"/>
              </a:defRPr>
            </a:lvl6pPr>
            <a:lvl7pPr marL="3028264" indent="-232943" eaLnBrk="0" fontAlgn="base" hangingPunct="0">
              <a:spcBef>
                <a:spcPct val="0"/>
              </a:spcBef>
              <a:spcAft>
                <a:spcPct val="0"/>
              </a:spcAft>
              <a:defRPr>
                <a:solidFill>
                  <a:schemeClr val="tx1"/>
                </a:solidFill>
                <a:latin typeface="Tahoma" charset="0"/>
                <a:ea typeface="ＭＳ Ｐゴシック" charset="-128"/>
              </a:defRPr>
            </a:lvl7pPr>
            <a:lvl8pPr marL="3494151" indent="-232943" eaLnBrk="0" fontAlgn="base" hangingPunct="0">
              <a:spcBef>
                <a:spcPct val="0"/>
              </a:spcBef>
              <a:spcAft>
                <a:spcPct val="0"/>
              </a:spcAft>
              <a:defRPr>
                <a:solidFill>
                  <a:schemeClr val="tx1"/>
                </a:solidFill>
                <a:latin typeface="Tahoma" charset="0"/>
                <a:ea typeface="ＭＳ Ｐゴシック" charset="-128"/>
              </a:defRPr>
            </a:lvl8pPr>
            <a:lvl9pPr marL="3960038" indent="-232943" eaLnBrk="0" fontAlgn="base" hangingPunct="0">
              <a:spcBef>
                <a:spcPct val="0"/>
              </a:spcBef>
              <a:spcAft>
                <a:spcPct val="0"/>
              </a:spcAft>
              <a:defRPr>
                <a:solidFill>
                  <a:schemeClr val="tx1"/>
                </a:solidFill>
                <a:latin typeface="Tahoma" charset="0"/>
                <a:ea typeface="ＭＳ Ｐゴシック" charset="-128"/>
              </a:defRPr>
            </a:lvl9pPr>
          </a:lstStyle>
          <a:p>
            <a:fld id="{28B5131E-AEB0-4CBE-AAE1-D5FF7D378854}" type="slidenum">
              <a:rPr lang="en-US" altLang="en-US">
                <a:latin typeface="Arial" charset="0"/>
              </a:rPr>
              <a:pPr/>
              <a:t>15</a:t>
            </a:fld>
            <a:endParaRPr lang="en-US" alt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Open-ended questions, our categorization.</a:t>
            </a:r>
            <a:r>
              <a:rPr lang="en-US" baseline="0" dirty="0" smtClean="0"/>
              <a:t>  </a:t>
            </a:r>
            <a:r>
              <a:rPr lang="en-US" dirty="0" smtClean="0"/>
              <a:t>Number of responses in parentheses</a:t>
            </a:r>
            <a:endParaRPr lang="en-US" dirty="0"/>
          </a:p>
        </p:txBody>
      </p:sp>
      <p:sp>
        <p:nvSpPr>
          <p:cNvPr id="4" name="Slide Number Placeholder 3"/>
          <p:cNvSpPr>
            <a:spLocks noGrp="1"/>
          </p:cNvSpPr>
          <p:nvPr>
            <p:ph type="sldNum" sz="quarter" idx="10"/>
          </p:nvPr>
        </p:nvSpPr>
        <p:spPr/>
        <p:txBody>
          <a:bodyPr/>
          <a:lstStyle/>
          <a:p>
            <a:pPr>
              <a:defRPr/>
            </a:pPr>
            <a:fld id="{818AA04D-A40B-4373-9434-DA29B7FBE168}" type="slidenum">
              <a:rPr lang="en-US" altLang="en-US" smtClean="0"/>
              <a:pPr>
                <a:defRPr/>
              </a:pPr>
              <a:t>18</a:t>
            </a:fld>
            <a:endParaRPr lang="en-US" altLang="en-US"/>
          </a:p>
        </p:txBody>
      </p:sp>
    </p:spTree>
    <p:extLst>
      <p:ext uri="{BB962C8B-B14F-4D97-AF65-F5344CB8AC3E}">
        <p14:creationId xmlns:p14="http://schemas.microsoft.com/office/powerpoint/2010/main" xmlns="" val="2372337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 forecasts don’t apply to certain basins,</a:t>
            </a:r>
            <a:r>
              <a:rPr lang="en-US" baseline="0" dirty="0" smtClean="0"/>
              <a:t> forecasts can’t forecast flash floods, unsure if forecasts contain operational decisions, need to learn more about system, slow webpage, we do our own</a:t>
            </a:r>
            <a:endParaRPr lang="en-US" dirty="0"/>
          </a:p>
        </p:txBody>
      </p:sp>
      <p:sp>
        <p:nvSpPr>
          <p:cNvPr id="4" name="Slide Number Placeholder 3"/>
          <p:cNvSpPr>
            <a:spLocks noGrp="1"/>
          </p:cNvSpPr>
          <p:nvPr>
            <p:ph type="sldNum" sz="quarter" idx="10"/>
          </p:nvPr>
        </p:nvSpPr>
        <p:spPr/>
        <p:txBody>
          <a:bodyPr/>
          <a:lstStyle/>
          <a:p>
            <a:pPr>
              <a:defRPr/>
            </a:pPr>
            <a:fld id="{818AA04D-A40B-4373-9434-DA29B7FBE168}" type="slidenum">
              <a:rPr lang="en-US" altLang="en-US" smtClean="0"/>
              <a:pPr>
                <a:defRPr/>
              </a:pPr>
              <a:t>19</a:t>
            </a:fld>
            <a:endParaRPr lang="en-US" altLang="en-US"/>
          </a:p>
        </p:txBody>
      </p:sp>
    </p:spTree>
    <p:extLst>
      <p:ext uri="{BB962C8B-B14F-4D97-AF65-F5344CB8AC3E}">
        <p14:creationId xmlns:p14="http://schemas.microsoft.com/office/powerpoint/2010/main" xmlns="" val="3016428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for input</a:t>
            </a:r>
            <a:endParaRPr lang="en-US" dirty="0"/>
          </a:p>
        </p:txBody>
      </p:sp>
      <p:sp>
        <p:nvSpPr>
          <p:cNvPr id="4" name="Slide Number Placeholder 3"/>
          <p:cNvSpPr>
            <a:spLocks noGrp="1"/>
          </p:cNvSpPr>
          <p:nvPr>
            <p:ph type="sldNum" sz="quarter" idx="10"/>
          </p:nvPr>
        </p:nvSpPr>
        <p:spPr/>
        <p:txBody>
          <a:bodyPr/>
          <a:lstStyle/>
          <a:p>
            <a:pPr>
              <a:defRPr/>
            </a:pPr>
            <a:fld id="{818AA04D-A40B-4373-9434-DA29B7FBE168}" type="slidenum">
              <a:rPr lang="en-US" altLang="en-US" smtClean="0"/>
              <a:pPr>
                <a:defRPr/>
              </a:pPr>
              <a:t>23</a:t>
            </a:fld>
            <a:endParaRPr lang="en-US" altLang="en-US"/>
          </a:p>
        </p:txBody>
      </p:sp>
    </p:spTree>
    <p:extLst>
      <p:ext uri="{BB962C8B-B14F-4D97-AF65-F5344CB8AC3E}">
        <p14:creationId xmlns:p14="http://schemas.microsoft.com/office/powerpoint/2010/main" xmlns="" val="3074471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8AA04D-A40B-4373-9434-DA29B7FBE168}" type="slidenum">
              <a:rPr lang="en-US" altLang="en-US" smtClean="0"/>
              <a:pPr>
                <a:defRPr/>
              </a:pPr>
              <a:t>24</a:t>
            </a:fld>
            <a:endParaRPr lang="en-US" altLang="en-US"/>
          </a:p>
        </p:txBody>
      </p:sp>
    </p:spTree>
    <p:extLst>
      <p:ext uri="{BB962C8B-B14F-4D97-AF65-F5344CB8AC3E}">
        <p14:creationId xmlns:p14="http://schemas.microsoft.com/office/powerpoint/2010/main" xmlns="" val="56077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8AA04D-A40B-4373-9434-DA29B7FBE168}" type="slidenum">
              <a:rPr lang="en-US" altLang="en-US" smtClean="0"/>
              <a:pPr>
                <a:defRPr/>
              </a:pPr>
              <a:t>2</a:t>
            </a:fld>
            <a:endParaRPr lang="en-US" altLang="en-US"/>
          </a:p>
        </p:txBody>
      </p:sp>
    </p:spTree>
    <p:extLst>
      <p:ext uri="{BB962C8B-B14F-4D97-AF65-F5344CB8AC3E}">
        <p14:creationId xmlns:p14="http://schemas.microsoft.com/office/powerpoint/2010/main" xmlns="" val="2223440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8AA04D-A40B-4373-9434-DA29B7FBE168}" type="slidenum">
              <a:rPr lang="en-US" altLang="en-US" smtClean="0"/>
              <a:pPr>
                <a:defRPr/>
              </a:pPr>
              <a:t>25</a:t>
            </a:fld>
            <a:endParaRPr lang="en-US" altLang="en-US"/>
          </a:p>
        </p:txBody>
      </p:sp>
    </p:spTree>
    <p:extLst>
      <p:ext uri="{BB962C8B-B14F-4D97-AF65-F5344CB8AC3E}">
        <p14:creationId xmlns:p14="http://schemas.microsoft.com/office/powerpoint/2010/main" xmlns="" val="285559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Literature: variety of factors go into use or non-use of forecasts.  General finding is that a key determinant of forecast use is risk perception, based on having had problems with weather events. Managers don’t use forecasts if they think they are unlikely to face problems from weather and climate events.  Based on this finding we wanted</a:t>
            </a:r>
            <a:r>
              <a:rPr lang="en-US" baseline="0" dirty="0" smtClean="0"/>
              <a:t> to look at which weather and climate events the respondents had experienced or expected to experience.</a:t>
            </a:r>
            <a:r>
              <a:rPr lang="en-US" dirty="0" smtClean="0"/>
              <a:t> </a:t>
            </a:r>
          </a:p>
          <a:p>
            <a:endParaRPr lang="en-US" dirty="0" smtClean="0"/>
          </a:p>
          <a:p>
            <a:r>
              <a:rPr lang="en-US" dirty="0" smtClean="0"/>
              <a:t>Reasons water managers don’t use forecasts: lack of certainty, poor communication, lack of focus on users’ needs, insufficient trust, lack of resources, poor timing of forecasts, lack of training among users, lack of awareness of their existence, distrust of their accuracy, perceived irrelevance to management decisions, competition from other technological innovations, etc.</a:t>
            </a:r>
          </a:p>
          <a:p>
            <a:r>
              <a:rPr lang="en-US" dirty="0" smtClean="0"/>
              <a:t>Forecast skill not the key issue as water managers who find forecasts reliable are no more likely to use them. </a:t>
            </a:r>
          </a:p>
          <a:p>
            <a:endParaRPr lang="en-US" dirty="0" smtClean="0"/>
          </a:p>
          <a:p>
            <a:r>
              <a:rPr lang="en-US" dirty="0" smtClean="0"/>
              <a:t>Reservoir</a:t>
            </a:r>
            <a:r>
              <a:rPr lang="en-US" baseline="0" dirty="0" smtClean="0"/>
              <a:t> managers: we attempted to find the manager for each reservoir for which conditions are reported on the CBRFC website.</a:t>
            </a:r>
            <a:endParaRPr lang="en-US" dirty="0"/>
          </a:p>
        </p:txBody>
      </p:sp>
      <p:sp>
        <p:nvSpPr>
          <p:cNvPr id="4" name="Slide Number Placeholder 3"/>
          <p:cNvSpPr>
            <a:spLocks noGrp="1"/>
          </p:cNvSpPr>
          <p:nvPr>
            <p:ph type="sldNum" sz="quarter" idx="10"/>
          </p:nvPr>
        </p:nvSpPr>
        <p:spPr/>
        <p:txBody>
          <a:bodyPr/>
          <a:lstStyle/>
          <a:p>
            <a:pPr>
              <a:defRPr/>
            </a:pPr>
            <a:fld id="{818AA04D-A40B-4373-9434-DA29B7FBE168}" type="slidenum">
              <a:rPr lang="en-US" altLang="en-US" smtClean="0"/>
              <a:pPr>
                <a:defRPr/>
              </a:pPr>
              <a:t>3</a:t>
            </a:fld>
            <a:endParaRPr lang="en-US" altLang="en-US"/>
          </a:p>
        </p:txBody>
      </p:sp>
    </p:spTree>
    <p:extLst>
      <p:ext uri="{BB962C8B-B14F-4D97-AF65-F5344CB8AC3E}">
        <p14:creationId xmlns:p14="http://schemas.microsoft.com/office/powerpoint/2010/main" xmlns="" val="3565049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8AA04D-A40B-4373-9434-DA29B7FBE168}" type="slidenum">
              <a:rPr lang="en-US" altLang="en-US" smtClean="0"/>
              <a:pPr>
                <a:defRPr/>
              </a:pPr>
              <a:t>4</a:t>
            </a:fld>
            <a:endParaRPr lang="en-US" altLang="en-US"/>
          </a:p>
        </p:txBody>
      </p:sp>
    </p:spTree>
    <p:extLst>
      <p:ext uri="{BB962C8B-B14F-4D97-AF65-F5344CB8AC3E}">
        <p14:creationId xmlns:p14="http://schemas.microsoft.com/office/powerpoint/2010/main" xmlns="" val="810079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8AA04D-A40B-4373-9434-DA29B7FBE168}" type="slidenum">
              <a:rPr lang="en-US" altLang="en-US" smtClean="0"/>
              <a:pPr>
                <a:defRPr/>
              </a:pPr>
              <a:t>5</a:t>
            </a:fld>
            <a:endParaRPr lang="en-US" altLang="en-US"/>
          </a:p>
        </p:txBody>
      </p:sp>
    </p:spTree>
    <p:extLst>
      <p:ext uri="{BB962C8B-B14F-4D97-AF65-F5344CB8AC3E}">
        <p14:creationId xmlns:p14="http://schemas.microsoft.com/office/powerpoint/2010/main" xmlns="" val="285223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8AA04D-A40B-4373-9434-DA29B7FBE168}" type="slidenum">
              <a:rPr lang="en-US" altLang="en-US" smtClean="0"/>
              <a:pPr>
                <a:defRPr/>
              </a:pPr>
              <a:t>6</a:t>
            </a:fld>
            <a:endParaRPr lang="en-US" altLang="en-US"/>
          </a:p>
        </p:txBody>
      </p:sp>
    </p:spTree>
    <p:extLst>
      <p:ext uri="{BB962C8B-B14F-4D97-AF65-F5344CB8AC3E}">
        <p14:creationId xmlns:p14="http://schemas.microsoft.com/office/powerpoint/2010/main" xmlns="" val="441612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8AA04D-A40B-4373-9434-DA29B7FBE168}" type="slidenum">
              <a:rPr lang="en-US" altLang="en-US" smtClean="0"/>
              <a:pPr>
                <a:defRPr/>
              </a:pPr>
              <a:t>7</a:t>
            </a:fld>
            <a:endParaRPr lang="en-US" altLang="en-US"/>
          </a:p>
        </p:txBody>
      </p:sp>
    </p:spTree>
    <p:extLst>
      <p:ext uri="{BB962C8B-B14F-4D97-AF65-F5344CB8AC3E}">
        <p14:creationId xmlns:p14="http://schemas.microsoft.com/office/powerpoint/2010/main" xmlns="" val="3489235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Asked of M&amp;I water managers only, which were 19% of respondents with an average system size of 2.5 million (range of 1,000-many millions)</a:t>
            </a:r>
            <a:endParaRPr lang="en-US" dirty="0"/>
          </a:p>
        </p:txBody>
      </p:sp>
      <p:sp>
        <p:nvSpPr>
          <p:cNvPr id="4" name="Slide Number Placeholder 3"/>
          <p:cNvSpPr>
            <a:spLocks noGrp="1"/>
          </p:cNvSpPr>
          <p:nvPr>
            <p:ph type="sldNum" sz="quarter" idx="10"/>
          </p:nvPr>
        </p:nvSpPr>
        <p:spPr/>
        <p:txBody>
          <a:bodyPr/>
          <a:lstStyle/>
          <a:p>
            <a:pPr>
              <a:defRPr/>
            </a:pPr>
            <a:fld id="{818AA04D-A40B-4373-9434-DA29B7FBE168}" type="slidenum">
              <a:rPr lang="en-US" altLang="en-US" smtClean="0"/>
              <a:pPr>
                <a:defRPr/>
              </a:pPr>
              <a:t>8</a:t>
            </a:fld>
            <a:endParaRPr lang="en-US" altLang="en-US"/>
          </a:p>
        </p:txBody>
      </p:sp>
    </p:spTree>
    <p:extLst>
      <p:ext uri="{BB962C8B-B14F-4D97-AF65-F5344CB8AC3E}">
        <p14:creationId xmlns:p14="http://schemas.microsoft.com/office/powerpoint/2010/main" xmlns="" val="3005418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all that apply.  </a:t>
            </a:r>
            <a:endParaRPr lang="en-US" dirty="0"/>
          </a:p>
        </p:txBody>
      </p:sp>
      <p:sp>
        <p:nvSpPr>
          <p:cNvPr id="4" name="Slide Number Placeholder 3"/>
          <p:cNvSpPr>
            <a:spLocks noGrp="1"/>
          </p:cNvSpPr>
          <p:nvPr>
            <p:ph type="sldNum" sz="quarter" idx="10"/>
          </p:nvPr>
        </p:nvSpPr>
        <p:spPr/>
        <p:txBody>
          <a:bodyPr/>
          <a:lstStyle/>
          <a:p>
            <a:pPr>
              <a:defRPr/>
            </a:pPr>
            <a:fld id="{818AA04D-A40B-4373-9434-DA29B7FBE168}" type="slidenum">
              <a:rPr lang="en-US" altLang="en-US" smtClean="0"/>
              <a:pPr>
                <a:defRPr/>
              </a:pPr>
              <a:t>9</a:t>
            </a:fld>
            <a:endParaRPr lang="en-US" altLang="en-US"/>
          </a:p>
        </p:txBody>
      </p:sp>
    </p:spTree>
    <p:extLst>
      <p:ext uri="{BB962C8B-B14F-4D97-AF65-F5344CB8AC3E}">
        <p14:creationId xmlns:p14="http://schemas.microsoft.com/office/powerpoint/2010/main" xmlns="" val="3638795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06152"/>
            <a:ext cx="7772400" cy="1470025"/>
          </a:xfrm>
          <a:prstGeom prst="rect">
            <a:avLst/>
          </a:prstGeom>
          <a:noFill/>
        </p:spPr>
        <p:txBody>
          <a:bodyPr>
            <a:normAutofit/>
          </a:bodyPr>
          <a:lstStyle>
            <a:lvl1pPr algn="l">
              <a:defRPr sz="5100" b="1"/>
            </a:lvl1pPr>
          </a:lstStyle>
          <a:p>
            <a:r>
              <a:rPr lang="en-US" smtClean="0"/>
              <a:t>Click to edit Master title style</a:t>
            </a:r>
            <a:endParaRPr lang="en-US" dirty="0"/>
          </a:p>
        </p:txBody>
      </p:sp>
      <p:sp>
        <p:nvSpPr>
          <p:cNvPr id="3" name="Subtitle 2"/>
          <p:cNvSpPr>
            <a:spLocks noGrp="1"/>
          </p:cNvSpPr>
          <p:nvPr>
            <p:ph type="subTitle" idx="1"/>
          </p:nvPr>
        </p:nvSpPr>
        <p:spPr>
          <a:xfrm>
            <a:off x="685800" y="2517325"/>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3910647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6113463" y="6207125"/>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latin typeface="Calibri" charset="0"/>
              </a:defRPr>
            </a:lvl1pPr>
          </a:lstStyle>
          <a:p>
            <a:r>
              <a:rPr lang="en-US"/>
              <a:t>Advisory Board Meeting  </a:t>
            </a:r>
          </a:p>
          <a:p>
            <a:r>
              <a:rPr lang="en-US"/>
              <a:t> 8 September 2011</a:t>
            </a:r>
          </a:p>
        </p:txBody>
      </p:sp>
    </p:spTree>
    <p:extLst>
      <p:ext uri="{BB962C8B-B14F-4D97-AF65-F5344CB8AC3E}">
        <p14:creationId xmlns:p14="http://schemas.microsoft.com/office/powerpoint/2010/main" xmlns="" val="1952796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20738"/>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105838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20738"/>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307901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20738"/>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430441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2073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2264026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22848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570303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6113463" y="6207125"/>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latin typeface="Calibri" charset="0"/>
              </a:defRPr>
            </a:lvl1pPr>
          </a:lstStyle>
          <a:p>
            <a:r>
              <a:rPr lang="en-US"/>
              <a:t>Advisory Board Meeting  </a:t>
            </a:r>
          </a:p>
          <a:p>
            <a:r>
              <a:rPr lang="en-US"/>
              <a:t> 8 September 2011</a:t>
            </a:r>
          </a:p>
        </p:txBody>
      </p:sp>
    </p:spTree>
    <p:extLst>
      <p:ext uri="{BB962C8B-B14F-4D97-AF65-F5344CB8AC3E}">
        <p14:creationId xmlns:p14="http://schemas.microsoft.com/office/powerpoint/2010/main" xmlns="" val="420855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20738"/>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6113463" y="6207125"/>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latin typeface="Calibri" charset="0"/>
              </a:defRPr>
            </a:lvl1pPr>
          </a:lstStyle>
          <a:p>
            <a:r>
              <a:rPr lang="en-US"/>
              <a:t>Advisory Board Meeting  </a:t>
            </a:r>
          </a:p>
          <a:p>
            <a:r>
              <a:rPr lang="en-US"/>
              <a:t> 8 September 2011</a:t>
            </a:r>
          </a:p>
        </p:txBody>
      </p:sp>
    </p:spTree>
    <p:extLst>
      <p:ext uri="{BB962C8B-B14F-4D97-AF65-F5344CB8AC3E}">
        <p14:creationId xmlns:p14="http://schemas.microsoft.com/office/powerpoint/2010/main" xmlns="" val="505568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52145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9" name="Text Placeholder 2"/>
          <p:cNvSpPr>
            <a:spLocks noGrp="1"/>
          </p:cNvSpPr>
          <p:nvPr>
            <p:ph type="body" idx="1"/>
          </p:nvPr>
        </p:nvSpPr>
        <p:spPr bwMode="auto">
          <a:xfrm>
            <a:off x="182563" y="947836"/>
            <a:ext cx="8826500" cy="5178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30" name="Picture 5" descr="cires_logo_opt.gif"/>
          <p:cNvPicPr>
            <a:picLocks noChangeAspect="1"/>
          </p:cNvPicPr>
          <p:nvPr/>
        </p:nvPicPr>
        <p:blipFill>
          <a:blip r:embed="rId12">
            <a:extLst>
              <a:ext uri="{28A0092B-C50C-407E-A947-70E740481C1C}">
                <a14:useLocalDpi xmlns:a14="http://schemas.microsoft.com/office/drawing/2010/main" xmlns="" val="0"/>
              </a:ext>
            </a:extLst>
          </a:blip>
          <a:srcRect/>
          <a:stretch>
            <a:fillRect/>
          </a:stretch>
        </p:blipFill>
        <p:spPr bwMode="auto">
          <a:xfrm>
            <a:off x="2140985" y="89198"/>
            <a:ext cx="742683" cy="3528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1" name="Picture 11"/>
          <p:cNvPicPr>
            <a:picLocks noChangeAspect="1"/>
          </p:cNvPicPr>
          <p:nvPr/>
        </p:nvPicPr>
        <p:blipFill>
          <a:blip r:embed="rId13">
            <a:extLst>
              <a:ext uri="{28A0092B-C50C-407E-A947-70E740481C1C}">
                <a14:useLocalDpi xmlns:a14="http://schemas.microsoft.com/office/drawing/2010/main" xmlns="" val="0"/>
              </a:ext>
            </a:extLst>
          </a:blip>
          <a:srcRect/>
          <a:stretch>
            <a:fillRect/>
          </a:stretch>
        </p:blipFill>
        <p:spPr bwMode="auto">
          <a:xfrm>
            <a:off x="163898" y="126678"/>
            <a:ext cx="1846894" cy="3579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14" descr="cu_boulder_logo.png"/>
          <p:cNvPicPr>
            <a:picLocks noChangeAspect="1"/>
          </p:cNvPicPr>
          <p:nvPr/>
        </p:nvPicPr>
        <p:blipFill>
          <a:blip r:embed="rId14">
            <a:extLst>
              <a:ext uri="{28A0092B-C50C-407E-A947-70E740481C1C}">
                <a14:useLocalDpi xmlns:a14="http://schemas.microsoft.com/office/drawing/2010/main" xmlns="" val="0"/>
              </a:ext>
            </a:extLst>
          </a:blip>
          <a:srcRect/>
          <a:stretch>
            <a:fillRect/>
          </a:stretch>
        </p:blipFill>
        <p:spPr bwMode="auto">
          <a:xfrm>
            <a:off x="3015946" y="227956"/>
            <a:ext cx="1640603" cy="247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6442090" y="170068"/>
            <a:ext cx="2566973" cy="276999"/>
          </a:xfrm>
          <a:prstGeom prst="rect">
            <a:avLst/>
          </a:prstGeom>
          <a:noFill/>
        </p:spPr>
        <p:txBody>
          <a:bodyPr wrap="square" rtlCol="0">
            <a:spAutoFit/>
          </a:bodyPr>
          <a:lstStyle/>
          <a:p>
            <a:pPr algn="r"/>
            <a:r>
              <a:rPr lang="en-US" sz="1200" b="1" baseline="0" dirty="0" smtClean="0">
                <a:solidFill>
                  <a:srgbClr val="C67144"/>
                </a:solidFill>
                <a:latin typeface="+mn-lt"/>
              </a:rPr>
              <a:t>http://wwa.colorado.edu</a:t>
            </a:r>
            <a:endParaRPr lang="en-US" sz="1200" b="1" dirty="0">
              <a:solidFill>
                <a:srgbClr val="C67144"/>
              </a:solidFill>
              <a:latin typeface="+mn-lt"/>
            </a:endParaRPr>
          </a:p>
        </p:txBody>
      </p:sp>
      <p:sp>
        <p:nvSpPr>
          <p:cNvPr id="15" name="Rectangle 14"/>
          <p:cNvSpPr/>
          <p:nvPr/>
        </p:nvSpPr>
        <p:spPr>
          <a:xfrm>
            <a:off x="0" y="521459"/>
            <a:ext cx="9144000" cy="31227"/>
          </a:xfrm>
          <a:prstGeom prst="rect">
            <a:avLst/>
          </a:prstGeom>
          <a:solidFill>
            <a:srgbClr val="133A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67144"/>
              </a:solidFill>
            </a:endParaRPr>
          </a:p>
        </p:txBody>
      </p:sp>
    </p:spTree>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Lst>
  <p:txStyles>
    <p:titleStyle>
      <a:lvl1pPr algn="ctr" defTabSz="457200" rtl="0" eaLnBrk="1" fontAlgn="base" hangingPunct="1">
        <a:spcBef>
          <a:spcPct val="0"/>
        </a:spcBef>
        <a:spcAft>
          <a:spcPct val="0"/>
        </a:spcAft>
        <a:defRPr sz="3400" b="1"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3400" b="1">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3400" b="1">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3400" b="1">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3400" b="1">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3400" b="1">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3400" b="1">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3400" b="1">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3400" b="1">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133A64"/>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rgbClr val="133A64"/>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133A64"/>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133A64"/>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133A64"/>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bklein@colorado.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723900" y="2743200"/>
            <a:ext cx="7696200" cy="2659096"/>
          </a:xfrm>
        </p:spPr>
        <p:txBody>
          <a:bodyPr/>
          <a:lstStyle/>
          <a:p>
            <a:pPr eaLnBrk="1" hangingPunct="1">
              <a:defRPr/>
            </a:pPr>
            <a:r>
              <a:rPr lang="en-US" sz="2400" dirty="0">
                <a:solidFill>
                  <a:schemeClr val="bg2"/>
                </a:solidFill>
                <a:ea typeface="+mn-ea"/>
                <a:cs typeface="+mn-cs"/>
              </a:rPr>
              <a:t>Bobbie </a:t>
            </a:r>
            <a:r>
              <a:rPr lang="en-US" sz="2400" dirty="0" smtClean="0">
                <a:solidFill>
                  <a:schemeClr val="bg2"/>
                </a:solidFill>
                <a:ea typeface="+mn-ea"/>
                <a:cs typeface="+mn-cs"/>
              </a:rPr>
              <a:t>Klein</a:t>
            </a:r>
            <a:r>
              <a:rPr lang="en-US" sz="2400" baseline="30000" dirty="0" smtClean="0">
                <a:solidFill>
                  <a:schemeClr val="bg2"/>
                </a:solidFill>
                <a:ea typeface="+mn-ea"/>
                <a:cs typeface="+mn-cs"/>
              </a:rPr>
              <a:t>1</a:t>
            </a:r>
            <a:endParaRPr lang="en-US" sz="2400" dirty="0">
              <a:solidFill>
                <a:schemeClr val="bg2"/>
              </a:solidFill>
              <a:ea typeface="+mn-ea"/>
              <a:cs typeface="+mn-cs"/>
            </a:endParaRPr>
          </a:p>
          <a:p>
            <a:pPr eaLnBrk="1" hangingPunct="1">
              <a:defRPr/>
            </a:pPr>
            <a:r>
              <a:rPr lang="en-US" sz="2400" dirty="0">
                <a:solidFill>
                  <a:schemeClr val="bg2"/>
                </a:solidFill>
                <a:ea typeface="+mn-ea"/>
                <a:cs typeface="+mn-cs"/>
              </a:rPr>
              <a:t>Lisa </a:t>
            </a:r>
            <a:r>
              <a:rPr lang="en-US" sz="2400" dirty="0" smtClean="0">
                <a:solidFill>
                  <a:schemeClr val="bg2"/>
                </a:solidFill>
                <a:ea typeface="+mn-ea"/>
                <a:cs typeface="+mn-cs"/>
              </a:rPr>
              <a:t>Dilling</a:t>
            </a:r>
            <a:r>
              <a:rPr lang="en-US" sz="2400" baseline="30000" dirty="0" smtClean="0">
                <a:solidFill>
                  <a:schemeClr val="bg2"/>
                </a:solidFill>
                <a:ea typeface="+mn-ea"/>
                <a:cs typeface="+mn-cs"/>
              </a:rPr>
              <a:t>1, 2</a:t>
            </a:r>
          </a:p>
          <a:p>
            <a:pPr eaLnBrk="1" hangingPunct="1">
              <a:defRPr/>
            </a:pPr>
            <a:endParaRPr lang="en-US" sz="2400" baseline="30000" dirty="0">
              <a:solidFill>
                <a:schemeClr val="bg2"/>
              </a:solidFill>
              <a:ea typeface="+mn-ea"/>
              <a:cs typeface="+mn-cs"/>
            </a:endParaRPr>
          </a:p>
          <a:p>
            <a:pPr eaLnBrk="1" hangingPunct="1">
              <a:defRPr/>
            </a:pPr>
            <a:r>
              <a:rPr lang="en-US" sz="2000" dirty="0" smtClean="0">
                <a:solidFill>
                  <a:schemeClr val="bg2"/>
                </a:solidFill>
                <a:ea typeface="+mn-ea"/>
                <a:cs typeface="+mn-cs"/>
              </a:rPr>
              <a:t>Western </a:t>
            </a:r>
            <a:r>
              <a:rPr lang="en-US" sz="2000" dirty="0">
                <a:solidFill>
                  <a:schemeClr val="bg2"/>
                </a:solidFill>
                <a:ea typeface="+mn-ea"/>
                <a:cs typeface="+mn-cs"/>
              </a:rPr>
              <a:t>Water </a:t>
            </a:r>
            <a:r>
              <a:rPr lang="en-US" sz="2000" dirty="0" smtClean="0">
                <a:solidFill>
                  <a:schemeClr val="bg2"/>
                </a:solidFill>
                <a:ea typeface="+mn-ea"/>
                <a:cs typeface="+mn-cs"/>
              </a:rPr>
              <a:t>Assessment</a:t>
            </a:r>
          </a:p>
          <a:p>
            <a:pPr>
              <a:defRPr/>
            </a:pPr>
            <a:r>
              <a:rPr lang="en-US" sz="2000" baseline="30000" dirty="0">
                <a:solidFill>
                  <a:schemeClr val="bg2"/>
                </a:solidFill>
                <a:ea typeface="+mn-ea"/>
                <a:cs typeface="+mn-cs"/>
              </a:rPr>
              <a:t>1</a:t>
            </a:r>
            <a:r>
              <a:rPr lang="en-US" sz="2000" dirty="0">
                <a:solidFill>
                  <a:schemeClr val="bg2"/>
                </a:solidFill>
                <a:ea typeface="+mn-ea"/>
                <a:cs typeface="+mn-cs"/>
              </a:rPr>
              <a:t>Center for Science and Technology </a:t>
            </a:r>
            <a:r>
              <a:rPr lang="en-US" sz="2000" dirty="0" smtClean="0">
                <a:solidFill>
                  <a:schemeClr val="bg2"/>
                </a:solidFill>
                <a:ea typeface="+mn-ea"/>
                <a:cs typeface="+mn-cs"/>
              </a:rPr>
              <a:t>Policy Research</a:t>
            </a:r>
            <a:r>
              <a:rPr lang="en-US" sz="2000" dirty="0">
                <a:solidFill>
                  <a:schemeClr val="bg2"/>
                </a:solidFill>
                <a:ea typeface="+mn-ea"/>
                <a:cs typeface="+mn-cs"/>
              </a:rPr>
              <a:t>, University of Colorado Boulder</a:t>
            </a:r>
          </a:p>
          <a:p>
            <a:pPr>
              <a:defRPr/>
            </a:pPr>
            <a:r>
              <a:rPr lang="en-US" sz="2000" baseline="30000" dirty="0" smtClean="0">
                <a:solidFill>
                  <a:schemeClr val="bg2"/>
                </a:solidFill>
                <a:ea typeface="+mn-ea"/>
                <a:cs typeface="+mn-cs"/>
              </a:rPr>
              <a:t>2</a:t>
            </a:r>
            <a:r>
              <a:rPr lang="en-US" sz="2000" dirty="0" smtClean="0">
                <a:solidFill>
                  <a:schemeClr val="bg2"/>
                </a:solidFill>
                <a:ea typeface="+mn-ea"/>
                <a:cs typeface="+mn-cs"/>
              </a:rPr>
              <a:t>Environmental Studies </a:t>
            </a:r>
            <a:r>
              <a:rPr lang="en-US" sz="2000" dirty="0">
                <a:solidFill>
                  <a:schemeClr val="bg2"/>
                </a:solidFill>
                <a:ea typeface="+mn-ea"/>
                <a:cs typeface="+mn-cs"/>
              </a:rPr>
              <a:t>Program, University of Colorado Boulder</a:t>
            </a:r>
          </a:p>
          <a:p>
            <a:pPr eaLnBrk="1" hangingPunct="1">
              <a:defRPr/>
            </a:pPr>
            <a:endParaRPr lang="en-US" sz="2400" dirty="0" smtClean="0">
              <a:solidFill>
                <a:schemeClr val="bg2"/>
              </a:solidFill>
              <a:ea typeface="+mn-ea"/>
              <a:cs typeface="+mn-cs"/>
            </a:endParaRPr>
          </a:p>
          <a:p>
            <a:pPr eaLnBrk="1" hangingPunct="1">
              <a:defRPr/>
            </a:pPr>
            <a:endParaRPr lang="en-US" dirty="0">
              <a:solidFill>
                <a:schemeClr val="bg2"/>
              </a:solidFill>
              <a:ea typeface="+mn-ea"/>
              <a:cs typeface="+mn-cs"/>
            </a:endParaRPr>
          </a:p>
        </p:txBody>
      </p:sp>
      <p:sp>
        <p:nvSpPr>
          <p:cNvPr id="3076" name="Rectangle 4"/>
          <p:cNvSpPr>
            <a:spLocks noChangeArrowheads="1"/>
          </p:cNvSpPr>
          <p:nvPr/>
        </p:nvSpPr>
        <p:spPr bwMode="auto">
          <a:xfrm>
            <a:off x="6010275" y="1365250"/>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128"/>
              </a:defRPr>
            </a:lvl1pPr>
            <a:lvl2pPr marL="37931725" indent="-37474525">
              <a:defRPr>
                <a:solidFill>
                  <a:schemeClr val="tx1"/>
                </a:solidFill>
                <a:latin typeface="Tahoma" charset="0"/>
                <a:ea typeface="ＭＳ Ｐゴシック" charset="-128"/>
              </a:defRPr>
            </a:lvl2pPr>
            <a:lvl3pPr marL="1143000" indent="-228600">
              <a:defRPr>
                <a:solidFill>
                  <a:schemeClr val="tx1"/>
                </a:solidFill>
                <a:latin typeface="Tahoma" charset="0"/>
                <a:ea typeface="ＭＳ Ｐゴシック" charset="-128"/>
              </a:defRPr>
            </a:lvl3pPr>
            <a:lvl4pPr marL="1600200" indent="-228600">
              <a:defRPr>
                <a:solidFill>
                  <a:schemeClr val="tx1"/>
                </a:solidFill>
                <a:latin typeface="Tahoma" charset="0"/>
                <a:ea typeface="ＭＳ Ｐゴシック" charset="-128"/>
              </a:defRPr>
            </a:lvl4pPr>
            <a:lvl5pPr marL="2057400" indent="-228600">
              <a:defRPr>
                <a:solidFill>
                  <a:schemeClr val="tx1"/>
                </a:solidFill>
                <a:latin typeface="Tahoma" charset="0"/>
                <a:ea typeface="ＭＳ Ｐゴシック" charset="-128"/>
              </a:defRPr>
            </a:lvl5pPr>
            <a:lvl6pPr marL="2514600" indent="-228600" eaLnBrk="0" fontAlgn="base" hangingPunct="0">
              <a:spcBef>
                <a:spcPct val="0"/>
              </a:spcBef>
              <a:spcAft>
                <a:spcPct val="0"/>
              </a:spcAft>
              <a:defRPr>
                <a:solidFill>
                  <a:schemeClr val="tx1"/>
                </a:solidFill>
                <a:latin typeface="Tahoma" charset="0"/>
                <a:ea typeface="ＭＳ Ｐゴシック" charset="-128"/>
              </a:defRPr>
            </a:lvl6pPr>
            <a:lvl7pPr marL="2971800" indent="-228600" eaLnBrk="0" fontAlgn="base" hangingPunct="0">
              <a:spcBef>
                <a:spcPct val="0"/>
              </a:spcBef>
              <a:spcAft>
                <a:spcPct val="0"/>
              </a:spcAft>
              <a:defRPr>
                <a:solidFill>
                  <a:schemeClr val="tx1"/>
                </a:solidFill>
                <a:latin typeface="Tahoma" charset="0"/>
                <a:ea typeface="ＭＳ Ｐゴシック" charset="-128"/>
              </a:defRPr>
            </a:lvl7pPr>
            <a:lvl8pPr marL="3429000" indent="-228600" eaLnBrk="0" fontAlgn="base" hangingPunct="0">
              <a:spcBef>
                <a:spcPct val="0"/>
              </a:spcBef>
              <a:spcAft>
                <a:spcPct val="0"/>
              </a:spcAft>
              <a:defRPr>
                <a:solidFill>
                  <a:schemeClr val="tx1"/>
                </a:solidFill>
                <a:latin typeface="Tahoma" charset="0"/>
                <a:ea typeface="ＭＳ Ｐゴシック" charset="-128"/>
              </a:defRPr>
            </a:lvl8pPr>
            <a:lvl9pPr marL="3886200" indent="-228600" eaLnBrk="0" fontAlgn="base" hangingPunct="0">
              <a:spcBef>
                <a:spcPct val="0"/>
              </a:spcBef>
              <a:spcAft>
                <a:spcPct val="0"/>
              </a:spcAft>
              <a:defRPr>
                <a:solidFill>
                  <a:schemeClr val="tx1"/>
                </a:solidFill>
                <a:latin typeface="Tahoma" charset="0"/>
                <a:ea typeface="ＭＳ Ｐゴシック" charset="-128"/>
              </a:defRPr>
            </a:lvl9pPr>
          </a:lstStyle>
          <a:p>
            <a:endParaRPr lang="en-US" altLang="en-US"/>
          </a:p>
        </p:txBody>
      </p:sp>
      <p:pic>
        <p:nvPicPr>
          <p:cNvPr id="5" name="Picture 4" descr="header.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542363"/>
            <a:ext cx="9144000" cy="829056"/>
          </a:xfrm>
          <a:prstGeom prst="rect">
            <a:avLst/>
          </a:prstGeom>
          <a:effectLst>
            <a:reflection stA="50000" endPos="40000" dir="5400000" sy="-100000" algn="bl" rotWithShape="0"/>
          </a:effectLst>
        </p:spPr>
      </p:pic>
      <p:sp>
        <p:nvSpPr>
          <p:cNvPr id="8" name="Rectangle 2"/>
          <p:cNvSpPr>
            <a:spLocks noGrp="1" noChangeArrowheads="1"/>
          </p:cNvSpPr>
          <p:nvPr>
            <p:ph type="ctrTitle"/>
          </p:nvPr>
        </p:nvSpPr>
        <p:spPr>
          <a:xfrm>
            <a:off x="685800" y="1548606"/>
            <a:ext cx="8229600" cy="838201"/>
          </a:xfrm>
        </p:spPr>
        <p:txBody>
          <a:bodyPr>
            <a:noAutofit/>
          </a:bodyPr>
          <a:lstStyle/>
          <a:p>
            <a:pPr algn="ctr" eaLnBrk="1" hangingPunct="1">
              <a:defRPr/>
            </a:pPr>
            <a:r>
              <a:rPr lang="en-US" sz="2800" dirty="0">
                <a:solidFill>
                  <a:schemeClr val="bg2"/>
                </a:solidFill>
                <a:ea typeface="+mj-ea"/>
                <a:cs typeface="+mj-cs"/>
              </a:rPr>
              <a:t>The Colorado Basin River Forecast Center and </a:t>
            </a:r>
            <a:r>
              <a:rPr lang="en-US" sz="2800" dirty="0" smtClean="0">
                <a:solidFill>
                  <a:schemeClr val="bg2"/>
                </a:solidFill>
                <a:ea typeface="+mj-ea"/>
                <a:cs typeface="+mj-cs"/>
              </a:rPr>
              <a:t/>
            </a:r>
            <a:br>
              <a:rPr lang="en-US" sz="2800" dirty="0" smtClean="0">
                <a:solidFill>
                  <a:schemeClr val="bg2"/>
                </a:solidFill>
                <a:ea typeface="+mj-ea"/>
                <a:cs typeface="+mj-cs"/>
              </a:rPr>
            </a:br>
            <a:r>
              <a:rPr lang="en-US" sz="2800" dirty="0" smtClean="0">
                <a:solidFill>
                  <a:schemeClr val="bg2"/>
                </a:solidFill>
                <a:ea typeface="+mj-ea"/>
                <a:cs typeface="+mj-cs"/>
              </a:rPr>
              <a:t>the </a:t>
            </a:r>
            <a:r>
              <a:rPr lang="en-US" sz="2800" dirty="0">
                <a:solidFill>
                  <a:schemeClr val="bg2"/>
                </a:solidFill>
                <a:ea typeface="+mj-ea"/>
                <a:cs typeface="+mj-cs"/>
              </a:rPr>
              <a:t>Decision Making Process</a:t>
            </a:r>
            <a:br>
              <a:rPr lang="en-US" sz="2800" dirty="0">
                <a:solidFill>
                  <a:schemeClr val="bg2"/>
                </a:solidFill>
                <a:ea typeface="+mj-ea"/>
                <a:cs typeface="+mj-cs"/>
              </a:rPr>
            </a:br>
            <a:endParaRPr lang="en-US" sz="2800" dirty="0">
              <a:solidFill>
                <a:schemeClr val="bg2"/>
              </a:solidFill>
              <a:ea typeface="+mj-ea"/>
              <a:cs typeface="+mj-cs"/>
            </a:endParaRPr>
          </a:p>
        </p:txBody>
      </p:sp>
      <p:pic>
        <p:nvPicPr>
          <p:cNvPr id="2" name="Picture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429000" y="6269149"/>
            <a:ext cx="2133600" cy="56588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533400"/>
          </a:xfrm>
        </p:spPr>
        <p:txBody>
          <a:bodyPr/>
          <a:lstStyle/>
          <a:p>
            <a:pPr>
              <a:defRPr/>
            </a:pPr>
            <a:endParaRPr lang="en-US" dirty="0"/>
          </a:p>
        </p:txBody>
      </p:sp>
      <p:sp>
        <p:nvSpPr>
          <p:cNvPr id="3" name="Content Placeholder 2"/>
          <p:cNvSpPr>
            <a:spLocks noGrp="1"/>
          </p:cNvSpPr>
          <p:nvPr>
            <p:ph idx="1"/>
          </p:nvPr>
        </p:nvSpPr>
        <p:spPr>
          <a:xfrm>
            <a:off x="457200" y="457200"/>
            <a:ext cx="8229600" cy="5410200"/>
          </a:xfrm>
        </p:spPr>
        <p:txBody>
          <a:bodyPr/>
          <a:lstStyle/>
          <a:p>
            <a:pPr marL="0" indent="0" algn="ctr">
              <a:buFont typeface="Wingdings" charset="2"/>
              <a:buNone/>
              <a:defRPr/>
            </a:pPr>
            <a:r>
              <a:rPr lang="en-US" sz="2800" dirty="0" smtClean="0"/>
              <a:t>Problems caused by events</a:t>
            </a: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xmlns="" val="3860706061"/>
              </p:ext>
            </p:extLst>
          </p:nvPr>
        </p:nvGraphicFramePr>
        <p:xfrm>
          <a:off x="152401" y="965791"/>
          <a:ext cx="8839199" cy="5562600"/>
        </p:xfrm>
        <a:graphic>
          <a:graphicData uri="http://schemas.openxmlformats.org/drawingml/2006/table">
            <a:tbl>
              <a:tblPr firstRow="1" bandRow="1">
                <a:tableStyleId>{5C22544A-7EE6-4342-B048-85BDC9FD1C3A}</a:tableStyleId>
              </a:tblPr>
              <a:tblGrid>
                <a:gridCol w="3352799"/>
                <a:gridCol w="1828800"/>
                <a:gridCol w="1828800"/>
                <a:gridCol w="1828800"/>
              </a:tblGrid>
              <a:tr h="483990">
                <a:tc>
                  <a:txBody>
                    <a:bodyPr/>
                    <a:lstStyle/>
                    <a:p>
                      <a:pPr algn="l" fontAlgn="b"/>
                      <a:endParaRPr lang="en-US" sz="1050" b="0" i="0" u="none" strike="noStrike" dirty="0">
                        <a:effectLst/>
                        <a:latin typeface="Microsoft Sans Serif"/>
                      </a:endParaRPr>
                    </a:p>
                  </a:txBody>
                  <a:tcPr marL="9525" marR="9525" marT="9525" marB="0" anchor="b"/>
                </a:tc>
                <a:tc>
                  <a:txBody>
                    <a:bodyPr/>
                    <a:lstStyle/>
                    <a:p>
                      <a:pPr algn="ctr" fontAlgn="ctr"/>
                      <a:r>
                        <a:rPr lang="en-US" sz="1600" b="1" i="0" u="none" strike="noStrike" dirty="0">
                          <a:solidFill>
                            <a:schemeClr val="tx1"/>
                          </a:solidFill>
                          <a:effectLst/>
                          <a:latin typeface="Microsoft Sans Serif"/>
                        </a:rPr>
                        <a:t>Lost revenue</a:t>
                      </a:r>
                    </a:p>
                  </a:txBody>
                  <a:tcPr marL="9525" marR="9525" marT="9525" marB="0" anchor="ctr"/>
                </a:tc>
                <a:tc>
                  <a:txBody>
                    <a:bodyPr/>
                    <a:lstStyle/>
                    <a:p>
                      <a:pPr algn="ctr" fontAlgn="ctr"/>
                      <a:r>
                        <a:rPr lang="en-US" sz="1600" b="1" i="0" u="none" strike="noStrike" dirty="0">
                          <a:solidFill>
                            <a:schemeClr val="tx1"/>
                          </a:solidFill>
                          <a:effectLst/>
                          <a:latin typeface="Microsoft Sans Serif"/>
                        </a:rPr>
                        <a:t>Unanticipated expenses</a:t>
                      </a:r>
                    </a:p>
                  </a:txBody>
                  <a:tcPr marL="9525" marR="9525" marT="9525" marB="0" anchor="ctr"/>
                </a:tc>
                <a:tc>
                  <a:txBody>
                    <a:bodyPr/>
                    <a:lstStyle/>
                    <a:p>
                      <a:pPr algn="ctr" fontAlgn="ctr"/>
                      <a:r>
                        <a:rPr lang="en-US" sz="1600" b="1" i="0" u="none" strike="noStrike" dirty="0">
                          <a:solidFill>
                            <a:schemeClr val="tx1"/>
                          </a:solidFill>
                          <a:effectLst/>
                          <a:latin typeface="Microsoft Sans Serif"/>
                        </a:rPr>
                        <a:t>Difficulty assuring system reliability</a:t>
                      </a:r>
                    </a:p>
                  </a:txBody>
                  <a:tcPr marL="9525" marR="9525" marT="9525" marB="0" anchor="ctr"/>
                </a:tc>
              </a:tr>
              <a:tr h="288874">
                <a:tc>
                  <a:txBody>
                    <a:bodyPr/>
                    <a:lstStyle/>
                    <a:p>
                      <a:pPr algn="l" fontAlgn="b"/>
                      <a:r>
                        <a:rPr lang="en-US" sz="1400" b="1" i="0" u="none" strike="noStrike" dirty="0">
                          <a:effectLst/>
                          <a:latin typeface="Microsoft Sans Serif"/>
                        </a:rPr>
                        <a:t>Drought</a:t>
                      </a:r>
                    </a:p>
                  </a:txBody>
                  <a:tcPr marL="9525" marR="9525" marT="9525" marB="0" anchor="b"/>
                </a:tc>
                <a:tc>
                  <a:txBody>
                    <a:bodyPr/>
                    <a:lstStyle/>
                    <a:p>
                      <a:pPr algn="ctr" fontAlgn="ctr"/>
                      <a:r>
                        <a:rPr lang="en-US" sz="1600" b="0" i="0" u="none" strike="noStrike" dirty="0">
                          <a:effectLst/>
                          <a:latin typeface="Microsoft Sans Serif"/>
                        </a:rPr>
                        <a:t>52%</a:t>
                      </a:r>
                    </a:p>
                  </a:txBody>
                  <a:tcPr marL="9525" marR="9525" marT="9525" marB="0" anchor="ctr"/>
                </a:tc>
                <a:tc>
                  <a:txBody>
                    <a:bodyPr/>
                    <a:lstStyle/>
                    <a:p>
                      <a:pPr algn="ctr" fontAlgn="ctr"/>
                      <a:r>
                        <a:rPr lang="en-US" sz="1600" b="0" i="0" u="none" strike="noStrike" dirty="0">
                          <a:effectLst/>
                          <a:latin typeface="Microsoft Sans Serif"/>
                        </a:rPr>
                        <a:t>52%</a:t>
                      </a:r>
                    </a:p>
                  </a:txBody>
                  <a:tcPr marL="9525" marR="9525" marT="9525" marB="0" anchor="ctr"/>
                </a:tc>
                <a:tc>
                  <a:txBody>
                    <a:bodyPr/>
                    <a:lstStyle/>
                    <a:p>
                      <a:pPr algn="ctr" fontAlgn="ctr"/>
                      <a:r>
                        <a:rPr lang="en-US" sz="1600" b="1" i="0" u="none" strike="noStrike" dirty="0">
                          <a:effectLst/>
                          <a:latin typeface="Microsoft Sans Serif"/>
                        </a:rPr>
                        <a:t>61%</a:t>
                      </a:r>
                    </a:p>
                  </a:txBody>
                  <a:tcPr marL="9525" marR="9525" marT="9525" marB="0" anchor="ctr"/>
                </a:tc>
              </a:tr>
              <a:tr h="288874">
                <a:tc>
                  <a:txBody>
                    <a:bodyPr/>
                    <a:lstStyle/>
                    <a:p>
                      <a:pPr algn="l" fontAlgn="b"/>
                      <a:r>
                        <a:rPr lang="en-US" sz="1400" b="1" i="0" u="none" strike="noStrike" dirty="0">
                          <a:effectLst/>
                          <a:latin typeface="Microsoft Sans Serif"/>
                        </a:rPr>
                        <a:t>Floods</a:t>
                      </a:r>
                    </a:p>
                  </a:txBody>
                  <a:tcPr marL="9525" marR="9525" marT="9525" marB="0" anchor="b"/>
                </a:tc>
                <a:tc>
                  <a:txBody>
                    <a:bodyPr/>
                    <a:lstStyle/>
                    <a:p>
                      <a:pPr algn="ctr" fontAlgn="ctr"/>
                      <a:r>
                        <a:rPr lang="en-US" sz="1600" b="0" i="0" u="none" strike="noStrike" dirty="0">
                          <a:effectLst/>
                          <a:latin typeface="Microsoft Sans Serif"/>
                        </a:rPr>
                        <a:t>29%</a:t>
                      </a:r>
                    </a:p>
                  </a:txBody>
                  <a:tcPr marL="9525" marR="9525" marT="9525" marB="0" anchor="ctr"/>
                </a:tc>
                <a:tc>
                  <a:txBody>
                    <a:bodyPr/>
                    <a:lstStyle/>
                    <a:p>
                      <a:pPr algn="ctr" fontAlgn="ctr"/>
                      <a:r>
                        <a:rPr lang="en-US" sz="1600" b="1" i="0" u="none" strike="noStrike" dirty="0">
                          <a:effectLst/>
                          <a:latin typeface="Microsoft Sans Serif"/>
                        </a:rPr>
                        <a:t>71%</a:t>
                      </a:r>
                    </a:p>
                  </a:txBody>
                  <a:tcPr marL="9525" marR="9525" marT="9525" marB="0" anchor="ctr"/>
                </a:tc>
                <a:tc>
                  <a:txBody>
                    <a:bodyPr/>
                    <a:lstStyle/>
                    <a:p>
                      <a:pPr algn="ctr" fontAlgn="ctr"/>
                      <a:r>
                        <a:rPr lang="en-US" sz="1600" b="0" i="0" u="none" strike="noStrike">
                          <a:effectLst/>
                          <a:latin typeface="Microsoft Sans Serif"/>
                        </a:rPr>
                        <a:t>49%</a:t>
                      </a:r>
                    </a:p>
                  </a:txBody>
                  <a:tcPr marL="9525" marR="9525" marT="9525" marB="0" anchor="ctr"/>
                </a:tc>
              </a:tr>
              <a:tr h="288874">
                <a:tc>
                  <a:txBody>
                    <a:bodyPr/>
                    <a:lstStyle/>
                    <a:p>
                      <a:pPr algn="l" fontAlgn="b"/>
                      <a:r>
                        <a:rPr lang="en-US" sz="1400" b="1" i="0" u="none" strike="noStrike" dirty="0">
                          <a:effectLst/>
                          <a:latin typeface="Microsoft Sans Serif"/>
                        </a:rPr>
                        <a:t>Wildfire</a:t>
                      </a:r>
                    </a:p>
                  </a:txBody>
                  <a:tcPr marL="9525" marR="9525" marT="9525" marB="0" anchor="b"/>
                </a:tc>
                <a:tc>
                  <a:txBody>
                    <a:bodyPr/>
                    <a:lstStyle/>
                    <a:p>
                      <a:pPr algn="ctr" fontAlgn="ctr"/>
                      <a:r>
                        <a:rPr lang="en-US" sz="1600" b="0" i="0" u="none" strike="noStrike" dirty="0">
                          <a:effectLst/>
                          <a:latin typeface="Microsoft Sans Serif"/>
                        </a:rPr>
                        <a:t>32%</a:t>
                      </a:r>
                    </a:p>
                  </a:txBody>
                  <a:tcPr marL="9525" marR="9525" marT="9525" marB="0" anchor="ctr"/>
                </a:tc>
                <a:tc>
                  <a:txBody>
                    <a:bodyPr/>
                    <a:lstStyle/>
                    <a:p>
                      <a:pPr algn="ctr" fontAlgn="ctr"/>
                      <a:r>
                        <a:rPr lang="en-US" sz="1600" b="1" i="0" u="none" strike="noStrike" dirty="0">
                          <a:effectLst/>
                          <a:latin typeface="Microsoft Sans Serif"/>
                        </a:rPr>
                        <a:t>86%</a:t>
                      </a:r>
                    </a:p>
                  </a:txBody>
                  <a:tcPr marL="9525" marR="9525" marT="9525" marB="0" anchor="ctr"/>
                </a:tc>
                <a:tc>
                  <a:txBody>
                    <a:bodyPr/>
                    <a:lstStyle/>
                    <a:p>
                      <a:pPr algn="ctr" fontAlgn="ctr"/>
                      <a:r>
                        <a:rPr lang="en-US" sz="1600" b="0" i="0" u="none" strike="noStrike" dirty="0">
                          <a:effectLst/>
                          <a:latin typeface="Microsoft Sans Serif"/>
                        </a:rPr>
                        <a:t>32%</a:t>
                      </a:r>
                    </a:p>
                  </a:txBody>
                  <a:tcPr marL="9525" marR="9525" marT="9525" marB="0" anchor="ctr"/>
                </a:tc>
              </a:tr>
              <a:tr h="611310">
                <a:tc>
                  <a:txBody>
                    <a:bodyPr/>
                    <a:lstStyle/>
                    <a:p>
                      <a:pPr algn="l" fontAlgn="b"/>
                      <a:r>
                        <a:rPr lang="en-US" sz="1400" b="0" i="0" u="none" strike="noStrike" dirty="0" smtClean="0">
                          <a:effectLst/>
                          <a:latin typeface="Microsoft Sans Serif"/>
                        </a:rPr>
                        <a:t>Unusual change in </a:t>
                      </a:r>
                      <a:r>
                        <a:rPr lang="en-US" sz="1400" b="1" i="0" u="none" strike="noStrike" dirty="0" smtClean="0">
                          <a:effectLst/>
                          <a:latin typeface="Microsoft Sans Serif"/>
                        </a:rPr>
                        <a:t>snow </a:t>
                      </a:r>
                      <a:r>
                        <a:rPr lang="en-US" sz="1400" b="1" i="0" u="none" strike="noStrike" dirty="0">
                          <a:effectLst/>
                          <a:latin typeface="Microsoft Sans Serif"/>
                        </a:rPr>
                        <a:t>melt or snow melt peak flow timing</a:t>
                      </a:r>
                    </a:p>
                  </a:txBody>
                  <a:tcPr marL="9525" marR="9525" marT="9525" marB="0" anchor="b"/>
                </a:tc>
                <a:tc>
                  <a:txBody>
                    <a:bodyPr/>
                    <a:lstStyle/>
                    <a:p>
                      <a:pPr algn="ctr" fontAlgn="ctr"/>
                      <a:r>
                        <a:rPr lang="en-US" sz="1600" b="0" i="0" u="none" strike="noStrike" dirty="0">
                          <a:effectLst/>
                          <a:latin typeface="Microsoft Sans Serif"/>
                        </a:rPr>
                        <a:t>13%</a:t>
                      </a:r>
                    </a:p>
                  </a:txBody>
                  <a:tcPr marL="9525" marR="9525" marT="9525" marB="0" anchor="ctr"/>
                </a:tc>
                <a:tc>
                  <a:txBody>
                    <a:bodyPr/>
                    <a:lstStyle/>
                    <a:p>
                      <a:pPr algn="ctr" fontAlgn="ctr"/>
                      <a:r>
                        <a:rPr lang="en-US" sz="1600" b="0" i="0" u="none" strike="noStrike" dirty="0">
                          <a:effectLst/>
                          <a:latin typeface="Microsoft Sans Serif"/>
                        </a:rPr>
                        <a:t>33%</a:t>
                      </a:r>
                    </a:p>
                  </a:txBody>
                  <a:tcPr marL="9525" marR="9525" marT="9525" marB="0" anchor="ctr"/>
                </a:tc>
                <a:tc>
                  <a:txBody>
                    <a:bodyPr/>
                    <a:lstStyle/>
                    <a:p>
                      <a:pPr algn="ctr" fontAlgn="ctr"/>
                      <a:r>
                        <a:rPr lang="en-US" sz="1600" b="1" i="0" u="none" strike="noStrike" dirty="0">
                          <a:effectLst/>
                          <a:latin typeface="Microsoft Sans Serif"/>
                        </a:rPr>
                        <a:t>83%</a:t>
                      </a:r>
                    </a:p>
                  </a:txBody>
                  <a:tcPr marL="9525" marR="9525" marT="9525" marB="0" anchor="ctr"/>
                </a:tc>
              </a:tr>
              <a:tr h="602812">
                <a:tc>
                  <a:txBody>
                    <a:bodyPr/>
                    <a:lstStyle/>
                    <a:p>
                      <a:pPr algn="l" fontAlgn="b"/>
                      <a:r>
                        <a:rPr lang="en-US" sz="1400" b="0" i="0" u="none" strike="noStrike" dirty="0" smtClean="0">
                          <a:effectLst/>
                          <a:latin typeface="Microsoft Sans Serif"/>
                        </a:rPr>
                        <a:t>Unusual change in </a:t>
                      </a:r>
                      <a:r>
                        <a:rPr lang="en-US" sz="1400" b="1" i="0" u="none" strike="noStrike" dirty="0" smtClean="0">
                          <a:effectLst/>
                          <a:latin typeface="Microsoft Sans Serif"/>
                        </a:rPr>
                        <a:t>annual </a:t>
                      </a:r>
                      <a:r>
                        <a:rPr lang="en-US" sz="1400" b="1" i="0" u="none" strike="noStrike" dirty="0">
                          <a:effectLst/>
                          <a:latin typeface="Microsoft Sans Serif"/>
                        </a:rPr>
                        <a:t>runoff volumes</a:t>
                      </a:r>
                    </a:p>
                  </a:txBody>
                  <a:tcPr marL="9525" marR="9525" marT="9525" marB="0" anchor="b"/>
                </a:tc>
                <a:tc>
                  <a:txBody>
                    <a:bodyPr/>
                    <a:lstStyle/>
                    <a:p>
                      <a:pPr algn="ctr" fontAlgn="ctr"/>
                      <a:r>
                        <a:rPr lang="en-US" sz="1600" b="0" i="0" u="none" strike="noStrike" dirty="0">
                          <a:effectLst/>
                          <a:latin typeface="Microsoft Sans Serif"/>
                        </a:rPr>
                        <a:t>33%</a:t>
                      </a:r>
                    </a:p>
                  </a:txBody>
                  <a:tcPr marL="9525" marR="9525" marT="9525" marB="0" anchor="ctr"/>
                </a:tc>
                <a:tc>
                  <a:txBody>
                    <a:bodyPr/>
                    <a:lstStyle/>
                    <a:p>
                      <a:pPr algn="ctr" fontAlgn="ctr"/>
                      <a:r>
                        <a:rPr lang="en-US" sz="1600" b="0" i="0" u="none" strike="noStrike" dirty="0">
                          <a:effectLst/>
                          <a:latin typeface="Microsoft Sans Serif"/>
                        </a:rPr>
                        <a:t>29%</a:t>
                      </a:r>
                    </a:p>
                  </a:txBody>
                  <a:tcPr marL="9525" marR="9525" marT="9525" marB="0" anchor="ctr"/>
                </a:tc>
                <a:tc>
                  <a:txBody>
                    <a:bodyPr/>
                    <a:lstStyle/>
                    <a:p>
                      <a:pPr algn="ctr" fontAlgn="ctr"/>
                      <a:r>
                        <a:rPr lang="en-US" sz="1600" b="1" i="0" u="none" strike="noStrike" dirty="0">
                          <a:effectLst/>
                          <a:latin typeface="Microsoft Sans Serif"/>
                        </a:rPr>
                        <a:t>79%</a:t>
                      </a:r>
                    </a:p>
                  </a:txBody>
                  <a:tcPr marL="9525" marR="9525" marT="9525" marB="0" anchor="ctr"/>
                </a:tc>
              </a:tr>
              <a:tr h="611310">
                <a:tc>
                  <a:txBody>
                    <a:bodyPr/>
                    <a:lstStyle/>
                    <a:p>
                      <a:pPr algn="l" fontAlgn="b"/>
                      <a:r>
                        <a:rPr lang="en-US" sz="1400" b="0" i="0" u="none" strike="noStrike" dirty="0" smtClean="0">
                          <a:effectLst/>
                          <a:latin typeface="Microsoft Sans Serif"/>
                        </a:rPr>
                        <a:t>Unusual change in</a:t>
                      </a:r>
                      <a:r>
                        <a:rPr lang="en-US" sz="1400" b="1" i="0" u="none" strike="noStrike" dirty="0" smtClean="0">
                          <a:effectLst/>
                          <a:latin typeface="Microsoft Sans Serif"/>
                        </a:rPr>
                        <a:t> magnitude </a:t>
                      </a:r>
                      <a:r>
                        <a:rPr lang="en-US" sz="1400" b="1" i="0" u="none" strike="noStrike" dirty="0">
                          <a:effectLst/>
                          <a:latin typeface="Microsoft Sans Serif"/>
                        </a:rPr>
                        <a:t>of snow melt peak flow</a:t>
                      </a:r>
                    </a:p>
                  </a:txBody>
                  <a:tcPr marL="9525" marR="9525" marT="9525" marB="0" anchor="b"/>
                </a:tc>
                <a:tc>
                  <a:txBody>
                    <a:bodyPr/>
                    <a:lstStyle/>
                    <a:p>
                      <a:pPr algn="ctr" fontAlgn="ctr"/>
                      <a:r>
                        <a:rPr lang="en-US" sz="1600" b="0" i="0" u="none" strike="noStrike" dirty="0">
                          <a:effectLst/>
                          <a:latin typeface="Microsoft Sans Serif"/>
                        </a:rPr>
                        <a:t>9%</a:t>
                      </a:r>
                    </a:p>
                  </a:txBody>
                  <a:tcPr marL="9525" marR="9525" marT="9525" marB="0" anchor="ctr"/>
                </a:tc>
                <a:tc>
                  <a:txBody>
                    <a:bodyPr/>
                    <a:lstStyle/>
                    <a:p>
                      <a:pPr algn="ctr" fontAlgn="ctr"/>
                      <a:r>
                        <a:rPr lang="en-US" sz="1600" b="0" i="0" u="none" strike="noStrike" dirty="0">
                          <a:effectLst/>
                          <a:latin typeface="Microsoft Sans Serif"/>
                        </a:rPr>
                        <a:t>41%</a:t>
                      </a:r>
                    </a:p>
                  </a:txBody>
                  <a:tcPr marL="9525" marR="9525" marT="9525" marB="0" anchor="ctr"/>
                </a:tc>
                <a:tc>
                  <a:txBody>
                    <a:bodyPr/>
                    <a:lstStyle/>
                    <a:p>
                      <a:pPr algn="ctr" fontAlgn="ctr"/>
                      <a:r>
                        <a:rPr lang="en-US" sz="1600" b="1" i="0" u="none" strike="noStrike" dirty="0">
                          <a:effectLst/>
                          <a:latin typeface="Microsoft Sans Serif"/>
                        </a:rPr>
                        <a:t>68%</a:t>
                      </a:r>
                    </a:p>
                  </a:txBody>
                  <a:tcPr marL="9525" marR="9525" marT="9525" marB="0" anchor="ctr"/>
                </a:tc>
              </a:tr>
              <a:tr h="602812">
                <a:tc>
                  <a:txBody>
                    <a:bodyPr/>
                    <a:lstStyle/>
                    <a:p>
                      <a:pPr algn="l" fontAlgn="b"/>
                      <a:r>
                        <a:rPr lang="en-US" sz="1400" b="0" i="0" u="none" strike="noStrike" dirty="0" smtClean="0">
                          <a:effectLst/>
                          <a:latin typeface="Microsoft Sans Serif"/>
                        </a:rPr>
                        <a:t>Unusual change in </a:t>
                      </a:r>
                      <a:r>
                        <a:rPr lang="en-US" sz="1400" b="1" i="0" u="none" strike="noStrike" dirty="0" smtClean="0">
                          <a:effectLst/>
                          <a:latin typeface="Microsoft Sans Serif"/>
                        </a:rPr>
                        <a:t>melt </a:t>
                      </a:r>
                      <a:r>
                        <a:rPr lang="en-US" sz="1400" b="1" i="0" u="none" strike="noStrike" dirty="0">
                          <a:effectLst/>
                          <a:latin typeface="Microsoft Sans Serif"/>
                        </a:rPr>
                        <a:t>season runoff volumes</a:t>
                      </a:r>
                    </a:p>
                  </a:txBody>
                  <a:tcPr marL="9525" marR="9525" marT="9525" marB="0" anchor="b"/>
                </a:tc>
                <a:tc>
                  <a:txBody>
                    <a:bodyPr/>
                    <a:lstStyle/>
                    <a:p>
                      <a:pPr algn="ctr" fontAlgn="ctr"/>
                      <a:r>
                        <a:rPr lang="en-US" sz="1600" b="0" i="0" u="none" strike="noStrike" dirty="0">
                          <a:effectLst/>
                          <a:latin typeface="Microsoft Sans Serif"/>
                        </a:rPr>
                        <a:t>33%</a:t>
                      </a:r>
                    </a:p>
                  </a:txBody>
                  <a:tcPr marL="9525" marR="9525" marT="9525" marB="0" anchor="ctr"/>
                </a:tc>
                <a:tc>
                  <a:txBody>
                    <a:bodyPr/>
                    <a:lstStyle/>
                    <a:p>
                      <a:pPr algn="ctr" fontAlgn="ctr"/>
                      <a:r>
                        <a:rPr lang="en-US" sz="1600" b="0" i="0" u="none" strike="noStrike" dirty="0">
                          <a:effectLst/>
                          <a:latin typeface="Microsoft Sans Serif"/>
                        </a:rPr>
                        <a:t>29%</a:t>
                      </a:r>
                    </a:p>
                  </a:txBody>
                  <a:tcPr marL="9525" marR="9525" marT="9525" marB="0" anchor="ctr"/>
                </a:tc>
                <a:tc>
                  <a:txBody>
                    <a:bodyPr/>
                    <a:lstStyle/>
                    <a:p>
                      <a:pPr algn="ctr" fontAlgn="ctr"/>
                      <a:r>
                        <a:rPr lang="en-US" sz="1600" b="1" i="0" u="none" strike="noStrike" dirty="0">
                          <a:effectLst/>
                          <a:latin typeface="Microsoft Sans Serif"/>
                        </a:rPr>
                        <a:t>81%</a:t>
                      </a:r>
                    </a:p>
                  </a:txBody>
                  <a:tcPr marL="9525" marR="9525" marT="9525" marB="0" anchor="ctr"/>
                </a:tc>
              </a:tr>
              <a:tr h="288874">
                <a:tc>
                  <a:txBody>
                    <a:bodyPr/>
                    <a:lstStyle/>
                    <a:p>
                      <a:pPr algn="l" fontAlgn="b"/>
                      <a:r>
                        <a:rPr lang="en-US" sz="1400" b="0" i="0" u="none" strike="noStrike" dirty="0">
                          <a:effectLst/>
                          <a:latin typeface="Microsoft Sans Serif"/>
                        </a:rPr>
                        <a:t>Unusually </a:t>
                      </a:r>
                      <a:r>
                        <a:rPr lang="en-US" sz="1400" b="1" i="0" u="none" strike="noStrike" dirty="0">
                          <a:effectLst/>
                          <a:latin typeface="Microsoft Sans Serif"/>
                        </a:rPr>
                        <a:t>high temps</a:t>
                      </a:r>
                    </a:p>
                  </a:txBody>
                  <a:tcPr marL="9525" marR="9525" marT="9525" marB="0" anchor="b"/>
                </a:tc>
                <a:tc>
                  <a:txBody>
                    <a:bodyPr/>
                    <a:lstStyle/>
                    <a:p>
                      <a:pPr algn="ctr" fontAlgn="ctr"/>
                      <a:r>
                        <a:rPr lang="en-US" sz="1600" b="0" i="0" u="none" strike="noStrike" dirty="0">
                          <a:effectLst/>
                          <a:latin typeface="Microsoft Sans Serif"/>
                        </a:rPr>
                        <a:t>21%</a:t>
                      </a:r>
                    </a:p>
                  </a:txBody>
                  <a:tcPr marL="9525" marR="9525" marT="9525" marB="0" anchor="ctr"/>
                </a:tc>
                <a:tc>
                  <a:txBody>
                    <a:bodyPr/>
                    <a:lstStyle/>
                    <a:p>
                      <a:pPr algn="ctr" fontAlgn="ctr"/>
                      <a:r>
                        <a:rPr lang="en-US" sz="1600" b="0" i="0" u="none" strike="noStrike" dirty="0">
                          <a:effectLst/>
                          <a:latin typeface="Microsoft Sans Serif"/>
                        </a:rPr>
                        <a:t>53%</a:t>
                      </a:r>
                    </a:p>
                  </a:txBody>
                  <a:tcPr marL="9525" marR="9525" marT="9525" marB="0" anchor="ctr"/>
                </a:tc>
                <a:tc>
                  <a:txBody>
                    <a:bodyPr/>
                    <a:lstStyle/>
                    <a:p>
                      <a:pPr algn="ctr" fontAlgn="ctr"/>
                      <a:r>
                        <a:rPr lang="en-US" sz="1600" b="0" i="0" u="none" strike="noStrike" dirty="0">
                          <a:effectLst/>
                          <a:latin typeface="Microsoft Sans Serif"/>
                        </a:rPr>
                        <a:t>53%</a:t>
                      </a:r>
                    </a:p>
                  </a:txBody>
                  <a:tcPr marL="9525" marR="9525" marT="9525" marB="0" anchor="ctr"/>
                </a:tc>
              </a:tr>
              <a:tr h="611310">
                <a:tc>
                  <a:txBody>
                    <a:bodyPr/>
                    <a:lstStyle/>
                    <a:p>
                      <a:pPr algn="l" fontAlgn="b"/>
                      <a:r>
                        <a:rPr lang="en-US" sz="1400" b="0" i="0" u="none" strike="noStrike" dirty="0" smtClean="0">
                          <a:effectLst/>
                          <a:latin typeface="Microsoft Sans Serif"/>
                        </a:rPr>
                        <a:t>Unusual change in </a:t>
                      </a:r>
                      <a:r>
                        <a:rPr lang="en-US" sz="1400" b="1" i="0" u="none" strike="noStrike" dirty="0" smtClean="0">
                          <a:effectLst/>
                          <a:latin typeface="Microsoft Sans Serif"/>
                        </a:rPr>
                        <a:t>snow </a:t>
                      </a:r>
                      <a:r>
                        <a:rPr lang="en-US" sz="1400" b="1" i="0" u="none" strike="noStrike" dirty="0">
                          <a:effectLst/>
                          <a:latin typeface="Microsoft Sans Serif"/>
                        </a:rPr>
                        <a:t>accumulation timing</a:t>
                      </a:r>
                    </a:p>
                  </a:txBody>
                  <a:tcPr marL="9525" marR="9525" marT="9525" marB="0" anchor="b"/>
                </a:tc>
                <a:tc>
                  <a:txBody>
                    <a:bodyPr/>
                    <a:lstStyle/>
                    <a:p>
                      <a:pPr algn="ctr" fontAlgn="ctr"/>
                      <a:r>
                        <a:rPr lang="en-US" sz="1600" b="0" i="0" u="none" strike="noStrike" dirty="0">
                          <a:effectLst/>
                          <a:latin typeface="Microsoft Sans Serif"/>
                        </a:rPr>
                        <a:t>16%</a:t>
                      </a:r>
                    </a:p>
                  </a:txBody>
                  <a:tcPr marL="9525" marR="9525" marT="9525" marB="0" anchor="ctr"/>
                </a:tc>
                <a:tc>
                  <a:txBody>
                    <a:bodyPr/>
                    <a:lstStyle/>
                    <a:p>
                      <a:pPr algn="ctr" fontAlgn="ctr"/>
                      <a:r>
                        <a:rPr lang="en-US" sz="1600" b="0" i="0" u="none" strike="noStrike" dirty="0">
                          <a:effectLst/>
                          <a:latin typeface="Microsoft Sans Serif"/>
                        </a:rPr>
                        <a:t>21%</a:t>
                      </a:r>
                    </a:p>
                  </a:txBody>
                  <a:tcPr marL="9525" marR="9525" marT="9525" marB="0" anchor="ctr"/>
                </a:tc>
                <a:tc>
                  <a:txBody>
                    <a:bodyPr/>
                    <a:lstStyle/>
                    <a:p>
                      <a:pPr algn="ctr" fontAlgn="ctr"/>
                      <a:r>
                        <a:rPr lang="en-US" sz="1600" b="1" i="0" u="none" strike="noStrike" dirty="0">
                          <a:effectLst/>
                          <a:latin typeface="Microsoft Sans Serif"/>
                        </a:rPr>
                        <a:t>79%</a:t>
                      </a:r>
                    </a:p>
                  </a:txBody>
                  <a:tcPr marL="9525" marR="9525" marT="9525" marB="0" anchor="ctr"/>
                </a:tc>
              </a:tr>
              <a:tr h="611310">
                <a:tc>
                  <a:txBody>
                    <a:bodyPr/>
                    <a:lstStyle/>
                    <a:p>
                      <a:pPr algn="l" fontAlgn="b"/>
                      <a:r>
                        <a:rPr lang="en-US" sz="1400" b="0" i="0" u="none" strike="noStrike" dirty="0" smtClean="0">
                          <a:effectLst/>
                          <a:latin typeface="Microsoft Sans Serif"/>
                        </a:rPr>
                        <a:t>Unusual change in </a:t>
                      </a:r>
                      <a:r>
                        <a:rPr lang="en-US" sz="1400" b="1" i="0" u="none" strike="noStrike" dirty="0" smtClean="0">
                          <a:effectLst/>
                          <a:latin typeface="Microsoft Sans Serif"/>
                        </a:rPr>
                        <a:t>summer </a:t>
                      </a:r>
                      <a:r>
                        <a:rPr lang="en-US" sz="1400" b="1" i="0" u="none" strike="noStrike" dirty="0">
                          <a:effectLst/>
                          <a:latin typeface="Microsoft Sans Serif"/>
                        </a:rPr>
                        <a:t>and fall </a:t>
                      </a:r>
                      <a:r>
                        <a:rPr lang="en-US" sz="1400" b="1" i="0" u="none" strike="noStrike" dirty="0" err="1">
                          <a:effectLst/>
                          <a:latin typeface="Microsoft Sans Serif"/>
                        </a:rPr>
                        <a:t>baseflow</a:t>
                      </a:r>
                      <a:endParaRPr lang="en-US" sz="1400" b="1" i="0" u="none" strike="noStrike" dirty="0">
                        <a:effectLst/>
                        <a:latin typeface="Microsoft Sans Serif"/>
                      </a:endParaRPr>
                    </a:p>
                  </a:txBody>
                  <a:tcPr marL="9525" marR="9525" marT="9525" marB="0" anchor="b"/>
                </a:tc>
                <a:tc>
                  <a:txBody>
                    <a:bodyPr/>
                    <a:lstStyle/>
                    <a:p>
                      <a:pPr algn="ctr" fontAlgn="ctr"/>
                      <a:r>
                        <a:rPr lang="en-US" sz="1600" b="0" i="0" u="none" strike="noStrike">
                          <a:effectLst/>
                          <a:latin typeface="Microsoft Sans Serif"/>
                        </a:rPr>
                        <a:t>27%</a:t>
                      </a:r>
                    </a:p>
                  </a:txBody>
                  <a:tcPr marL="9525" marR="9525" marT="9525" marB="0" anchor="ctr"/>
                </a:tc>
                <a:tc>
                  <a:txBody>
                    <a:bodyPr/>
                    <a:lstStyle/>
                    <a:p>
                      <a:pPr algn="ctr" fontAlgn="ctr"/>
                      <a:r>
                        <a:rPr lang="en-US" sz="1600" b="0" i="0" u="none" strike="noStrike" dirty="0">
                          <a:effectLst/>
                          <a:latin typeface="Microsoft Sans Serif"/>
                        </a:rPr>
                        <a:t>20%</a:t>
                      </a:r>
                    </a:p>
                  </a:txBody>
                  <a:tcPr marL="9525" marR="9525" marT="9525" marB="0" anchor="ctr"/>
                </a:tc>
                <a:tc>
                  <a:txBody>
                    <a:bodyPr/>
                    <a:lstStyle/>
                    <a:p>
                      <a:pPr algn="ctr" fontAlgn="ctr"/>
                      <a:r>
                        <a:rPr lang="en-US" sz="1600" b="1" i="0" u="none" strike="noStrike" dirty="0">
                          <a:effectLst/>
                          <a:latin typeface="Microsoft Sans Serif"/>
                        </a:rPr>
                        <a:t>80%</a:t>
                      </a:r>
                    </a:p>
                  </a:txBody>
                  <a:tcPr marL="9525" marR="9525" marT="9525" marB="0" anchor="ctr"/>
                </a:tc>
              </a:tr>
              <a:tr h="259035">
                <a:tc>
                  <a:txBody>
                    <a:bodyPr/>
                    <a:lstStyle/>
                    <a:p>
                      <a:pPr algn="l" fontAlgn="b"/>
                      <a:r>
                        <a:rPr lang="en-US" sz="1400" b="0" i="0" u="none" strike="noStrike" dirty="0" smtClean="0">
                          <a:effectLst/>
                          <a:latin typeface="Microsoft Sans Serif"/>
                        </a:rPr>
                        <a:t>Unusual change in</a:t>
                      </a:r>
                      <a:r>
                        <a:rPr lang="en-US" sz="1400" b="1" i="0" u="none" strike="noStrike" dirty="0" smtClean="0">
                          <a:effectLst/>
                          <a:latin typeface="Microsoft Sans Serif"/>
                        </a:rPr>
                        <a:t> monsoon </a:t>
                      </a:r>
                      <a:r>
                        <a:rPr lang="en-US" sz="1400" b="1" i="0" u="none" strike="noStrike" dirty="0">
                          <a:effectLst/>
                          <a:latin typeface="Microsoft Sans Serif"/>
                        </a:rPr>
                        <a:t>season flow</a:t>
                      </a:r>
                    </a:p>
                  </a:txBody>
                  <a:tcPr marL="9525" marR="9525" marT="9525" marB="0" anchor="b"/>
                </a:tc>
                <a:tc>
                  <a:txBody>
                    <a:bodyPr/>
                    <a:lstStyle/>
                    <a:p>
                      <a:pPr algn="ctr" fontAlgn="ctr"/>
                      <a:r>
                        <a:rPr lang="en-US" sz="1600" b="0" i="0" u="none" strike="noStrike" dirty="0">
                          <a:effectLst/>
                          <a:latin typeface="Microsoft Sans Serif"/>
                        </a:rPr>
                        <a:t>0%</a:t>
                      </a:r>
                    </a:p>
                  </a:txBody>
                  <a:tcPr marL="9525" marR="9525" marT="9525" marB="0" anchor="ctr"/>
                </a:tc>
                <a:tc>
                  <a:txBody>
                    <a:bodyPr/>
                    <a:lstStyle/>
                    <a:p>
                      <a:pPr algn="ctr" fontAlgn="ctr"/>
                      <a:r>
                        <a:rPr lang="en-US" sz="1600" b="0" i="0" u="none" strike="noStrike">
                          <a:effectLst/>
                          <a:latin typeface="Microsoft Sans Serif"/>
                        </a:rPr>
                        <a:t>44%</a:t>
                      </a:r>
                    </a:p>
                  </a:txBody>
                  <a:tcPr marL="9525" marR="9525" marT="9525" marB="0" anchor="ctr"/>
                </a:tc>
                <a:tc>
                  <a:txBody>
                    <a:bodyPr/>
                    <a:lstStyle/>
                    <a:p>
                      <a:pPr algn="ctr" fontAlgn="ctr"/>
                      <a:r>
                        <a:rPr lang="en-US" sz="1600" b="1" i="0" u="none" strike="noStrike" dirty="0">
                          <a:effectLst/>
                          <a:latin typeface="Microsoft Sans Serif"/>
                        </a:rPr>
                        <a:t>67%</a:t>
                      </a:r>
                    </a:p>
                  </a:txBody>
                  <a:tcPr marL="9525" marR="9525" marT="9525" marB="0" anchor="ctr"/>
                </a:tc>
              </a:tr>
            </a:tbl>
          </a:graphicData>
        </a:graphic>
      </p:graphicFrame>
      <p:sp>
        <p:nvSpPr>
          <p:cNvPr id="6" name="Donut 5"/>
          <p:cNvSpPr/>
          <p:nvPr/>
        </p:nvSpPr>
        <p:spPr>
          <a:xfrm>
            <a:off x="5791200" y="2066389"/>
            <a:ext cx="912117" cy="249155"/>
          </a:xfrm>
          <a:prstGeom prst="donut">
            <a:avLst>
              <a:gd name="adj" fmla="val 7927"/>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0000"/>
              </a:solidFill>
            </a:endParaRPr>
          </a:p>
        </p:txBody>
      </p:sp>
      <p:sp>
        <p:nvSpPr>
          <p:cNvPr id="7" name="Donut 6"/>
          <p:cNvSpPr/>
          <p:nvPr/>
        </p:nvSpPr>
        <p:spPr>
          <a:xfrm>
            <a:off x="7613952" y="2315633"/>
            <a:ext cx="920447" cy="533400"/>
          </a:xfrm>
          <a:prstGeom prst="donut">
            <a:avLst>
              <a:gd name="adj" fmla="val 7143"/>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838200"/>
          </a:xfrm>
        </p:spPr>
        <p:txBody>
          <a:bodyPr/>
          <a:lstStyle/>
          <a:p>
            <a:pPr>
              <a:defRPr/>
            </a:pPr>
            <a:endParaRPr lang="en-US" dirty="0"/>
          </a:p>
        </p:txBody>
      </p:sp>
      <p:sp>
        <p:nvSpPr>
          <p:cNvPr id="3" name="Content Placeholder 2"/>
          <p:cNvSpPr>
            <a:spLocks noGrp="1"/>
          </p:cNvSpPr>
          <p:nvPr>
            <p:ph idx="1"/>
          </p:nvPr>
        </p:nvSpPr>
        <p:spPr>
          <a:xfrm>
            <a:off x="457200" y="533400"/>
            <a:ext cx="8229600" cy="5334000"/>
          </a:xfrm>
        </p:spPr>
        <p:txBody>
          <a:bodyPr/>
          <a:lstStyle/>
          <a:p>
            <a:pPr marL="0" indent="0" algn="ctr">
              <a:buFont typeface="Wingdings" charset="2"/>
              <a:buNone/>
              <a:defRPr/>
            </a:pPr>
            <a:r>
              <a:rPr lang="en-US" dirty="0" smtClean="0"/>
              <a:t>Perception of likelihood of future events</a:t>
            </a:r>
          </a:p>
          <a:p>
            <a:pPr marL="0" indent="0" algn="ctr">
              <a:buFont typeface="Wingdings" charset="2"/>
              <a:buNone/>
              <a:defRPr/>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659978212"/>
              </p:ext>
            </p:extLst>
          </p:nvPr>
        </p:nvGraphicFramePr>
        <p:xfrm>
          <a:off x="152400" y="1066799"/>
          <a:ext cx="8534401" cy="5451476"/>
        </p:xfrm>
        <a:graphic>
          <a:graphicData uri="http://schemas.openxmlformats.org/drawingml/2006/table">
            <a:tbl>
              <a:tblPr firstRow="1" bandRow="1">
                <a:tableStyleId>{5C22544A-7EE6-4342-B048-85BDC9FD1C3A}</a:tableStyleId>
              </a:tblPr>
              <a:tblGrid>
                <a:gridCol w="2743201"/>
                <a:gridCol w="1447800"/>
                <a:gridCol w="1447800"/>
                <a:gridCol w="1447800"/>
                <a:gridCol w="1447800"/>
              </a:tblGrid>
              <a:tr h="394750">
                <a:tc>
                  <a:txBody>
                    <a:bodyPr/>
                    <a:lstStyle/>
                    <a:p>
                      <a:pPr algn="l" fontAlgn="ctr"/>
                      <a:r>
                        <a:rPr lang="en-US" sz="1200" b="1" i="0" u="none" strike="noStrike" dirty="0">
                          <a:solidFill>
                            <a:srgbClr val="000000"/>
                          </a:solidFill>
                          <a:effectLst/>
                          <a:latin typeface="Microsoft Sans Serif"/>
                        </a:rPr>
                        <a:t> </a:t>
                      </a:r>
                    </a:p>
                  </a:txBody>
                  <a:tcPr marL="9525" marR="9525" marT="9525" marB="0" anchor="ctr"/>
                </a:tc>
                <a:tc>
                  <a:txBody>
                    <a:bodyPr/>
                    <a:lstStyle/>
                    <a:p>
                      <a:pPr algn="ctr" fontAlgn="ctr"/>
                      <a:r>
                        <a:rPr lang="en-US" sz="1600" b="1" i="0" u="none" strike="noStrike" dirty="0">
                          <a:solidFill>
                            <a:schemeClr val="tx1"/>
                          </a:solidFill>
                          <a:effectLst/>
                          <a:latin typeface="Microsoft Sans Serif"/>
                        </a:rPr>
                        <a:t>Likely</a:t>
                      </a:r>
                    </a:p>
                  </a:txBody>
                  <a:tcPr marL="9525" marR="9525" marT="9525" marB="0" anchor="ctr"/>
                </a:tc>
                <a:tc>
                  <a:txBody>
                    <a:bodyPr/>
                    <a:lstStyle/>
                    <a:p>
                      <a:pPr algn="ctr" fontAlgn="ctr"/>
                      <a:r>
                        <a:rPr lang="en-US" sz="1600" b="1" i="0" u="none" strike="noStrike" dirty="0">
                          <a:solidFill>
                            <a:schemeClr val="tx1"/>
                          </a:solidFill>
                          <a:effectLst/>
                          <a:latin typeface="Microsoft Sans Serif"/>
                        </a:rPr>
                        <a:t>50/50 chance</a:t>
                      </a:r>
                    </a:p>
                  </a:txBody>
                  <a:tcPr marL="9525" marR="9525" marT="9525" marB="0" anchor="ctr"/>
                </a:tc>
                <a:tc>
                  <a:txBody>
                    <a:bodyPr/>
                    <a:lstStyle/>
                    <a:p>
                      <a:pPr algn="ctr" fontAlgn="ctr"/>
                      <a:r>
                        <a:rPr lang="en-US" sz="1600" b="1" i="0" u="none" strike="noStrike" dirty="0">
                          <a:solidFill>
                            <a:schemeClr val="tx1"/>
                          </a:solidFill>
                          <a:effectLst/>
                          <a:latin typeface="Microsoft Sans Serif"/>
                        </a:rPr>
                        <a:t>Unlikely</a:t>
                      </a:r>
                    </a:p>
                  </a:txBody>
                  <a:tcPr marL="9525" marR="9525" marT="9525" marB="0" anchor="ctr"/>
                </a:tc>
                <a:tc>
                  <a:txBody>
                    <a:bodyPr/>
                    <a:lstStyle/>
                    <a:p>
                      <a:pPr algn="ctr" fontAlgn="ctr"/>
                      <a:r>
                        <a:rPr lang="en-US" sz="1600" b="1" i="0" u="none" strike="noStrike" dirty="0">
                          <a:solidFill>
                            <a:schemeClr val="tx1"/>
                          </a:solidFill>
                          <a:effectLst/>
                          <a:latin typeface="Microsoft Sans Serif"/>
                        </a:rPr>
                        <a:t>Don't know</a:t>
                      </a:r>
                    </a:p>
                  </a:txBody>
                  <a:tcPr marL="9525" marR="9525" marT="9525" marB="0" anchor="ctr"/>
                </a:tc>
              </a:tr>
              <a:tr h="394750">
                <a:tc>
                  <a:txBody>
                    <a:bodyPr/>
                    <a:lstStyle/>
                    <a:p>
                      <a:pPr algn="l" fontAlgn="b"/>
                      <a:r>
                        <a:rPr lang="en-US" sz="1400" b="1" i="0" u="none" strike="noStrike" dirty="0">
                          <a:effectLst/>
                          <a:latin typeface="Microsoft Sans Serif"/>
                        </a:rPr>
                        <a:t>Drought</a:t>
                      </a:r>
                    </a:p>
                  </a:txBody>
                  <a:tcPr marL="9525" marR="9525" marT="9525" marB="0" anchor="b"/>
                </a:tc>
                <a:tc>
                  <a:txBody>
                    <a:bodyPr/>
                    <a:lstStyle/>
                    <a:p>
                      <a:pPr algn="ctr" fontAlgn="ctr"/>
                      <a:r>
                        <a:rPr lang="en-US" sz="1600" b="1" i="0" u="none" strike="noStrike" dirty="0">
                          <a:effectLst/>
                          <a:latin typeface="Microsoft Sans Serif"/>
                        </a:rPr>
                        <a:t>88%</a:t>
                      </a:r>
                    </a:p>
                  </a:txBody>
                  <a:tcPr marL="9525" marR="9525" marT="9525" marB="0" anchor="ctr"/>
                </a:tc>
                <a:tc>
                  <a:txBody>
                    <a:bodyPr/>
                    <a:lstStyle/>
                    <a:p>
                      <a:pPr algn="ctr" fontAlgn="ctr"/>
                      <a:r>
                        <a:rPr lang="en-US" sz="1600" b="0" i="0" u="none" strike="noStrike" dirty="0">
                          <a:effectLst/>
                          <a:latin typeface="Microsoft Sans Serif"/>
                        </a:rPr>
                        <a:t>11%</a:t>
                      </a:r>
                    </a:p>
                  </a:txBody>
                  <a:tcPr marL="9525" marR="9525" marT="9525" marB="0" anchor="ctr"/>
                </a:tc>
                <a:tc>
                  <a:txBody>
                    <a:bodyPr/>
                    <a:lstStyle/>
                    <a:p>
                      <a:pPr algn="ctr" fontAlgn="ctr"/>
                      <a:r>
                        <a:rPr lang="en-US" sz="1600" b="0" i="0" u="none" strike="noStrike">
                          <a:effectLst/>
                          <a:latin typeface="Microsoft Sans Serif"/>
                        </a:rPr>
                        <a:t>0%</a:t>
                      </a:r>
                    </a:p>
                  </a:txBody>
                  <a:tcPr marL="9525" marR="9525" marT="9525" marB="0" anchor="ctr"/>
                </a:tc>
                <a:tc>
                  <a:txBody>
                    <a:bodyPr/>
                    <a:lstStyle/>
                    <a:p>
                      <a:pPr algn="ctr" fontAlgn="ctr"/>
                      <a:r>
                        <a:rPr lang="en-US" sz="1600" b="0" i="0" u="none" strike="noStrike">
                          <a:effectLst/>
                          <a:latin typeface="Microsoft Sans Serif"/>
                        </a:rPr>
                        <a:t>2%</a:t>
                      </a:r>
                    </a:p>
                  </a:txBody>
                  <a:tcPr marL="9525" marR="9525" marT="9525" marB="0" anchor="ctr"/>
                </a:tc>
              </a:tr>
              <a:tr h="394750">
                <a:tc>
                  <a:txBody>
                    <a:bodyPr/>
                    <a:lstStyle/>
                    <a:p>
                      <a:pPr algn="l" fontAlgn="b"/>
                      <a:r>
                        <a:rPr lang="en-US" sz="1400" b="0" i="0" u="none" strike="noStrike" dirty="0">
                          <a:effectLst/>
                          <a:latin typeface="Microsoft Sans Serif"/>
                        </a:rPr>
                        <a:t>Unusually </a:t>
                      </a:r>
                      <a:r>
                        <a:rPr lang="en-US" sz="1400" b="1" i="0" u="none" strike="noStrike" dirty="0">
                          <a:effectLst/>
                          <a:latin typeface="Microsoft Sans Serif"/>
                        </a:rPr>
                        <a:t>high temperatures</a:t>
                      </a:r>
                    </a:p>
                  </a:txBody>
                  <a:tcPr marL="9525" marR="9525" marT="9525" marB="0" anchor="b"/>
                </a:tc>
                <a:tc>
                  <a:txBody>
                    <a:bodyPr/>
                    <a:lstStyle/>
                    <a:p>
                      <a:pPr algn="ctr" fontAlgn="ctr"/>
                      <a:r>
                        <a:rPr lang="en-US" sz="1600" b="0" i="0" u="none" strike="noStrike" dirty="0">
                          <a:effectLst/>
                          <a:latin typeface="Microsoft Sans Serif"/>
                        </a:rPr>
                        <a:t>72%</a:t>
                      </a:r>
                    </a:p>
                  </a:txBody>
                  <a:tcPr marL="9525" marR="9525" marT="9525" marB="0" anchor="ctr"/>
                </a:tc>
                <a:tc>
                  <a:txBody>
                    <a:bodyPr/>
                    <a:lstStyle/>
                    <a:p>
                      <a:pPr algn="ctr" fontAlgn="ctr"/>
                      <a:r>
                        <a:rPr lang="en-US" sz="1600" b="0" i="0" u="none" strike="noStrike" dirty="0">
                          <a:effectLst/>
                          <a:latin typeface="Microsoft Sans Serif"/>
                        </a:rPr>
                        <a:t>17%</a:t>
                      </a:r>
                    </a:p>
                  </a:txBody>
                  <a:tcPr marL="9525" marR="9525" marT="9525" marB="0" anchor="ctr"/>
                </a:tc>
                <a:tc>
                  <a:txBody>
                    <a:bodyPr/>
                    <a:lstStyle/>
                    <a:p>
                      <a:pPr algn="ctr" fontAlgn="ctr"/>
                      <a:r>
                        <a:rPr lang="en-US" sz="1600" b="0" i="0" u="none" strike="noStrike" dirty="0">
                          <a:effectLst/>
                          <a:latin typeface="Microsoft Sans Serif"/>
                        </a:rPr>
                        <a:t>0%</a:t>
                      </a:r>
                    </a:p>
                  </a:txBody>
                  <a:tcPr marL="9525" marR="9525" marT="9525" marB="0" anchor="ctr"/>
                </a:tc>
                <a:tc>
                  <a:txBody>
                    <a:bodyPr/>
                    <a:lstStyle/>
                    <a:p>
                      <a:pPr algn="ctr" fontAlgn="ctr"/>
                      <a:r>
                        <a:rPr lang="en-US" sz="1600" b="0" i="0" u="none" strike="noStrike">
                          <a:effectLst/>
                          <a:latin typeface="Microsoft Sans Serif"/>
                        </a:rPr>
                        <a:t>11%</a:t>
                      </a:r>
                    </a:p>
                  </a:txBody>
                  <a:tcPr marL="9525" marR="9525" marT="9525" marB="0" anchor="ctr"/>
                </a:tc>
              </a:tr>
              <a:tr h="394750">
                <a:tc>
                  <a:txBody>
                    <a:bodyPr/>
                    <a:lstStyle/>
                    <a:p>
                      <a:pPr algn="l" fontAlgn="b"/>
                      <a:r>
                        <a:rPr lang="en-US" sz="1400" b="1" i="0" u="none" strike="noStrike" dirty="0">
                          <a:effectLst/>
                          <a:latin typeface="Microsoft Sans Serif"/>
                        </a:rPr>
                        <a:t>Wildfire</a:t>
                      </a:r>
                    </a:p>
                  </a:txBody>
                  <a:tcPr marL="9525" marR="9525" marT="9525" marB="0" anchor="b"/>
                </a:tc>
                <a:tc>
                  <a:txBody>
                    <a:bodyPr/>
                    <a:lstStyle/>
                    <a:p>
                      <a:pPr algn="ctr" fontAlgn="ctr"/>
                      <a:r>
                        <a:rPr lang="en-US" sz="1600" b="0" i="0" u="none" strike="noStrike" dirty="0">
                          <a:effectLst/>
                          <a:latin typeface="Microsoft Sans Serif"/>
                        </a:rPr>
                        <a:t>62%</a:t>
                      </a:r>
                    </a:p>
                  </a:txBody>
                  <a:tcPr marL="9525" marR="9525" marT="9525" marB="0" anchor="ctr"/>
                </a:tc>
                <a:tc>
                  <a:txBody>
                    <a:bodyPr/>
                    <a:lstStyle/>
                    <a:p>
                      <a:pPr algn="ctr" fontAlgn="ctr"/>
                      <a:r>
                        <a:rPr lang="en-US" sz="1600" b="0" i="0" u="none" strike="noStrike" dirty="0">
                          <a:effectLst/>
                          <a:latin typeface="Microsoft Sans Serif"/>
                        </a:rPr>
                        <a:t>17%</a:t>
                      </a:r>
                    </a:p>
                  </a:txBody>
                  <a:tcPr marL="9525" marR="9525" marT="9525" marB="0" anchor="ctr"/>
                </a:tc>
                <a:tc>
                  <a:txBody>
                    <a:bodyPr/>
                    <a:lstStyle/>
                    <a:p>
                      <a:pPr algn="ctr" fontAlgn="ctr"/>
                      <a:r>
                        <a:rPr lang="en-US" sz="1600" b="0" i="0" u="none" strike="noStrike" dirty="0">
                          <a:effectLst/>
                          <a:latin typeface="Microsoft Sans Serif"/>
                        </a:rPr>
                        <a:t>8%</a:t>
                      </a:r>
                    </a:p>
                  </a:txBody>
                  <a:tcPr marL="9525" marR="9525" marT="9525" marB="0" anchor="ctr"/>
                </a:tc>
                <a:tc>
                  <a:txBody>
                    <a:bodyPr/>
                    <a:lstStyle/>
                    <a:p>
                      <a:pPr algn="ctr" fontAlgn="ctr"/>
                      <a:r>
                        <a:rPr lang="en-US" sz="1600" b="0" i="0" u="none" strike="noStrike">
                          <a:effectLst/>
                          <a:latin typeface="Microsoft Sans Serif"/>
                        </a:rPr>
                        <a:t>13%</a:t>
                      </a:r>
                    </a:p>
                  </a:txBody>
                  <a:tcPr marL="9525" marR="9525" marT="9525" marB="0" anchor="ctr"/>
                </a:tc>
              </a:tr>
              <a:tr h="496818">
                <a:tc>
                  <a:txBody>
                    <a:bodyPr/>
                    <a:lstStyle/>
                    <a:p>
                      <a:pPr algn="l" fontAlgn="b"/>
                      <a:r>
                        <a:rPr lang="en-US" sz="1400" b="0" i="0" u="none" strike="noStrike" dirty="0">
                          <a:effectLst/>
                          <a:latin typeface="Microsoft Sans Serif"/>
                        </a:rPr>
                        <a:t>Unusual change in </a:t>
                      </a:r>
                      <a:r>
                        <a:rPr lang="en-US" sz="1400" b="1" i="0" u="none" strike="noStrike" dirty="0">
                          <a:effectLst/>
                          <a:latin typeface="Microsoft Sans Serif"/>
                        </a:rPr>
                        <a:t>snow melt or snow melt peak flow timing</a:t>
                      </a:r>
                    </a:p>
                  </a:txBody>
                  <a:tcPr marL="9525" marR="9525" marT="9525" marB="0" anchor="b"/>
                </a:tc>
                <a:tc>
                  <a:txBody>
                    <a:bodyPr/>
                    <a:lstStyle/>
                    <a:p>
                      <a:pPr algn="ctr" fontAlgn="ctr"/>
                      <a:r>
                        <a:rPr lang="en-US" sz="1600" b="0" i="0" u="none" strike="noStrike">
                          <a:effectLst/>
                          <a:latin typeface="Microsoft Sans Serif"/>
                        </a:rPr>
                        <a:t>55%</a:t>
                      </a:r>
                    </a:p>
                  </a:txBody>
                  <a:tcPr marL="9525" marR="9525" marT="9525" marB="0" anchor="ctr"/>
                </a:tc>
                <a:tc>
                  <a:txBody>
                    <a:bodyPr/>
                    <a:lstStyle/>
                    <a:p>
                      <a:pPr algn="ctr" fontAlgn="ctr"/>
                      <a:r>
                        <a:rPr lang="en-US" sz="1600" b="0" i="0" u="none" strike="noStrike" dirty="0">
                          <a:effectLst/>
                          <a:latin typeface="Microsoft Sans Serif"/>
                        </a:rPr>
                        <a:t>33%</a:t>
                      </a:r>
                    </a:p>
                  </a:txBody>
                  <a:tcPr marL="9525" marR="9525" marT="9525" marB="0" anchor="ctr"/>
                </a:tc>
                <a:tc>
                  <a:txBody>
                    <a:bodyPr/>
                    <a:lstStyle/>
                    <a:p>
                      <a:pPr algn="ctr" fontAlgn="ctr"/>
                      <a:r>
                        <a:rPr lang="en-US" sz="1600" b="0" i="0" u="none" strike="noStrike" dirty="0">
                          <a:effectLst/>
                          <a:latin typeface="Microsoft Sans Serif"/>
                        </a:rPr>
                        <a:t>0%</a:t>
                      </a:r>
                    </a:p>
                  </a:txBody>
                  <a:tcPr marL="9525" marR="9525" marT="9525" marB="0" anchor="ctr"/>
                </a:tc>
                <a:tc>
                  <a:txBody>
                    <a:bodyPr/>
                    <a:lstStyle/>
                    <a:p>
                      <a:pPr algn="ctr" fontAlgn="ctr"/>
                      <a:r>
                        <a:rPr lang="en-US" sz="1600" b="0" i="0" u="none" strike="noStrike">
                          <a:effectLst/>
                          <a:latin typeface="Microsoft Sans Serif"/>
                        </a:rPr>
                        <a:t>12%</a:t>
                      </a:r>
                    </a:p>
                  </a:txBody>
                  <a:tcPr marL="9525" marR="9525" marT="9525" marB="0" anchor="ctr"/>
                </a:tc>
              </a:tr>
              <a:tr h="496818">
                <a:tc>
                  <a:txBody>
                    <a:bodyPr/>
                    <a:lstStyle/>
                    <a:p>
                      <a:pPr algn="l" fontAlgn="b"/>
                      <a:r>
                        <a:rPr lang="en-US" sz="1400" b="0" i="0" u="none" strike="noStrike" dirty="0">
                          <a:effectLst/>
                          <a:latin typeface="Microsoft Sans Serif"/>
                        </a:rPr>
                        <a:t>Unusual change in </a:t>
                      </a:r>
                      <a:r>
                        <a:rPr lang="en-US" sz="1400" b="1" i="0" u="none" strike="noStrike" dirty="0">
                          <a:effectLst/>
                          <a:latin typeface="Microsoft Sans Serif"/>
                        </a:rPr>
                        <a:t>annual runoff volumes</a:t>
                      </a:r>
                    </a:p>
                  </a:txBody>
                  <a:tcPr marL="9525" marR="9525" marT="9525" marB="0" anchor="b"/>
                </a:tc>
                <a:tc>
                  <a:txBody>
                    <a:bodyPr/>
                    <a:lstStyle/>
                    <a:p>
                      <a:pPr algn="ctr" fontAlgn="ctr"/>
                      <a:r>
                        <a:rPr lang="en-US" sz="1600" b="0" i="0" u="none" strike="noStrike">
                          <a:effectLst/>
                          <a:latin typeface="Microsoft Sans Serif"/>
                        </a:rPr>
                        <a:t>54%</a:t>
                      </a:r>
                    </a:p>
                  </a:txBody>
                  <a:tcPr marL="9525" marR="9525" marT="9525" marB="0" anchor="ctr"/>
                </a:tc>
                <a:tc>
                  <a:txBody>
                    <a:bodyPr/>
                    <a:lstStyle/>
                    <a:p>
                      <a:pPr algn="ctr" fontAlgn="ctr"/>
                      <a:r>
                        <a:rPr lang="en-US" sz="1600" b="0" i="0" u="none" strike="noStrike" dirty="0">
                          <a:effectLst/>
                          <a:latin typeface="Microsoft Sans Serif"/>
                        </a:rPr>
                        <a:t>22%</a:t>
                      </a:r>
                    </a:p>
                  </a:txBody>
                  <a:tcPr marL="9525" marR="9525" marT="9525" marB="0" anchor="ctr"/>
                </a:tc>
                <a:tc>
                  <a:txBody>
                    <a:bodyPr/>
                    <a:lstStyle/>
                    <a:p>
                      <a:pPr algn="ctr" fontAlgn="ctr"/>
                      <a:r>
                        <a:rPr lang="en-US" sz="1600" b="0" i="0" u="none" strike="noStrike" dirty="0">
                          <a:effectLst/>
                          <a:latin typeface="Microsoft Sans Serif"/>
                        </a:rPr>
                        <a:t>4%</a:t>
                      </a:r>
                    </a:p>
                  </a:txBody>
                  <a:tcPr marL="9525" marR="9525" marT="9525" marB="0" anchor="ctr"/>
                </a:tc>
                <a:tc>
                  <a:txBody>
                    <a:bodyPr/>
                    <a:lstStyle/>
                    <a:p>
                      <a:pPr algn="ctr" fontAlgn="ctr"/>
                      <a:r>
                        <a:rPr lang="en-US" sz="1600" b="0" i="0" u="none" strike="noStrike">
                          <a:effectLst/>
                          <a:latin typeface="Microsoft Sans Serif"/>
                        </a:rPr>
                        <a:t>20%</a:t>
                      </a:r>
                    </a:p>
                  </a:txBody>
                  <a:tcPr marL="9525" marR="9525" marT="9525" marB="0" anchor="ctr"/>
                </a:tc>
              </a:tr>
              <a:tr h="394750">
                <a:tc>
                  <a:txBody>
                    <a:bodyPr/>
                    <a:lstStyle/>
                    <a:p>
                      <a:pPr algn="l" fontAlgn="b"/>
                      <a:r>
                        <a:rPr lang="en-US" sz="1400" b="1" i="0" u="none" strike="noStrike" dirty="0">
                          <a:effectLst/>
                          <a:latin typeface="Microsoft Sans Serif"/>
                        </a:rPr>
                        <a:t>Floods</a:t>
                      </a:r>
                    </a:p>
                  </a:txBody>
                  <a:tcPr marL="9525" marR="9525" marT="9525" marB="0" anchor="b"/>
                </a:tc>
                <a:tc>
                  <a:txBody>
                    <a:bodyPr/>
                    <a:lstStyle/>
                    <a:p>
                      <a:pPr algn="ctr" fontAlgn="ctr"/>
                      <a:r>
                        <a:rPr lang="en-US" sz="1600" b="0" i="0" u="none" strike="noStrike">
                          <a:effectLst/>
                          <a:latin typeface="Microsoft Sans Serif"/>
                        </a:rPr>
                        <a:t>53%</a:t>
                      </a:r>
                    </a:p>
                  </a:txBody>
                  <a:tcPr marL="9525" marR="9525" marT="9525" marB="0" anchor="ctr"/>
                </a:tc>
                <a:tc>
                  <a:txBody>
                    <a:bodyPr/>
                    <a:lstStyle/>
                    <a:p>
                      <a:pPr algn="ctr" fontAlgn="ctr"/>
                      <a:r>
                        <a:rPr lang="en-US" sz="1600" b="0" i="0" u="none" strike="noStrike" dirty="0">
                          <a:effectLst/>
                          <a:latin typeface="Microsoft Sans Serif"/>
                        </a:rPr>
                        <a:t>32%</a:t>
                      </a:r>
                    </a:p>
                  </a:txBody>
                  <a:tcPr marL="9525" marR="9525" marT="9525" marB="0" anchor="ctr"/>
                </a:tc>
                <a:tc>
                  <a:txBody>
                    <a:bodyPr/>
                    <a:lstStyle/>
                    <a:p>
                      <a:pPr algn="ctr" fontAlgn="ctr"/>
                      <a:r>
                        <a:rPr lang="en-US" sz="1600" b="0" i="0" u="none" strike="noStrike" dirty="0">
                          <a:effectLst/>
                          <a:latin typeface="Microsoft Sans Serif"/>
                        </a:rPr>
                        <a:t>8%</a:t>
                      </a:r>
                    </a:p>
                  </a:txBody>
                  <a:tcPr marL="9525" marR="9525" marT="9525" marB="0" anchor="ctr"/>
                </a:tc>
                <a:tc>
                  <a:txBody>
                    <a:bodyPr/>
                    <a:lstStyle/>
                    <a:p>
                      <a:pPr algn="ctr" fontAlgn="ctr"/>
                      <a:r>
                        <a:rPr lang="en-US" sz="1600" b="0" i="0" u="none" strike="noStrike">
                          <a:effectLst/>
                          <a:latin typeface="Microsoft Sans Serif"/>
                        </a:rPr>
                        <a:t>8%</a:t>
                      </a:r>
                    </a:p>
                  </a:txBody>
                  <a:tcPr marL="9525" marR="9525" marT="9525" marB="0" anchor="ctr"/>
                </a:tc>
              </a:tr>
              <a:tr h="496818">
                <a:tc>
                  <a:txBody>
                    <a:bodyPr/>
                    <a:lstStyle/>
                    <a:p>
                      <a:pPr algn="l" fontAlgn="b"/>
                      <a:r>
                        <a:rPr lang="en-US" sz="1400" b="0" i="0" u="none" strike="noStrike" dirty="0">
                          <a:effectLst/>
                          <a:latin typeface="Microsoft Sans Serif"/>
                        </a:rPr>
                        <a:t>Unusual change in </a:t>
                      </a:r>
                      <a:r>
                        <a:rPr lang="en-US" sz="1400" b="1" i="0" u="none" strike="noStrike" dirty="0">
                          <a:effectLst/>
                          <a:latin typeface="Microsoft Sans Serif"/>
                        </a:rPr>
                        <a:t>melt season runoff volumes</a:t>
                      </a:r>
                    </a:p>
                  </a:txBody>
                  <a:tcPr marL="9525" marR="9525" marT="9525" marB="0" anchor="b"/>
                </a:tc>
                <a:tc>
                  <a:txBody>
                    <a:bodyPr/>
                    <a:lstStyle/>
                    <a:p>
                      <a:pPr algn="ctr" fontAlgn="ctr"/>
                      <a:r>
                        <a:rPr lang="en-US" sz="1600" b="0" i="0" u="none" strike="noStrike" dirty="0">
                          <a:effectLst/>
                          <a:latin typeface="Microsoft Sans Serif"/>
                        </a:rPr>
                        <a:t>53%</a:t>
                      </a:r>
                    </a:p>
                  </a:txBody>
                  <a:tcPr marL="9525" marR="9525" marT="9525" marB="0" anchor="ctr"/>
                </a:tc>
                <a:tc>
                  <a:txBody>
                    <a:bodyPr/>
                    <a:lstStyle/>
                    <a:p>
                      <a:pPr algn="ctr" fontAlgn="ctr"/>
                      <a:r>
                        <a:rPr lang="en-US" sz="1600" b="0" i="0" u="none" strike="noStrike" dirty="0">
                          <a:effectLst/>
                          <a:latin typeface="Microsoft Sans Serif"/>
                        </a:rPr>
                        <a:t>24%</a:t>
                      </a:r>
                    </a:p>
                  </a:txBody>
                  <a:tcPr marL="9525" marR="9525" marT="9525" marB="0" anchor="ctr"/>
                </a:tc>
                <a:tc>
                  <a:txBody>
                    <a:bodyPr/>
                    <a:lstStyle/>
                    <a:p>
                      <a:pPr algn="ctr" fontAlgn="ctr"/>
                      <a:r>
                        <a:rPr lang="en-US" sz="1600" b="0" i="0" u="none" strike="noStrike" dirty="0">
                          <a:effectLst/>
                          <a:latin typeface="Microsoft Sans Serif"/>
                        </a:rPr>
                        <a:t>4%</a:t>
                      </a:r>
                    </a:p>
                  </a:txBody>
                  <a:tcPr marL="9525" marR="9525" marT="9525" marB="0" anchor="ctr"/>
                </a:tc>
                <a:tc>
                  <a:txBody>
                    <a:bodyPr/>
                    <a:lstStyle/>
                    <a:p>
                      <a:pPr algn="ctr" fontAlgn="ctr"/>
                      <a:r>
                        <a:rPr lang="en-US" sz="1600" b="0" i="0" u="none" strike="noStrike">
                          <a:effectLst/>
                          <a:latin typeface="Microsoft Sans Serif"/>
                        </a:rPr>
                        <a:t>18%</a:t>
                      </a:r>
                    </a:p>
                  </a:txBody>
                  <a:tcPr marL="9525" marR="9525" marT="9525" marB="0" anchor="ctr"/>
                </a:tc>
              </a:tr>
              <a:tr h="496818">
                <a:tc>
                  <a:txBody>
                    <a:bodyPr/>
                    <a:lstStyle/>
                    <a:p>
                      <a:pPr algn="l" fontAlgn="b"/>
                      <a:r>
                        <a:rPr lang="en-US" sz="1400" b="0" i="0" u="none" strike="noStrike" dirty="0">
                          <a:effectLst/>
                          <a:latin typeface="Microsoft Sans Serif"/>
                        </a:rPr>
                        <a:t>Unusual change in </a:t>
                      </a:r>
                      <a:r>
                        <a:rPr lang="en-US" sz="1400" b="1" i="0" u="none" strike="noStrike" dirty="0">
                          <a:effectLst/>
                          <a:latin typeface="Microsoft Sans Serif"/>
                        </a:rPr>
                        <a:t>magnitude of snow melt peak flow</a:t>
                      </a:r>
                    </a:p>
                  </a:txBody>
                  <a:tcPr marL="9525" marR="9525" marT="9525" marB="0" anchor="b"/>
                </a:tc>
                <a:tc>
                  <a:txBody>
                    <a:bodyPr/>
                    <a:lstStyle/>
                    <a:p>
                      <a:pPr algn="ctr" fontAlgn="ctr"/>
                      <a:r>
                        <a:rPr lang="en-US" sz="1600" b="0" i="0" u="none" strike="noStrike" dirty="0">
                          <a:effectLst/>
                          <a:latin typeface="Microsoft Sans Serif"/>
                        </a:rPr>
                        <a:t>47%</a:t>
                      </a:r>
                    </a:p>
                  </a:txBody>
                  <a:tcPr marL="9525" marR="9525" marT="9525" marB="0" anchor="ctr"/>
                </a:tc>
                <a:tc>
                  <a:txBody>
                    <a:bodyPr/>
                    <a:lstStyle/>
                    <a:p>
                      <a:pPr algn="ctr" fontAlgn="ctr"/>
                      <a:r>
                        <a:rPr lang="en-US" sz="1600" b="0" i="0" u="none" strike="noStrike" dirty="0">
                          <a:effectLst/>
                          <a:latin typeface="Microsoft Sans Serif"/>
                        </a:rPr>
                        <a:t>28%</a:t>
                      </a:r>
                    </a:p>
                  </a:txBody>
                  <a:tcPr marL="9525" marR="9525" marT="9525" marB="0" anchor="ctr"/>
                </a:tc>
                <a:tc>
                  <a:txBody>
                    <a:bodyPr/>
                    <a:lstStyle/>
                    <a:p>
                      <a:pPr algn="ctr" fontAlgn="ctr"/>
                      <a:r>
                        <a:rPr lang="en-US" sz="1600" b="0" i="0" u="none" strike="noStrike" dirty="0">
                          <a:effectLst/>
                          <a:latin typeface="Microsoft Sans Serif"/>
                        </a:rPr>
                        <a:t>4%</a:t>
                      </a:r>
                    </a:p>
                  </a:txBody>
                  <a:tcPr marL="9525" marR="9525" marT="9525" marB="0" anchor="ctr"/>
                </a:tc>
                <a:tc>
                  <a:txBody>
                    <a:bodyPr/>
                    <a:lstStyle/>
                    <a:p>
                      <a:pPr algn="ctr" fontAlgn="ctr"/>
                      <a:r>
                        <a:rPr lang="en-US" sz="1600" b="0" i="0" u="none" strike="noStrike">
                          <a:effectLst/>
                          <a:latin typeface="Microsoft Sans Serif"/>
                        </a:rPr>
                        <a:t>21%</a:t>
                      </a:r>
                    </a:p>
                  </a:txBody>
                  <a:tcPr marL="9525" marR="9525" marT="9525" marB="0" anchor="ctr"/>
                </a:tc>
              </a:tr>
              <a:tr h="496818">
                <a:tc>
                  <a:txBody>
                    <a:bodyPr/>
                    <a:lstStyle/>
                    <a:p>
                      <a:pPr algn="l" fontAlgn="b"/>
                      <a:r>
                        <a:rPr lang="en-US" sz="1400" b="0" i="0" u="none" strike="noStrike" dirty="0">
                          <a:effectLst/>
                          <a:latin typeface="Microsoft Sans Serif"/>
                        </a:rPr>
                        <a:t>Unusual change in </a:t>
                      </a:r>
                      <a:r>
                        <a:rPr lang="en-US" sz="1400" b="1" i="0" u="none" strike="noStrike" dirty="0">
                          <a:effectLst/>
                          <a:latin typeface="Microsoft Sans Serif"/>
                        </a:rPr>
                        <a:t>snow accumulation timing</a:t>
                      </a:r>
                    </a:p>
                  </a:txBody>
                  <a:tcPr marL="9525" marR="9525" marT="9525" marB="0" anchor="b"/>
                </a:tc>
                <a:tc>
                  <a:txBody>
                    <a:bodyPr/>
                    <a:lstStyle/>
                    <a:p>
                      <a:pPr algn="ctr" fontAlgn="ctr"/>
                      <a:r>
                        <a:rPr lang="en-US" sz="1600" b="0" i="0" u="none" strike="noStrike">
                          <a:effectLst/>
                          <a:latin typeface="Microsoft Sans Serif"/>
                        </a:rPr>
                        <a:t>44%</a:t>
                      </a:r>
                    </a:p>
                  </a:txBody>
                  <a:tcPr marL="9525" marR="9525" marT="9525" marB="0" anchor="ctr"/>
                </a:tc>
                <a:tc>
                  <a:txBody>
                    <a:bodyPr/>
                    <a:lstStyle/>
                    <a:p>
                      <a:pPr algn="ctr" fontAlgn="ctr"/>
                      <a:r>
                        <a:rPr lang="en-US" sz="1600" b="0" i="0" u="none" strike="noStrike" dirty="0">
                          <a:effectLst/>
                          <a:latin typeface="Microsoft Sans Serif"/>
                        </a:rPr>
                        <a:t>24%</a:t>
                      </a:r>
                    </a:p>
                  </a:txBody>
                  <a:tcPr marL="9525" marR="9525" marT="9525" marB="0" anchor="ctr"/>
                </a:tc>
                <a:tc>
                  <a:txBody>
                    <a:bodyPr/>
                    <a:lstStyle/>
                    <a:p>
                      <a:pPr algn="ctr" fontAlgn="ctr"/>
                      <a:r>
                        <a:rPr lang="en-US" sz="1600" b="0" i="0" u="none" strike="noStrike" dirty="0">
                          <a:effectLst/>
                          <a:latin typeface="Microsoft Sans Serif"/>
                        </a:rPr>
                        <a:t>11%</a:t>
                      </a:r>
                    </a:p>
                  </a:txBody>
                  <a:tcPr marL="9525" marR="9525" marT="9525" marB="0" anchor="ctr"/>
                </a:tc>
                <a:tc>
                  <a:txBody>
                    <a:bodyPr/>
                    <a:lstStyle/>
                    <a:p>
                      <a:pPr algn="ctr" fontAlgn="ctr"/>
                      <a:r>
                        <a:rPr lang="en-US" sz="1600" b="0" i="0" u="none" strike="noStrike" dirty="0">
                          <a:effectLst/>
                          <a:latin typeface="Microsoft Sans Serif"/>
                        </a:rPr>
                        <a:t>20%</a:t>
                      </a:r>
                    </a:p>
                  </a:txBody>
                  <a:tcPr marL="9525" marR="9525" marT="9525" marB="0" anchor="ctr"/>
                </a:tc>
              </a:tr>
              <a:tr h="496818">
                <a:tc>
                  <a:txBody>
                    <a:bodyPr/>
                    <a:lstStyle/>
                    <a:p>
                      <a:pPr algn="l" fontAlgn="b"/>
                      <a:r>
                        <a:rPr lang="en-US" sz="1400" b="0" i="0" u="none" strike="noStrike" dirty="0">
                          <a:effectLst/>
                          <a:latin typeface="Microsoft Sans Serif"/>
                        </a:rPr>
                        <a:t>Unusual change in </a:t>
                      </a:r>
                      <a:r>
                        <a:rPr lang="en-US" sz="1400" b="1" i="0" u="none" strike="noStrike" dirty="0">
                          <a:effectLst/>
                          <a:latin typeface="Microsoft Sans Serif"/>
                        </a:rPr>
                        <a:t>summer and fall </a:t>
                      </a:r>
                      <a:r>
                        <a:rPr lang="en-US" sz="1400" b="1" i="0" u="none" strike="noStrike" dirty="0" err="1">
                          <a:effectLst/>
                          <a:latin typeface="Microsoft Sans Serif"/>
                        </a:rPr>
                        <a:t>baseflow</a:t>
                      </a:r>
                      <a:endParaRPr lang="en-US" sz="1400" b="1" i="0" u="none" strike="noStrike" dirty="0">
                        <a:effectLst/>
                        <a:latin typeface="Microsoft Sans Serif"/>
                      </a:endParaRPr>
                    </a:p>
                  </a:txBody>
                  <a:tcPr marL="9525" marR="9525" marT="9525" marB="0" anchor="b"/>
                </a:tc>
                <a:tc>
                  <a:txBody>
                    <a:bodyPr/>
                    <a:lstStyle/>
                    <a:p>
                      <a:pPr algn="ctr" fontAlgn="ctr"/>
                      <a:r>
                        <a:rPr lang="en-US" sz="1600" b="0" i="0" u="none" strike="noStrike">
                          <a:effectLst/>
                          <a:latin typeface="Microsoft Sans Serif"/>
                        </a:rPr>
                        <a:t>33%</a:t>
                      </a:r>
                    </a:p>
                  </a:txBody>
                  <a:tcPr marL="9525" marR="9525" marT="9525" marB="0" anchor="ctr"/>
                </a:tc>
                <a:tc>
                  <a:txBody>
                    <a:bodyPr/>
                    <a:lstStyle/>
                    <a:p>
                      <a:pPr algn="ctr" fontAlgn="ctr"/>
                      <a:r>
                        <a:rPr lang="en-US" sz="1600" b="0" i="0" u="none" strike="noStrike">
                          <a:effectLst/>
                          <a:latin typeface="Microsoft Sans Serif"/>
                        </a:rPr>
                        <a:t>38%</a:t>
                      </a:r>
                    </a:p>
                  </a:txBody>
                  <a:tcPr marL="9525" marR="9525" marT="9525" marB="0" anchor="ctr"/>
                </a:tc>
                <a:tc>
                  <a:txBody>
                    <a:bodyPr/>
                    <a:lstStyle/>
                    <a:p>
                      <a:pPr algn="ctr" fontAlgn="ctr"/>
                      <a:r>
                        <a:rPr lang="en-US" sz="1600" b="0" i="0" u="none" strike="noStrike" dirty="0">
                          <a:effectLst/>
                          <a:latin typeface="Microsoft Sans Serif"/>
                        </a:rPr>
                        <a:t>7%</a:t>
                      </a:r>
                    </a:p>
                  </a:txBody>
                  <a:tcPr marL="9525" marR="9525" marT="9525" marB="0" anchor="ctr"/>
                </a:tc>
                <a:tc>
                  <a:txBody>
                    <a:bodyPr/>
                    <a:lstStyle/>
                    <a:p>
                      <a:pPr algn="ctr" fontAlgn="ctr"/>
                      <a:r>
                        <a:rPr lang="en-US" sz="1600" b="0" i="0" u="none" strike="noStrike" dirty="0">
                          <a:effectLst/>
                          <a:latin typeface="Microsoft Sans Serif"/>
                        </a:rPr>
                        <a:t>22%</a:t>
                      </a:r>
                    </a:p>
                  </a:txBody>
                  <a:tcPr marL="9525" marR="9525" marT="9525" marB="0" anchor="ctr"/>
                </a:tc>
              </a:tr>
              <a:tr h="496818">
                <a:tc>
                  <a:txBody>
                    <a:bodyPr/>
                    <a:lstStyle/>
                    <a:p>
                      <a:pPr algn="l" fontAlgn="b"/>
                      <a:r>
                        <a:rPr lang="en-US" sz="1400" b="0" i="0" u="none" strike="noStrike" dirty="0">
                          <a:effectLst/>
                          <a:latin typeface="Microsoft Sans Serif"/>
                        </a:rPr>
                        <a:t>Unusual change in </a:t>
                      </a:r>
                      <a:r>
                        <a:rPr lang="en-US" sz="1400" b="1" i="0" u="none" strike="noStrike" dirty="0">
                          <a:effectLst/>
                          <a:latin typeface="Microsoft Sans Serif"/>
                        </a:rPr>
                        <a:t>monsoon season flow</a:t>
                      </a:r>
                    </a:p>
                  </a:txBody>
                  <a:tcPr marL="9525" marR="9525" marT="9525" marB="0" anchor="b"/>
                </a:tc>
                <a:tc>
                  <a:txBody>
                    <a:bodyPr/>
                    <a:lstStyle/>
                    <a:p>
                      <a:pPr algn="ctr" fontAlgn="ctr"/>
                      <a:r>
                        <a:rPr lang="en-US" sz="1600" b="1" i="0" u="none" strike="noStrike" dirty="0">
                          <a:effectLst/>
                          <a:latin typeface="Microsoft Sans Serif"/>
                        </a:rPr>
                        <a:t>30%</a:t>
                      </a:r>
                    </a:p>
                  </a:txBody>
                  <a:tcPr marL="9525" marR="9525" marT="9525" marB="0" anchor="ctr"/>
                </a:tc>
                <a:tc>
                  <a:txBody>
                    <a:bodyPr/>
                    <a:lstStyle/>
                    <a:p>
                      <a:pPr algn="ctr" fontAlgn="ctr"/>
                      <a:r>
                        <a:rPr lang="en-US" sz="1600" b="0" i="0" u="none" strike="noStrike">
                          <a:effectLst/>
                          <a:latin typeface="Microsoft Sans Serif"/>
                        </a:rPr>
                        <a:t>26%</a:t>
                      </a:r>
                    </a:p>
                  </a:txBody>
                  <a:tcPr marL="9525" marR="9525" marT="9525" marB="0" anchor="ctr"/>
                </a:tc>
                <a:tc>
                  <a:txBody>
                    <a:bodyPr/>
                    <a:lstStyle/>
                    <a:p>
                      <a:pPr algn="ctr" fontAlgn="ctr"/>
                      <a:r>
                        <a:rPr lang="en-US" sz="1600" b="0" i="0" u="none" strike="noStrike" dirty="0">
                          <a:effectLst/>
                          <a:latin typeface="Microsoft Sans Serif"/>
                        </a:rPr>
                        <a:t>7%</a:t>
                      </a:r>
                    </a:p>
                  </a:txBody>
                  <a:tcPr marL="9525" marR="9525" marT="9525" marB="0" anchor="ctr"/>
                </a:tc>
                <a:tc>
                  <a:txBody>
                    <a:bodyPr/>
                    <a:lstStyle/>
                    <a:p>
                      <a:pPr algn="ctr" fontAlgn="ctr"/>
                      <a:r>
                        <a:rPr lang="en-US" sz="1600" b="1" i="0" u="none" strike="noStrike" dirty="0">
                          <a:effectLst/>
                          <a:latin typeface="Microsoft Sans Serif"/>
                        </a:rPr>
                        <a:t>37%</a:t>
                      </a:r>
                    </a:p>
                  </a:txBody>
                  <a:tcPr marL="9525" marR="9525" marT="9525" marB="0" anchor="ctr"/>
                </a:tc>
              </a:tr>
            </a:tbl>
          </a:graphicData>
        </a:graphic>
      </p:graphicFrame>
      <p:sp>
        <p:nvSpPr>
          <p:cNvPr id="4" name="Donut 3"/>
          <p:cNvSpPr/>
          <p:nvPr/>
        </p:nvSpPr>
        <p:spPr>
          <a:xfrm>
            <a:off x="3200400" y="1447800"/>
            <a:ext cx="762000" cy="381000"/>
          </a:xfrm>
          <a:prstGeom prst="donut">
            <a:avLst>
              <a:gd name="adj" fmla="val 1786"/>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533400"/>
          </a:xfrm>
        </p:spPr>
        <p:txBody>
          <a:bodyPr/>
          <a:lstStyle/>
          <a:p>
            <a:pPr>
              <a:defRPr/>
            </a:pPr>
            <a:endParaRPr lang="en-US" dirty="0"/>
          </a:p>
        </p:txBody>
      </p:sp>
      <p:sp>
        <p:nvSpPr>
          <p:cNvPr id="3" name="Content Placeholder 2"/>
          <p:cNvSpPr>
            <a:spLocks noGrp="1"/>
          </p:cNvSpPr>
          <p:nvPr>
            <p:ph idx="1"/>
          </p:nvPr>
        </p:nvSpPr>
        <p:spPr>
          <a:xfrm>
            <a:off x="457200" y="533400"/>
            <a:ext cx="8229600" cy="5334000"/>
          </a:xfrm>
        </p:spPr>
        <p:txBody>
          <a:bodyPr/>
          <a:lstStyle/>
          <a:p>
            <a:pPr marL="0" indent="0" algn="ctr">
              <a:buFont typeface="Wingdings" charset="2"/>
              <a:buNone/>
              <a:defRPr/>
            </a:pPr>
            <a:r>
              <a:rPr lang="en-US" sz="2000" dirty="0"/>
              <a:t>Past use and effectiveness of coping </a:t>
            </a:r>
            <a:r>
              <a:rPr lang="en-US" sz="2000" dirty="0" smtClean="0"/>
              <a:t>mechanisms</a:t>
            </a:r>
          </a:p>
          <a:p>
            <a:pPr marL="0" indent="0" algn="ctr">
              <a:buFont typeface="Wingdings" charset="2"/>
              <a:buNone/>
              <a:defRPr/>
            </a:pP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xmlns="" val="1731504405"/>
              </p:ext>
            </p:extLst>
          </p:nvPr>
        </p:nvGraphicFramePr>
        <p:xfrm>
          <a:off x="381000" y="1017295"/>
          <a:ext cx="8534403" cy="5660572"/>
        </p:xfrm>
        <a:graphic>
          <a:graphicData uri="http://schemas.openxmlformats.org/drawingml/2006/table">
            <a:tbl>
              <a:tblPr>
                <a:tableStyleId>{5C22544A-7EE6-4342-B048-85BDC9FD1C3A}</a:tableStyleId>
              </a:tblPr>
              <a:tblGrid>
                <a:gridCol w="3962403"/>
                <a:gridCol w="1143000"/>
                <a:gridCol w="1143000"/>
                <a:gridCol w="1143000"/>
                <a:gridCol w="1143000"/>
              </a:tblGrid>
              <a:tr h="477745">
                <a:tc>
                  <a:txBody>
                    <a:bodyPr/>
                    <a:lstStyle/>
                    <a:p>
                      <a:pPr algn="l" fontAlgn="ctr"/>
                      <a:r>
                        <a:rPr lang="en-US" sz="1600" b="1" u="none" strike="noStrike" dirty="0">
                          <a:effectLst/>
                        </a:rPr>
                        <a:t> </a:t>
                      </a:r>
                      <a:endParaRPr lang="en-US" sz="1600" b="1" i="0" u="none" strike="noStrike" dirty="0">
                        <a:solidFill>
                          <a:srgbClr val="000000"/>
                        </a:solidFill>
                        <a:effectLst/>
                        <a:latin typeface="Microsoft Sans Serif"/>
                      </a:endParaRPr>
                    </a:p>
                  </a:txBody>
                  <a:tcPr marL="9525" marR="9525" marT="9525" marB="0" anchor="ctr"/>
                </a:tc>
                <a:tc>
                  <a:txBody>
                    <a:bodyPr/>
                    <a:lstStyle/>
                    <a:p>
                      <a:pPr algn="ctr" fontAlgn="ctr"/>
                      <a:r>
                        <a:rPr lang="en-US" sz="1600" b="1" u="none" strike="noStrike" dirty="0">
                          <a:effectLst/>
                        </a:rPr>
                        <a:t>Has used</a:t>
                      </a:r>
                      <a:endParaRPr lang="en-US" sz="1600" b="1" i="0" u="none" strike="noStrike" dirty="0">
                        <a:solidFill>
                          <a:srgbClr val="000000"/>
                        </a:solidFill>
                        <a:effectLst/>
                        <a:latin typeface="Microsoft Sans Serif"/>
                      </a:endParaRPr>
                    </a:p>
                  </a:txBody>
                  <a:tcPr marL="9525" marR="9525" marT="9525" marB="0" anchor="ctr"/>
                </a:tc>
                <a:tc>
                  <a:txBody>
                    <a:bodyPr/>
                    <a:lstStyle/>
                    <a:p>
                      <a:pPr algn="ctr" fontAlgn="ctr"/>
                      <a:r>
                        <a:rPr lang="en-US" sz="1600" b="1" u="none" strike="noStrike" dirty="0">
                          <a:effectLst/>
                        </a:rPr>
                        <a:t>Very effective</a:t>
                      </a:r>
                      <a:endParaRPr lang="en-US" sz="1600" b="1" i="0" u="none" strike="noStrike" dirty="0">
                        <a:solidFill>
                          <a:srgbClr val="000000"/>
                        </a:solidFill>
                        <a:effectLst/>
                        <a:latin typeface="Microsoft Sans Serif"/>
                      </a:endParaRPr>
                    </a:p>
                  </a:txBody>
                  <a:tcPr marL="9525" marR="9525" marT="9525" marB="0" anchor="ctr"/>
                </a:tc>
                <a:tc>
                  <a:txBody>
                    <a:bodyPr/>
                    <a:lstStyle/>
                    <a:p>
                      <a:pPr algn="ctr" fontAlgn="ctr"/>
                      <a:r>
                        <a:rPr lang="en-US" sz="1600" b="1" u="none" strike="noStrike" dirty="0">
                          <a:effectLst/>
                        </a:rPr>
                        <a:t>Somewhat effective</a:t>
                      </a:r>
                      <a:endParaRPr lang="en-US" sz="1600" b="1" i="0" u="none" strike="noStrike" dirty="0">
                        <a:solidFill>
                          <a:srgbClr val="000000"/>
                        </a:solidFill>
                        <a:effectLst/>
                        <a:latin typeface="Microsoft Sans Serif"/>
                      </a:endParaRPr>
                    </a:p>
                  </a:txBody>
                  <a:tcPr marL="9525" marR="9525" marT="9525" marB="0" anchor="ctr"/>
                </a:tc>
                <a:tc>
                  <a:txBody>
                    <a:bodyPr/>
                    <a:lstStyle/>
                    <a:p>
                      <a:pPr algn="ctr" fontAlgn="ctr"/>
                      <a:r>
                        <a:rPr lang="en-US" sz="1600" b="1" u="none" strike="noStrike" dirty="0">
                          <a:effectLst/>
                        </a:rPr>
                        <a:t>Not at all effective</a:t>
                      </a:r>
                      <a:endParaRPr lang="en-US" sz="1600" b="1" i="0" u="none" strike="noStrike" dirty="0">
                        <a:solidFill>
                          <a:srgbClr val="000000"/>
                        </a:solidFill>
                        <a:effectLst/>
                        <a:latin typeface="Microsoft Sans Serif"/>
                      </a:endParaRPr>
                    </a:p>
                  </a:txBody>
                  <a:tcPr marL="9525" marR="9525" marT="9525" marB="0" anchor="ctr"/>
                </a:tc>
              </a:tr>
              <a:tr h="316111">
                <a:tc>
                  <a:txBody>
                    <a:bodyPr/>
                    <a:lstStyle/>
                    <a:p>
                      <a:pPr algn="l" fontAlgn="b"/>
                      <a:r>
                        <a:rPr lang="en-US" sz="1600" b="0" u="none" strike="noStrike" dirty="0">
                          <a:effectLst/>
                        </a:rPr>
                        <a:t>Increased use of </a:t>
                      </a:r>
                      <a:r>
                        <a:rPr lang="en-US" sz="1600" b="1" u="none" strike="noStrike" dirty="0">
                          <a:effectLst/>
                        </a:rPr>
                        <a:t>CBRFC forecasts</a:t>
                      </a:r>
                      <a:endParaRPr lang="en-US" sz="1600" b="1" i="0" u="none" strike="noStrike" dirty="0">
                        <a:effectLst/>
                        <a:latin typeface="Microsoft Sans Serif"/>
                      </a:endParaRPr>
                    </a:p>
                  </a:txBody>
                  <a:tcPr marL="9525" marR="9525" marT="9525" marB="0" anchor="b"/>
                </a:tc>
                <a:tc>
                  <a:txBody>
                    <a:bodyPr/>
                    <a:lstStyle/>
                    <a:p>
                      <a:pPr algn="ctr" fontAlgn="ctr"/>
                      <a:r>
                        <a:rPr lang="en-US" sz="1600" b="1" u="none" strike="noStrike" dirty="0">
                          <a:effectLst/>
                        </a:rPr>
                        <a:t>75%</a:t>
                      </a:r>
                      <a:endParaRPr lang="en-US" sz="1600" b="1" i="0" u="none" strike="noStrike" dirty="0">
                        <a:effectLst/>
                        <a:latin typeface="Microsoft Sans Serif"/>
                      </a:endParaRPr>
                    </a:p>
                  </a:txBody>
                  <a:tcPr marL="9525" marR="9525" marT="9525" marB="0" anchor="ctr"/>
                </a:tc>
                <a:tc>
                  <a:txBody>
                    <a:bodyPr/>
                    <a:lstStyle/>
                    <a:p>
                      <a:pPr algn="r" fontAlgn="b"/>
                      <a:r>
                        <a:rPr lang="en-US" sz="1600" u="none" strike="noStrike">
                          <a:effectLst/>
                        </a:rPr>
                        <a:t>44%</a:t>
                      </a:r>
                      <a:endParaRPr lang="en-US" sz="1600" b="0" i="0" u="none" strike="noStrike">
                        <a:effectLst/>
                        <a:latin typeface="Microsoft Sans Serif"/>
                      </a:endParaRPr>
                    </a:p>
                  </a:txBody>
                  <a:tcPr marL="9525" marR="9525" marT="9525" marB="0" anchor="b"/>
                </a:tc>
                <a:tc>
                  <a:txBody>
                    <a:bodyPr/>
                    <a:lstStyle/>
                    <a:p>
                      <a:pPr algn="r" fontAlgn="b"/>
                      <a:r>
                        <a:rPr lang="en-US" sz="1600" u="none" strike="noStrike">
                          <a:effectLst/>
                        </a:rPr>
                        <a:t>56%</a:t>
                      </a:r>
                      <a:endParaRPr lang="en-US" sz="1600" b="0" i="0" u="none" strike="noStrike">
                        <a:effectLst/>
                        <a:latin typeface="Microsoft Sans Serif"/>
                      </a:endParaRPr>
                    </a:p>
                  </a:txBody>
                  <a:tcPr marL="9525" marR="9525" marT="9525" marB="0" anchor="b"/>
                </a:tc>
                <a:tc>
                  <a:txBody>
                    <a:bodyPr/>
                    <a:lstStyle/>
                    <a:p>
                      <a:pPr algn="r" fontAlgn="b"/>
                      <a:r>
                        <a:rPr lang="en-US" sz="1600" u="none" strike="noStrike">
                          <a:effectLst/>
                        </a:rPr>
                        <a:t>0%</a:t>
                      </a:r>
                      <a:endParaRPr lang="en-US" sz="1600" b="0" i="0" u="none" strike="noStrike">
                        <a:effectLst/>
                        <a:latin typeface="Microsoft Sans Serif"/>
                      </a:endParaRPr>
                    </a:p>
                  </a:txBody>
                  <a:tcPr marL="9525" marR="9525" marT="9525" marB="0" anchor="b"/>
                </a:tc>
              </a:tr>
              <a:tr h="506425">
                <a:tc>
                  <a:txBody>
                    <a:bodyPr/>
                    <a:lstStyle/>
                    <a:p>
                      <a:pPr algn="l" fontAlgn="b"/>
                      <a:r>
                        <a:rPr lang="en-US" sz="1600" b="0" u="none" strike="noStrike" dirty="0">
                          <a:effectLst/>
                        </a:rPr>
                        <a:t>Increased use of</a:t>
                      </a:r>
                      <a:r>
                        <a:rPr lang="en-US" sz="1600" b="1" u="none" strike="noStrike" dirty="0">
                          <a:effectLst/>
                        </a:rPr>
                        <a:t> other weather or climate </a:t>
                      </a:r>
                      <a:r>
                        <a:rPr lang="en-US" sz="1600" b="1" u="none" strike="noStrike" dirty="0" smtClean="0">
                          <a:effectLst/>
                        </a:rPr>
                        <a:t>forecasts*</a:t>
                      </a:r>
                      <a:endParaRPr lang="en-US" sz="1600" b="1" i="0" u="none" strike="noStrike" dirty="0">
                        <a:effectLst/>
                        <a:latin typeface="Microsoft Sans Serif"/>
                      </a:endParaRPr>
                    </a:p>
                  </a:txBody>
                  <a:tcPr marL="9525" marR="9525" marT="9525" marB="0" anchor="b"/>
                </a:tc>
                <a:tc>
                  <a:txBody>
                    <a:bodyPr/>
                    <a:lstStyle/>
                    <a:p>
                      <a:pPr algn="ctr" fontAlgn="ctr"/>
                      <a:r>
                        <a:rPr lang="en-US" sz="1600" u="none" strike="noStrike" dirty="0">
                          <a:effectLst/>
                        </a:rPr>
                        <a:t>71%</a:t>
                      </a:r>
                      <a:endParaRPr lang="en-US" sz="1600" b="0" i="0" u="none" strike="noStrike" dirty="0">
                        <a:effectLst/>
                        <a:latin typeface="Microsoft Sans Serif"/>
                      </a:endParaRPr>
                    </a:p>
                  </a:txBody>
                  <a:tcPr marL="9525" marR="9525" marT="9525" marB="0" anchor="ctr"/>
                </a:tc>
                <a:tc>
                  <a:txBody>
                    <a:bodyPr/>
                    <a:lstStyle/>
                    <a:p>
                      <a:pPr algn="r" fontAlgn="b"/>
                      <a:r>
                        <a:rPr lang="en-US" sz="1600" u="none" strike="noStrike" dirty="0">
                          <a:effectLst/>
                        </a:rPr>
                        <a:t>29%</a:t>
                      </a:r>
                      <a:endParaRPr lang="en-US" sz="1600" b="0" i="0" u="none" strike="noStrike" dirty="0">
                        <a:effectLst/>
                        <a:latin typeface="Microsoft Sans Serif"/>
                      </a:endParaRPr>
                    </a:p>
                  </a:txBody>
                  <a:tcPr marL="9525" marR="9525" marT="9525" marB="0" anchor="b"/>
                </a:tc>
                <a:tc>
                  <a:txBody>
                    <a:bodyPr/>
                    <a:lstStyle/>
                    <a:p>
                      <a:pPr algn="r" fontAlgn="b"/>
                      <a:r>
                        <a:rPr lang="en-US" sz="1600" u="none" strike="noStrike">
                          <a:effectLst/>
                        </a:rPr>
                        <a:t>69%</a:t>
                      </a:r>
                      <a:endParaRPr lang="en-US" sz="1600" b="0" i="0" u="none" strike="noStrike">
                        <a:effectLst/>
                        <a:latin typeface="Microsoft Sans Serif"/>
                      </a:endParaRPr>
                    </a:p>
                  </a:txBody>
                  <a:tcPr marL="9525" marR="9525" marT="9525" marB="0" anchor="b"/>
                </a:tc>
                <a:tc>
                  <a:txBody>
                    <a:bodyPr/>
                    <a:lstStyle/>
                    <a:p>
                      <a:pPr algn="r" fontAlgn="b"/>
                      <a:r>
                        <a:rPr lang="en-US" sz="1600" u="none" strike="noStrike">
                          <a:effectLst/>
                        </a:rPr>
                        <a:t>2%</a:t>
                      </a:r>
                      <a:endParaRPr lang="en-US" sz="1600" b="0" i="0" u="none" strike="noStrike">
                        <a:effectLst/>
                        <a:latin typeface="Microsoft Sans Serif"/>
                      </a:endParaRPr>
                    </a:p>
                  </a:txBody>
                  <a:tcPr marL="9525" marR="9525" marT="9525" marB="0" anchor="b"/>
                </a:tc>
              </a:tr>
              <a:tr h="316111">
                <a:tc>
                  <a:txBody>
                    <a:bodyPr/>
                    <a:lstStyle/>
                    <a:p>
                      <a:pPr algn="l" fontAlgn="b"/>
                      <a:r>
                        <a:rPr lang="en-US" sz="1600" b="0" u="none" strike="noStrike" dirty="0">
                          <a:effectLst/>
                        </a:rPr>
                        <a:t>Instituted</a:t>
                      </a:r>
                      <a:r>
                        <a:rPr lang="en-US" sz="1600" b="1" u="none" strike="noStrike" dirty="0">
                          <a:effectLst/>
                        </a:rPr>
                        <a:t> water conservation </a:t>
                      </a:r>
                      <a:r>
                        <a:rPr lang="en-US" sz="1600" b="0" u="none" strike="noStrike" dirty="0">
                          <a:effectLst/>
                        </a:rPr>
                        <a:t>program</a:t>
                      </a:r>
                      <a:endParaRPr lang="en-US" sz="1600" b="0" i="0" u="none" strike="noStrike" dirty="0">
                        <a:effectLst/>
                        <a:latin typeface="Microsoft Sans Serif"/>
                      </a:endParaRPr>
                    </a:p>
                  </a:txBody>
                  <a:tcPr marL="9525" marR="9525" marT="9525" marB="0" anchor="b"/>
                </a:tc>
                <a:tc>
                  <a:txBody>
                    <a:bodyPr/>
                    <a:lstStyle/>
                    <a:p>
                      <a:pPr algn="ctr" fontAlgn="ctr"/>
                      <a:r>
                        <a:rPr lang="en-US" sz="1600" u="none" strike="noStrike">
                          <a:effectLst/>
                        </a:rPr>
                        <a:t>50%</a:t>
                      </a:r>
                      <a:endParaRPr lang="en-US" sz="1600" b="0" i="0" u="none" strike="noStrike">
                        <a:effectLst/>
                        <a:latin typeface="Microsoft Sans Serif"/>
                      </a:endParaRPr>
                    </a:p>
                  </a:txBody>
                  <a:tcPr marL="9525" marR="9525" marT="9525" marB="0" anchor="ctr"/>
                </a:tc>
                <a:tc>
                  <a:txBody>
                    <a:bodyPr/>
                    <a:lstStyle/>
                    <a:p>
                      <a:pPr algn="r" fontAlgn="b"/>
                      <a:r>
                        <a:rPr lang="en-US" sz="1600" u="none" strike="noStrike" dirty="0">
                          <a:effectLst/>
                        </a:rPr>
                        <a:t>52%</a:t>
                      </a:r>
                      <a:endParaRPr lang="en-US" sz="1600" b="0" i="0" u="none" strike="noStrike" dirty="0">
                        <a:effectLst/>
                        <a:latin typeface="Microsoft Sans Serif"/>
                      </a:endParaRPr>
                    </a:p>
                  </a:txBody>
                  <a:tcPr marL="9525" marR="9525" marT="9525" marB="0" anchor="b"/>
                </a:tc>
                <a:tc>
                  <a:txBody>
                    <a:bodyPr/>
                    <a:lstStyle/>
                    <a:p>
                      <a:pPr algn="r" fontAlgn="b"/>
                      <a:r>
                        <a:rPr lang="en-US" sz="1600" u="none" strike="noStrike">
                          <a:effectLst/>
                        </a:rPr>
                        <a:t>48%</a:t>
                      </a:r>
                      <a:endParaRPr lang="en-US" sz="1600" b="0" i="0" u="none" strike="noStrike">
                        <a:effectLst/>
                        <a:latin typeface="Microsoft Sans Serif"/>
                      </a:endParaRPr>
                    </a:p>
                  </a:txBody>
                  <a:tcPr marL="9525" marR="9525" marT="9525" marB="0" anchor="b"/>
                </a:tc>
                <a:tc>
                  <a:txBody>
                    <a:bodyPr/>
                    <a:lstStyle/>
                    <a:p>
                      <a:pPr algn="r" fontAlgn="b"/>
                      <a:r>
                        <a:rPr lang="en-US" sz="1600" u="none" strike="noStrike">
                          <a:effectLst/>
                        </a:rPr>
                        <a:t>0%</a:t>
                      </a:r>
                      <a:endParaRPr lang="en-US" sz="1600" b="0" i="0" u="none" strike="noStrike">
                        <a:effectLst/>
                        <a:latin typeface="Microsoft Sans Serif"/>
                      </a:endParaRPr>
                    </a:p>
                  </a:txBody>
                  <a:tcPr marL="9525" marR="9525" marT="9525" marB="0" anchor="b"/>
                </a:tc>
              </a:tr>
              <a:tr h="316111">
                <a:tc>
                  <a:txBody>
                    <a:bodyPr/>
                    <a:lstStyle/>
                    <a:p>
                      <a:pPr algn="l" fontAlgn="b"/>
                      <a:r>
                        <a:rPr lang="en-US" sz="1600" b="0" u="none" strike="noStrike" dirty="0">
                          <a:effectLst/>
                        </a:rPr>
                        <a:t>Developed</a:t>
                      </a:r>
                      <a:r>
                        <a:rPr lang="en-US" sz="1600" b="1" u="none" strike="noStrike" dirty="0">
                          <a:effectLst/>
                        </a:rPr>
                        <a:t> drought plan</a:t>
                      </a:r>
                      <a:endParaRPr lang="en-US" sz="1600" b="1" i="0" u="none" strike="noStrike" dirty="0">
                        <a:effectLst/>
                        <a:latin typeface="Microsoft Sans Serif"/>
                      </a:endParaRPr>
                    </a:p>
                  </a:txBody>
                  <a:tcPr marL="9525" marR="9525" marT="9525" marB="0" anchor="b"/>
                </a:tc>
                <a:tc>
                  <a:txBody>
                    <a:bodyPr/>
                    <a:lstStyle/>
                    <a:p>
                      <a:pPr algn="ctr" fontAlgn="ctr"/>
                      <a:r>
                        <a:rPr lang="en-US" sz="1600" u="none" strike="noStrike" dirty="0">
                          <a:effectLst/>
                        </a:rPr>
                        <a:t>45%</a:t>
                      </a:r>
                      <a:endParaRPr lang="en-US" sz="1600" b="0" i="0" u="none" strike="noStrike" dirty="0">
                        <a:effectLst/>
                        <a:latin typeface="Microsoft Sans Serif"/>
                      </a:endParaRPr>
                    </a:p>
                  </a:txBody>
                  <a:tcPr marL="9525" marR="9525" marT="9525" marB="0" anchor="ctr"/>
                </a:tc>
                <a:tc>
                  <a:txBody>
                    <a:bodyPr/>
                    <a:lstStyle/>
                    <a:p>
                      <a:pPr algn="r" fontAlgn="b"/>
                      <a:r>
                        <a:rPr lang="en-US" sz="1600" u="none" strike="noStrike">
                          <a:effectLst/>
                        </a:rPr>
                        <a:t>36%</a:t>
                      </a:r>
                      <a:endParaRPr lang="en-US" sz="1600" b="0" i="0" u="none" strike="noStrike">
                        <a:effectLst/>
                        <a:latin typeface="Microsoft Sans Serif"/>
                      </a:endParaRPr>
                    </a:p>
                  </a:txBody>
                  <a:tcPr marL="9525" marR="9525" marT="9525" marB="0" anchor="b"/>
                </a:tc>
                <a:tc>
                  <a:txBody>
                    <a:bodyPr/>
                    <a:lstStyle/>
                    <a:p>
                      <a:pPr algn="r" fontAlgn="b"/>
                      <a:r>
                        <a:rPr lang="en-US" sz="1600" u="none" strike="noStrike" dirty="0">
                          <a:effectLst/>
                        </a:rPr>
                        <a:t>59%</a:t>
                      </a:r>
                      <a:endParaRPr lang="en-US" sz="1600" b="0" i="0" u="none" strike="noStrike" dirty="0">
                        <a:effectLst/>
                        <a:latin typeface="Microsoft Sans Serif"/>
                      </a:endParaRPr>
                    </a:p>
                  </a:txBody>
                  <a:tcPr marL="9525" marR="9525" marT="9525" marB="0" anchor="b"/>
                </a:tc>
                <a:tc>
                  <a:txBody>
                    <a:bodyPr/>
                    <a:lstStyle/>
                    <a:p>
                      <a:pPr algn="r" fontAlgn="b"/>
                      <a:r>
                        <a:rPr lang="en-US" sz="1600" u="none" strike="noStrike">
                          <a:effectLst/>
                        </a:rPr>
                        <a:t>5%</a:t>
                      </a:r>
                      <a:endParaRPr lang="en-US" sz="1600" b="0" i="0" u="none" strike="noStrike">
                        <a:effectLst/>
                        <a:latin typeface="Microsoft Sans Serif"/>
                      </a:endParaRPr>
                    </a:p>
                  </a:txBody>
                  <a:tcPr marL="9525" marR="9525" marT="9525" marB="0" anchor="b"/>
                </a:tc>
              </a:tr>
              <a:tr h="316111">
                <a:tc>
                  <a:txBody>
                    <a:bodyPr/>
                    <a:lstStyle/>
                    <a:p>
                      <a:pPr algn="l" fontAlgn="b"/>
                      <a:r>
                        <a:rPr lang="en-US" sz="1600" b="1" u="none" strike="noStrike" dirty="0">
                          <a:effectLst/>
                        </a:rPr>
                        <a:t>Trained personnel</a:t>
                      </a:r>
                      <a:endParaRPr lang="en-US" sz="1600" b="1" i="0" u="none" strike="noStrike" dirty="0">
                        <a:effectLst/>
                        <a:latin typeface="Microsoft Sans Serif"/>
                      </a:endParaRPr>
                    </a:p>
                  </a:txBody>
                  <a:tcPr marL="9525" marR="9525" marT="9525" marB="0" anchor="b"/>
                </a:tc>
                <a:tc>
                  <a:txBody>
                    <a:bodyPr/>
                    <a:lstStyle/>
                    <a:p>
                      <a:pPr algn="ctr" fontAlgn="ctr"/>
                      <a:r>
                        <a:rPr lang="en-US" sz="1600" u="none" strike="noStrike">
                          <a:effectLst/>
                        </a:rPr>
                        <a:t>43%</a:t>
                      </a:r>
                      <a:endParaRPr lang="en-US" sz="1600" b="0" i="0" u="none" strike="noStrike">
                        <a:effectLst/>
                        <a:latin typeface="Microsoft Sans Serif"/>
                      </a:endParaRPr>
                    </a:p>
                  </a:txBody>
                  <a:tcPr marL="9525" marR="9525" marT="9525" marB="0" anchor="ctr"/>
                </a:tc>
                <a:tc>
                  <a:txBody>
                    <a:bodyPr/>
                    <a:lstStyle/>
                    <a:p>
                      <a:pPr algn="r" fontAlgn="b"/>
                      <a:r>
                        <a:rPr lang="en-US" sz="1600" u="none" strike="noStrike">
                          <a:effectLst/>
                        </a:rPr>
                        <a:t>48%</a:t>
                      </a:r>
                      <a:endParaRPr lang="en-US" sz="1600" b="0" i="0" u="none" strike="noStrike">
                        <a:effectLst/>
                        <a:latin typeface="Microsoft Sans Serif"/>
                      </a:endParaRPr>
                    </a:p>
                  </a:txBody>
                  <a:tcPr marL="9525" marR="9525" marT="9525" marB="0" anchor="b"/>
                </a:tc>
                <a:tc>
                  <a:txBody>
                    <a:bodyPr/>
                    <a:lstStyle/>
                    <a:p>
                      <a:pPr algn="r" fontAlgn="b"/>
                      <a:r>
                        <a:rPr lang="en-US" sz="1600" u="none" strike="noStrike" dirty="0">
                          <a:effectLst/>
                        </a:rPr>
                        <a:t>52%</a:t>
                      </a:r>
                      <a:endParaRPr lang="en-US" sz="1600" b="0" i="0" u="none" strike="noStrike" dirty="0">
                        <a:effectLst/>
                        <a:latin typeface="Microsoft Sans Serif"/>
                      </a:endParaRPr>
                    </a:p>
                  </a:txBody>
                  <a:tcPr marL="9525" marR="9525" marT="9525" marB="0" anchor="b"/>
                </a:tc>
                <a:tc>
                  <a:txBody>
                    <a:bodyPr/>
                    <a:lstStyle/>
                    <a:p>
                      <a:pPr algn="r" fontAlgn="b"/>
                      <a:r>
                        <a:rPr lang="en-US" sz="1600" u="none" strike="noStrike">
                          <a:effectLst/>
                        </a:rPr>
                        <a:t>0%</a:t>
                      </a:r>
                      <a:endParaRPr lang="en-US" sz="1600" b="0" i="0" u="none" strike="noStrike">
                        <a:effectLst/>
                        <a:latin typeface="Microsoft Sans Serif"/>
                      </a:endParaRPr>
                    </a:p>
                  </a:txBody>
                  <a:tcPr marL="9525" marR="9525" marT="9525" marB="0" anchor="b"/>
                </a:tc>
              </a:tr>
              <a:tr h="316111">
                <a:tc>
                  <a:txBody>
                    <a:bodyPr/>
                    <a:lstStyle/>
                    <a:p>
                      <a:pPr algn="l" fontAlgn="b"/>
                      <a:r>
                        <a:rPr lang="en-US" sz="1600" b="0" u="none" strike="noStrike" dirty="0">
                          <a:effectLst/>
                        </a:rPr>
                        <a:t>Developed</a:t>
                      </a:r>
                      <a:r>
                        <a:rPr lang="en-US" sz="1600" b="1" u="none" strike="noStrike" dirty="0">
                          <a:effectLst/>
                        </a:rPr>
                        <a:t> emergency management plan</a:t>
                      </a:r>
                      <a:endParaRPr lang="en-US" sz="1600" b="1" i="0" u="none" strike="noStrike" dirty="0">
                        <a:effectLst/>
                        <a:latin typeface="Microsoft Sans Serif"/>
                      </a:endParaRPr>
                    </a:p>
                  </a:txBody>
                  <a:tcPr marL="9525" marR="9525" marT="9525" marB="0" anchor="b"/>
                </a:tc>
                <a:tc>
                  <a:txBody>
                    <a:bodyPr/>
                    <a:lstStyle/>
                    <a:p>
                      <a:pPr algn="ctr" fontAlgn="ctr"/>
                      <a:r>
                        <a:rPr lang="en-US" sz="1600" u="none" strike="noStrike">
                          <a:effectLst/>
                        </a:rPr>
                        <a:t>34%</a:t>
                      </a:r>
                      <a:endParaRPr lang="en-US" sz="1600" b="0" i="0" u="none" strike="noStrike">
                        <a:effectLst/>
                        <a:latin typeface="Microsoft Sans Serif"/>
                      </a:endParaRPr>
                    </a:p>
                  </a:txBody>
                  <a:tcPr marL="9525" marR="9525" marT="9525" marB="0" anchor="ctr"/>
                </a:tc>
                <a:tc>
                  <a:txBody>
                    <a:bodyPr/>
                    <a:lstStyle/>
                    <a:p>
                      <a:pPr algn="r" fontAlgn="b"/>
                      <a:r>
                        <a:rPr lang="en-US" sz="1600" u="none" strike="noStrike">
                          <a:effectLst/>
                        </a:rPr>
                        <a:t>27%</a:t>
                      </a:r>
                      <a:endParaRPr lang="en-US" sz="1600" b="0" i="0" u="none" strike="noStrike">
                        <a:effectLst/>
                        <a:latin typeface="Microsoft Sans Serif"/>
                      </a:endParaRPr>
                    </a:p>
                  </a:txBody>
                  <a:tcPr marL="9525" marR="9525" marT="9525" marB="0" anchor="b"/>
                </a:tc>
                <a:tc>
                  <a:txBody>
                    <a:bodyPr/>
                    <a:lstStyle/>
                    <a:p>
                      <a:pPr algn="r" fontAlgn="b"/>
                      <a:r>
                        <a:rPr lang="en-US" sz="1600" u="none" strike="noStrike" dirty="0">
                          <a:effectLst/>
                        </a:rPr>
                        <a:t>60%</a:t>
                      </a:r>
                      <a:endParaRPr lang="en-US" sz="1600" b="0" i="0" u="none" strike="noStrike" dirty="0">
                        <a:effectLst/>
                        <a:latin typeface="Microsoft Sans Serif"/>
                      </a:endParaRPr>
                    </a:p>
                  </a:txBody>
                  <a:tcPr marL="9525" marR="9525" marT="9525" marB="0" anchor="b"/>
                </a:tc>
                <a:tc>
                  <a:txBody>
                    <a:bodyPr/>
                    <a:lstStyle/>
                    <a:p>
                      <a:pPr algn="r" fontAlgn="b"/>
                      <a:r>
                        <a:rPr lang="en-US" sz="1600" u="none" strike="noStrike">
                          <a:effectLst/>
                        </a:rPr>
                        <a:t>13%</a:t>
                      </a:r>
                      <a:endParaRPr lang="en-US" sz="1600" b="0" i="0" u="none" strike="noStrike">
                        <a:effectLst/>
                        <a:latin typeface="Microsoft Sans Serif"/>
                      </a:endParaRPr>
                    </a:p>
                  </a:txBody>
                  <a:tcPr marL="9525" marR="9525" marT="9525" marB="0" anchor="b"/>
                </a:tc>
              </a:tr>
              <a:tr h="316111">
                <a:tc>
                  <a:txBody>
                    <a:bodyPr/>
                    <a:lstStyle/>
                    <a:p>
                      <a:pPr algn="l" fontAlgn="b"/>
                      <a:r>
                        <a:rPr lang="en-US" sz="1600" b="0" u="none" strike="noStrike" dirty="0">
                          <a:effectLst/>
                        </a:rPr>
                        <a:t>Increased</a:t>
                      </a:r>
                      <a:r>
                        <a:rPr lang="en-US" sz="1600" b="1" u="none" strike="noStrike" dirty="0">
                          <a:effectLst/>
                        </a:rPr>
                        <a:t> storage</a:t>
                      </a:r>
                      <a:endParaRPr lang="en-US" sz="1600" b="1" i="0" u="none" strike="noStrike" dirty="0">
                        <a:effectLst/>
                        <a:latin typeface="Microsoft Sans Serif"/>
                      </a:endParaRPr>
                    </a:p>
                  </a:txBody>
                  <a:tcPr marL="9525" marR="9525" marT="9525" marB="0" anchor="b"/>
                </a:tc>
                <a:tc>
                  <a:txBody>
                    <a:bodyPr/>
                    <a:lstStyle/>
                    <a:p>
                      <a:pPr algn="ctr" fontAlgn="ctr"/>
                      <a:r>
                        <a:rPr lang="en-US" sz="1600" u="none" strike="noStrike" dirty="0">
                          <a:effectLst/>
                        </a:rPr>
                        <a:t>32%</a:t>
                      </a:r>
                      <a:endParaRPr lang="en-US" sz="1600" b="0" i="0" u="none" strike="noStrike" dirty="0">
                        <a:effectLst/>
                        <a:latin typeface="Microsoft Sans Serif"/>
                      </a:endParaRPr>
                    </a:p>
                  </a:txBody>
                  <a:tcPr marL="9525" marR="9525" marT="9525" marB="0" anchor="ctr"/>
                </a:tc>
                <a:tc>
                  <a:txBody>
                    <a:bodyPr/>
                    <a:lstStyle/>
                    <a:p>
                      <a:pPr algn="r" fontAlgn="b"/>
                      <a:r>
                        <a:rPr lang="en-US" sz="1600" b="1" u="none" strike="noStrike" dirty="0">
                          <a:effectLst/>
                        </a:rPr>
                        <a:t>67%</a:t>
                      </a:r>
                      <a:endParaRPr lang="en-US" sz="1600" b="1" i="0" u="none" strike="noStrike" dirty="0">
                        <a:effectLst/>
                        <a:latin typeface="Microsoft Sans Serif"/>
                      </a:endParaRPr>
                    </a:p>
                  </a:txBody>
                  <a:tcPr marL="9525" marR="9525" marT="9525" marB="0" anchor="b"/>
                </a:tc>
                <a:tc>
                  <a:txBody>
                    <a:bodyPr/>
                    <a:lstStyle/>
                    <a:p>
                      <a:pPr algn="r" fontAlgn="b"/>
                      <a:r>
                        <a:rPr lang="en-US" sz="1600" u="none" strike="noStrike" dirty="0">
                          <a:effectLst/>
                        </a:rPr>
                        <a:t>33%</a:t>
                      </a:r>
                      <a:endParaRPr lang="en-US" sz="1600" b="0" i="0" u="none" strike="noStrike" dirty="0">
                        <a:effectLst/>
                        <a:latin typeface="Microsoft Sans Serif"/>
                      </a:endParaRPr>
                    </a:p>
                  </a:txBody>
                  <a:tcPr marL="9525" marR="9525" marT="9525" marB="0" anchor="b"/>
                </a:tc>
                <a:tc>
                  <a:txBody>
                    <a:bodyPr/>
                    <a:lstStyle/>
                    <a:p>
                      <a:pPr algn="r" fontAlgn="b"/>
                      <a:r>
                        <a:rPr lang="en-US" sz="1600" u="none" strike="noStrike">
                          <a:effectLst/>
                        </a:rPr>
                        <a:t>0%</a:t>
                      </a:r>
                      <a:endParaRPr lang="en-US" sz="1600" b="0" i="0" u="none" strike="noStrike">
                        <a:effectLst/>
                        <a:latin typeface="Microsoft Sans Serif"/>
                      </a:endParaRPr>
                    </a:p>
                  </a:txBody>
                  <a:tcPr marL="9525" marR="9525" marT="9525" marB="0" anchor="b"/>
                </a:tc>
              </a:tr>
              <a:tr h="316111">
                <a:tc>
                  <a:txBody>
                    <a:bodyPr/>
                    <a:lstStyle/>
                    <a:p>
                      <a:pPr algn="l" fontAlgn="b"/>
                      <a:r>
                        <a:rPr lang="en-US" sz="1600" b="1" u="none" strike="noStrike" dirty="0" err="1">
                          <a:effectLst/>
                        </a:rPr>
                        <a:t>Transbasin</a:t>
                      </a:r>
                      <a:r>
                        <a:rPr lang="en-US" sz="1600" b="1" u="none" strike="noStrike" dirty="0">
                          <a:effectLst/>
                        </a:rPr>
                        <a:t> diversion</a:t>
                      </a:r>
                      <a:endParaRPr lang="en-US" sz="1600" b="1" i="0" u="none" strike="noStrike" dirty="0">
                        <a:effectLst/>
                        <a:latin typeface="Microsoft Sans Serif"/>
                      </a:endParaRPr>
                    </a:p>
                  </a:txBody>
                  <a:tcPr marL="9525" marR="9525" marT="9525" marB="0" anchor="b"/>
                </a:tc>
                <a:tc>
                  <a:txBody>
                    <a:bodyPr/>
                    <a:lstStyle/>
                    <a:p>
                      <a:pPr algn="ctr" fontAlgn="ctr"/>
                      <a:r>
                        <a:rPr lang="en-US" sz="1600" u="none" strike="noStrike" dirty="0">
                          <a:effectLst/>
                        </a:rPr>
                        <a:t>25%</a:t>
                      </a:r>
                      <a:endParaRPr lang="en-US" sz="1600" b="0" i="0" u="none" strike="noStrike" dirty="0">
                        <a:effectLst/>
                        <a:latin typeface="Microsoft Sans Serif"/>
                      </a:endParaRPr>
                    </a:p>
                  </a:txBody>
                  <a:tcPr marL="9525" marR="9525" marT="9525" marB="0" anchor="ctr"/>
                </a:tc>
                <a:tc>
                  <a:txBody>
                    <a:bodyPr/>
                    <a:lstStyle/>
                    <a:p>
                      <a:pPr algn="r" fontAlgn="b"/>
                      <a:r>
                        <a:rPr lang="en-US" sz="1600" b="1" u="none" strike="noStrike" dirty="0">
                          <a:effectLst/>
                        </a:rPr>
                        <a:t>67%</a:t>
                      </a:r>
                      <a:endParaRPr lang="en-US" sz="1600" b="1" i="0" u="none" strike="noStrike" dirty="0">
                        <a:effectLst/>
                        <a:latin typeface="Microsoft Sans Serif"/>
                      </a:endParaRPr>
                    </a:p>
                  </a:txBody>
                  <a:tcPr marL="9525" marR="9525" marT="9525" marB="0" anchor="b"/>
                </a:tc>
                <a:tc>
                  <a:txBody>
                    <a:bodyPr/>
                    <a:lstStyle/>
                    <a:p>
                      <a:pPr algn="r" fontAlgn="b"/>
                      <a:r>
                        <a:rPr lang="en-US" sz="1600" u="none" strike="noStrike" dirty="0">
                          <a:effectLst/>
                        </a:rPr>
                        <a:t>33%</a:t>
                      </a:r>
                      <a:endParaRPr lang="en-US" sz="1600" b="0" i="0" u="none" strike="noStrike" dirty="0">
                        <a:effectLst/>
                        <a:latin typeface="Microsoft Sans Serif"/>
                      </a:endParaRPr>
                    </a:p>
                  </a:txBody>
                  <a:tcPr marL="9525" marR="9525" marT="9525" marB="0" anchor="b"/>
                </a:tc>
                <a:tc>
                  <a:txBody>
                    <a:bodyPr/>
                    <a:lstStyle/>
                    <a:p>
                      <a:pPr algn="r" fontAlgn="b"/>
                      <a:r>
                        <a:rPr lang="en-US" sz="1600" u="none" strike="noStrike" dirty="0">
                          <a:effectLst/>
                        </a:rPr>
                        <a:t>0%</a:t>
                      </a:r>
                      <a:endParaRPr lang="en-US" sz="1600" b="0" i="0" u="none" strike="noStrike" dirty="0">
                        <a:effectLst/>
                        <a:latin typeface="Microsoft Sans Serif"/>
                      </a:endParaRPr>
                    </a:p>
                  </a:txBody>
                  <a:tcPr marL="9525" marR="9525" marT="9525" marB="0" anchor="b"/>
                </a:tc>
              </a:tr>
              <a:tr h="316111">
                <a:tc>
                  <a:txBody>
                    <a:bodyPr/>
                    <a:lstStyle/>
                    <a:p>
                      <a:pPr algn="l" fontAlgn="b"/>
                      <a:r>
                        <a:rPr lang="en-US" sz="1600" b="0" u="none" strike="noStrike" dirty="0">
                          <a:effectLst/>
                        </a:rPr>
                        <a:t>Purchased</a:t>
                      </a:r>
                      <a:r>
                        <a:rPr lang="en-US" sz="1600" b="1" u="none" strike="noStrike" dirty="0">
                          <a:effectLst/>
                        </a:rPr>
                        <a:t> water rights or shares</a:t>
                      </a:r>
                      <a:endParaRPr lang="en-US" sz="1600" b="1" i="0" u="none" strike="noStrike" dirty="0">
                        <a:effectLst/>
                        <a:latin typeface="Microsoft Sans Serif"/>
                      </a:endParaRPr>
                    </a:p>
                  </a:txBody>
                  <a:tcPr marL="9525" marR="9525" marT="9525" marB="0" anchor="b"/>
                </a:tc>
                <a:tc>
                  <a:txBody>
                    <a:bodyPr/>
                    <a:lstStyle/>
                    <a:p>
                      <a:pPr algn="ctr" fontAlgn="ctr"/>
                      <a:r>
                        <a:rPr lang="en-US" sz="1600" u="none" strike="noStrike">
                          <a:effectLst/>
                        </a:rPr>
                        <a:t>25%</a:t>
                      </a:r>
                      <a:endParaRPr lang="en-US" sz="1600" b="0" i="0" u="none" strike="noStrike">
                        <a:effectLst/>
                        <a:latin typeface="Microsoft Sans Serif"/>
                      </a:endParaRPr>
                    </a:p>
                  </a:txBody>
                  <a:tcPr marL="9525" marR="9525" marT="9525" marB="0" anchor="ctr"/>
                </a:tc>
                <a:tc>
                  <a:txBody>
                    <a:bodyPr/>
                    <a:lstStyle/>
                    <a:p>
                      <a:pPr algn="r" fontAlgn="b"/>
                      <a:r>
                        <a:rPr lang="en-US" sz="1600" u="none" strike="noStrike" dirty="0">
                          <a:effectLst/>
                        </a:rPr>
                        <a:t>54%</a:t>
                      </a:r>
                      <a:endParaRPr lang="en-US" sz="1600" b="0" i="0" u="none" strike="noStrike" dirty="0">
                        <a:effectLst/>
                        <a:latin typeface="Microsoft Sans Serif"/>
                      </a:endParaRPr>
                    </a:p>
                  </a:txBody>
                  <a:tcPr marL="9525" marR="9525" marT="9525" marB="0" anchor="b"/>
                </a:tc>
                <a:tc>
                  <a:txBody>
                    <a:bodyPr/>
                    <a:lstStyle/>
                    <a:p>
                      <a:pPr algn="r" fontAlgn="b"/>
                      <a:r>
                        <a:rPr lang="en-US" sz="1600" u="none" strike="noStrike" dirty="0">
                          <a:effectLst/>
                        </a:rPr>
                        <a:t>31%</a:t>
                      </a:r>
                      <a:endParaRPr lang="en-US" sz="1600" b="0" i="0" u="none" strike="noStrike" dirty="0">
                        <a:effectLst/>
                        <a:latin typeface="Microsoft Sans Serif"/>
                      </a:endParaRPr>
                    </a:p>
                  </a:txBody>
                  <a:tcPr marL="9525" marR="9525" marT="9525" marB="0" anchor="b"/>
                </a:tc>
                <a:tc>
                  <a:txBody>
                    <a:bodyPr/>
                    <a:lstStyle/>
                    <a:p>
                      <a:pPr algn="r" fontAlgn="b"/>
                      <a:r>
                        <a:rPr lang="en-US" sz="1600" u="none" strike="noStrike" dirty="0">
                          <a:effectLst/>
                        </a:rPr>
                        <a:t>15%</a:t>
                      </a:r>
                      <a:endParaRPr lang="en-US" sz="1600" b="0" i="0" u="none" strike="noStrike" dirty="0">
                        <a:effectLst/>
                        <a:latin typeface="Microsoft Sans Serif"/>
                      </a:endParaRPr>
                    </a:p>
                  </a:txBody>
                  <a:tcPr marL="9525" marR="9525" marT="9525" marB="0" anchor="b"/>
                </a:tc>
              </a:tr>
              <a:tr h="754787">
                <a:tc>
                  <a:txBody>
                    <a:bodyPr/>
                    <a:lstStyle/>
                    <a:p>
                      <a:pPr algn="l" fontAlgn="b"/>
                      <a:r>
                        <a:rPr lang="en-US" sz="1600" b="1" u="none" strike="noStrike" dirty="0" smtClean="0">
                          <a:effectLst/>
                        </a:rPr>
                        <a:t>Financial incentives (rates, surcharges, budgets)</a:t>
                      </a:r>
                      <a:endParaRPr lang="en-US" sz="1600" b="1" i="0" u="none" strike="noStrike" dirty="0">
                        <a:effectLst/>
                        <a:latin typeface="Microsoft Sans Serif"/>
                      </a:endParaRPr>
                    </a:p>
                  </a:txBody>
                  <a:tcPr marL="9525" marR="9525" marT="9525" marB="0" anchor="b"/>
                </a:tc>
                <a:tc>
                  <a:txBody>
                    <a:bodyPr/>
                    <a:lstStyle/>
                    <a:p>
                      <a:pPr algn="ctr" fontAlgn="ctr"/>
                      <a:endParaRPr lang="en-US" sz="1600" u="none" strike="noStrike" dirty="0" smtClean="0">
                        <a:effectLst/>
                      </a:endParaRPr>
                    </a:p>
                    <a:p>
                      <a:pPr algn="ctr" fontAlgn="ctr"/>
                      <a:endParaRPr lang="en-US" sz="1600" u="none" strike="noStrike" dirty="0" smtClean="0">
                        <a:effectLst/>
                      </a:endParaRPr>
                    </a:p>
                    <a:p>
                      <a:pPr algn="ctr" fontAlgn="ctr"/>
                      <a:r>
                        <a:rPr lang="en-US" sz="1600" u="none" strike="noStrike" dirty="0" smtClean="0">
                          <a:effectLst/>
                        </a:rPr>
                        <a:t>25</a:t>
                      </a:r>
                      <a:r>
                        <a:rPr lang="en-US" sz="1600" u="none" strike="noStrike" dirty="0">
                          <a:effectLst/>
                        </a:rPr>
                        <a:t>%</a:t>
                      </a:r>
                      <a:endParaRPr lang="en-US" sz="1600" b="0" i="0" u="none" strike="noStrike" dirty="0">
                        <a:effectLst/>
                        <a:latin typeface="Microsoft Sans Serif"/>
                      </a:endParaRPr>
                    </a:p>
                  </a:txBody>
                  <a:tcPr marL="9525" marR="9525" marT="9525" marB="0" anchor="ctr"/>
                </a:tc>
                <a:tc>
                  <a:txBody>
                    <a:bodyPr/>
                    <a:lstStyle/>
                    <a:p>
                      <a:pPr algn="r" fontAlgn="b"/>
                      <a:r>
                        <a:rPr lang="en-US" sz="1600" u="none" strike="noStrike" dirty="0">
                          <a:effectLst/>
                        </a:rPr>
                        <a:t>33%</a:t>
                      </a:r>
                      <a:endParaRPr lang="en-US" sz="1600" b="0" i="0" u="none" strike="noStrike" dirty="0">
                        <a:effectLst/>
                        <a:latin typeface="Microsoft Sans Serif"/>
                      </a:endParaRPr>
                    </a:p>
                  </a:txBody>
                  <a:tcPr marL="9525" marR="9525" marT="9525" marB="0" anchor="b"/>
                </a:tc>
                <a:tc>
                  <a:txBody>
                    <a:bodyPr/>
                    <a:lstStyle/>
                    <a:p>
                      <a:pPr algn="r" fontAlgn="b"/>
                      <a:r>
                        <a:rPr lang="en-US" sz="1600" u="none" strike="noStrike" dirty="0">
                          <a:effectLst/>
                        </a:rPr>
                        <a:t>67%</a:t>
                      </a:r>
                      <a:endParaRPr lang="en-US" sz="1600" b="0" i="0" u="none" strike="noStrike" dirty="0">
                        <a:effectLst/>
                        <a:latin typeface="Microsoft Sans Serif"/>
                      </a:endParaRPr>
                    </a:p>
                  </a:txBody>
                  <a:tcPr marL="9525" marR="9525" marT="9525" marB="0" anchor="b"/>
                </a:tc>
                <a:tc>
                  <a:txBody>
                    <a:bodyPr/>
                    <a:lstStyle/>
                    <a:p>
                      <a:pPr algn="r" fontAlgn="b"/>
                      <a:r>
                        <a:rPr lang="en-US" sz="1600" u="none" strike="noStrike" dirty="0">
                          <a:effectLst/>
                        </a:rPr>
                        <a:t>0%</a:t>
                      </a:r>
                      <a:endParaRPr lang="en-US" sz="1600" b="0" i="0" u="none" strike="noStrike" dirty="0">
                        <a:effectLst/>
                        <a:latin typeface="Microsoft Sans Serif"/>
                      </a:endParaRPr>
                    </a:p>
                  </a:txBody>
                  <a:tcPr marL="9525" marR="9525" marT="9525" marB="0" anchor="b"/>
                </a:tc>
              </a:tr>
              <a:tr h="316111">
                <a:tc>
                  <a:txBody>
                    <a:bodyPr/>
                    <a:lstStyle/>
                    <a:p>
                      <a:pPr algn="l" fontAlgn="b"/>
                      <a:r>
                        <a:rPr lang="en-US" sz="1600" b="0" u="none" strike="noStrike" dirty="0">
                          <a:effectLst/>
                        </a:rPr>
                        <a:t>Instituted </a:t>
                      </a:r>
                      <a:r>
                        <a:rPr lang="en-US" sz="1600" b="1" u="none" strike="noStrike" dirty="0">
                          <a:effectLst/>
                        </a:rPr>
                        <a:t>outdoor water restrictions</a:t>
                      </a:r>
                      <a:endParaRPr lang="en-US" sz="1600" b="1" i="0" u="none" strike="noStrike" dirty="0">
                        <a:effectLst/>
                        <a:latin typeface="Microsoft Sans Serif"/>
                      </a:endParaRPr>
                    </a:p>
                  </a:txBody>
                  <a:tcPr marL="9525" marR="9525" marT="9525" marB="0" anchor="b"/>
                </a:tc>
                <a:tc>
                  <a:txBody>
                    <a:bodyPr/>
                    <a:lstStyle/>
                    <a:p>
                      <a:pPr algn="ctr" fontAlgn="ctr"/>
                      <a:r>
                        <a:rPr lang="en-US" sz="1600" u="none" strike="noStrike" dirty="0">
                          <a:effectLst/>
                        </a:rPr>
                        <a:t>21%</a:t>
                      </a:r>
                      <a:endParaRPr lang="en-US" sz="1600" b="0" i="0" u="none" strike="noStrike" dirty="0">
                        <a:effectLst/>
                        <a:latin typeface="Microsoft Sans Serif"/>
                      </a:endParaRPr>
                    </a:p>
                  </a:txBody>
                  <a:tcPr marL="9525" marR="9525" marT="9525" marB="0" anchor="ctr"/>
                </a:tc>
                <a:tc>
                  <a:txBody>
                    <a:bodyPr/>
                    <a:lstStyle/>
                    <a:p>
                      <a:pPr algn="r" fontAlgn="b"/>
                      <a:r>
                        <a:rPr lang="en-US" sz="1600" b="1" u="none" strike="noStrike" dirty="0">
                          <a:effectLst/>
                        </a:rPr>
                        <a:t>73%</a:t>
                      </a:r>
                      <a:endParaRPr lang="en-US" sz="1600" b="1" i="0" u="none" strike="noStrike" dirty="0">
                        <a:effectLst/>
                        <a:latin typeface="Microsoft Sans Serif"/>
                      </a:endParaRPr>
                    </a:p>
                  </a:txBody>
                  <a:tcPr marL="9525" marR="9525" marT="9525" marB="0" anchor="b"/>
                </a:tc>
                <a:tc>
                  <a:txBody>
                    <a:bodyPr/>
                    <a:lstStyle/>
                    <a:p>
                      <a:pPr algn="r" fontAlgn="b"/>
                      <a:r>
                        <a:rPr lang="en-US" sz="1600" b="0" u="none" strike="noStrike" dirty="0">
                          <a:effectLst/>
                        </a:rPr>
                        <a:t>27%</a:t>
                      </a:r>
                      <a:endParaRPr lang="en-US" sz="1600" b="0" i="0" u="none" strike="noStrike" dirty="0">
                        <a:effectLst/>
                        <a:latin typeface="Microsoft Sans Serif"/>
                      </a:endParaRPr>
                    </a:p>
                  </a:txBody>
                  <a:tcPr marL="9525" marR="9525" marT="9525" marB="0" anchor="b"/>
                </a:tc>
                <a:tc>
                  <a:txBody>
                    <a:bodyPr/>
                    <a:lstStyle/>
                    <a:p>
                      <a:pPr algn="r" fontAlgn="b"/>
                      <a:r>
                        <a:rPr lang="en-US" sz="1600" u="none" strike="noStrike" dirty="0">
                          <a:effectLst/>
                        </a:rPr>
                        <a:t>0%</a:t>
                      </a:r>
                      <a:endParaRPr lang="en-US" sz="1600" b="0" i="0" u="none" strike="noStrike" dirty="0">
                        <a:effectLst/>
                        <a:latin typeface="Microsoft Sans Serif"/>
                      </a:endParaRPr>
                    </a:p>
                  </a:txBody>
                  <a:tcPr marL="9525" marR="9525" marT="9525" marB="0" anchor="b"/>
                </a:tc>
              </a:tr>
              <a:tr h="316111">
                <a:tc>
                  <a:txBody>
                    <a:bodyPr/>
                    <a:lstStyle/>
                    <a:p>
                      <a:pPr algn="l" fontAlgn="b"/>
                      <a:r>
                        <a:rPr lang="en-US" sz="1600" b="0" u="none" strike="noStrike" dirty="0">
                          <a:effectLst/>
                        </a:rPr>
                        <a:t>Changed</a:t>
                      </a:r>
                      <a:r>
                        <a:rPr lang="en-US" sz="1600" b="1" u="none" strike="noStrike" dirty="0">
                          <a:effectLst/>
                        </a:rPr>
                        <a:t> staffing </a:t>
                      </a:r>
                      <a:r>
                        <a:rPr lang="en-US" sz="1600" b="0" u="none" strike="noStrike" dirty="0">
                          <a:effectLst/>
                        </a:rPr>
                        <a:t>level</a:t>
                      </a:r>
                      <a:endParaRPr lang="en-US" sz="1600" b="0" i="0" u="none" strike="noStrike" dirty="0">
                        <a:effectLst/>
                        <a:latin typeface="Microsoft Sans Serif"/>
                      </a:endParaRPr>
                    </a:p>
                  </a:txBody>
                  <a:tcPr marL="9525" marR="9525" marT="9525" marB="0" anchor="b"/>
                </a:tc>
                <a:tc>
                  <a:txBody>
                    <a:bodyPr/>
                    <a:lstStyle/>
                    <a:p>
                      <a:pPr algn="ctr" fontAlgn="ctr"/>
                      <a:r>
                        <a:rPr lang="en-US" sz="1600" u="none" strike="noStrike" dirty="0">
                          <a:effectLst/>
                        </a:rPr>
                        <a:t>21%</a:t>
                      </a:r>
                      <a:endParaRPr lang="en-US" sz="1600" b="0" i="0" u="none" strike="noStrike" dirty="0">
                        <a:effectLst/>
                        <a:latin typeface="Microsoft Sans Serif"/>
                      </a:endParaRPr>
                    </a:p>
                  </a:txBody>
                  <a:tcPr marL="9525" marR="9525" marT="9525" marB="0" anchor="ctr"/>
                </a:tc>
                <a:tc>
                  <a:txBody>
                    <a:bodyPr/>
                    <a:lstStyle/>
                    <a:p>
                      <a:pPr algn="r" fontAlgn="b"/>
                      <a:r>
                        <a:rPr lang="en-US" sz="1600" u="none" strike="noStrike" dirty="0">
                          <a:effectLst/>
                        </a:rPr>
                        <a:t>40%</a:t>
                      </a:r>
                      <a:endParaRPr lang="en-US" sz="1600" b="0" i="0" u="none" strike="noStrike" dirty="0">
                        <a:effectLst/>
                        <a:latin typeface="Microsoft Sans Serif"/>
                      </a:endParaRPr>
                    </a:p>
                  </a:txBody>
                  <a:tcPr marL="9525" marR="9525" marT="9525" marB="0" anchor="b"/>
                </a:tc>
                <a:tc>
                  <a:txBody>
                    <a:bodyPr/>
                    <a:lstStyle/>
                    <a:p>
                      <a:pPr algn="r" fontAlgn="b"/>
                      <a:r>
                        <a:rPr lang="en-US" sz="1600" u="none" strike="noStrike" dirty="0">
                          <a:effectLst/>
                        </a:rPr>
                        <a:t>60%</a:t>
                      </a:r>
                      <a:endParaRPr lang="en-US" sz="1600" b="0" i="0" u="none" strike="noStrike" dirty="0">
                        <a:effectLst/>
                        <a:latin typeface="Microsoft Sans Serif"/>
                      </a:endParaRPr>
                    </a:p>
                  </a:txBody>
                  <a:tcPr marL="9525" marR="9525" marT="9525" marB="0" anchor="b"/>
                </a:tc>
                <a:tc>
                  <a:txBody>
                    <a:bodyPr/>
                    <a:lstStyle/>
                    <a:p>
                      <a:pPr algn="r" fontAlgn="b"/>
                      <a:r>
                        <a:rPr lang="en-US" sz="1600" u="none" strike="noStrike" dirty="0">
                          <a:effectLst/>
                        </a:rPr>
                        <a:t>0%</a:t>
                      </a:r>
                      <a:endParaRPr lang="en-US" sz="1600" b="0" i="0" u="none" strike="noStrike" dirty="0">
                        <a:effectLst/>
                        <a:latin typeface="Microsoft Sans Serif"/>
                      </a:endParaRPr>
                    </a:p>
                  </a:txBody>
                  <a:tcPr marL="9525" marR="9525" marT="9525" marB="0" anchor="b"/>
                </a:tc>
              </a:tr>
              <a:tr h="712041">
                <a:tc gridSpan="5">
                  <a:txBody>
                    <a:bodyPr/>
                    <a:lstStyle/>
                    <a:p>
                      <a:pPr algn="l" fontAlgn="b"/>
                      <a:r>
                        <a:rPr lang="en-US" sz="1600" b="0" i="0" u="none" strike="noStrike" dirty="0" smtClean="0">
                          <a:effectLst/>
                          <a:latin typeface="Microsoft Sans Serif"/>
                        </a:rPr>
                        <a:t>*Other products used by at least half of respondents: U.S. Drought</a:t>
                      </a:r>
                      <a:r>
                        <a:rPr lang="en-US" sz="1600" b="0" i="0" u="none" strike="noStrike" baseline="0" dirty="0" smtClean="0">
                          <a:effectLst/>
                          <a:latin typeface="Microsoft Sans Serif"/>
                        </a:rPr>
                        <a:t> Monitor, U.S. Seasonal Drought Outlook, Climate Prediction Center Precipitation and Temperature Products, CBRFC Forecast Briefings, NRCS State Basin Outlook Reports	</a:t>
                      </a:r>
                      <a:endParaRPr lang="en-US" sz="1600" b="0" i="0" u="none" strike="noStrike" dirty="0">
                        <a:effectLst/>
                        <a:latin typeface="Microsoft Sans Serif"/>
                      </a:endParaRPr>
                    </a:p>
                  </a:txBody>
                  <a:tcPr marL="9525" marR="9525" marT="9525" marB="0" anchor="b"/>
                </a:tc>
                <a:tc hMerge="1">
                  <a:txBody>
                    <a:bodyPr/>
                    <a:lstStyle/>
                    <a:p>
                      <a:pPr algn="ctr" fontAlgn="ctr"/>
                      <a:endParaRPr lang="en-US" sz="1600" b="0" i="0" u="none" strike="noStrike" dirty="0">
                        <a:effectLst/>
                        <a:latin typeface="Microsoft Sans Serif"/>
                      </a:endParaRPr>
                    </a:p>
                  </a:txBody>
                  <a:tcPr marL="9525" marR="9525" marT="9525" marB="0" anchor="ctr"/>
                </a:tc>
                <a:tc hMerge="1">
                  <a:txBody>
                    <a:bodyPr/>
                    <a:lstStyle/>
                    <a:p>
                      <a:pPr algn="r" fontAlgn="b"/>
                      <a:endParaRPr lang="en-US" sz="1600" b="0" i="0" u="none" strike="noStrike" dirty="0">
                        <a:effectLst/>
                        <a:latin typeface="Microsoft Sans Serif"/>
                      </a:endParaRPr>
                    </a:p>
                  </a:txBody>
                  <a:tcPr marL="9525" marR="9525" marT="9525" marB="0" anchor="b"/>
                </a:tc>
                <a:tc hMerge="1">
                  <a:txBody>
                    <a:bodyPr/>
                    <a:lstStyle/>
                    <a:p>
                      <a:pPr algn="r" fontAlgn="b"/>
                      <a:endParaRPr lang="en-US" sz="1600" b="0" i="0" u="none" strike="noStrike" dirty="0">
                        <a:effectLst/>
                        <a:latin typeface="Microsoft Sans Serif"/>
                      </a:endParaRPr>
                    </a:p>
                  </a:txBody>
                  <a:tcPr marL="9525" marR="9525" marT="9525" marB="0" anchor="b"/>
                </a:tc>
                <a:tc hMerge="1">
                  <a:txBody>
                    <a:bodyPr/>
                    <a:lstStyle/>
                    <a:p>
                      <a:pPr algn="r" fontAlgn="b"/>
                      <a:endParaRPr lang="en-US" sz="1600" b="0" i="0" u="none" strike="noStrike" dirty="0">
                        <a:effectLst/>
                        <a:latin typeface="Microsoft Sans Serif"/>
                      </a:endParaRPr>
                    </a:p>
                  </a:txBody>
                  <a:tcPr marL="9525" marR="9525" marT="9525" marB="0" anchor="b"/>
                </a:tc>
              </a:tr>
            </a:tbl>
          </a:graphicData>
        </a:graphic>
      </p:graphicFrame>
      <p:sp>
        <p:nvSpPr>
          <p:cNvPr id="5" name="Donut 4"/>
          <p:cNvSpPr/>
          <p:nvPr/>
        </p:nvSpPr>
        <p:spPr>
          <a:xfrm>
            <a:off x="4419600" y="1513114"/>
            <a:ext cx="914400" cy="315686"/>
          </a:xfrm>
          <a:prstGeom prst="donut">
            <a:avLst>
              <a:gd name="adj" fmla="val 1"/>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0000"/>
              </a:solidFill>
            </a:endParaRPr>
          </a:p>
        </p:txBody>
      </p:sp>
      <p:sp>
        <p:nvSpPr>
          <p:cNvPr id="6" name="Donut 5"/>
          <p:cNvSpPr/>
          <p:nvPr/>
        </p:nvSpPr>
        <p:spPr>
          <a:xfrm>
            <a:off x="5827786" y="5295900"/>
            <a:ext cx="919839" cy="380999"/>
          </a:xfrm>
          <a:prstGeom prst="donut">
            <a:avLst>
              <a:gd name="adj" fmla="val 3537"/>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rgbClr val="FF0000"/>
                </a:solidFill>
              </a:rPr>
              <a:t>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533400"/>
          </a:xfrm>
        </p:spPr>
        <p:txBody>
          <a:bodyPr/>
          <a:lstStyle/>
          <a:p>
            <a:pPr>
              <a:defRPr/>
            </a:pPr>
            <a:endParaRPr lang="en-US" dirty="0"/>
          </a:p>
        </p:txBody>
      </p:sp>
      <p:sp>
        <p:nvSpPr>
          <p:cNvPr id="3" name="Content Placeholder 2"/>
          <p:cNvSpPr>
            <a:spLocks noGrp="1"/>
          </p:cNvSpPr>
          <p:nvPr>
            <p:ph idx="1"/>
          </p:nvPr>
        </p:nvSpPr>
        <p:spPr>
          <a:xfrm>
            <a:off x="457200" y="533400"/>
            <a:ext cx="8229600" cy="5334000"/>
          </a:xfrm>
        </p:spPr>
        <p:txBody>
          <a:bodyPr/>
          <a:lstStyle/>
          <a:p>
            <a:pPr marL="0" indent="0">
              <a:buFont typeface="Wingdings" charset="2"/>
              <a:buNone/>
              <a:defRPr/>
            </a:pPr>
            <a:r>
              <a:rPr lang="en-US" dirty="0" smtClean="0"/>
              <a:t>Likelihood of using coping mechanisms in future</a:t>
            </a:r>
          </a:p>
          <a:p>
            <a:pPr marL="0" indent="0">
              <a:buFont typeface="Wingdings" charset="2"/>
              <a:buNone/>
              <a:defRPr/>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2605984445"/>
              </p:ext>
            </p:extLst>
          </p:nvPr>
        </p:nvGraphicFramePr>
        <p:xfrm>
          <a:off x="228600" y="1143007"/>
          <a:ext cx="8686800" cy="5592579"/>
        </p:xfrm>
        <a:graphic>
          <a:graphicData uri="http://schemas.openxmlformats.org/drawingml/2006/table">
            <a:tbl>
              <a:tblPr firstRow="1" bandRow="1">
                <a:tableStyleId>{5C22544A-7EE6-4342-B048-85BDC9FD1C3A}</a:tableStyleId>
              </a:tblPr>
              <a:tblGrid>
                <a:gridCol w="4343400"/>
                <a:gridCol w="1447800"/>
                <a:gridCol w="1447800"/>
                <a:gridCol w="1447800"/>
              </a:tblGrid>
              <a:tr h="319482">
                <a:tc>
                  <a:txBody>
                    <a:bodyPr/>
                    <a:lstStyle/>
                    <a:p>
                      <a:pPr algn="l" fontAlgn="ctr"/>
                      <a:r>
                        <a:rPr lang="en-US" sz="1050" b="1" i="0" u="none" strike="noStrike" dirty="0">
                          <a:solidFill>
                            <a:srgbClr val="000000"/>
                          </a:solidFill>
                          <a:effectLst/>
                          <a:latin typeface="Microsoft Sans Serif"/>
                        </a:rPr>
                        <a:t> </a:t>
                      </a:r>
                    </a:p>
                  </a:txBody>
                  <a:tcPr marL="9525" marR="9525" marT="9525" marB="0" anchor="ctr"/>
                </a:tc>
                <a:tc>
                  <a:txBody>
                    <a:bodyPr/>
                    <a:lstStyle/>
                    <a:p>
                      <a:pPr algn="ctr" fontAlgn="ctr"/>
                      <a:r>
                        <a:rPr lang="en-US" sz="1400" b="1" i="0" u="none" strike="noStrike" dirty="0">
                          <a:solidFill>
                            <a:schemeClr val="tx1"/>
                          </a:solidFill>
                          <a:effectLst/>
                          <a:latin typeface="Microsoft Sans Serif"/>
                        </a:rPr>
                        <a:t>Highly likely</a:t>
                      </a:r>
                    </a:p>
                  </a:txBody>
                  <a:tcPr marL="9525" marR="9525" marT="9525" marB="0" anchor="ctr"/>
                </a:tc>
                <a:tc>
                  <a:txBody>
                    <a:bodyPr/>
                    <a:lstStyle/>
                    <a:p>
                      <a:pPr algn="ctr" fontAlgn="ctr"/>
                      <a:r>
                        <a:rPr lang="en-US" sz="1400" b="1" i="0" u="none" strike="noStrike" dirty="0">
                          <a:solidFill>
                            <a:schemeClr val="tx1"/>
                          </a:solidFill>
                          <a:effectLst/>
                          <a:latin typeface="Microsoft Sans Serif"/>
                        </a:rPr>
                        <a:t>50/50 chance</a:t>
                      </a:r>
                    </a:p>
                  </a:txBody>
                  <a:tcPr marL="9525" marR="9525" marT="9525" marB="0" anchor="ctr"/>
                </a:tc>
                <a:tc>
                  <a:txBody>
                    <a:bodyPr/>
                    <a:lstStyle/>
                    <a:p>
                      <a:pPr algn="ctr" fontAlgn="ctr"/>
                      <a:r>
                        <a:rPr lang="en-US" sz="1400" b="1" i="0" u="none" strike="noStrike" dirty="0">
                          <a:solidFill>
                            <a:schemeClr val="tx1"/>
                          </a:solidFill>
                          <a:effectLst/>
                          <a:latin typeface="Microsoft Sans Serif"/>
                        </a:rPr>
                        <a:t>Highly unlikely</a:t>
                      </a:r>
                    </a:p>
                  </a:txBody>
                  <a:tcPr marL="9525" marR="9525" marT="9525" marB="0" anchor="ctr"/>
                </a:tc>
              </a:tr>
              <a:tr h="291051">
                <a:tc>
                  <a:txBody>
                    <a:bodyPr/>
                    <a:lstStyle/>
                    <a:p>
                      <a:pPr algn="l" fontAlgn="b"/>
                      <a:r>
                        <a:rPr lang="en-US" sz="1600" b="0" i="0" u="none" strike="noStrike" dirty="0">
                          <a:effectLst/>
                          <a:latin typeface="Microsoft Sans Serif"/>
                        </a:rPr>
                        <a:t>Increased use of </a:t>
                      </a:r>
                      <a:r>
                        <a:rPr lang="en-US" sz="1600" b="1" i="0" u="none" strike="noStrike" dirty="0">
                          <a:effectLst/>
                          <a:latin typeface="Microsoft Sans Serif"/>
                        </a:rPr>
                        <a:t>CBRFC forecasts</a:t>
                      </a:r>
                    </a:p>
                  </a:txBody>
                  <a:tcPr marL="9525" marR="9525" marT="9525" marB="0" anchor="b"/>
                </a:tc>
                <a:tc>
                  <a:txBody>
                    <a:bodyPr/>
                    <a:lstStyle/>
                    <a:p>
                      <a:pPr algn="ctr" fontAlgn="ctr"/>
                      <a:r>
                        <a:rPr lang="en-US" sz="1400" b="1" i="0" u="none" strike="noStrike" dirty="0">
                          <a:effectLst/>
                          <a:latin typeface="Microsoft Sans Serif"/>
                        </a:rPr>
                        <a:t>75%</a:t>
                      </a:r>
                    </a:p>
                  </a:txBody>
                  <a:tcPr marL="9525" marR="9525" marT="9525" marB="0" anchor="ctr"/>
                </a:tc>
                <a:tc>
                  <a:txBody>
                    <a:bodyPr/>
                    <a:lstStyle/>
                    <a:p>
                      <a:pPr algn="ctr" fontAlgn="ctr"/>
                      <a:r>
                        <a:rPr lang="en-US" sz="1400" b="0" i="0" u="none" strike="noStrike">
                          <a:effectLst/>
                          <a:latin typeface="Microsoft Sans Serif"/>
                        </a:rPr>
                        <a:t>20%</a:t>
                      </a:r>
                    </a:p>
                  </a:txBody>
                  <a:tcPr marL="9525" marR="9525" marT="9525" marB="0" anchor="ctr"/>
                </a:tc>
                <a:tc>
                  <a:txBody>
                    <a:bodyPr/>
                    <a:lstStyle/>
                    <a:p>
                      <a:pPr algn="ctr" fontAlgn="ctr"/>
                      <a:r>
                        <a:rPr lang="en-US" sz="1400" b="0" i="0" u="none" strike="noStrike">
                          <a:effectLst/>
                          <a:latin typeface="Microsoft Sans Serif"/>
                        </a:rPr>
                        <a:t>6%</a:t>
                      </a:r>
                    </a:p>
                  </a:txBody>
                  <a:tcPr marL="9525" marR="9525" marT="9525" marB="0" anchor="ctr"/>
                </a:tc>
              </a:tr>
              <a:tr h="328086">
                <a:tc>
                  <a:txBody>
                    <a:bodyPr/>
                    <a:lstStyle/>
                    <a:p>
                      <a:pPr algn="l" fontAlgn="b"/>
                      <a:r>
                        <a:rPr lang="en-US" sz="1600" b="0" i="0" u="none" strike="noStrike" dirty="0">
                          <a:effectLst/>
                          <a:latin typeface="Microsoft Sans Serif"/>
                        </a:rPr>
                        <a:t>Increased use of </a:t>
                      </a:r>
                      <a:r>
                        <a:rPr lang="en-US" sz="1600" b="1" i="0" u="none" strike="noStrike" dirty="0">
                          <a:effectLst/>
                          <a:latin typeface="Microsoft Sans Serif"/>
                        </a:rPr>
                        <a:t>other forecasts</a:t>
                      </a:r>
                    </a:p>
                  </a:txBody>
                  <a:tcPr marL="9525" marR="9525" marT="9525" marB="0" anchor="b"/>
                </a:tc>
                <a:tc>
                  <a:txBody>
                    <a:bodyPr/>
                    <a:lstStyle/>
                    <a:p>
                      <a:pPr algn="ctr" fontAlgn="ctr"/>
                      <a:r>
                        <a:rPr lang="en-US" sz="1400" b="0" i="0" u="none" strike="noStrike" dirty="0">
                          <a:effectLst/>
                          <a:latin typeface="Microsoft Sans Serif"/>
                        </a:rPr>
                        <a:t>73%</a:t>
                      </a:r>
                    </a:p>
                  </a:txBody>
                  <a:tcPr marL="9525" marR="9525" marT="9525" marB="0" anchor="ctr"/>
                </a:tc>
                <a:tc>
                  <a:txBody>
                    <a:bodyPr/>
                    <a:lstStyle/>
                    <a:p>
                      <a:pPr algn="ctr" fontAlgn="ctr"/>
                      <a:r>
                        <a:rPr lang="en-US" sz="1400" b="0" i="0" u="none" strike="noStrike">
                          <a:effectLst/>
                          <a:latin typeface="Microsoft Sans Serif"/>
                        </a:rPr>
                        <a:t>23%</a:t>
                      </a:r>
                    </a:p>
                  </a:txBody>
                  <a:tcPr marL="9525" marR="9525" marT="9525" marB="0" anchor="ctr"/>
                </a:tc>
                <a:tc>
                  <a:txBody>
                    <a:bodyPr/>
                    <a:lstStyle/>
                    <a:p>
                      <a:pPr algn="ctr" fontAlgn="ctr"/>
                      <a:r>
                        <a:rPr lang="en-US" sz="1400" b="0" i="0" u="none" strike="noStrike">
                          <a:effectLst/>
                          <a:latin typeface="Microsoft Sans Serif"/>
                        </a:rPr>
                        <a:t>4%</a:t>
                      </a:r>
                    </a:p>
                  </a:txBody>
                  <a:tcPr marL="9525" marR="9525" marT="9525" marB="0" anchor="ctr"/>
                </a:tc>
              </a:tr>
              <a:tr h="328086">
                <a:tc>
                  <a:txBody>
                    <a:bodyPr/>
                    <a:lstStyle/>
                    <a:p>
                      <a:pPr algn="l" fontAlgn="b"/>
                      <a:r>
                        <a:rPr lang="en-US" sz="1600" b="1" i="0" u="none" strike="noStrike" dirty="0">
                          <a:effectLst/>
                          <a:latin typeface="Microsoft Sans Serif"/>
                        </a:rPr>
                        <a:t>Train personnel</a:t>
                      </a:r>
                    </a:p>
                  </a:txBody>
                  <a:tcPr marL="9525" marR="9525" marT="9525" marB="0" anchor="b"/>
                </a:tc>
                <a:tc>
                  <a:txBody>
                    <a:bodyPr/>
                    <a:lstStyle/>
                    <a:p>
                      <a:pPr algn="ctr" fontAlgn="ctr"/>
                      <a:r>
                        <a:rPr lang="en-US" sz="1400" b="0" i="0" u="none" strike="noStrike" dirty="0">
                          <a:effectLst/>
                          <a:latin typeface="Microsoft Sans Serif"/>
                        </a:rPr>
                        <a:t>66%</a:t>
                      </a:r>
                    </a:p>
                  </a:txBody>
                  <a:tcPr marL="9525" marR="9525" marT="9525" marB="0" anchor="ctr"/>
                </a:tc>
                <a:tc>
                  <a:txBody>
                    <a:bodyPr/>
                    <a:lstStyle/>
                    <a:p>
                      <a:pPr algn="ctr" fontAlgn="ctr"/>
                      <a:r>
                        <a:rPr lang="en-US" sz="1400" b="0" i="0" u="none" strike="noStrike">
                          <a:effectLst/>
                          <a:latin typeface="Microsoft Sans Serif"/>
                        </a:rPr>
                        <a:t>17%</a:t>
                      </a:r>
                    </a:p>
                  </a:txBody>
                  <a:tcPr marL="9525" marR="9525" marT="9525" marB="0" anchor="ctr"/>
                </a:tc>
                <a:tc>
                  <a:txBody>
                    <a:bodyPr/>
                    <a:lstStyle/>
                    <a:p>
                      <a:pPr algn="ctr" fontAlgn="ctr"/>
                      <a:r>
                        <a:rPr lang="en-US" sz="1400" b="0" i="0" u="none" strike="noStrike">
                          <a:effectLst/>
                          <a:latin typeface="Microsoft Sans Serif"/>
                        </a:rPr>
                        <a:t>17%</a:t>
                      </a:r>
                    </a:p>
                  </a:txBody>
                  <a:tcPr marL="9525" marR="9525" marT="9525" marB="0" anchor="ctr"/>
                </a:tc>
              </a:tr>
              <a:tr h="328086">
                <a:tc>
                  <a:txBody>
                    <a:bodyPr/>
                    <a:lstStyle/>
                    <a:p>
                      <a:pPr algn="l" fontAlgn="b"/>
                      <a:r>
                        <a:rPr lang="en-US" sz="1600" b="0" i="0" u="none" strike="noStrike" dirty="0">
                          <a:effectLst/>
                          <a:latin typeface="Microsoft Sans Serif"/>
                        </a:rPr>
                        <a:t>Develop </a:t>
                      </a:r>
                      <a:r>
                        <a:rPr lang="en-US" sz="1600" b="1" i="0" u="none" strike="noStrike" dirty="0">
                          <a:effectLst/>
                          <a:latin typeface="Microsoft Sans Serif"/>
                        </a:rPr>
                        <a:t>drought plan</a:t>
                      </a:r>
                    </a:p>
                  </a:txBody>
                  <a:tcPr marL="9525" marR="9525" marT="9525" marB="0" anchor="b"/>
                </a:tc>
                <a:tc>
                  <a:txBody>
                    <a:bodyPr/>
                    <a:lstStyle/>
                    <a:p>
                      <a:pPr algn="ctr" fontAlgn="ctr"/>
                      <a:r>
                        <a:rPr lang="en-US" sz="1400" b="0" i="0" u="none" strike="noStrike" dirty="0">
                          <a:effectLst/>
                          <a:latin typeface="Microsoft Sans Serif"/>
                        </a:rPr>
                        <a:t>65%</a:t>
                      </a:r>
                    </a:p>
                  </a:txBody>
                  <a:tcPr marL="9525" marR="9525" marT="9525" marB="0" anchor="ctr"/>
                </a:tc>
                <a:tc>
                  <a:txBody>
                    <a:bodyPr/>
                    <a:lstStyle/>
                    <a:p>
                      <a:pPr algn="ctr" fontAlgn="ctr"/>
                      <a:r>
                        <a:rPr lang="en-US" sz="1400" b="0" i="0" u="none" strike="noStrike" dirty="0">
                          <a:effectLst/>
                          <a:latin typeface="Microsoft Sans Serif"/>
                        </a:rPr>
                        <a:t>13%</a:t>
                      </a:r>
                    </a:p>
                  </a:txBody>
                  <a:tcPr marL="9525" marR="9525" marT="9525" marB="0" anchor="ctr"/>
                </a:tc>
                <a:tc>
                  <a:txBody>
                    <a:bodyPr/>
                    <a:lstStyle/>
                    <a:p>
                      <a:pPr algn="ctr" fontAlgn="ctr"/>
                      <a:r>
                        <a:rPr lang="en-US" sz="1400" b="0" i="0" u="none" strike="noStrike">
                          <a:effectLst/>
                          <a:latin typeface="Microsoft Sans Serif"/>
                        </a:rPr>
                        <a:t>23%</a:t>
                      </a:r>
                    </a:p>
                  </a:txBody>
                  <a:tcPr marL="9525" marR="9525" marT="9525" marB="0" anchor="ctr"/>
                </a:tc>
              </a:tr>
              <a:tr h="328086">
                <a:tc>
                  <a:txBody>
                    <a:bodyPr/>
                    <a:lstStyle/>
                    <a:p>
                      <a:pPr algn="l" fontAlgn="b"/>
                      <a:r>
                        <a:rPr lang="en-US" sz="1600" b="0" i="0" u="none" strike="noStrike" dirty="0">
                          <a:effectLst/>
                          <a:latin typeface="Microsoft Sans Serif"/>
                        </a:rPr>
                        <a:t>Institute </a:t>
                      </a:r>
                      <a:r>
                        <a:rPr lang="en-US" sz="1600" b="1" i="0" u="none" strike="noStrike" dirty="0">
                          <a:effectLst/>
                          <a:latin typeface="Microsoft Sans Serif"/>
                        </a:rPr>
                        <a:t>water conservation </a:t>
                      </a:r>
                      <a:r>
                        <a:rPr lang="en-US" sz="1600" b="0" i="0" u="none" strike="noStrike" dirty="0">
                          <a:effectLst/>
                          <a:latin typeface="Microsoft Sans Serif"/>
                        </a:rPr>
                        <a:t>program</a:t>
                      </a:r>
                    </a:p>
                  </a:txBody>
                  <a:tcPr marL="9525" marR="9525" marT="9525" marB="0" anchor="b"/>
                </a:tc>
                <a:tc>
                  <a:txBody>
                    <a:bodyPr/>
                    <a:lstStyle/>
                    <a:p>
                      <a:pPr algn="ctr" fontAlgn="ctr"/>
                      <a:r>
                        <a:rPr lang="en-US" sz="1400" b="0" i="0" u="none" strike="noStrike" dirty="0">
                          <a:effectLst/>
                          <a:latin typeface="Microsoft Sans Serif"/>
                        </a:rPr>
                        <a:t>63%</a:t>
                      </a:r>
                    </a:p>
                  </a:txBody>
                  <a:tcPr marL="9525" marR="9525" marT="9525" marB="0" anchor="ctr"/>
                </a:tc>
                <a:tc>
                  <a:txBody>
                    <a:bodyPr/>
                    <a:lstStyle/>
                    <a:p>
                      <a:pPr algn="ctr" fontAlgn="ctr"/>
                      <a:r>
                        <a:rPr lang="en-US" sz="1400" b="0" i="0" u="none" strike="noStrike" dirty="0">
                          <a:effectLst/>
                          <a:latin typeface="Microsoft Sans Serif"/>
                        </a:rPr>
                        <a:t>8%</a:t>
                      </a:r>
                    </a:p>
                  </a:txBody>
                  <a:tcPr marL="9525" marR="9525" marT="9525" marB="0" anchor="ctr"/>
                </a:tc>
                <a:tc>
                  <a:txBody>
                    <a:bodyPr/>
                    <a:lstStyle/>
                    <a:p>
                      <a:pPr algn="ctr" fontAlgn="ctr"/>
                      <a:r>
                        <a:rPr lang="en-US" sz="1400" b="0" i="0" u="none" strike="noStrike">
                          <a:effectLst/>
                          <a:latin typeface="Microsoft Sans Serif"/>
                        </a:rPr>
                        <a:t>29%</a:t>
                      </a:r>
                    </a:p>
                  </a:txBody>
                  <a:tcPr marL="9525" marR="9525" marT="9525" marB="0" anchor="ctr"/>
                </a:tc>
              </a:tr>
              <a:tr h="328086">
                <a:tc>
                  <a:txBody>
                    <a:bodyPr/>
                    <a:lstStyle/>
                    <a:p>
                      <a:pPr algn="l" fontAlgn="b"/>
                      <a:r>
                        <a:rPr lang="en-US" sz="1600" b="0" i="0" u="none" strike="noStrike" dirty="0">
                          <a:effectLst/>
                          <a:latin typeface="Microsoft Sans Serif"/>
                        </a:rPr>
                        <a:t>Develop </a:t>
                      </a:r>
                      <a:r>
                        <a:rPr lang="en-US" sz="1600" b="1" i="0" u="none" strike="noStrike" dirty="0">
                          <a:effectLst/>
                          <a:latin typeface="Microsoft Sans Serif"/>
                        </a:rPr>
                        <a:t>emergency management </a:t>
                      </a:r>
                      <a:r>
                        <a:rPr lang="en-US" sz="1600" b="0" i="0" u="none" strike="noStrike" dirty="0">
                          <a:effectLst/>
                          <a:latin typeface="Microsoft Sans Serif"/>
                        </a:rPr>
                        <a:t>plan</a:t>
                      </a:r>
                    </a:p>
                  </a:txBody>
                  <a:tcPr marL="9525" marR="9525" marT="9525" marB="0" anchor="b"/>
                </a:tc>
                <a:tc>
                  <a:txBody>
                    <a:bodyPr/>
                    <a:lstStyle/>
                    <a:p>
                      <a:pPr algn="ctr" fontAlgn="ctr"/>
                      <a:r>
                        <a:rPr lang="en-US" sz="1400" b="0" i="0" u="none" strike="noStrike" dirty="0">
                          <a:effectLst/>
                          <a:latin typeface="Microsoft Sans Serif"/>
                        </a:rPr>
                        <a:t>45%</a:t>
                      </a:r>
                    </a:p>
                  </a:txBody>
                  <a:tcPr marL="9525" marR="9525" marT="9525" marB="0" anchor="ctr"/>
                </a:tc>
                <a:tc>
                  <a:txBody>
                    <a:bodyPr/>
                    <a:lstStyle/>
                    <a:p>
                      <a:pPr algn="ctr" fontAlgn="ctr"/>
                      <a:r>
                        <a:rPr lang="en-US" sz="1400" b="0" i="0" u="none" strike="noStrike" dirty="0">
                          <a:effectLst/>
                          <a:latin typeface="Microsoft Sans Serif"/>
                        </a:rPr>
                        <a:t>18%</a:t>
                      </a:r>
                    </a:p>
                  </a:txBody>
                  <a:tcPr marL="9525" marR="9525" marT="9525" marB="0" anchor="ctr"/>
                </a:tc>
                <a:tc>
                  <a:txBody>
                    <a:bodyPr/>
                    <a:lstStyle/>
                    <a:p>
                      <a:pPr algn="ctr" fontAlgn="ctr"/>
                      <a:r>
                        <a:rPr lang="en-US" sz="1400" b="0" i="0" u="none" strike="noStrike">
                          <a:effectLst/>
                          <a:latin typeface="Microsoft Sans Serif"/>
                        </a:rPr>
                        <a:t>37%</a:t>
                      </a:r>
                    </a:p>
                  </a:txBody>
                  <a:tcPr marL="9525" marR="9525" marT="9525" marB="0" anchor="ctr"/>
                </a:tc>
              </a:tr>
              <a:tr h="328086">
                <a:tc>
                  <a:txBody>
                    <a:bodyPr/>
                    <a:lstStyle/>
                    <a:p>
                      <a:pPr algn="l" fontAlgn="b"/>
                      <a:r>
                        <a:rPr lang="en-US" sz="1600" b="0" i="0" u="none" strike="noStrike" dirty="0">
                          <a:effectLst/>
                          <a:latin typeface="Microsoft Sans Serif"/>
                        </a:rPr>
                        <a:t>Purchase </a:t>
                      </a:r>
                      <a:r>
                        <a:rPr lang="en-US" sz="1600" b="1" i="0" u="none" strike="noStrike" dirty="0">
                          <a:effectLst/>
                          <a:latin typeface="Microsoft Sans Serif"/>
                        </a:rPr>
                        <a:t>water rights or shares</a:t>
                      </a:r>
                    </a:p>
                  </a:txBody>
                  <a:tcPr marL="9525" marR="9525" marT="9525" marB="0" anchor="b"/>
                </a:tc>
                <a:tc>
                  <a:txBody>
                    <a:bodyPr/>
                    <a:lstStyle/>
                    <a:p>
                      <a:pPr algn="ctr" fontAlgn="ctr"/>
                      <a:r>
                        <a:rPr lang="en-US" sz="1400" b="0" i="0" u="none" strike="noStrike">
                          <a:effectLst/>
                          <a:latin typeface="Microsoft Sans Serif"/>
                        </a:rPr>
                        <a:t>37%</a:t>
                      </a:r>
                    </a:p>
                  </a:txBody>
                  <a:tcPr marL="9525" marR="9525" marT="9525" marB="0" anchor="ctr"/>
                </a:tc>
                <a:tc>
                  <a:txBody>
                    <a:bodyPr/>
                    <a:lstStyle/>
                    <a:p>
                      <a:pPr algn="ctr" fontAlgn="ctr"/>
                      <a:r>
                        <a:rPr lang="en-US" sz="1400" b="0" i="0" u="none" strike="noStrike" dirty="0">
                          <a:effectLst/>
                          <a:latin typeface="Microsoft Sans Serif"/>
                        </a:rPr>
                        <a:t>14%</a:t>
                      </a:r>
                    </a:p>
                  </a:txBody>
                  <a:tcPr marL="9525" marR="9525" marT="9525" marB="0" anchor="ctr"/>
                </a:tc>
                <a:tc>
                  <a:txBody>
                    <a:bodyPr/>
                    <a:lstStyle/>
                    <a:p>
                      <a:pPr algn="ctr" fontAlgn="ctr"/>
                      <a:r>
                        <a:rPr lang="en-US" sz="1400" b="0" i="0" u="none" strike="noStrike">
                          <a:effectLst/>
                          <a:latin typeface="Microsoft Sans Serif"/>
                        </a:rPr>
                        <a:t>49%</a:t>
                      </a:r>
                    </a:p>
                  </a:txBody>
                  <a:tcPr marL="9525" marR="9525" marT="9525" marB="0" anchor="ctr"/>
                </a:tc>
              </a:tr>
              <a:tr h="328086">
                <a:tc>
                  <a:txBody>
                    <a:bodyPr/>
                    <a:lstStyle/>
                    <a:p>
                      <a:pPr algn="l" fontAlgn="b"/>
                      <a:r>
                        <a:rPr lang="en-US" sz="1600" b="1" i="0" u="none" strike="noStrike" dirty="0" err="1">
                          <a:effectLst/>
                          <a:latin typeface="Microsoft Sans Serif"/>
                        </a:rPr>
                        <a:t>Transbasin</a:t>
                      </a:r>
                      <a:r>
                        <a:rPr lang="en-US" sz="1600" b="1" i="0" u="none" strike="noStrike" dirty="0">
                          <a:effectLst/>
                          <a:latin typeface="Microsoft Sans Serif"/>
                        </a:rPr>
                        <a:t> diversion</a:t>
                      </a:r>
                    </a:p>
                  </a:txBody>
                  <a:tcPr marL="9525" marR="9525" marT="9525" marB="0" anchor="b"/>
                </a:tc>
                <a:tc>
                  <a:txBody>
                    <a:bodyPr/>
                    <a:lstStyle/>
                    <a:p>
                      <a:pPr algn="ctr" fontAlgn="ctr"/>
                      <a:r>
                        <a:rPr lang="en-US" sz="1400" b="0" i="0" u="none" strike="noStrike">
                          <a:effectLst/>
                          <a:latin typeface="Microsoft Sans Serif"/>
                        </a:rPr>
                        <a:t>35%</a:t>
                      </a:r>
                    </a:p>
                  </a:txBody>
                  <a:tcPr marL="9525" marR="9525" marT="9525" marB="0" anchor="ctr"/>
                </a:tc>
                <a:tc>
                  <a:txBody>
                    <a:bodyPr/>
                    <a:lstStyle/>
                    <a:p>
                      <a:pPr algn="ctr" fontAlgn="ctr"/>
                      <a:r>
                        <a:rPr lang="en-US" sz="1400" b="0" i="0" u="none" strike="noStrike" dirty="0">
                          <a:effectLst/>
                          <a:latin typeface="Microsoft Sans Serif"/>
                        </a:rPr>
                        <a:t>9%</a:t>
                      </a:r>
                    </a:p>
                  </a:txBody>
                  <a:tcPr marL="9525" marR="9525" marT="9525" marB="0" anchor="ctr"/>
                </a:tc>
                <a:tc>
                  <a:txBody>
                    <a:bodyPr/>
                    <a:lstStyle/>
                    <a:p>
                      <a:pPr algn="ctr" fontAlgn="ctr"/>
                      <a:r>
                        <a:rPr lang="en-US" sz="1400" b="0" i="0" u="none" strike="noStrike">
                          <a:effectLst/>
                          <a:latin typeface="Microsoft Sans Serif"/>
                        </a:rPr>
                        <a:t>56%</a:t>
                      </a:r>
                    </a:p>
                  </a:txBody>
                  <a:tcPr marL="9525" marR="9525" marT="9525" marB="0" anchor="ctr"/>
                </a:tc>
              </a:tr>
              <a:tr h="482212">
                <a:tc>
                  <a:txBody>
                    <a:bodyPr/>
                    <a:lstStyle/>
                    <a:p>
                      <a:pPr algn="l" fontAlgn="b"/>
                      <a:r>
                        <a:rPr lang="en-US" sz="1600" b="1" i="0" u="none" strike="noStrike" dirty="0" smtClean="0">
                          <a:effectLst/>
                          <a:latin typeface="Microsoft Sans Serif"/>
                        </a:rPr>
                        <a:t>Financial</a:t>
                      </a:r>
                      <a:r>
                        <a:rPr lang="en-US" sz="1600" b="0" i="0" u="none" strike="noStrike" baseline="0" dirty="0" smtClean="0">
                          <a:effectLst/>
                          <a:latin typeface="Microsoft Sans Serif"/>
                        </a:rPr>
                        <a:t> incentives (rates, surcharges, budgets)</a:t>
                      </a:r>
                      <a:endParaRPr lang="en-US" sz="1600" b="0" i="0" u="none" strike="noStrike" dirty="0">
                        <a:effectLst/>
                        <a:latin typeface="Microsoft Sans Serif"/>
                      </a:endParaRPr>
                    </a:p>
                  </a:txBody>
                  <a:tcPr marL="9525" marR="9525" marT="9525" marB="0" anchor="b"/>
                </a:tc>
                <a:tc>
                  <a:txBody>
                    <a:bodyPr/>
                    <a:lstStyle/>
                    <a:p>
                      <a:pPr algn="ctr" fontAlgn="ctr"/>
                      <a:r>
                        <a:rPr lang="en-US" sz="1400" b="0" i="0" u="none" strike="noStrike">
                          <a:effectLst/>
                          <a:latin typeface="Microsoft Sans Serif"/>
                        </a:rPr>
                        <a:t>34%</a:t>
                      </a:r>
                    </a:p>
                  </a:txBody>
                  <a:tcPr marL="9525" marR="9525" marT="9525" marB="0" anchor="ctr"/>
                </a:tc>
                <a:tc>
                  <a:txBody>
                    <a:bodyPr/>
                    <a:lstStyle/>
                    <a:p>
                      <a:pPr algn="ctr" fontAlgn="ctr"/>
                      <a:r>
                        <a:rPr lang="en-US" sz="1400" b="0" i="0" u="none" strike="noStrike" dirty="0">
                          <a:effectLst/>
                          <a:latin typeface="Microsoft Sans Serif"/>
                        </a:rPr>
                        <a:t>16%</a:t>
                      </a:r>
                    </a:p>
                  </a:txBody>
                  <a:tcPr marL="9525" marR="9525" marT="9525" marB="0" anchor="ctr"/>
                </a:tc>
                <a:tc>
                  <a:txBody>
                    <a:bodyPr/>
                    <a:lstStyle/>
                    <a:p>
                      <a:pPr algn="ctr" fontAlgn="ctr"/>
                      <a:r>
                        <a:rPr lang="en-US" sz="1400" b="0" i="0" u="none" strike="noStrike" dirty="0">
                          <a:effectLst/>
                          <a:latin typeface="Microsoft Sans Serif"/>
                        </a:rPr>
                        <a:t>50%</a:t>
                      </a:r>
                    </a:p>
                  </a:txBody>
                  <a:tcPr marL="9525" marR="9525" marT="9525" marB="0" anchor="ctr"/>
                </a:tc>
              </a:tr>
              <a:tr h="328086">
                <a:tc>
                  <a:txBody>
                    <a:bodyPr/>
                    <a:lstStyle/>
                    <a:p>
                      <a:pPr algn="l" fontAlgn="b"/>
                      <a:r>
                        <a:rPr lang="en-US" sz="1600" b="0" i="0" u="none" strike="noStrike" dirty="0">
                          <a:effectLst/>
                          <a:latin typeface="Microsoft Sans Serif"/>
                        </a:rPr>
                        <a:t>Increase </a:t>
                      </a:r>
                      <a:r>
                        <a:rPr lang="en-US" sz="1600" b="1" i="0" u="none" strike="noStrike" dirty="0">
                          <a:effectLst/>
                          <a:latin typeface="Microsoft Sans Serif"/>
                        </a:rPr>
                        <a:t>storage</a:t>
                      </a:r>
                    </a:p>
                  </a:txBody>
                  <a:tcPr marL="9525" marR="9525" marT="9525" marB="0" anchor="b"/>
                </a:tc>
                <a:tc>
                  <a:txBody>
                    <a:bodyPr/>
                    <a:lstStyle/>
                    <a:p>
                      <a:pPr algn="ctr" fontAlgn="ctr"/>
                      <a:r>
                        <a:rPr lang="en-US" sz="1400" b="0" i="0" u="none" strike="noStrike">
                          <a:effectLst/>
                          <a:latin typeface="Microsoft Sans Serif"/>
                        </a:rPr>
                        <a:t>32%</a:t>
                      </a:r>
                    </a:p>
                  </a:txBody>
                  <a:tcPr marL="9525" marR="9525" marT="9525" marB="0" anchor="ctr"/>
                </a:tc>
                <a:tc>
                  <a:txBody>
                    <a:bodyPr/>
                    <a:lstStyle/>
                    <a:p>
                      <a:pPr algn="ctr" fontAlgn="ctr"/>
                      <a:r>
                        <a:rPr lang="en-US" sz="1400" b="0" i="0" u="none" strike="noStrike" dirty="0">
                          <a:effectLst/>
                          <a:latin typeface="Microsoft Sans Serif"/>
                        </a:rPr>
                        <a:t>21%</a:t>
                      </a:r>
                    </a:p>
                  </a:txBody>
                  <a:tcPr marL="9525" marR="9525" marT="9525" marB="0" anchor="ctr"/>
                </a:tc>
                <a:tc>
                  <a:txBody>
                    <a:bodyPr/>
                    <a:lstStyle/>
                    <a:p>
                      <a:pPr algn="ctr" fontAlgn="ctr"/>
                      <a:r>
                        <a:rPr lang="en-US" sz="1400" b="0" i="0" u="none" strike="noStrike" dirty="0">
                          <a:effectLst/>
                          <a:latin typeface="Microsoft Sans Serif"/>
                        </a:rPr>
                        <a:t>47%</a:t>
                      </a:r>
                    </a:p>
                  </a:txBody>
                  <a:tcPr marL="9525" marR="9525" marT="9525" marB="0" anchor="ctr"/>
                </a:tc>
              </a:tr>
              <a:tr h="328086">
                <a:tc>
                  <a:txBody>
                    <a:bodyPr/>
                    <a:lstStyle/>
                    <a:p>
                      <a:pPr algn="l" fontAlgn="b"/>
                      <a:r>
                        <a:rPr lang="en-US" sz="1600" b="1" i="0" u="none" strike="noStrike" dirty="0">
                          <a:effectLst/>
                          <a:latin typeface="Microsoft Sans Serif"/>
                        </a:rPr>
                        <a:t>Lease alternative water so</a:t>
                      </a:r>
                      <a:r>
                        <a:rPr lang="en-US" sz="1600" b="0" i="0" u="none" strike="noStrike" dirty="0">
                          <a:effectLst/>
                          <a:latin typeface="Microsoft Sans Serif"/>
                        </a:rPr>
                        <a:t>urce/use water bank</a:t>
                      </a:r>
                    </a:p>
                  </a:txBody>
                  <a:tcPr marL="9525" marR="9525" marT="9525" marB="0" anchor="b"/>
                </a:tc>
                <a:tc>
                  <a:txBody>
                    <a:bodyPr/>
                    <a:lstStyle/>
                    <a:p>
                      <a:pPr algn="ctr" fontAlgn="ctr"/>
                      <a:r>
                        <a:rPr lang="en-US" sz="1400" b="0" i="0" u="none" strike="noStrike" dirty="0">
                          <a:effectLst/>
                          <a:latin typeface="Microsoft Sans Serif"/>
                        </a:rPr>
                        <a:t>31%</a:t>
                      </a:r>
                    </a:p>
                  </a:txBody>
                  <a:tcPr marL="9525" marR="9525" marT="9525" marB="0" anchor="ctr"/>
                </a:tc>
                <a:tc>
                  <a:txBody>
                    <a:bodyPr/>
                    <a:lstStyle/>
                    <a:p>
                      <a:pPr algn="ctr" fontAlgn="ctr"/>
                      <a:r>
                        <a:rPr lang="en-US" sz="1400" b="0" i="0" u="none" strike="noStrike" dirty="0">
                          <a:effectLst/>
                          <a:latin typeface="Microsoft Sans Serif"/>
                        </a:rPr>
                        <a:t>20%</a:t>
                      </a:r>
                    </a:p>
                  </a:txBody>
                  <a:tcPr marL="9525" marR="9525" marT="9525" marB="0" anchor="ctr"/>
                </a:tc>
                <a:tc>
                  <a:txBody>
                    <a:bodyPr/>
                    <a:lstStyle/>
                    <a:p>
                      <a:pPr algn="ctr" fontAlgn="ctr"/>
                      <a:r>
                        <a:rPr lang="en-US" sz="1400" b="0" i="0" u="none" strike="noStrike" dirty="0">
                          <a:effectLst/>
                          <a:latin typeface="Microsoft Sans Serif"/>
                        </a:rPr>
                        <a:t>49%</a:t>
                      </a:r>
                    </a:p>
                  </a:txBody>
                  <a:tcPr marL="9525" marR="9525" marT="9525" marB="0" anchor="ctr"/>
                </a:tc>
              </a:tr>
              <a:tr h="378690">
                <a:tc>
                  <a:txBody>
                    <a:bodyPr/>
                    <a:lstStyle/>
                    <a:p>
                      <a:pPr algn="l" fontAlgn="b"/>
                      <a:r>
                        <a:rPr lang="en-US" sz="1600" b="0" i="0" u="none" strike="noStrike" dirty="0">
                          <a:effectLst/>
                          <a:latin typeface="Microsoft Sans Serif"/>
                        </a:rPr>
                        <a:t>Institute </a:t>
                      </a:r>
                      <a:r>
                        <a:rPr lang="en-US" sz="1600" b="1" i="0" u="none" strike="noStrike" dirty="0">
                          <a:effectLst/>
                          <a:latin typeface="Microsoft Sans Serif"/>
                        </a:rPr>
                        <a:t>outdoor water restric</a:t>
                      </a:r>
                      <a:r>
                        <a:rPr lang="en-US" sz="1600" b="0" i="0" u="none" strike="noStrike" dirty="0">
                          <a:effectLst/>
                          <a:latin typeface="Microsoft Sans Serif"/>
                        </a:rPr>
                        <a:t>tions</a:t>
                      </a:r>
                    </a:p>
                  </a:txBody>
                  <a:tcPr marL="9525" marR="9525" marT="9525" marB="0" anchor="b"/>
                </a:tc>
                <a:tc>
                  <a:txBody>
                    <a:bodyPr/>
                    <a:lstStyle/>
                    <a:p>
                      <a:pPr algn="ctr" fontAlgn="ctr"/>
                      <a:r>
                        <a:rPr lang="en-US" sz="1400" b="0" i="0" u="none" strike="noStrike" dirty="0">
                          <a:effectLst/>
                          <a:latin typeface="Microsoft Sans Serif"/>
                        </a:rPr>
                        <a:t>31%</a:t>
                      </a:r>
                    </a:p>
                  </a:txBody>
                  <a:tcPr marL="9525" marR="9525" marT="9525" marB="0" anchor="ctr"/>
                </a:tc>
                <a:tc>
                  <a:txBody>
                    <a:bodyPr/>
                    <a:lstStyle/>
                    <a:p>
                      <a:pPr algn="ctr" fontAlgn="ctr"/>
                      <a:r>
                        <a:rPr lang="en-US" sz="1400" b="0" i="0" u="none" strike="noStrike" dirty="0">
                          <a:effectLst/>
                          <a:latin typeface="Microsoft Sans Serif"/>
                        </a:rPr>
                        <a:t>6%</a:t>
                      </a:r>
                    </a:p>
                  </a:txBody>
                  <a:tcPr marL="9525" marR="9525" marT="9525" marB="0" anchor="ctr"/>
                </a:tc>
                <a:tc>
                  <a:txBody>
                    <a:bodyPr/>
                    <a:lstStyle/>
                    <a:p>
                      <a:pPr algn="ctr" fontAlgn="ctr"/>
                      <a:r>
                        <a:rPr lang="en-US" sz="1400" b="1" i="0" u="none" strike="noStrike" dirty="0">
                          <a:effectLst/>
                          <a:latin typeface="Microsoft Sans Serif"/>
                        </a:rPr>
                        <a:t>63%</a:t>
                      </a:r>
                    </a:p>
                  </a:txBody>
                  <a:tcPr marL="9525" marR="9525" marT="9525" marB="0" anchor="ctr"/>
                </a:tc>
              </a:tr>
              <a:tr h="482212">
                <a:tc>
                  <a:txBody>
                    <a:bodyPr/>
                    <a:lstStyle/>
                    <a:p>
                      <a:pPr algn="l" fontAlgn="b"/>
                      <a:r>
                        <a:rPr lang="en-US" sz="1600" b="1" i="0" u="none" strike="noStrike" dirty="0">
                          <a:effectLst/>
                          <a:latin typeface="Microsoft Sans Serif"/>
                        </a:rPr>
                        <a:t>Conjunctive use </a:t>
                      </a:r>
                      <a:r>
                        <a:rPr lang="en-US" sz="1600" b="0" i="0" u="none" strike="noStrike" dirty="0">
                          <a:effectLst/>
                          <a:latin typeface="Microsoft Sans Serif"/>
                        </a:rPr>
                        <a:t>of groundwater and surface water</a:t>
                      </a:r>
                    </a:p>
                  </a:txBody>
                  <a:tcPr marL="9525" marR="9525" marT="9525" marB="0" anchor="b"/>
                </a:tc>
                <a:tc>
                  <a:txBody>
                    <a:bodyPr/>
                    <a:lstStyle/>
                    <a:p>
                      <a:pPr algn="ctr" fontAlgn="ctr"/>
                      <a:r>
                        <a:rPr lang="en-US" sz="1400" b="0" i="0" u="none" strike="noStrike" dirty="0">
                          <a:effectLst/>
                          <a:latin typeface="Microsoft Sans Serif"/>
                        </a:rPr>
                        <a:t>27%</a:t>
                      </a:r>
                    </a:p>
                  </a:txBody>
                  <a:tcPr marL="9525" marR="9525" marT="9525" marB="0" anchor="ctr"/>
                </a:tc>
                <a:tc>
                  <a:txBody>
                    <a:bodyPr/>
                    <a:lstStyle/>
                    <a:p>
                      <a:pPr algn="ctr" fontAlgn="ctr"/>
                      <a:r>
                        <a:rPr lang="en-US" sz="1400" b="0" i="0" u="none" strike="noStrike" dirty="0">
                          <a:effectLst/>
                          <a:latin typeface="Microsoft Sans Serif"/>
                        </a:rPr>
                        <a:t>12%</a:t>
                      </a:r>
                    </a:p>
                  </a:txBody>
                  <a:tcPr marL="9525" marR="9525" marT="9525" marB="0" anchor="ctr"/>
                </a:tc>
                <a:tc>
                  <a:txBody>
                    <a:bodyPr/>
                    <a:lstStyle/>
                    <a:p>
                      <a:pPr algn="ctr" fontAlgn="ctr"/>
                      <a:r>
                        <a:rPr lang="en-US" sz="1400" b="0" i="0" u="none" strike="noStrike" dirty="0">
                          <a:effectLst/>
                          <a:latin typeface="Microsoft Sans Serif"/>
                        </a:rPr>
                        <a:t>61%</a:t>
                      </a:r>
                    </a:p>
                  </a:txBody>
                  <a:tcPr marL="9525" marR="9525" marT="9525" marB="0" anchor="ctr"/>
                </a:tc>
              </a:tr>
              <a:tr h="328086">
                <a:tc>
                  <a:txBody>
                    <a:bodyPr/>
                    <a:lstStyle/>
                    <a:p>
                      <a:pPr algn="l" fontAlgn="b"/>
                      <a:r>
                        <a:rPr lang="en-US" sz="1600" b="0" i="0" u="none" strike="noStrike" dirty="0">
                          <a:effectLst/>
                          <a:latin typeface="Microsoft Sans Serif"/>
                        </a:rPr>
                        <a:t>Institute </a:t>
                      </a:r>
                      <a:r>
                        <a:rPr lang="en-US" sz="1600" b="1" i="0" u="none" strike="noStrike" dirty="0">
                          <a:effectLst/>
                          <a:latin typeface="Microsoft Sans Serif"/>
                        </a:rPr>
                        <a:t>warning system</a:t>
                      </a:r>
                    </a:p>
                  </a:txBody>
                  <a:tcPr marL="9525" marR="9525" marT="9525" marB="0" anchor="b"/>
                </a:tc>
                <a:tc>
                  <a:txBody>
                    <a:bodyPr/>
                    <a:lstStyle/>
                    <a:p>
                      <a:pPr algn="ctr" fontAlgn="ctr"/>
                      <a:r>
                        <a:rPr lang="en-US" sz="1400" b="0" i="0" u="none" strike="noStrike" dirty="0">
                          <a:effectLst/>
                          <a:latin typeface="Microsoft Sans Serif"/>
                        </a:rPr>
                        <a:t>27%</a:t>
                      </a:r>
                    </a:p>
                  </a:txBody>
                  <a:tcPr marL="9525" marR="9525" marT="9525" marB="0" anchor="ctr"/>
                </a:tc>
                <a:tc>
                  <a:txBody>
                    <a:bodyPr/>
                    <a:lstStyle/>
                    <a:p>
                      <a:pPr algn="ctr" fontAlgn="ctr"/>
                      <a:r>
                        <a:rPr lang="en-US" sz="1400" b="0" i="0" u="none" strike="noStrike">
                          <a:effectLst/>
                          <a:latin typeface="Microsoft Sans Serif"/>
                        </a:rPr>
                        <a:t>14%</a:t>
                      </a:r>
                    </a:p>
                  </a:txBody>
                  <a:tcPr marL="9525" marR="9525" marT="9525" marB="0" anchor="ctr"/>
                </a:tc>
                <a:tc>
                  <a:txBody>
                    <a:bodyPr/>
                    <a:lstStyle/>
                    <a:p>
                      <a:pPr algn="ctr" fontAlgn="ctr"/>
                      <a:r>
                        <a:rPr lang="en-US" sz="1400" b="0" i="0" u="none" strike="noStrike" dirty="0">
                          <a:effectLst/>
                          <a:latin typeface="Microsoft Sans Serif"/>
                        </a:rPr>
                        <a:t>59%</a:t>
                      </a:r>
                    </a:p>
                  </a:txBody>
                  <a:tcPr marL="9525" marR="9525" marT="9525" marB="0" anchor="ctr"/>
                </a:tc>
              </a:tr>
              <a:tr h="328086">
                <a:tc>
                  <a:txBody>
                    <a:bodyPr/>
                    <a:lstStyle/>
                    <a:p>
                      <a:pPr algn="l" fontAlgn="b"/>
                      <a:r>
                        <a:rPr lang="en-US" sz="1600" b="0" i="0" u="none" strike="noStrike" dirty="0">
                          <a:effectLst/>
                          <a:latin typeface="Microsoft Sans Serif"/>
                        </a:rPr>
                        <a:t>Change </a:t>
                      </a:r>
                      <a:r>
                        <a:rPr lang="en-US" sz="1600" b="1" i="0" u="none" strike="noStrike" dirty="0">
                          <a:effectLst/>
                          <a:latin typeface="Microsoft Sans Serif"/>
                        </a:rPr>
                        <a:t>staffing </a:t>
                      </a:r>
                      <a:r>
                        <a:rPr lang="en-US" sz="1600" b="0" i="0" u="none" strike="noStrike" dirty="0">
                          <a:effectLst/>
                          <a:latin typeface="Microsoft Sans Serif"/>
                        </a:rPr>
                        <a:t>level</a:t>
                      </a:r>
                    </a:p>
                  </a:txBody>
                  <a:tcPr marL="9525" marR="9525" marT="9525" marB="0" anchor="b"/>
                </a:tc>
                <a:tc>
                  <a:txBody>
                    <a:bodyPr/>
                    <a:lstStyle/>
                    <a:p>
                      <a:pPr algn="ctr" fontAlgn="ctr"/>
                      <a:r>
                        <a:rPr lang="en-US" sz="1400" b="0" i="0" u="none" strike="noStrike" dirty="0">
                          <a:effectLst/>
                          <a:latin typeface="Microsoft Sans Serif"/>
                        </a:rPr>
                        <a:t>23%</a:t>
                      </a:r>
                    </a:p>
                  </a:txBody>
                  <a:tcPr marL="9525" marR="9525" marT="9525" marB="0" anchor="ctr"/>
                </a:tc>
                <a:tc>
                  <a:txBody>
                    <a:bodyPr/>
                    <a:lstStyle/>
                    <a:p>
                      <a:pPr algn="ctr" fontAlgn="ctr"/>
                      <a:r>
                        <a:rPr lang="en-US" sz="1400" b="0" i="0" u="none" strike="noStrike" dirty="0">
                          <a:effectLst/>
                          <a:latin typeface="Microsoft Sans Serif"/>
                        </a:rPr>
                        <a:t>51%</a:t>
                      </a:r>
                    </a:p>
                  </a:txBody>
                  <a:tcPr marL="9525" marR="9525" marT="9525" marB="0" anchor="ctr"/>
                </a:tc>
                <a:tc>
                  <a:txBody>
                    <a:bodyPr/>
                    <a:lstStyle/>
                    <a:p>
                      <a:pPr algn="ctr" fontAlgn="ctr"/>
                      <a:r>
                        <a:rPr lang="en-US" sz="1400" b="0" i="0" u="none" strike="noStrike" dirty="0">
                          <a:effectLst/>
                          <a:latin typeface="Microsoft Sans Serif"/>
                        </a:rPr>
                        <a:t>26%</a:t>
                      </a:r>
                    </a:p>
                  </a:txBody>
                  <a:tcPr marL="9525" marR="9525" marT="9525" marB="0" anchor="ctr"/>
                </a:tc>
              </a:tr>
            </a:tbl>
          </a:graphicData>
        </a:graphic>
      </p:graphicFrame>
      <p:sp>
        <p:nvSpPr>
          <p:cNvPr id="5" name="Donut 4"/>
          <p:cNvSpPr/>
          <p:nvPr/>
        </p:nvSpPr>
        <p:spPr>
          <a:xfrm>
            <a:off x="4995333" y="1384300"/>
            <a:ext cx="533400" cy="381000"/>
          </a:xfrm>
          <a:prstGeom prst="donut">
            <a:avLst>
              <a:gd name="adj" fmla="val 3571"/>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0000"/>
              </a:solidFill>
            </a:endParaRPr>
          </a:p>
        </p:txBody>
      </p:sp>
      <p:sp>
        <p:nvSpPr>
          <p:cNvPr id="6" name="Donut 5"/>
          <p:cNvSpPr/>
          <p:nvPr/>
        </p:nvSpPr>
        <p:spPr>
          <a:xfrm>
            <a:off x="7874000" y="5207001"/>
            <a:ext cx="685800" cy="381000"/>
          </a:xfrm>
          <a:prstGeom prst="donut">
            <a:avLst>
              <a:gd name="adj"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endParaRPr lang="en-US" dirty="0"/>
          </a:p>
        </p:txBody>
      </p:sp>
      <p:sp>
        <p:nvSpPr>
          <p:cNvPr id="3" name="Content Placeholder 2"/>
          <p:cNvSpPr>
            <a:spLocks noGrp="1"/>
          </p:cNvSpPr>
          <p:nvPr>
            <p:ph idx="1"/>
          </p:nvPr>
        </p:nvSpPr>
        <p:spPr>
          <a:xfrm>
            <a:off x="457200" y="914400"/>
            <a:ext cx="8229600" cy="4953000"/>
          </a:xfrm>
        </p:spPr>
        <p:txBody>
          <a:bodyPr/>
          <a:lstStyle/>
          <a:p>
            <a:pPr marL="0" indent="0" algn="ctr">
              <a:buNone/>
            </a:pPr>
            <a:r>
              <a:rPr lang="en-US" b="1" dirty="0" smtClean="0"/>
              <a:t>Top short- and long-term concerns</a:t>
            </a:r>
          </a:p>
          <a:p>
            <a:pPr marL="0" indent="0">
              <a:buNone/>
            </a:pPr>
            <a:r>
              <a:rPr lang="en-US" sz="2200" dirty="0" smtClean="0"/>
              <a:t>Short-term</a:t>
            </a:r>
          </a:p>
          <a:p>
            <a:r>
              <a:rPr lang="en-US" sz="2200" dirty="0" smtClean="0"/>
              <a:t>Climate variability/change </a:t>
            </a:r>
            <a:r>
              <a:rPr lang="en-US" sz="2200" dirty="0" err="1" smtClean="0"/>
              <a:t>incl</a:t>
            </a:r>
            <a:r>
              <a:rPr lang="en-US" sz="2200" dirty="0" smtClean="0"/>
              <a:t> extreme events and drought</a:t>
            </a:r>
          </a:p>
          <a:p>
            <a:r>
              <a:rPr lang="en-US" sz="2200" dirty="0" smtClean="0"/>
              <a:t>Water supply/demand balance</a:t>
            </a:r>
          </a:p>
          <a:p>
            <a:r>
              <a:rPr lang="en-US" sz="2200" dirty="0" smtClean="0"/>
              <a:t>Budget issues</a:t>
            </a:r>
          </a:p>
          <a:p>
            <a:r>
              <a:rPr lang="en-US" sz="2200" dirty="0" smtClean="0"/>
              <a:t>Wildfire</a:t>
            </a:r>
          </a:p>
          <a:p>
            <a:pPr marL="0" indent="0">
              <a:buNone/>
            </a:pPr>
            <a:endParaRPr lang="en-US" sz="2200" dirty="0" smtClean="0"/>
          </a:p>
          <a:p>
            <a:pPr marL="0" indent="0">
              <a:buNone/>
            </a:pPr>
            <a:r>
              <a:rPr lang="en-US" sz="2200" dirty="0" smtClean="0"/>
              <a:t>Long-term</a:t>
            </a:r>
          </a:p>
          <a:p>
            <a:pPr lvl="0"/>
            <a:r>
              <a:rPr lang="en-US" sz="2200" dirty="0" smtClean="0">
                <a:solidFill>
                  <a:srgbClr val="000066"/>
                </a:solidFill>
              </a:rPr>
              <a:t>Climate variability/change </a:t>
            </a:r>
            <a:r>
              <a:rPr lang="en-US" sz="2200" dirty="0" err="1" smtClean="0">
                <a:solidFill>
                  <a:srgbClr val="000066"/>
                </a:solidFill>
              </a:rPr>
              <a:t>incl</a:t>
            </a:r>
            <a:r>
              <a:rPr lang="en-US" sz="2200" dirty="0" smtClean="0">
                <a:solidFill>
                  <a:srgbClr val="000066"/>
                </a:solidFill>
              </a:rPr>
              <a:t> extreme events and drought</a:t>
            </a:r>
          </a:p>
          <a:p>
            <a:pPr lvl="0"/>
            <a:r>
              <a:rPr lang="en-US" sz="2200" dirty="0" smtClean="0">
                <a:solidFill>
                  <a:srgbClr val="000066"/>
                </a:solidFill>
              </a:rPr>
              <a:t>Water supply/demand balance</a:t>
            </a:r>
          </a:p>
          <a:p>
            <a:pPr lvl="0"/>
            <a:r>
              <a:rPr lang="en-US" sz="2200" dirty="0" smtClean="0">
                <a:solidFill>
                  <a:srgbClr val="000066"/>
                </a:solidFill>
              </a:rPr>
              <a:t>Colorado River Compact issues</a:t>
            </a:r>
          </a:p>
          <a:p>
            <a:pPr lvl="0"/>
            <a:r>
              <a:rPr lang="en-US" sz="2200" dirty="0" smtClean="0">
                <a:solidFill>
                  <a:srgbClr val="000066"/>
                </a:solidFill>
              </a:rPr>
              <a:t>Population growth</a:t>
            </a:r>
          </a:p>
          <a:p>
            <a:pPr marL="0" indent="0">
              <a:buNone/>
            </a:pPr>
            <a:endParaRPr lang="en-US" dirty="0" smtClean="0"/>
          </a:p>
          <a:p>
            <a:pPr marL="0" indent="0">
              <a:buNone/>
            </a:pP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644139" y="2438400"/>
            <a:ext cx="2648527" cy="1770563"/>
          </a:xfrm>
          <a:prstGeom prst="rect">
            <a:avLst/>
          </a:prstGeom>
        </p:spPr>
      </p:pic>
      <p:pic>
        <p:nvPicPr>
          <p:cNvPr id="14338" name="Picture 2" descr="C:\Users\bklein.CIRESUCB\Desktop\CBRFC Project\CBRFC Visit\Glen_Canyon_Dam_Lake_Powell,_Arizona.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644139" y="4648200"/>
            <a:ext cx="2641600" cy="1981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69499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838200"/>
          </a:xfrm>
        </p:spPr>
        <p:txBody>
          <a:bodyPr/>
          <a:lstStyle/>
          <a:p>
            <a:pPr>
              <a:defRPr/>
            </a:pPr>
            <a:endParaRPr lang="en-US" dirty="0"/>
          </a:p>
        </p:txBody>
      </p:sp>
      <p:sp>
        <p:nvSpPr>
          <p:cNvPr id="3" name="Content Placeholder 2"/>
          <p:cNvSpPr>
            <a:spLocks noGrp="1"/>
          </p:cNvSpPr>
          <p:nvPr>
            <p:ph idx="1"/>
          </p:nvPr>
        </p:nvSpPr>
        <p:spPr>
          <a:xfrm>
            <a:off x="457200" y="914400"/>
            <a:ext cx="8229600" cy="4953000"/>
          </a:xfrm>
        </p:spPr>
        <p:txBody>
          <a:bodyPr/>
          <a:lstStyle/>
          <a:p>
            <a:pPr marL="0" indent="0" algn="ctr">
              <a:buFont typeface="Wingdings" charset="2"/>
              <a:buNone/>
              <a:defRPr/>
            </a:pPr>
            <a:r>
              <a:rPr lang="en-US" dirty="0" smtClean="0"/>
              <a:t>III.  Use of forecasts and decision making</a:t>
            </a:r>
          </a:p>
          <a:p>
            <a:pPr marL="0" indent="0" algn="ctr">
              <a:buFont typeface="Wingdings" charset="2"/>
              <a:buNone/>
              <a:defRPr/>
            </a:pPr>
            <a:endParaRPr lang="en-US" dirty="0" smtClean="0"/>
          </a:p>
          <a:p>
            <a:pPr marL="0" indent="0" algn="ctr">
              <a:buFont typeface="Wingdings" charset="2"/>
              <a:buNone/>
              <a:defRPr/>
            </a:pPr>
            <a:endParaRPr lang="en-US" dirty="0"/>
          </a:p>
        </p:txBody>
      </p:sp>
      <p:pic>
        <p:nvPicPr>
          <p:cNvPr id="16388" name="Picture 3" descr="C:\Users\bklein.CIRESUCB\Desktop\CBRFC Project\CBRFC Visit\Decision making 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57400" y="1676400"/>
            <a:ext cx="4648200"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838200"/>
          </a:xfrm>
        </p:spPr>
        <p:txBody>
          <a:bodyPr/>
          <a:lstStyle/>
          <a:p>
            <a:endParaRPr lang="en-US" dirty="0"/>
          </a:p>
        </p:txBody>
      </p:sp>
      <p:sp>
        <p:nvSpPr>
          <p:cNvPr id="3" name="Content Placeholder 2"/>
          <p:cNvSpPr>
            <a:spLocks noGrp="1"/>
          </p:cNvSpPr>
          <p:nvPr>
            <p:ph idx="1"/>
          </p:nvPr>
        </p:nvSpPr>
        <p:spPr>
          <a:xfrm>
            <a:off x="457200" y="990600"/>
            <a:ext cx="8229600" cy="4876800"/>
          </a:xfrm>
        </p:spPr>
        <p:txBody>
          <a:bodyPr/>
          <a:lstStyle/>
          <a:p>
            <a:pPr marL="0" indent="0" algn="ctr">
              <a:buNone/>
            </a:pPr>
            <a:r>
              <a:rPr lang="en-US" sz="2400" b="1" dirty="0" smtClean="0"/>
              <a:t>Decision for which CBRFC forecasts are useful</a:t>
            </a:r>
          </a:p>
          <a:p>
            <a:pPr marL="0" indent="0" algn="ctr">
              <a:buNone/>
            </a:pPr>
            <a:endParaRPr lang="en-US" sz="2000" b="1" dirty="0" smtClean="0"/>
          </a:p>
          <a:p>
            <a:r>
              <a:rPr lang="en-US" sz="2400" dirty="0" smtClean="0"/>
              <a:t>Reservoir operations such as timing and volume of releases (15)</a:t>
            </a:r>
          </a:p>
          <a:p>
            <a:r>
              <a:rPr lang="en-US" sz="2400" dirty="0" smtClean="0"/>
              <a:t>Flooding (7)</a:t>
            </a:r>
          </a:p>
          <a:p>
            <a:r>
              <a:rPr lang="en-US" sz="2400" dirty="0" smtClean="0"/>
              <a:t>Issuing warnings (6)</a:t>
            </a:r>
          </a:p>
          <a:p>
            <a:r>
              <a:rPr lang="en-US" sz="2400" dirty="0" smtClean="0"/>
              <a:t>Drought response (4)</a:t>
            </a:r>
          </a:p>
          <a:p>
            <a:r>
              <a:rPr lang="en-US" sz="2400" dirty="0" smtClean="0"/>
              <a:t>Environmental issues (3)</a:t>
            </a:r>
          </a:p>
          <a:p>
            <a:r>
              <a:rPr lang="en-US" sz="2400" dirty="0" smtClean="0"/>
              <a:t>Power (2)</a:t>
            </a:r>
          </a:p>
          <a:p>
            <a:r>
              <a:rPr lang="en-US" sz="2400" dirty="0" smtClean="0"/>
              <a:t>Irrigation, maintenance, treatment plant, purchases, field work (1 each)</a:t>
            </a:r>
            <a:endParaRPr lang="en-US" sz="2400" dirty="0"/>
          </a:p>
        </p:txBody>
      </p:sp>
    </p:spTree>
    <p:extLst>
      <p:ext uri="{BB962C8B-B14F-4D97-AF65-F5344CB8AC3E}">
        <p14:creationId xmlns:p14="http://schemas.microsoft.com/office/powerpoint/2010/main" xmlns="" val="26940712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838200"/>
          </a:xfrm>
        </p:spPr>
        <p:txBody>
          <a:bodyPr/>
          <a:lstStyle/>
          <a:p>
            <a:pPr>
              <a:defRPr/>
            </a:pPr>
            <a:endParaRPr lang="en-US" dirty="0"/>
          </a:p>
        </p:txBody>
      </p:sp>
      <p:sp>
        <p:nvSpPr>
          <p:cNvPr id="3" name="Content Placeholder 2"/>
          <p:cNvSpPr>
            <a:spLocks noGrp="1"/>
          </p:cNvSpPr>
          <p:nvPr>
            <p:ph idx="1"/>
          </p:nvPr>
        </p:nvSpPr>
        <p:spPr>
          <a:xfrm>
            <a:off x="457200" y="914400"/>
            <a:ext cx="8229600" cy="4953000"/>
          </a:xfrm>
        </p:spPr>
        <p:txBody>
          <a:bodyPr/>
          <a:lstStyle/>
          <a:p>
            <a:pPr marL="0" indent="0" algn="ctr">
              <a:buFont typeface="Wingdings" charset="2"/>
              <a:buNone/>
              <a:defRPr/>
            </a:pPr>
            <a:r>
              <a:rPr lang="en-US" b="1" dirty="0" smtClean="0"/>
              <a:t>Factors that limit use of CBRFC forecasts</a:t>
            </a:r>
          </a:p>
          <a:p>
            <a:pPr marL="0" indent="0" algn="ctr">
              <a:buFont typeface="Wingdings" charset="2"/>
              <a:buNone/>
              <a:defRPr/>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907262691"/>
              </p:ext>
            </p:extLst>
          </p:nvPr>
        </p:nvGraphicFramePr>
        <p:xfrm>
          <a:off x="228600" y="1600198"/>
          <a:ext cx="8610599" cy="4953003"/>
        </p:xfrm>
        <a:graphic>
          <a:graphicData uri="http://schemas.openxmlformats.org/drawingml/2006/table">
            <a:tbl>
              <a:tblPr>
                <a:tableStyleId>{5C22544A-7EE6-4342-B048-85BDC9FD1C3A}</a:tableStyleId>
              </a:tblPr>
              <a:tblGrid>
                <a:gridCol w="7459321"/>
                <a:gridCol w="1151278"/>
              </a:tblGrid>
              <a:tr h="450273">
                <a:tc>
                  <a:txBody>
                    <a:bodyPr/>
                    <a:lstStyle/>
                    <a:p>
                      <a:pPr algn="l" fontAlgn="b"/>
                      <a:r>
                        <a:rPr lang="en-US" sz="2000" u="none" strike="noStrike" dirty="0">
                          <a:effectLst/>
                        </a:rPr>
                        <a:t>Difficulty determining quality of CBRFC forecasts</a:t>
                      </a:r>
                      <a:endParaRPr lang="en-US" sz="2000" b="0" i="0" u="none" strike="noStrike" dirty="0">
                        <a:effectLst/>
                        <a:latin typeface="Microsoft Sans Serif"/>
                      </a:endParaRPr>
                    </a:p>
                  </a:txBody>
                  <a:tcPr marL="9525" marR="9525" marT="9525" marB="0" anchor="b"/>
                </a:tc>
                <a:tc>
                  <a:txBody>
                    <a:bodyPr/>
                    <a:lstStyle/>
                    <a:p>
                      <a:pPr algn="ctr" fontAlgn="ctr"/>
                      <a:r>
                        <a:rPr lang="en-US" sz="2000" u="none" strike="noStrike">
                          <a:effectLst/>
                        </a:rPr>
                        <a:t>41%</a:t>
                      </a:r>
                      <a:endParaRPr lang="en-US" sz="2000" b="0" i="0" u="none" strike="noStrike">
                        <a:effectLst/>
                        <a:latin typeface="Microsoft Sans Serif"/>
                      </a:endParaRPr>
                    </a:p>
                  </a:txBody>
                  <a:tcPr marL="9525" marR="9525" marT="9525" marB="0" anchor="ctr"/>
                </a:tc>
              </a:tr>
              <a:tr h="450273">
                <a:tc>
                  <a:txBody>
                    <a:bodyPr/>
                    <a:lstStyle/>
                    <a:p>
                      <a:pPr algn="l" fontAlgn="b"/>
                      <a:r>
                        <a:rPr lang="en-US" sz="2000" u="none" strike="noStrike" dirty="0">
                          <a:effectLst/>
                        </a:rPr>
                        <a:t>Other (please specify)</a:t>
                      </a:r>
                      <a:endParaRPr lang="en-US" sz="2000" b="0" i="0" u="none" strike="noStrike" dirty="0">
                        <a:effectLst/>
                        <a:latin typeface="Microsoft Sans Serif"/>
                      </a:endParaRPr>
                    </a:p>
                  </a:txBody>
                  <a:tcPr marL="9525" marR="9525" marT="9525" marB="0" anchor="b"/>
                </a:tc>
                <a:tc>
                  <a:txBody>
                    <a:bodyPr/>
                    <a:lstStyle/>
                    <a:p>
                      <a:pPr algn="ctr" fontAlgn="ctr"/>
                      <a:r>
                        <a:rPr lang="en-US" sz="2000" u="none" strike="noStrike">
                          <a:effectLst/>
                        </a:rPr>
                        <a:t>27%</a:t>
                      </a:r>
                      <a:endParaRPr lang="en-US" sz="2000" b="0" i="0" u="none" strike="noStrike">
                        <a:effectLst/>
                        <a:latin typeface="Microsoft Sans Serif"/>
                      </a:endParaRPr>
                    </a:p>
                  </a:txBody>
                  <a:tcPr marL="9525" marR="9525" marT="9525" marB="0" anchor="ctr"/>
                </a:tc>
              </a:tr>
              <a:tr h="450273">
                <a:tc>
                  <a:txBody>
                    <a:bodyPr/>
                    <a:lstStyle/>
                    <a:p>
                      <a:pPr algn="l" fontAlgn="b"/>
                      <a:r>
                        <a:rPr lang="en-US" sz="2000" u="none" strike="noStrike" dirty="0">
                          <a:effectLst/>
                        </a:rPr>
                        <a:t>Difficulty knowing which CBRFC forecasts are useful</a:t>
                      </a:r>
                      <a:endParaRPr lang="en-US" sz="2000" b="0" i="0" u="none" strike="noStrike" dirty="0">
                        <a:effectLst/>
                        <a:latin typeface="Microsoft Sans Serif"/>
                      </a:endParaRPr>
                    </a:p>
                  </a:txBody>
                  <a:tcPr marL="9525" marR="9525" marT="9525" marB="0" anchor="b"/>
                </a:tc>
                <a:tc>
                  <a:txBody>
                    <a:bodyPr/>
                    <a:lstStyle/>
                    <a:p>
                      <a:pPr algn="ctr" fontAlgn="ctr"/>
                      <a:r>
                        <a:rPr lang="en-US" sz="2000" u="none" strike="noStrike">
                          <a:effectLst/>
                        </a:rPr>
                        <a:t>22%</a:t>
                      </a:r>
                      <a:endParaRPr lang="en-US" sz="2000" b="0" i="0" u="none" strike="noStrike">
                        <a:effectLst/>
                        <a:latin typeface="Microsoft Sans Serif"/>
                      </a:endParaRPr>
                    </a:p>
                  </a:txBody>
                  <a:tcPr marL="9525" marR="9525" marT="9525" marB="0" anchor="ctr"/>
                </a:tc>
              </a:tr>
              <a:tr h="450273">
                <a:tc>
                  <a:txBody>
                    <a:bodyPr/>
                    <a:lstStyle/>
                    <a:p>
                      <a:pPr algn="l" fontAlgn="b"/>
                      <a:r>
                        <a:rPr lang="en-US" sz="2000" u="none" strike="noStrike" dirty="0">
                          <a:effectLst/>
                        </a:rPr>
                        <a:t>Inaccuracy of CBRFC forecasts</a:t>
                      </a:r>
                      <a:endParaRPr lang="en-US" sz="2000" b="0" i="0" u="none" strike="noStrike" dirty="0">
                        <a:effectLst/>
                        <a:latin typeface="Microsoft Sans Serif"/>
                      </a:endParaRPr>
                    </a:p>
                  </a:txBody>
                  <a:tcPr marL="9525" marR="9525" marT="9525" marB="0" anchor="b"/>
                </a:tc>
                <a:tc>
                  <a:txBody>
                    <a:bodyPr/>
                    <a:lstStyle/>
                    <a:p>
                      <a:pPr algn="ctr" fontAlgn="ctr"/>
                      <a:r>
                        <a:rPr lang="en-US" sz="2000" u="none" strike="noStrike">
                          <a:effectLst/>
                        </a:rPr>
                        <a:t>22%</a:t>
                      </a:r>
                      <a:endParaRPr lang="en-US" sz="2000" b="0" i="0" u="none" strike="noStrike">
                        <a:effectLst/>
                        <a:latin typeface="Microsoft Sans Serif"/>
                      </a:endParaRPr>
                    </a:p>
                  </a:txBody>
                  <a:tcPr marL="9525" marR="9525" marT="9525" marB="0" anchor="ctr"/>
                </a:tc>
              </a:tr>
              <a:tr h="450273">
                <a:tc>
                  <a:txBody>
                    <a:bodyPr/>
                    <a:lstStyle/>
                    <a:p>
                      <a:pPr algn="l" fontAlgn="b"/>
                      <a:r>
                        <a:rPr lang="en-US" sz="2000" u="none" strike="noStrike" dirty="0">
                          <a:effectLst/>
                        </a:rPr>
                        <a:t>Lack of familiarity with CBRFC forecasts</a:t>
                      </a:r>
                      <a:endParaRPr lang="en-US" sz="2000" b="0" i="0" u="none" strike="noStrike" dirty="0">
                        <a:effectLst/>
                        <a:latin typeface="Microsoft Sans Serif"/>
                      </a:endParaRPr>
                    </a:p>
                  </a:txBody>
                  <a:tcPr marL="9525" marR="9525" marT="9525" marB="0" anchor="b"/>
                </a:tc>
                <a:tc>
                  <a:txBody>
                    <a:bodyPr/>
                    <a:lstStyle/>
                    <a:p>
                      <a:pPr algn="ctr" fontAlgn="ctr"/>
                      <a:r>
                        <a:rPr lang="en-US" sz="2000" u="none" strike="noStrike">
                          <a:effectLst/>
                        </a:rPr>
                        <a:t>22%</a:t>
                      </a:r>
                      <a:endParaRPr lang="en-US" sz="2000" b="0" i="0" u="none" strike="noStrike">
                        <a:effectLst/>
                        <a:latin typeface="Microsoft Sans Serif"/>
                      </a:endParaRPr>
                    </a:p>
                  </a:txBody>
                  <a:tcPr marL="9525" marR="9525" marT="9525" marB="0" anchor="ctr"/>
                </a:tc>
              </a:tr>
              <a:tr h="450273">
                <a:tc>
                  <a:txBody>
                    <a:bodyPr/>
                    <a:lstStyle/>
                    <a:p>
                      <a:pPr algn="l" fontAlgn="b"/>
                      <a:r>
                        <a:rPr lang="en-US" sz="2000" u="none" strike="noStrike" dirty="0">
                          <a:effectLst/>
                        </a:rPr>
                        <a:t>My organization's operating procedures</a:t>
                      </a:r>
                      <a:endParaRPr lang="en-US" sz="2000" b="0" i="0" u="none" strike="noStrike" dirty="0">
                        <a:effectLst/>
                        <a:latin typeface="Microsoft Sans Serif"/>
                      </a:endParaRPr>
                    </a:p>
                  </a:txBody>
                  <a:tcPr marL="9525" marR="9525" marT="9525" marB="0" anchor="b"/>
                </a:tc>
                <a:tc>
                  <a:txBody>
                    <a:bodyPr/>
                    <a:lstStyle/>
                    <a:p>
                      <a:pPr algn="ctr" fontAlgn="ctr"/>
                      <a:r>
                        <a:rPr lang="en-US" sz="2000" u="none" strike="noStrike">
                          <a:effectLst/>
                        </a:rPr>
                        <a:t>19%</a:t>
                      </a:r>
                      <a:endParaRPr lang="en-US" sz="2000" b="0" i="0" u="none" strike="noStrike">
                        <a:effectLst/>
                        <a:latin typeface="Microsoft Sans Serif"/>
                      </a:endParaRPr>
                    </a:p>
                  </a:txBody>
                  <a:tcPr marL="9525" marR="9525" marT="9525" marB="0" anchor="ctr"/>
                </a:tc>
              </a:tr>
              <a:tr h="450273">
                <a:tc>
                  <a:txBody>
                    <a:bodyPr/>
                    <a:lstStyle/>
                    <a:p>
                      <a:pPr algn="l" fontAlgn="b"/>
                      <a:r>
                        <a:rPr lang="en-US" sz="2000" u="none" strike="noStrike" dirty="0">
                          <a:effectLst/>
                        </a:rPr>
                        <a:t>Conflict between CBRFC forecasts and other forecasts I use</a:t>
                      </a:r>
                      <a:endParaRPr lang="en-US" sz="2000" b="0" i="0" u="none" strike="noStrike" dirty="0">
                        <a:effectLst/>
                        <a:latin typeface="Microsoft Sans Serif"/>
                      </a:endParaRPr>
                    </a:p>
                  </a:txBody>
                  <a:tcPr marL="9525" marR="9525" marT="9525" marB="0" anchor="b"/>
                </a:tc>
                <a:tc>
                  <a:txBody>
                    <a:bodyPr/>
                    <a:lstStyle/>
                    <a:p>
                      <a:pPr algn="ctr" fontAlgn="ctr"/>
                      <a:r>
                        <a:rPr lang="en-US" sz="2000" u="none" strike="noStrike">
                          <a:effectLst/>
                        </a:rPr>
                        <a:t>19%</a:t>
                      </a:r>
                      <a:endParaRPr lang="en-US" sz="2000" b="0" i="0" u="none" strike="noStrike">
                        <a:effectLst/>
                        <a:latin typeface="Microsoft Sans Serif"/>
                      </a:endParaRPr>
                    </a:p>
                  </a:txBody>
                  <a:tcPr marL="9525" marR="9525" marT="9525" marB="0" anchor="ctr"/>
                </a:tc>
              </a:tr>
              <a:tr h="450273">
                <a:tc>
                  <a:txBody>
                    <a:bodyPr/>
                    <a:lstStyle/>
                    <a:p>
                      <a:pPr algn="l" fontAlgn="b"/>
                      <a:r>
                        <a:rPr lang="en-US" sz="2000" u="none" strike="noStrike" dirty="0">
                          <a:effectLst/>
                        </a:rPr>
                        <a:t>Difficulty interpreting CBRFC forecasts</a:t>
                      </a:r>
                      <a:endParaRPr lang="en-US" sz="2000" b="0" i="0" u="none" strike="noStrike" dirty="0">
                        <a:effectLst/>
                        <a:latin typeface="Microsoft Sans Serif"/>
                      </a:endParaRPr>
                    </a:p>
                  </a:txBody>
                  <a:tcPr marL="9525" marR="9525" marT="9525" marB="0" anchor="b"/>
                </a:tc>
                <a:tc>
                  <a:txBody>
                    <a:bodyPr/>
                    <a:lstStyle/>
                    <a:p>
                      <a:pPr algn="ctr" fontAlgn="ctr"/>
                      <a:r>
                        <a:rPr lang="en-US" sz="2000" u="none" strike="noStrike">
                          <a:effectLst/>
                        </a:rPr>
                        <a:t>16%</a:t>
                      </a:r>
                      <a:endParaRPr lang="en-US" sz="2000" b="0" i="0" u="none" strike="noStrike">
                        <a:effectLst/>
                        <a:latin typeface="Microsoft Sans Serif"/>
                      </a:endParaRPr>
                    </a:p>
                  </a:txBody>
                  <a:tcPr marL="9525" marR="9525" marT="9525" marB="0" anchor="ctr"/>
                </a:tc>
              </a:tr>
              <a:tr h="450273">
                <a:tc>
                  <a:txBody>
                    <a:bodyPr/>
                    <a:lstStyle/>
                    <a:p>
                      <a:pPr algn="l" fontAlgn="b"/>
                      <a:r>
                        <a:rPr lang="en-US" sz="2000" u="none" strike="noStrike" dirty="0">
                          <a:effectLst/>
                        </a:rPr>
                        <a:t>Conflict between CBRFC forecasts &amp; non-forecast factors </a:t>
                      </a:r>
                      <a:endParaRPr lang="en-US" sz="2000" b="0" i="0" u="none" strike="noStrike" dirty="0">
                        <a:effectLst/>
                        <a:latin typeface="Microsoft Sans Serif"/>
                      </a:endParaRPr>
                    </a:p>
                  </a:txBody>
                  <a:tcPr marL="9525" marR="9525" marT="9525" marB="0" anchor="b"/>
                </a:tc>
                <a:tc>
                  <a:txBody>
                    <a:bodyPr/>
                    <a:lstStyle/>
                    <a:p>
                      <a:pPr algn="ctr" fontAlgn="ctr"/>
                      <a:r>
                        <a:rPr lang="en-US" sz="2000" u="none" strike="noStrike">
                          <a:effectLst/>
                        </a:rPr>
                        <a:t>8%</a:t>
                      </a:r>
                      <a:endParaRPr lang="en-US" sz="2000" b="0" i="0" u="none" strike="noStrike">
                        <a:effectLst/>
                        <a:latin typeface="Microsoft Sans Serif"/>
                      </a:endParaRPr>
                    </a:p>
                  </a:txBody>
                  <a:tcPr marL="9525" marR="9525" marT="9525" marB="0" anchor="ctr"/>
                </a:tc>
              </a:tr>
              <a:tr h="450273">
                <a:tc>
                  <a:txBody>
                    <a:bodyPr/>
                    <a:lstStyle/>
                    <a:p>
                      <a:pPr algn="l" fontAlgn="b"/>
                      <a:r>
                        <a:rPr lang="en-US" sz="2000" u="none" strike="noStrike" dirty="0">
                          <a:effectLst/>
                        </a:rPr>
                        <a:t>Conflict between CBRFC forecasts &amp; our organization's internal tools</a:t>
                      </a:r>
                      <a:endParaRPr lang="en-US" sz="2000" b="0" i="0" u="none" strike="noStrike" dirty="0">
                        <a:effectLst/>
                        <a:latin typeface="Microsoft Sans Serif"/>
                      </a:endParaRPr>
                    </a:p>
                  </a:txBody>
                  <a:tcPr marL="9525" marR="9525" marT="9525" marB="0" anchor="b"/>
                </a:tc>
                <a:tc>
                  <a:txBody>
                    <a:bodyPr/>
                    <a:lstStyle/>
                    <a:p>
                      <a:pPr algn="ctr" fontAlgn="ctr"/>
                      <a:r>
                        <a:rPr lang="en-US" sz="2000" u="none" strike="noStrike">
                          <a:effectLst/>
                        </a:rPr>
                        <a:t>5%</a:t>
                      </a:r>
                      <a:endParaRPr lang="en-US" sz="2000" b="0" i="0" u="none" strike="noStrike">
                        <a:effectLst/>
                        <a:latin typeface="Microsoft Sans Serif"/>
                      </a:endParaRPr>
                    </a:p>
                  </a:txBody>
                  <a:tcPr marL="9525" marR="9525" marT="9525" marB="0" anchor="ctr"/>
                </a:tc>
              </a:tr>
              <a:tr h="450273">
                <a:tc>
                  <a:txBody>
                    <a:bodyPr/>
                    <a:lstStyle/>
                    <a:p>
                      <a:pPr algn="l" fontAlgn="b"/>
                      <a:r>
                        <a:rPr lang="en-US" sz="2000" u="none" strike="noStrike" dirty="0">
                          <a:effectLst/>
                        </a:rPr>
                        <a:t>Legal constraints </a:t>
                      </a:r>
                      <a:endParaRPr lang="en-US" sz="2000" b="0" i="0" u="none" strike="noStrike" dirty="0">
                        <a:effectLst/>
                        <a:latin typeface="Microsoft Sans Serif"/>
                      </a:endParaRPr>
                    </a:p>
                  </a:txBody>
                  <a:tcPr marL="9525" marR="9525" marT="9525" marB="0" anchor="b"/>
                </a:tc>
                <a:tc>
                  <a:txBody>
                    <a:bodyPr/>
                    <a:lstStyle/>
                    <a:p>
                      <a:pPr algn="ctr" fontAlgn="ctr"/>
                      <a:r>
                        <a:rPr lang="en-US" sz="2000" u="none" strike="noStrike" dirty="0">
                          <a:effectLst/>
                        </a:rPr>
                        <a:t>3%</a:t>
                      </a:r>
                      <a:endParaRPr lang="en-US" sz="2000" b="0" i="0" u="none" strike="noStrike" dirty="0">
                        <a:effectLst/>
                        <a:latin typeface="Microsoft Sans Serif"/>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838200"/>
          </a:xfrm>
        </p:spPr>
        <p:txBody>
          <a:bodyPr/>
          <a:lstStyle/>
          <a:p>
            <a:pPr>
              <a:defRPr/>
            </a:pPr>
            <a:r>
              <a:rPr lang="en-US" sz="1800" dirty="0" smtClean="0"/>
              <a:t>The Colorado</a:t>
            </a:r>
            <a:endParaRPr lang="en-US" sz="1800" dirty="0"/>
          </a:p>
        </p:txBody>
      </p:sp>
      <p:sp>
        <p:nvSpPr>
          <p:cNvPr id="3" name="Content Placeholder 2"/>
          <p:cNvSpPr>
            <a:spLocks noGrp="1"/>
          </p:cNvSpPr>
          <p:nvPr>
            <p:ph idx="1"/>
          </p:nvPr>
        </p:nvSpPr>
        <p:spPr>
          <a:xfrm>
            <a:off x="533400" y="990600"/>
            <a:ext cx="8229600" cy="4876800"/>
          </a:xfrm>
        </p:spPr>
        <p:txBody>
          <a:bodyPr/>
          <a:lstStyle/>
          <a:p>
            <a:pPr marL="0" indent="0" algn="ctr">
              <a:buFont typeface="Wingdings" charset="2"/>
              <a:buNone/>
              <a:defRPr/>
            </a:pPr>
            <a:r>
              <a:rPr lang="en-US" dirty="0" smtClean="0"/>
              <a:t>Motivation for study</a:t>
            </a:r>
          </a:p>
          <a:p>
            <a:pPr marL="0" indent="0" algn="ctr">
              <a:buFont typeface="Wingdings" charset="2"/>
              <a:buNone/>
              <a:defRPr/>
            </a:pPr>
            <a:endParaRPr lang="en-US" dirty="0" smtClean="0"/>
          </a:p>
          <a:p>
            <a:pPr marL="0" indent="0">
              <a:buFont typeface="Wingdings" charset="2"/>
              <a:buNone/>
              <a:defRPr/>
            </a:pPr>
            <a:r>
              <a:rPr lang="en-US" sz="2800" dirty="0"/>
              <a:t>Consistent with WWA’s mission to provide information that can  assist decision makers, we wanted to </a:t>
            </a:r>
            <a:r>
              <a:rPr lang="en-US" sz="2800" dirty="0" smtClean="0"/>
              <a:t>learn:</a:t>
            </a:r>
          </a:p>
          <a:p>
            <a:pPr marL="0" indent="0">
              <a:buFont typeface="Wingdings" charset="2"/>
              <a:buNone/>
              <a:defRPr/>
            </a:pPr>
            <a:endParaRPr lang="en-US" sz="2800" dirty="0" smtClean="0"/>
          </a:p>
          <a:p>
            <a:pPr>
              <a:defRPr/>
            </a:pPr>
            <a:r>
              <a:rPr lang="en-US" sz="2800" dirty="0" smtClean="0"/>
              <a:t>Who are CBRFC stakeholders, what do they feel are their current and future vulnerabilities, and how do they cope?</a:t>
            </a:r>
          </a:p>
          <a:p>
            <a:pPr marL="0" indent="0">
              <a:buNone/>
              <a:defRPr/>
            </a:pPr>
            <a:endParaRPr lang="en-US" sz="2800" dirty="0" smtClean="0"/>
          </a:p>
          <a:p>
            <a:pPr>
              <a:defRPr/>
            </a:pPr>
            <a:r>
              <a:rPr lang="en-US" sz="2800" dirty="0" smtClean="0"/>
              <a:t>How can the dust </a:t>
            </a:r>
            <a:r>
              <a:rPr lang="en-US" sz="2800" dirty="0"/>
              <a:t>on snow and </a:t>
            </a:r>
            <a:r>
              <a:rPr lang="en-US" sz="2800" dirty="0" smtClean="0"/>
              <a:t>bark beetle research be useful to CBRFC stakeholders?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838200"/>
          </a:xfrm>
        </p:spPr>
        <p:txBody>
          <a:bodyPr/>
          <a:lstStyle/>
          <a:p>
            <a:pPr>
              <a:defRPr/>
            </a:pPr>
            <a:endParaRPr lang="en-US" dirty="0"/>
          </a:p>
        </p:txBody>
      </p:sp>
      <p:sp>
        <p:nvSpPr>
          <p:cNvPr id="3" name="Content Placeholder 2"/>
          <p:cNvSpPr>
            <a:spLocks noGrp="1"/>
          </p:cNvSpPr>
          <p:nvPr>
            <p:ph idx="1"/>
          </p:nvPr>
        </p:nvSpPr>
        <p:spPr>
          <a:xfrm>
            <a:off x="457200" y="990600"/>
            <a:ext cx="8229600" cy="4876800"/>
          </a:xfrm>
        </p:spPr>
        <p:txBody>
          <a:bodyPr/>
          <a:lstStyle/>
          <a:p>
            <a:pPr marL="0" indent="0" algn="ctr">
              <a:buFont typeface="Wingdings" charset="2"/>
              <a:buNone/>
              <a:defRPr/>
            </a:pPr>
            <a:r>
              <a:rPr lang="en-US" dirty="0" smtClean="0"/>
              <a:t>Next steps</a:t>
            </a:r>
          </a:p>
          <a:p>
            <a:pPr marL="0" indent="0">
              <a:buFont typeface="Wingdings" charset="2"/>
              <a:buNone/>
              <a:defRPr/>
            </a:pPr>
            <a:r>
              <a:rPr lang="en-US" dirty="0" smtClean="0"/>
              <a:t>One-on-one interviews of ~10-15 survey respondents.  Possible areas of inquiry:</a:t>
            </a:r>
          </a:p>
          <a:p>
            <a:pPr>
              <a:defRPr/>
            </a:pPr>
            <a:r>
              <a:rPr lang="en-US" sz="2400" dirty="0" smtClean="0"/>
              <a:t>Short and long-term organizational concerns</a:t>
            </a:r>
          </a:p>
          <a:p>
            <a:pPr>
              <a:defRPr/>
            </a:pPr>
            <a:r>
              <a:rPr lang="en-US" sz="2400" dirty="0" smtClean="0"/>
              <a:t>Coping mechanisms – past and future</a:t>
            </a:r>
          </a:p>
          <a:p>
            <a:pPr>
              <a:defRPr/>
            </a:pPr>
            <a:r>
              <a:rPr lang="en-US" sz="2400" dirty="0" smtClean="0"/>
              <a:t>How CBRFC forecasts and other information are used in decision making; how much weight is given to this information</a:t>
            </a:r>
          </a:p>
          <a:p>
            <a:pPr>
              <a:defRPr/>
            </a:pPr>
            <a:r>
              <a:rPr lang="en-US" sz="2400" dirty="0" smtClean="0"/>
              <a:t>What </a:t>
            </a:r>
            <a:r>
              <a:rPr lang="en-US" sz="2400" dirty="0"/>
              <a:t>information </a:t>
            </a:r>
            <a:r>
              <a:rPr lang="en-US" sz="2400" dirty="0" smtClean="0"/>
              <a:t>about the dust on snow and bark beetle research would be useful to decision makers; what form should the information take</a:t>
            </a:r>
          </a:p>
          <a:p>
            <a:pPr>
              <a:defRPr/>
            </a:pPr>
            <a:endParaRPr lang="en-US" sz="2400" dirty="0" smtClean="0"/>
          </a:p>
          <a:p>
            <a:pPr>
              <a:defRPr/>
            </a:pPr>
            <a:endParaRPr lang="en-US" sz="2400" dirty="0" smtClean="0"/>
          </a:p>
          <a:p>
            <a:pPr>
              <a:defRPr/>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838200"/>
          </a:xfrm>
        </p:spPr>
        <p:txBody>
          <a:bodyPr/>
          <a:lstStyle/>
          <a:p>
            <a:pPr>
              <a:defRPr/>
            </a:pPr>
            <a:endParaRPr lang="en-US" dirty="0"/>
          </a:p>
        </p:txBody>
      </p:sp>
      <p:sp>
        <p:nvSpPr>
          <p:cNvPr id="3" name="Content Placeholder 2"/>
          <p:cNvSpPr>
            <a:spLocks noGrp="1"/>
          </p:cNvSpPr>
          <p:nvPr>
            <p:ph idx="1"/>
          </p:nvPr>
        </p:nvSpPr>
        <p:spPr/>
        <p:txBody>
          <a:bodyPr/>
          <a:lstStyle/>
          <a:p>
            <a:pPr marL="0" indent="0">
              <a:buFont typeface="Wingdings" charset="2"/>
              <a:buNone/>
              <a:defRPr/>
            </a:pPr>
            <a:r>
              <a:rPr lang="en-US" dirty="0" smtClean="0"/>
              <a:t>For questions about CBRFC stakeholder survey: Bobbie Klein</a:t>
            </a:r>
          </a:p>
          <a:p>
            <a:pPr marL="0" indent="0">
              <a:buFont typeface="Wingdings" charset="2"/>
              <a:buNone/>
              <a:defRPr/>
            </a:pPr>
            <a:r>
              <a:rPr lang="en-US" dirty="0" smtClean="0"/>
              <a:t>Center for Science and Technology Policy Research, University of Colorado Boulder</a:t>
            </a:r>
          </a:p>
          <a:p>
            <a:pPr marL="0" indent="0">
              <a:buFont typeface="Wingdings" charset="2"/>
              <a:buNone/>
              <a:defRPr/>
            </a:pPr>
            <a:r>
              <a:rPr lang="en-US" dirty="0" smtClean="0">
                <a:hlinkClick r:id="rId3"/>
              </a:rPr>
              <a:t>bklein@colorado.edu</a:t>
            </a:r>
            <a:endParaRPr lang="en-US" dirty="0" smtClean="0"/>
          </a:p>
          <a:p>
            <a:pPr marL="0" indent="0">
              <a:buFont typeface="Wingdings" charset="2"/>
              <a:buNone/>
              <a:defRPr/>
            </a:pPr>
            <a:endParaRPr lang="en-US" dirty="0" smtClean="0"/>
          </a:p>
          <a:p>
            <a:pPr marL="0" indent="0">
              <a:buFont typeface="Wingdings" charset="2"/>
              <a:buNone/>
              <a:defRPr/>
            </a:pPr>
            <a:r>
              <a:rPr lang="en-US" dirty="0" smtClean="0"/>
              <a:t>For </a:t>
            </a:r>
            <a:r>
              <a:rPr lang="en-US" dirty="0"/>
              <a:t>questions about WWA dust on snow and bark beetle research:</a:t>
            </a:r>
          </a:p>
          <a:p>
            <a:pPr marL="0" indent="0">
              <a:buFont typeface="Wingdings" charset="2"/>
              <a:buNone/>
              <a:defRPr/>
            </a:pPr>
            <a:r>
              <a:rPr lang="en-US" dirty="0" smtClean="0"/>
              <a:t>Ben </a:t>
            </a:r>
            <a:r>
              <a:rPr lang="en-US" dirty="0" err="1"/>
              <a:t>Livneh</a:t>
            </a:r>
            <a:r>
              <a:rPr lang="en-US" dirty="0"/>
              <a:t> </a:t>
            </a:r>
          </a:p>
          <a:p>
            <a:pPr marL="0" indent="0">
              <a:buFont typeface="Wingdings" charset="2"/>
              <a:buNone/>
              <a:defRPr/>
            </a:pPr>
            <a:r>
              <a:rPr lang="en-US" dirty="0"/>
              <a:t>ben.livneh@gmail.com</a:t>
            </a:r>
          </a:p>
          <a:p>
            <a:pPr marL="0" indent="0">
              <a:buFont typeface="Wingdings" charset="2"/>
              <a:buNone/>
              <a:defRPr/>
            </a:pPr>
            <a:endParaRPr lang="en-US" dirty="0" smtClean="0"/>
          </a:p>
          <a:p>
            <a:pPr marL="0" indent="0">
              <a:buFont typeface="Wingdings" charset="2"/>
              <a:buNone/>
              <a:defRPr/>
            </a:pPr>
            <a:endParaRPr lang="en-US" dirty="0"/>
          </a:p>
          <a:p>
            <a:pPr marL="0" indent="0" algn="ctr">
              <a:buFont typeface="Wingdings" charset="2"/>
              <a:buNone/>
              <a:defRPr/>
            </a:pPr>
            <a:endParaRPr lang="en-US" dirty="0" smtClean="0"/>
          </a:p>
          <a:p>
            <a:pPr marL="0" indent="0" algn="ctr">
              <a:buFont typeface="Wingdings" charset="2"/>
              <a:buNone/>
              <a:defRPr/>
            </a:pP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102349" y="2667000"/>
            <a:ext cx="2444749" cy="64840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For more information </a:t>
            </a:r>
            <a:r>
              <a:rPr lang="en-US" dirty="0"/>
              <a:t>and contacts </a:t>
            </a:r>
            <a:r>
              <a:rPr lang="en-US" dirty="0" smtClean="0"/>
              <a:t>for </a:t>
            </a:r>
            <a:r>
              <a:rPr lang="en-US" dirty="0"/>
              <a:t>all </a:t>
            </a:r>
            <a:r>
              <a:rPr lang="en-US" dirty="0" smtClean="0"/>
              <a:t>of the </a:t>
            </a:r>
            <a:r>
              <a:rPr lang="en-US" dirty="0"/>
              <a:t>projects mentioned and many </a:t>
            </a:r>
            <a:r>
              <a:rPr lang="en-US" dirty="0" smtClean="0"/>
              <a:t>more:</a:t>
            </a:r>
            <a:endParaRPr lang="en-US" dirty="0"/>
          </a:p>
          <a:p>
            <a:pPr marL="0" indent="0">
              <a:buNone/>
            </a:pPr>
            <a:r>
              <a:rPr lang="en-US" dirty="0" smtClean="0"/>
              <a:t>Western </a:t>
            </a:r>
            <a:r>
              <a:rPr lang="en-US" dirty="0"/>
              <a:t>Water </a:t>
            </a:r>
            <a:r>
              <a:rPr lang="en-US" dirty="0" smtClean="0"/>
              <a:t>Assessment website: </a:t>
            </a:r>
            <a:r>
              <a:rPr lang="en-US" dirty="0"/>
              <a:t>http://wwa.colorado.edu/</a:t>
            </a:r>
          </a:p>
        </p:txBody>
      </p:sp>
      <p:pic>
        <p:nvPicPr>
          <p:cNvPr id="7" name="Picture 6"/>
          <p:cNvPicPr/>
          <p:nvPr/>
        </p:nvPicPr>
        <p:blipFill>
          <a:blip r:embed="rId3"/>
          <a:stretch>
            <a:fillRect/>
          </a:stretch>
        </p:blipFill>
        <p:spPr>
          <a:xfrm>
            <a:off x="2743200" y="3440007"/>
            <a:ext cx="3657600" cy="2951480"/>
          </a:xfrm>
          <a:prstGeom prst="rect">
            <a:avLst/>
          </a:prstGeom>
        </p:spPr>
      </p:pic>
    </p:spTree>
    <p:extLst>
      <p:ext uri="{BB962C8B-B14F-4D97-AF65-F5344CB8AC3E}">
        <p14:creationId xmlns:p14="http://schemas.microsoft.com/office/powerpoint/2010/main" xmlns="" val="231430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838200"/>
          </a:xfrm>
        </p:spPr>
        <p:txBody>
          <a:bodyPr/>
          <a:lstStyle/>
          <a:p>
            <a:pPr>
              <a:defRPr/>
            </a:pPr>
            <a:endParaRPr lang="en-US" dirty="0"/>
          </a:p>
        </p:txBody>
      </p:sp>
      <p:sp>
        <p:nvSpPr>
          <p:cNvPr id="3" name="Content Placeholder 2"/>
          <p:cNvSpPr>
            <a:spLocks noGrp="1"/>
          </p:cNvSpPr>
          <p:nvPr>
            <p:ph idx="1"/>
          </p:nvPr>
        </p:nvSpPr>
        <p:spPr>
          <a:xfrm>
            <a:off x="533400" y="609600"/>
            <a:ext cx="8229600" cy="5486400"/>
          </a:xfrm>
        </p:spPr>
        <p:txBody>
          <a:bodyPr/>
          <a:lstStyle/>
          <a:p>
            <a:pPr marL="0" indent="0" algn="ctr">
              <a:buFont typeface="Wingdings" charset="2"/>
              <a:buNone/>
              <a:defRPr/>
            </a:pPr>
            <a:r>
              <a:rPr lang="en-US" dirty="0" smtClean="0">
                <a:solidFill>
                  <a:srgbClr val="002060"/>
                </a:solidFill>
              </a:rPr>
              <a:t>Methodology</a:t>
            </a:r>
          </a:p>
          <a:p>
            <a:pPr>
              <a:defRPr/>
            </a:pPr>
            <a:r>
              <a:rPr lang="en-US" sz="2000" dirty="0" smtClean="0">
                <a:solidFill>
                  <a:srgbClr val="002060"/>
                </a:solidFill>
              </a:rPr>
              <a:t>Reviewed literature on decision maker use of forecasts.  While a variety of factors explain non-use of forecasts, generally a key determinant of forecast use is perception of risk based on previous experience.  Forecast skill is generally not as critical to use.</a:t>
            </a:r>
          </a:p>
          <a:p>
            <a:pPr>
              <a:defRPr/>
            </a:pPr>
            <a:r>
              <a:rPr lang="en-US" sz="2000" dirty="0" smtClean="0">
                <a:solidFill>
                  <a:srgbClr val="002060"/>
                </a:solidFill>
              </a:rPr>
              <a:t>In consultation with CBRFC, developed a survey covering 3 areas:</a:t>
            </a:r>
          </a:p>
          <a:p>
            <a:pPr lvl="1">
              <a:defRPr/>
            </a:pPr>
            <a:r>
              <a:rPr lang="en-US" sz="1800" dirty="0" smtClean="0">
                <a:solidFill>
                  <a:srgbClr val="002060"/>
                </a:solidFill>
              </a:rPr>
              <a:t>		background information about stakeholders</a:t>
            </a:r>
          </a:p>
          <a:p>
            <a:pPr lvl="1">
              <a:defRPr/>
            </a:pPr>
            <a:r>
              <a:rPr lang="en-US" sz="1800" dirty="0" smtClean="0">
                <a:solidFill>
                  <a:srgbClr val="002060"/>
                </a:solidFill>
              </a:rPr>
              <a:t>		vulnerability (weather and climate events respondents have experienced or expect to experience</a:t>
            </a:r>
            <a:r>
              <a:rPr lang="en-US" sz="1800" dirty="0">
                <a:solidFill>
                  <a:srgbClr val="002060"/>
                </a:solidFill>
              </a:rPr>
              <a:t>) and coping mechanisms </a:t>
            </a:r>
            <a:endParaRPr lang="en-US" sz="1800" dirty="0" smtClean="0">
              <a:solidFill>
                <a:srgbClr val="002060"/>
              </a:solidFill>
            </a:endParaRPr>
          </a:p>
          <a:p>
            <a:pPr lvl="1">
              <a:defRPr/>
            </a:pPr>
            <a:r>
              <a:rPr lang="en-US" sz="1800" dirty="0" smtClean="0">
                <a:solidFill>
                  <a:srgbClr val="002060"/>
                </a:solidFill>
              </a:rPr>
              <a:t>		how stakeholders use forecasts; knowledge of/concern about dust on snow and bark beetle</a:t>
            </a:r>
          </a:p>
          <a:p>
            <a:pPr>
              <a:defRPr/>
            </a:pPr>
            <a:r>
              <a:rPr lang="en-US" sz="2000" dirty="0" smtClean="0">
                <a:solidFill>
                  <a:srgbClr val="002060"/>
                </a:solidFill>
              </a:rPr>
              <a:t>Pretested survey with water managers</a:t>
            </a:r>
          </a:p>
          <a:p>
            <a:pPr>
              <a:defRPr/>
            </a:pPr>
            <a:r>
              <a:rPr lang="en-US" sz="2000" dirty="0" smtClean="0">
                <a:solidFill>
                  <a:srgbClr val="002060"/>
                </a:solidFill>
              </a:rPr>
              <a:t>Compiled list of current and potential CBRFC stakeholders including CBRFC stakeholder meeting attendees, managers of ~80 reservoirs monitored by CBRFC, NWS forecasters, Bureau of Reclamation roster of water users in the Upper Colorado Region, emergency managers </a:t>
            </a:r>
          </a:p>
          <a:p>
            <a:pPr>
              <a:defRPr/>
            </a:pPr>
            <a:r>
              <a:rPr lang="en-US" sz="2000" dirty="0" smtClean="0">
                <a:solidFill>
                  <a:srgbClr val="002060"/>
                </a:solidFill>
              </a:rPr>
              <a:t>Distributed survey </a:t>
            </a:r>
            <a:r>
              <a:rPr lang="en-US" sz="2000" dirty="0">
                <a:solidFill>
                  <a:srgbClr val="002060"/>
                </a:solidFill>
              </a:rPr>
              <a:t>to 141 stakeholders via Survey </a:t>
            </a:r>
            <a:r>
              <a:rPr lang="en-US" sz="2000" dirty="0" smtClean="0">
                <a:solidFill>
                  <a:srgbClr val="002060"/>
                </a:solidFill>
              </a:rPr>
              <a:t>Monkey last summer; 70 stakeholders responded</a:t>
            </a:r>
          </a:p>
          <a:p>
            <a:pPr marL="0" indent="0">
              <a:buFont typeface="Wingdings" charset="2"/>
              <a:buNone/>
              <a:defRP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838200"/>
          </a:xfrm>
        </p:spPr>
        <p:txBody>
          <a:bodyPr/>
          <a:lstStyle/>
          <a:p>
            <a:pPr>
              <a:defRPr/>
            </a:pPr>
            <a:endParaRPr lang="en-US" dirty="0"/>
          </a:p>
        </p:txBody>
      </p:sp>
      <p:sp>
        <p:nvSpPr>
          <p:cNvPr id="3" name="Content Placeholder 2"/>
          <p:cNvSpPr>
            <a:spLocks noGrp="1"/>
          </p:cNvSpPr>
          <p:nvPr>
            <p:ph idx="1"/>
          </p:nvPr>
        </p:nvSpPr>
        <p:spPr>
          <a:xfrm>
            <a:off x="381000" y="914400"/>
            <a:ext cx="8229600" cy="4953000"/>
          </a:xfrm>
        </p:spPr>
        <p:txBody>
          <a:bodyPr/>
          <a:lstStyle/>
          <a:p>
            <a:pPr marL="514350" indent="-514350" algn="ctr">
              <a:buFont typeface="Wingdings" charset="2"/>
              <a:buAutoNum type="romanUcPeriod"/>
              <a:defRPr/>
            </a:pPr>
            <a:r>
              <a:rPr lang="en-US" sz="2400" dirty="0" smtClean="0"/>
              <a:t>Background information about stakeholders</a:t>
            </a:r>
          </a:p>
          <a:p>
            <a:pPr marL="514350" indent="-514350" algn="ctr">
              <a:buFont typeface="Wingdings" charset="2"/>
              <a:buAutoNum type="romanUcPeriod"/>
              <a:defRPr/>
            </a:pPr>
            <a:endParaRPr lang="en-US" sz="2400" dirty="0"/>
          </a:p>
          <a:p>
            <a:pPr marL="0" indent="0" algn="ctr">
              <a:buNone/>
              <a:defRPr/>
            </a:pPr>
            <a:endParaRPr lang="en-US" sz="2400" dirty="0" smtClean="0"/>
          </a:p>
          <a:p>
            <a:pPr marL="0" indent="0">
              <a:buFont typeface="Wingdings" charset="2"/>
              <a:buNone/>
              <a:defRPr/>
            </a:pPr>
            <a:endParaRPr lang="en-US" dirty="0"/>
          </a:p>
        </p:txBody>
      </p:sp>
      <p:pic>
        <p:nvPicPr>
          <p:cNvPr id="12290" name="Picture 2" descr="C:\Users\bklein.CIRESUCB\Desktop\CBRFC Project\CBRFC Visit\stakeholder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76600" y="2362200"/>
            <a:ext cx="2486247" cy="169696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838200"/>
          </a:xfrm>
        </p:spPr>
        <p:txBody>
          <a:bodyPr/>
          <a:lstStyle/>
          <a:p>
            <a:endParaRPr lang="en-US" dirty="0"/>
          </a:p>
        </p:txBody>
      </p:sp>
      <p:sp>
        <p:nvSpPr>
          <p:cNvPr id="3" name="Content Placeholder 2"/>
          <p:cNvSpPr>
            <a:spLocks noGrp="1"/>
          </p:cNvSpPr>
          <p:nvPr>
            <p:ph idx="1"/>
          </p:nvPr>
        </p:nvSpPr>
        <p:spPr>
          <a:xfrm>
            <a:off x="457200" y="685800"/>
            <a:ext cx="8229600" cy="5562600"/>
          </a:xfrm>
        </p:spPr>
        <p:txBody>
          <a:bodyPr/>
          <a:lstStyle/>
          <a:p>
            <a:pPr marL="0" lvl="0" indent="0" algn="ctr">
              <a:buNone/>
              <a:defRPr/>
            </a:pPr>
            <a:r>
              <a:rPr lang="en-US" sz="2400" b="1" dirty="0" smtClean="0">
                <a:solidFill>
                  <a:srgbClr val="002060"/>
                </a:solidFill>
              </a:rPr>
              <a:t>Survey respondents work for:</a:t>
            </a:r>
            <a:br>
              <a:rPr lang="en-US" sz="2400" b="1" dirty="0" smtClean="0">
                <a:solidFill>
                  <a:srgbClr val="002060"/>
                </a:solidFill>
              </a:rPr>
            </a:br>
            <a:endParaRPr lang="en-US" sz="2400" b="1" dirty="0" smtClean="0">
              <a:solidFill>
                <a:srgbClr val="002060"/>
              </a:solidFill>
            </a:endParaRPr>
          </a:p>
          <a:p>
            <a:pPr lvl="0">
              <a:defRPr/>
            </a:pPr>
            <a:r>
              <a:rPr lang="en-US" sz="2000" dirty="0" smtClean="0">
                <a:solidFill>
                  <a:srgbClr val="002060"/>
                </a:solidFill>
              </a:rPr>
              <a:t>federal agencies (23)</a:t>
            </a:r>
          </a:p>
          <a:p>
            <a:pPr lvl="0">
              <a:defRPr/>
            </a:pPr>
            <a:r>
              <a:rPr lang="en-US" sz="2000" dirty="0">
                <a:solidFill>
                  <a:srgbClr val="002060"/>
                </a:solidFill>
              </a:rPr>
              <a:t>water conservancy districts (11)</a:t>
            </a:r>
          </a:p>
          <a:p>
            <a:pPr lvl="0">
              <a:defRPr/>
            </a:pPr>
            <a:r>
              <a:rPr lang="en-US" sz="2000" dirty="0">
                <a:solidFill>
                  <a:srgbClr val="002060"/>
                </a:solidFill>
              </a:rPr>
              <a:t>regional water entities (9)</a:t>
            </a:r>
            <a:endParaRPr lang="en-US" sz="2000" dirty="0" smtClean="0">
              <a:solidFill>
                <a:srgbClr val="002060"/>
              </a:solidFill>
            </a:endParaRPr>
          </a:p>
          <a:p>
            <a:pPr lvl="0">
              <a:defRPr/>
            </a:pPr>
            <a:r>
              <a:rPr lang="en-US" sz="2000" dirty="0" smtClean="0">
                <a:solidFill>
                  <a:srgbClr val="002060"/>
                </a:solidFill>
              </a:rPr>
              <a:t>municipal </a:t>
            </a:r>
            <a:r>
              <a:rPr lang="en-US" sz="2000" dirty="0">
                <a:solidFill>
                  <a:srgbClr val="002060"/>
                </a:solidFill>
              </a:rPr>
              <a:t>water </a:t>
            </a:r>
            <a:r>
              <a:rPr lang="en-US" sz="2000" dirty="0" smtClean="0">
                <a:solidFill>
                  <a:srgbClr val="002060"/>
                </a:solidFill>
              </a:rPr>
              <a:t>utilities (8)</a:t>
            </a:r>
          </a:p>
          <a:p>
            <a:pPr lvl="0">
              <a:defRPr/>
            </a:pPr>
            <a:r>
              <a:rPr lang="en-US" sz="2000" dirty="0" smtClean="0">
                <a:solidFill>
                  <a:srgbClr val="002060"/>
                </a:solidFill>
              </a:rPr>
              <a:t>flood </a:t>
            </a:r>
            <a:r>
              <a:rPr lang="en-US" sz="2000" dirty="0">
                <a:solidFill>
                  <a:srgbClr val="002060"/>
                </a:solidFill>
              </a:rPr>
              <a:t>control </a:t>
            </a:r>
            <a:r>
              <a:rPr lang="en-US" sz="2000" dirty="0" smtClean="0">
                <a:solidFill>
                  <a:srgbClr val="002060"/>
                </a:solidFill>
              </a:rPr>
              <a:t>districts (3)</a:t>
            </a:r>
          </a:p>
          <a:p>
            <a:pPr lvl="0">
              <a:defRPr/>
            </a:pPr>
            <a:r>
              <a:rPr lang="en-US" sz="2000" dirty="0">
                <a:solidFill>
                  <a:srgbClr val="002060"/>
                </a:solidFill>
              </a:rPr>
              <a:t>organizations providing either research, consulting, or work on policy issues (3</a:t>
            </a:r>
            <a:r>
              <a:rPr lang="en-US" sz="2000" dirty="0" smtClean="0">
                <a:solidFill>
                  <a:srgbClr val="002060"/>
                </a:solidFill>
              </a:rPr>
              <a:t>)</a:t>
            </a:r>
          </a:p>
          <a:p>
            <a:pPr lvl="0">
              <a:defRPr/>
            </a:pPr>
            <a:r>
              <a:rPr lang="en-US" sz="2000" dirty="0">
                <a:solidFill>
                  <a:srgbClr val="002060"/>
                </a:solidFill>
              </a:rPr>
              <a:t>state agencies (2</a:t>
            </a:r>
            <a:r>
              <a:rPr lang="en-US" sz="2000" dirty="0" smtClean="0">
                <a:solidFill>
                  <a:srgbClr val="002060"/>
                </a:solidFill>
              </a:rPr>
              <a:t>)</a:t>
            </a:r>
          </a:p>
          <a:p>
            <a:pPr lvl="0">
              <a:defRPr/>
            </a:pPr>
            <a:r>
              <a:rPr lang="en-US" sz="2000" dirty="0" smtClean="0">
                <a:solidFill>
                  <a:srgbClr val="002060"/>
                </a:solidFill>
              </a:rPr>
              <a:t>irrigation districts (2)</a:t>
            </a:r>
          </a:p>
          <a:p>
            <a:pPr lvl="0">
              <a:defRPr/>
            </a:pPr>
            <a:r>
              <a:rPr lang="en-US" sz="2000" dirty="0" smtClean="0">
                <a:solidFill>
                  <a:srgbClr val="002060"/>
                </a:solidFill>
              </a:rPr>
              <a:t>electric </a:t>
            </a:r>
            <a:r>
              <a:rPr lang="en-US" sz="2000" dirty="0">
                <a:solidFill>
                  <a:srgbClr val="002060"/>
                </a:solidFill>
              </a:rPr>
              <a:t>power </a:t>
            </a:r>
            <a:r>
              <a:rPr lang="en-US" sz="2000" dirty="0" smtClean="0">
                <a:solidFill>
                  <a:srgbClr val="002060"/>
                </a:solidFill>
              </a:rPr>
              <a:t>providers (2)</a:t>
            </a:r>
          </a:p>
          <a:p>
            <a:pPr marL="0" lvl="0" indent="0">
              <a:buNone/>
              <a:defRPr/>
            </a:pPr>
            <a:endParaRPr lang="en-US" sz="2000" dirty="0" smtClean="0">
              <a:solidFill>
                <a:srgbClr val="002060"/>
              </a:solidFill>
            </a:endParaRPr>
          </a:p>
          <a:p>
            <a:pPr marL="0" lvl="0" indent="0">
              <a:buNone/>
              <a:defRPr/>
            </a:pPr>
            <a:r>
              <a:rPr lang="en-US" sz="2000" dirty="0" smtClean="0">
                <a:solidFill>
                  <a:srgbClr val="002060"/>
                </a:solidFill>
              </a:rPr>
              <a:t>~half describe affiliation as water management, 14% </a:t>
            </a:r>
            <a:r>
              <a:rPr lang="en-US" sz="2000" dirty="0" err="1" smtClean="0">
                <a:solidFill>
                  <a:srgbClr val="002060"/>
                </a:solidFill>
              </a:rPr>
              <a:t>govt</a:t>
            </a:r>
            <a:r>
              <a:rPr lang="en-US" sz="2000" dirty="0" smtClean="0">
                <a:solidFill>
                  <a:srgbClr val="002060"/>
                </a:solidFill>
              </a:rPr>
              <a:t> forecasting, 8% emergency </a:t>
            </a:r>
            <a:r>
              <a:rPr lang="en-US" sz="2000" dirty="0" err="1" smtClean="0">
                <a:solidFill>
                  <a:srgbClr val="002060"/>
                </a:solidFill>
              </a:rPr>
              <a:t>mgmt</a:t>
            </a:r>
            <a:r>
              <a:rPr lang="en-US" sz="2000" dirty="0" smtClean="0">
                <a:solidFill>
                  <a:srgbClr val="002060"/>
                </a:solidFill>
              </a:rPr>
              <a:t>/flood control; the remainder scattered among ag, research, energy, water treatment, recreation, environmental, etc.</a:t>
            </a:r>
          </a:p>
          <a:p>
            <a:endParaRPr lang="en-US" dirty="0"/>
          </a:p>
        </p:txBody>
      </p:sp>
    </p:spTree>
    <p:extLst>
      <p:ext uri="{BB962C8B-B14F-4D97-AF65-F5344CB8AC3E}">
        <p14:creationId xmlns:p14="http://schemas.microsoft.com/office/powerpoint/2010/main" xmlns="" val="1472626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506985364"/>
              </p:ext>
            </p:extLst>
          </p:nvPr>
        </p:nvGraphicFramePr>
        <p:xfrm>
          <a:off x="182563" y="947738"/>
          <a:ext cx="8826500" cy="5605457"/>
        </p:xfrm>
        <a:graphic>
          <a:graphicData uri="http://schemas.openxmlformats.org/drawingml/2006/table">
            <a:tbl>
              <a:tblPr firstRow="1" bandRow="1">
                <a:tableStyleId>{5C22544A-7EE6-4342-B048-85BDC9FD1C3A}</a:tableStyleId>
              </a:tblPr>
              <a:tblGrid>
                <a:gridCol w="5989637"/>
                <a:gridCol w="2836863"/>
              </a:tblGrid>
              <a:tr h="431189">
                <a:tc>
                  <a:txBody>
                    <a:bodyPr/>
                    <a:lstStyle/>
                    <a:p>
                      <a:r>
                        <a:rPr lang="en-US" dirty="0" smtClean="0"/>
                        <a:t>Service area (select all that apply)</a:t>
                      </a:r>
                      <a:endParaRPr lang="en-US" dirty="0"/>
                    </a:p>
                  </a:txBody>
                  <a:tcPr/>
                </a:tc>
                <a:tc>
                  <a:txBody>
                    <a:bodyPr/>
                    <a:lstStyle/>
                    <a:p>
                      <a:endParaRPr lang="en-US"/>
                    </a:p>
                  </a:txBody>
                  <a:tcPr/>
                </a:tc>
              </a:tr>
              <a:tr h="431189">
                <a:tc>
                  <a:txBody>
                    <a:bodyPr/>
                    <a:lstStyle/>
                    <a:p>
                      <a:pPr algn="l" fontAlgn="b"/>
                      <a:r>
                        <a:rPr lang="en-US" sz="1600" b="0" i="0" u="none" strike="noStrike">
                          <a:effectLst/>
                          <a:latin typeface="Microsoft Sans Serif"/>
                        </a:rPr>
                        <a:t>Colorado, including municipalities and counties within the state</a:t>
                      </a:r>
                    </a:p>
                  </a:txBody>
                  <a:tcPr marL="9525" marR="9525" marT="9525" marB="0" anchor="b"/>
                </a:tc>
                <a:tc>
                  <a:txBody>
                    <a:bodyPr/>
                    <a:lstStyle/>
                    <a:p>
                      <a:pPr algn="ctr" fontAlgn="ctr"/>
                      <a:r>
                        <a:rPr lang="en-US" sz="1600" b="0" i="0" u="none" strike="noStrike">
                          <a:effectLst/>
                          <a:latin typeface="Microsoft Sans Serif"/>
                        </a:rPr>
                        <a:t>34%</a:t>
                      </a:r>
                    </a:p>
                  </a:txBody>
                  <a:tcPr marL="9525" marR="9525" marT="9525" marB="0" anchor="ctr"/>
                </a:tc>
              </a:tr>
              <a:tr h="431189">
                <a:tc>
                  <a:txBody>
                    <a:bodyPr/>
                    <a:lstStyle/>
                    <a:p>
                      <a:pPr algn="l" fontAlgn="b"/>
                      <a:r>
                        <a:rPr lang="en-US" sz="1600" b="0" i="0" u="none" strike="noStrike">
                          <a:effectLst/>
                          <a:latin typeface="Microsoft Sans Serif"/>
                        </a:rPr>
                        <a:t>Colorado River Basin</a:t>
                      </a:r>
                    </a:p>
                  </a:txBody>
                  <a:tcPr marL="9525" marR="9525" marT="9525" marB="0" anchor="b"/>
                </a:tc>
                <a:tc>
                  <a:txBody>
                    <a:bodyPr/>
                    <a:lstStyle/>
                    <a:p>
                      <a:pPr algn="ctr" fontAlgn="ctr"/>
                      <a:r>
                        <a:rPr lang="en-US" sz="1600" b="0" i="0" u="none" strike="noStrike">
                          <a:effectLst/>
                          <a:latin typeface="Microsoft Sans Serif"/>
                        </a:rPr>
                        <a:t>31%</a:t>
                      </a:r>
                    </a:p>
                  </a:txBody>
                  <a:tcPr marL="9525" marR="9525" marT="9525" marB="0" anchor="ctr"/>
                </a:tc>
              </a:tr>
              <a:tr h="431189">
                <a:tc>
                  <a:txBody>
                    <a:bodyPr/>
                    <a:lstStyle/>
                    <a:p>
                      <a:pPr algn="l" fontAlgn="b"/>
                      <a:r>
                        <a:rPr lang="en-US" sz="1600" b="0" i="0" u="none" strike="noStrike">
                          <a:effectLst/>
                          <a:latin typeface="Microsoft Sans Serif"/>
                        </a:rPr>
                        <a:t>Utah, including municipalities and counties within the state</a:t>
                      </a:r>
                    </a:p>
                  </a:txBody>
                  <a:tcPr marL="9525" marR="9525" marT="9525" marB="0" anchor="b"/>
                </a:tc>
                <a:tc>
                  <a:txBody>
                    <a:bodyPr/>
                    <a:lstStyle/>
                    <a:p>
                      <a:pPr algn="ctr" fontAlgn="ctr"/>
                      <a:r>
                        <a:rPr lang="en-US" sz="1600" b="0" i="0" u="none" strike="noStrike">
                          <a:effectLst/>
                          <a:latin typeface="Microsoft Sans Serif"/>
                        </a:rPr>
                        <a:t>23%</a:t>
                      </a:r>
                    </a:p>
                  </a:txBody>
                  <a:tcPr marL="9525" marR="9525" marT="9525" marB="0" anchor="ctr"/>
                </a:tc>
              </a:tr>
              <a:tr h="431189">
                <a:tc>
                  <a:txBody>
                    <a:bodyPr/>
                    <a:lstStyle/>
                    <a:p>
                      <a:pPr algn="l" fontAlgn="b"/>
                      <a:r>
                        <a:rPr lang="en-US" sz="1600" b="0" i="0" u="none" strike="noStrike">
                          <a:effectLst/>
                          <a:latin typeface="Microsoft Sans Serif"/>
                        </a:rPr>
                        <a:t>Other (please specify)</a:t>
                      </a:r>
                    </a:p>
                  </a:txBody>
                  <a:tcPr marL="9525" marR="9525" marT="9525" marB="0" anchor="b"/>
                </a:tc>
                <a:tc>
                  <a:txBody>
                    <a:bodyPr/>
                    <a:lstStyle/>
                    <a:p>
                      <a:pPr algn="ctr" fontAlgn="ctr"/>
                      <a:r>
                        <a:rPr lang="en-US" sz="1600" b="0" i="0" u="none" strike="noStrike">
                          <a:effectLst/>
                          <a:latin typeface="Microsoft Sans Serif"/>
                        </a:rPr>
                        <a:t>21%</a:t>
                      </a:r>
                    </a:p>
                  </a:txBody>
                  <a:tcPr marL="9525" marR="9525" marT="9525" marB="0" anchor="ctr"/>
                </a:tc>
              </a:tr>
              <a:tr h="431189">
                <a:tc>
                  <a:txBody>
                    <a:bodyPr/>
                    <a:lstStyle/>
                    <a:p>
                      <a:pPr algn="l" fontAlgn="b"/>
                      <a:r>
                        <a:rPr lang="en-US" sz="1600" b="0" i="0" u="none" strike="noStrike">
                          <a:effectLst/>
                          <a:latin typeface="Microsoft Sans Serif"/>
                        </a:rPr>
                        <a:t>Arizona, including municipalities and counties within the state</a:t>
                      </a:r>
                    </a:p>
                  </a:txBody>
                  <a:tcPr marL="9525" marR="9525" marT="9525" marB="0" anchor="b"/>
                </a:tc>
                <a:tc>
                  <a:txBody>
                    <a:bodyPr/>
                    <a:lstStyle/>
                    <a:p>
                      <a:pPr algn="ctr" fontAlgn="ctr"/>
                      <a:r>
                        <a:rPr lang="en-US" sz="1600" b="0" i="0" u="none" strike="noStrike">
                          <a:effectLst/>
                          <a:latin typeface="Microsoft Sans Serif"/>
                        </a:rPr>
                        <a:t>18%</a:t>
                      </a:r>
                    </a:p>
                  </a:txBody>
                  <a:tcPr marL="9525" marR="9525" marT="9525" marB="0" anchor="ctr"/>
                </a:tc>
              </a:tr>
              <a:tr h="431189">
                <a:tc>
                  <a:txBody>
                    <a:bodyPr/>
                    <a:lstStyle/>
                    <a:p>
                      <a:pPr algn="l" fontAlgn="b"/>
                      <a:r>
                        <a:rPr lang="en-US" sz="1600" b="0" i="0" u="none" strike="noStrike">
                          <a:effectLst/>
                          <a:latin typeface="Microsoft Sans Serif"/>
                        </a:rPr>
                        <a:t>Southwest region (Arizona, New Mexico, Colorado, Utah)</a:t>
                      </a:r>
                    </a:p>
                  </a:txBody>
                  <a:tcPr marL="9525" marR="9525" marT="9525" marB="0" anchor="b"/>
                </a:tc>
                <a:tc>
                  <a:txBody>
                    <a:bodyPr/>
                    <a:lstStyle/>
                    <a:p>
                      <a:pPr algn="ctr" fontAlgn="ctr"/>
                      <a:r>
                        <a:rPr lang="en-US" sz="1600" b="0" i="0" u="none" strike="noStrike">
                          <a:effectLst/>
                          <a:latin typeface="Microsoft Sans Serif"/>
                        </a:rPr>
                        <a:t>13%</a:t>
                      </a:r>
                    </a:p>
                  </a:txBody>
                  <a:tcPr marL="9525" marR="9525" marT="9525" marB="0" anchor="ctr"/>
                </a:tc>
              </a:tr>
              <a:tr h="431189">
                <a:tc>
                  <a:txBody>
                    <a:bodyPr/>
                    <a:lstStyle/>
                    <a:p>
                      <a:pPr algn="l" fontAlgn="b"/>
                      <a:r>
                        <a:rPr lang="en-US" sz="1600" b="0" i="0" u="none" strike="noStrike">
                          <a:effectLst/>
                          <a:latin typeface="Microsoft Sans Serif"/>
                        </a:rPr>
                        <a:t>Western U.S.</a:t>
                      </a:r>
                    </a:p>
                  </a:txBody>
                  <a:tcPr marL="9525" marR="9525" marT="9525" marB="0" anchor="b"/>
                </a:tc>
                <a:tc>
                  <a:txBody>
                    <a:bodyPr/>
                    <a:lstStyle/>
                    <a:p>
                      <a:pPr algn="ctr" fontAlgn="ctr"/>
                      <a:r>
                        <a:rPr lang="en-US" sz="1600" b="0" i="0" u="none" strike="noStrike">
                          <a:effectLst/>
                          <a:latin typeface="Microsoft Sans Serif"/>
                        </a:rPr>
                        <a:t>13%</a:t>
                      </a:r>
                    </a:p>
                  </a:txBody>
                  <a:tcPr marL="9525" marR="9525" marT="9525" marB="0" anchor="ctr"/>
                </a:tc>
              </a:tr>
              <a:tr h="431189">
                <a:tc>
                  <a:txBody>
                    <a:bodyPr/>
                    <a:lstStyle/>
                    <a:p>
                      <a:pPr algn="l" fontAlgn="b"/>
                      <a:r>
                        <a:rPr lang="en-US" sz="1600" b="0" i="0" u="none" strike="noStrike">
                          <a:effectLst/>
                          <a:latin typeface="Microsoft Sans Serif"/>
                        </a:rPr>
                        <a:t>New Mexico, including municipalities and counties within the state</a:t>
                      </a:r>
                    </a:p>
                  </a:txBody>
                  <a:tcPr marL="9525" marR="9525" marT="9525" marB="0" anchor="b"/>
                </a:tc>
                <a:tc>
                  <a:txBody>
                    <a:bodyPr/>
                    <a:lstStyle/>
                    <a:p>
                      <a:pPr algn="ctr" fontAlgn="ctr"/>
                      <a:r>
                        <a:rPr lang="en-US" sz="1600" b="0" i="0" u="none" strike="noStrike">
                          <a:effectLst/>
                          <a:latin typeface="Microsoft Sans Serif"/>
                        </a:rPr>
                        <a:t>8%</a:t>
                      </a:r>
                    </a:p>
                  </a:txBody>
                  <a:tcPr marL="9525" marR="9525" marT="9525" marB="0" anchor="ctr"/>
                </a:tc>
              </a:tr>
              <a:tr h="431189">
                <a:tc>
                  <a:txBody>
                    <a:bodyPr/>
                    <a:lstStyle/>
                    <a:p>
                      <a:pPr algn="l" fontAlgn="b"/>
                      <a:r>
                        <a:rPr lang="en-US" sz="1600" b="0" i="0" u="none" strike="noStrike">
                          <a:effectLst/>
                          <a:latin typeface="Microsoft Sans Serif"/>
                        </a:rPr>
                        <a:t>Wyoming, including municipalities and counties within the state</a:t>
                      </a:r>
                    </a:p>
                  </a:txBody>
                  <a:tcPr marL="9525" marR="9525" marT="9525" marB="0" anchor="b"/>
                </a:tc>
                <a:tc>
                  <a:txBody>
                    <a:bodyPr/>
                    <a:lstStyle/>
                    <a:p>
                      <a:pPr algn="ctr" fontAlgn="ctr"/>
                      <a:r>
                        <a:rPr lang="en-US" sz="1600" b="0" i="0" u="none" strike="noStrike">
                          <a:effectLst/>
                          <a:latin typeface="Microsoft Sans Serif"/>
                        </a:rPr>
                        <a:t>8%</a:t>
                      </a:r>
                    </a:p>
                  </a:txBody>
                  <a:tcPr marL="9525" marR="9525" marT="9525" marB="0" anchor="ctr"/>
                </a:tc>
              </a:tr>
              <a:tr h="431189">
                <a:tc>
                  <a:txBody>
                    <a:bodyPr/>
                    <a:lstStyle/>
                    <a:p>
                      <a:pPr algn="l" fontAlgn="b"/>
                      <a:r>
                        <a:rPr lang="en-US" sz="1600" b="0" i="0" u="none" strike="noStrike">
                          <a:effectLst/>
                          <a:latin typeface="Microsoft Sans Serif"/>
                        </a:rPr>
                        <a:t>National</a:t>
                      </a:r>
                    </a:p>
                  </a:txBody>
                  <a:tcPr marL="9525" marR="9525" marT="9525" marB="0" anchor="b"/>
                </a:tc>
                <a:tc>
                  <a:txBody>
                    <a:bodyPr/>
                    <a:lstStyle/>
                    <a:p>
                      <a:pPr algn="ctr" fontAlgn="ctr"/>
                      <a:r>
                        <a:rPr lang="en-US" sz="1600" b="0" i="0" u="none" strike="noStrike">
                          <a:effectLst/>
                          <a:latin typeface="Microsoft Sans Serif"/>
                        </a:rPr>
                        <a:t>3%</a:t>
                      </a:r>
                    </a:p>
                  </a:txBody>
                  <a:tcPr marL="9525" marR="9525" marT="9525" marB="0" anchor="ctr"/>
                </a:tc>
              </a:tr>
              <a:tr h="431189">
                <a:tc>
                  <a:txBody>
                    <a:bodyPr/>
                    <a:lstStyle/>
                    <a:p>
                      <a:pPr algn="l" fontAlgn="b"/>
                      <a:r>
                        <a:rPr lang="en-US" sz="1600" b="0" i="0" u="none" strike="noStrike">
                          <a:effectLst/>
                          <a:latin typeface="Microsoft Sans Serif"/>
                        </a:rPr>
                        <a:t>U.S.-Mexico border</a:t>
                      </a:r>
                    </a:p>
                  </a:txBody>
                  <a:tcPr marL="9525" marR="9525" marT="9525" marB="0" anchor="b"/>
                </a:tc>
                <a:tc>
                  <a:txBody>
                    <a:bodyPr/>
                    <a:lstStyle/>
                    <a:p>
                      <a:pPr algn="ctr" fontAlgn="ctr"/>
                      <a:r>
                        <a:rPr lang="en-US" sz="1600" b="0" i="0" u="none" strike="noStrike">
                          <a:effectLst/>
                          <a:latin typeface="Microsoft Sans Serif"/>
                        </a:rPr>
                        <a:t>3%</a:t>
                      </a:r>
                    </a:p>
                  </a:txBody>
                  <a:tcPr marL="9525" marR="9525" marT="9525" marB="0" anchor="ctr"/>
                </a:tc>
              </a:tr>
              <a:tr h="431189">
                <a:tc>
                  <a:txBody>
                    <a:bodyPr/>
                    <a:lstStyle/>
                    <a:p>
                      <a:pPr algn="l" fontAlgn="b"/>
                      <a:r>
                        <a:rPr lang="en-US" sz="1600" b="0" i="0" u="none" strike="noStrike" dirty="0">
                          <a:effectLst/>
                          <a:latin typeface="Microsoft Sans Serif"/>
                        </a:rPr>
                        <a:t>Global</a:t>
                      </a:r>
                    </a:p>
                  </a:txBody>
                  <a:tcPr marL="9525" marR="9525" marT="9525" marB="0" anchor="b"/>
                </a:tc>
                <a:tc>
                  <a:txBody>
                    <a:bodyPr/>
                    <a:lstStyle/>
                    <a:p>
                      <a:pPr algn="ctr" fontAlgn="ctr"/>
                      <a:r>
                        <a:rPr lang="en-US" sz="1600" b="0" i="0" u="none" strike="noStrike" dirty="0">
                          <a:effectLst/>
                          <a:latin typeface="Microsoft Sans Serif"/>
                        </a:rPr>
                        <a:t>2%</a:t>
                      </a:r>
                    </a:p>
                  </a:txBody>
                  <a:tcPr marL="9525" marR="9525" marT="9525" marB="0" anchor="ctr"/>
                </a:tc>
              </a:tr>
            </a:tbl>
          </a:graphicData>
        </a:graphic>
      </p:graphicFrame>
    </p:spTree>
    <p:extLst>
      <p:ext uri="{BB962C8B-B14F-4D97-AF65-F5344CB8AC3E}">
        <p14:creationId xmlns:p14="http://schemas.microsoft.com/office/powerpoint/2010/main" xmlns="" val="4283950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838200"/>
          </a:xfrm>
        </p:spPr>
        <p:txBody>
          <a:bodyPr/>
          <a:lstStyle/>
          <a:p>
            <a:pPr>
              <a:defRPr/>
            </a:pPr>
            <a:endParaRPr lang="en-US" dirty="0"/>
          </a:p>
        </p:txBody>
      </p:sp>
      <p:sp>
        <p:nvSpPr>
          <p:cNvPr id="3" name="Content Placeholder 2"/>
          <p:cNvSpPr>
            <a:spLocks noGrp="1"/>
          </p:cNvSpPr>
          <p:nvPr>
            <p:ph idx="1"/>
          </p:nvPr>
        </p:nvSpPr>
        <p:spPr>
          <a:xfrm>
            <a:off x="457200" y="914400"/>
            <a:ext cx="8229600" cy="4953000"/>
          </a:xfrm>
        </p:spPr>
        <p:txBody>
          <a:bodyPr/>
          <a:lstStyle/>
          <a:p>
            <a:pPr marL="0" indent="0" algn="ctr">
              <a:buFont typeface="Wingdings" charset="2"/>
              <a:buNone/>
              <a:defRPr/>
            </a:pPr>
            <a:r>
              <a:rPr lang="en-US" dirty="0" smtClean="0"/>
              <a:t>II.  Vulnerability and Coping Mechanisms</a:t>
            </a:r>
          </a:p>
          <a:p>
            <a:pPr marL="0" indent="0" algn="ctr">
              <a:buFont typeface="Wingdings" charset="2"/>
              <a:buNone/>
              <a:defRPr/>
            </a:pPr>
            <a:endParaRPr lang="en-US" dirty="0"/>
          </a:p>
        </p:txBody>
      </p:sp>
      <p:pic>
        <p:nvPicPr>
          <p:cNvPr id="9220" name="Picture 3" descr="C:\Users\bklein.CIRESUCB\Desktop\CBRFC Project\CBRFC Visit\drough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28800" y="1752600"/>
            <a:ext cx="56388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838200"/>
          </a:xfrm>
        </p:spPr>
        <p:txBody>
          <a:bodyPr/>
          <a:lstStyle/>
          <a:p>
            <a:pPr>
              <a:defRPr/>
            </a:pPr>
            <a:endParaRPr lang="en-US" dirty="0"/>
          </a:p>
        </p:txBody>
      </p:sp>
      <p:pic>
        <p:nvPicPr>
          <p:cNvPr id="10274" name="Picture 34"/>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838200" y="685800"/>
            <a:ext cx="7543800" cy="449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5" name="Picture 3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667001" y="5334000"/>
            <a:ext cx="3276600"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838200"/>
          </a:xfrm>
        </p:spPr>
        <p:txBody>
          <a:bodyPr/>
          <a:lstStyle/>
          <a:p>
            <a:pPr>
              <a:defRPr/>
            </a:pPr>
            <a:endParaRPr lang="en-US" dirty="0"/>
          </a:p>
        </p:txBody>
      </p:sp>
      <p:sp>
        <p:nvSpPr>
          <p:cNvPr id="3" name="Content Placeholder 2"/>
          <p:cNvSpPr>
            <a:spLocks noGrp="1"/>
          </p:cNvSpPr>
          <p:nvPr>
            <p:ph idx="1"/>
          </p:nvPr>
        </p:nvSpPr>
        <p:spPr>
          <a:xfrm>
            <a:off x="457200" y="914400"/>
            <a:ext cx="8229600" cy="4953000"/>
          </a:xfrm>
        </p:spPr>
        <p:txBody>
          <a:bodyPr/>
          <a:lstStyle/>
          <a:p>
            <a:pPr marL="0" indent="0" algn="ctr">
              <a:buFont typeface="Wingdings" charset="2"/>
              <a:buNone/>
              <a:defRPr/>
            </a:pPr>
            <a:r>
              <a:rPr lang="en-US" dirty="0"/>
              <a:t>E</a:t>
            </a:r>
            <a:r>
              <a:rPr lang="en-US" dirty="0" smtClean="0"/>
              <a:t>vents experienced in past 10 years</a:t>
            </a:r>
          </a:p>
          <a:p>
            <a:pPr marL="0" indent="0" algn="ctr">
              <a:buFont typeface="Wingdings" charset="2"/>
              <a:buNone/>
              <a:defRPr/>
            </a:pPr>
            <a:endParaRPr lang="en-US" dirty="0"/>
          </a:p>
        </p:txBody>
      </p:sp>
      <p:graphicFrame>
        <p:nvGraphicFramePr>
          <p:cNvPr id="5" name="Chart 4"/>
          <p:cNvGraphicFramePr>
            <a:graphicFrameLocks/>
          </p:cNvGraphicFramePr>
          <p:nvPr>
            <p:extLst>
              <p:ext uri="{D42A27DB-BD31-4B8C-83A1-F6EECF244321}">
                <p14:modId xmlns:p14="http://schemas.microsoft.com/office/powerpoint/2010/main" xmlns="" val="3602677177"/>
              </p:ext>
            </p:extLst>
          </p:nvPr>
        </p:nvGraphicFramePr>
        <p:xfrm>
          <a:off x="0" y="1371600"/>
          <a:ext cx="9144000" cy="5486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wwa_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0000"/>
          </a:solidFill>
        </a:ln>
      </a:spPr>
      <a:bodyPr rtlCol="0" anchor="ctr"/>
      <a:lstStyle>
        <a:defPPr algn="ctr">
          <a:defRPr>
            <a:solidFill>
              <a:srgbClr val="FF0000"/>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wwa_theme.thmx</Template>
  <TotalTime>1043</TotalTime>
  <Words>1865</Words>
  <Application>Microsoft Office PowerPoint</Application>
  <PresentationFormat>On-screen Show (4:3)</PresentationFormat>
  <Paragraphs>412</Paragraphs>
  <Slides>25</Slides>
  <Notes>20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wwa_theme</vt:lpstr>
      <vt:lpstr>The Colorado Basin River Forecast Center and  the Decision Making Process </vt:lpstr>
      <vt:lpstr>The Colorado</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University of Colorado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CIRES</dc:creator>
  <cp:lastModifiedBy>ges</cp:lastModifiedBy>
  <cp:revision>282</cp:revision>
  <cp:lastPrinted>2014-02-19T16:51:15Z</cp:lastPrinted>
  <dcterms:created xsi:type="dcterms:W3CDTF">2010-09-30T17:18:29Z</dcterms:created>
  <dcterms:modified xsi:type="dcterms:W3CDTF">2014-02-28T22:19:13Z</dcterms:modified>
</cp:coreProperties>
</file>