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1"/>
  </p:notesMasterIdLst>
  <p:sldIdLst>
    <p:sldId id="350" r:id="rId2"/>
    <p:sldId id="537" r:id="rId3"/>
    <p:sldId id="593" r:id="rId4"/>
    <p:sldId id="596" r:id="rId5"/>
    <p:sldId id="598" r:id="rId6"/>
    <p:sldId id="597" r:id="rId7"/>
    <p:sldId id="599" r:id="rId8"/>
    <p:sldId id="600" r:id="rId9"/>
    <p:sldId id="601" r:id="rId10"/>
    <p:sldId id="610" r:id="rId11"/>
    <p:sldId id="602" r:id="rId12"/>
    <p:sldId id="611" r:id="rId13"/>
    <p:sldId id="605" r:id="rId14"/>
    <p:sldId id="606" r:id="rId15"/>
    <p:sldId id="603" r:id="rId16"/>
    <p:sldId id="604" r:id="rId17"/>
    <p:sldId id="607" r:id="rId18"/>
    <p:sldId id="609" r:id="rId19"/>
    <p:sldId id="60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06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48C-F07F-47A6-87CF-89334C1F1088}" type="datetimeFigureOut">
              <a:rPr lang="en-US" smtClean="0"/>
              <a:pPr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9E0-1BE1-40DD-8636-4F52E4C37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7842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CBRFC Stakeholder Forum</a:t>
            </a:r>
            <a:b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February 24, 2014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Ashley Nielson</a:t>
            </a:r>
          </a:p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CBRFC Forecast Verification</a:t>
            </a: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CBRFC is using verification for:</a:t>
            </a:r>
          </a:p>
          <a:p>
            <a:pPr marL="514350" indent="-514350">
              <a:buAutoNum type="arabicPeriod"/>
            </a:pPr>
            <a:r>
              <a:rPr lang="en-US" dirty="0" smtClean="0"/>
              <a:t>Tool development and application (e.g. ESP and post adjustment)</a:t>
            </a:r>
          </a:p>
          <a:p>
            <a:pPr marL="514350" indent="-514350">
              <a:buAutoNum type="arabicPeriod"/>
            </a:pPr>
            <a:r>
              <a:rPr lang="en-US" dirty="0" smtClean="0"/>
              <a:t>Annual lessons learned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Identification of errors in </a:t>
            </a:r>
            <a:r>
              <a:rPr lang="en-US" smtClean="0"/>
              <a:t>forecast process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dirty="0" smtClean="0"/>
              <a:t>Study validates a focus on ESP particularly given enhancements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Similar verification studies should assess improvements proposed to ESP:</a:t>
            </a:r>
          </a:p>
          <a:p>
            <a:pPr marL="914400" lvl="1" indent="-514350">
              <a:buAutoNum type="arabicPeriod"/>
            </a:pPr>
            <a:r>
              <a:rPr lang="en-US" sz="2000" dirty="0" smtClean="0"/>
              <a:t>Bias adjustment</a:t>
            </a:r>
          </a:p>
          <a:p>
            <a:pPr marL="914400" lvl="1" indent="-514350">
              <a:buFontTx/>
              <a:buAutoNum type="arabicPeriod"/>
            </a:pPr>
            <a:r>
              <a:rPr lang="en-US" sz="2000" dirty="0" smtClean="0"/>
              <a:t>Headwater </a:t>
            </a:r>
            <a:r>
              <a:rPr lang="en-US" sz="2000" dirty="0" err="1" smtClean="0"/>
              <a:t>vs</a:t>
            </a:r>
            <a:r>
              <a:rPr lang="en-US" sz="2000" dirty="0" smtClean="0"/>
              <a:t> downstream points</a:t>
            </a:r>
          </a:p>
          <a:p>
            <a:pPr marL="914400" lvl="1" indent="-514350">
              <a:buAutoNum type="arabicPeriod"/>
            </a:pPr>
            <a:r>
              <a:rPr lang="en-US" sz="2000" dirty="0" smtClean="0"/>
              <a:t>Incorporation of weather, climate forecasts</a:t>
            </a:r>
          </a:p>
          <a:p>
            <a:pPr marL="914400" lvl="1" indent="-514350">
              <a:buAutoNum type="arabicPeriod"/>
            </a:pPr>
            <a:r>
              <a:rPr lang="en-US" sz="2000" dirty="0" smtClean="0"/>
              <a:t>Weather generator technique</a:t>
            </a:r>
          </a:p>
          <a:p>
            <a:pPr marL="914400" lvl="1" indent="-514350">
              <a:buAutoNum type="arabicPeriod"/>
            </a:pPr>
            <a:r>
              <a:rPr lang="en-US" sz="2000" dirty="0" smtClean="0"/>
              <a:t>Incorporation of new data sets (e.g. MODIS)</a:t>
            </a:r>
          </a:p>
          <a:p>
            <a:pPr marL="914400" lvl="1" indent="-514350">
              <a:buAutoNum type="arabicPeriod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Bias Adjustment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686800" cy="49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6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Current Verification Tools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57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Water Supply Forecasts</a:t>
            </a:r>
            <a:endParaRPr lang="en-US" sz="2800" dirty="0"/>
          </a:p>
        </p:txBody>
      </p:sp>
      <p:pic>
        <p:nvPicPr>
          <p:cNvPr id="12" name="Picture 11" descr="wsup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3" y="1066801"/>
            <a:ext cx="4624387" cy="4800600"/>
          </a:xfrm>
          <a:prstGeom prst="rect">
            <a:avLst/>
          </a:prstGeom>
        </p:spPr>
      </p:pic>
      <p:pic>
        <p:nvPicPr>
          <p:cNvPr id="13" name="Picture 12" descr="wsupverif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527205"/>
            <a:ext cx="4572000" cy="31783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895600" y="2438400"/>
            <a:ext cx="16764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15000" y="4267200"/>
            <a:ext cx="762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3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Current Verification Tools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Water Supply Forecasts</a:t>
            </a:r>
            <a:endParaRPr lang="en-US" sz="2800" dirty="0"/>
          </a:p>
        </p:txBody>
      </p:sp>
      <p:pic>
        <p:nvPicPr>
          <p:cNvPr id="16386" name="Picture 2" descr="http://www.cbrfc.noaa.gov/verif/annual/figures/htseries/MBLC2.htse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343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88" name="Picture 4" descr="http://www.cbrfc.noaa.gov/verif/annual/figures/err.skill/MBLC2.7-10.errski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1" y="685800"/>
            <a:ext cx="3990109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0" name="Picture 6" descr="http://www.cbrfc.noaa.gov/verif/annual/figures/scatter/apr/MBLC2.4.7-10.sc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543300"/>
            <a:ext cx="3238500" cy="3238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660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990600"/>
            <a:ext cx="4267200" cy="3810000"/>
            <a:chOff x="0" y="990600"/>
            <a:chExt cx="4267200" cy="3810000"/>
          </a:xfrm>
        </p:grpSpPr>
        <p:pic>
          <p:nvPicPr>
            <p:cNvPr id="6" name="Picture 5" descr="riverma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0600"/>
              <a:ext cx="4267200" cy="3810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667000" y="2133600"/>
              <a:ext cx="1447800" cy="1524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Current Verification Tools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Daily </a:t>
            </a:r>
            <a:r>
              <a:rPr lang="en-US" sz="2800" dirty="0" err="1" smtClean="0"/>
              <a:t>Streamflow</a:t>
            </a:r>
            <a:r>
              <a:rPr lang="en-US" sz="2800" dirty="0" smtClean="0"/>
              <a:t> Forecasts</a:t>
            </a:r>
            <a:endParaRPr lang="en-US" sz="2800" dirty="0"/>
          </a:p>
        </p:txBody>
      </p:sp>
      <p:pic>
        <p:nvPicPr>
          <p:cNvPr id="7" name="Picture 6" descr="hydro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95600"/>
            <a:ext cx="5181600" cy="3962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10400" y="3581400"/>
            <a:ext cx="1676400" cy="152400"/>
            <a:chOff x="7010400" y="3581400"/>
            <a:chExt cx="1676400" cy="152400"/>
          </a:xfrm>
        </p:grpSpPr>
        <p:sp>
          <p:nvSpPr>
            <p:cNvPr id="10" name="Rectangle 9"/>
            <p:cNvSpPr/>
            <p:nvPr/>
          </p:nvSpPr>
          <p:spPr>
            <a:xfrm>
              <a:off x="7010400" y="3581400"/>
              <a:ext cx="762000" cy="152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48600" y="3581400"/>
              <a:ext cx="838200" cy="152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19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Current Verification Tools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33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Daily Forecasts</a:t>
            </a:r>
            <a:endParaRPr lang="en-US" sz="2800" dirty="0"/>
          </a:p>
        </p:txBody>
      </p:sp>
      <p:pic>
        <p:nvPicPr>
          <p:cNvPr id="1026" name="Picture 2" descr="http://www.cbrfc.noaa.gov/verification/dly_ops/recent/MBLC2_flow_fcsts.re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4526280" cy="3771900"/>
          </a:xfrm>
          <a:prstGeom prst="rect">
            <a:avLst/>
          </a:prstGeom>
          <a:noFill/>
        </p:spPr>
      </p:pic>
      <p:pic>
        <p:nvPicPr>
          <p:cNvPr id="1028" name="Picture 4" descr="http://www.cbrfc.noaa.gov/verification/dly_ops/aprjul/2012/MBLC2_2012.04.01_2012.07.31.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46482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Stacie! Help fix please!!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3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Online tour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88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3"/>
          </a:xfrm>
        </p:spPr>
        <p:txBody>
          <a:bodyPr/>
          <a:lstStyle/>
          <a:p>
            <a:r>
              <a:rPr lang="en-US" dirty="0" smtClean="0"/>
              <a:t>Website Coming Attractions:</a:t>
            </a:r>
            <a:br>
              <a:rPr lang="en-US" dirty="0" smtClean="0"/>
            </a:br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9E0-1BE1-40DD-8636-4F52E4C372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Verification web consistency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DOCUMENTATION (we know)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Spatial view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One stop shop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Similar to defunct western water page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Monthly verification (for USBR MTOM and others)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8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39E0-1BE1-40DD-8636-4F52E4C372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How does CBRFC use verification?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easy is it find/understand the verification?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How useful is the verification information presented here?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How do you currently use or want to use verification?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How good do forecasts need to be for your use?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01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Forecast Tool Evaluation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3600" dirty="0" smtClean="0"/>
              <a:t>Next Steps</a:t>
            </a:r>
            <a:endParaRPr lang="en-US" sz="3600" dirty="0"/>
          </a:p>
          <a:p>
            <a:pPr>
              <a:buFont typeface="Arial"/>
              <a:buChar char="•"/>
            </a:pPr>
            <a:r>
              <a:rPr lang="en-US" sz="3600" dirty="0" smtClean="0"/>
              <a:t>Current </a:t>
            </a:r>
            <a:r>
              <a:rPr lang="en-US" sz="3600" dirty="0"/>
              <a:t>Verification </a:t>
            </a:r>
            <a:r>
              <a:rPr lang="en-US" sz="3600" dirty="0" smtClean="0"/>
              <a:t>Tools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Water </a:t>
            </a:r>
            <a:r>
              <a:rPr lang="en-US" dirty="0"/>
              <a:t>Supply </a:t>
            </a:r>
            <a:r>
              <a:rPr lang="en-US" dirty="0" smtClean="0"/>
              <a:t>Forecasts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Official forecasts and reforecasts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Daily Forecasts</a:t>
            </a:r>
            <a:endParaRPr lang="en-US" sz="4000" dirty="0"/>
          </a:p>
          <a:p>
            <a:pPr>
              <a:buFont typeface="Arial"/>
              <a:buChar char="•"/>
            </a:pPr>
            <a:r>
              <a:rPr lang="en-US" sz="3600" dirty="0" smtClean="0"/>
              <a:t>Discussion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/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Motivation</a:t>
            </a:r>
            <a:r>
              <a:rPr lang="en-US" sz="2000" dirty="0" smtClean="0"/>
              <a:t>: ESP is well positioned for: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Daily forecast updates leveraging daily updating observations (e.g. SNOTEL, other precipitation, temperature, and </a:t>
            </a:r>
            <a:r>
              <a:rPr lang="en-US" sz="2000" dirty="0" err="1" smtClean="0"/>
              <a:t>streamflow</a:t>
            </a:r>
            <a:r>
              <a:rPr lang="en-US" sz="20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Probabilistic forecasts for full hydrograph including peak flows, time to peak, volumes, etc.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Incorporating both weather and climate prediction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NOAA investing in improvements to ESP (but not SWS) including data assimilation, connection to ensemble weather and climate prediction, and bias correction.</a:t>
            </a:r>
            <a:endParaRPr lang="en-US" sz="2000" dirty="0"/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b="1" dirty="0"/>
              <a:t>Key Question</a:t>
            </a:r>
            <a:r>
              <a:rPr lang="en-US" sz="2000" dirty="0"/>
              <a:t>: </a:t>
            </a:r>
            <a:r>
              <a:rPr lang="en-US" sz="2000" dirty="0" smtClean="0"/>
              <a:t>Is the current ESP forecast tool as skillful and reliable as SWS? What </a:t>
            </a:r>
            <a:r>
              <a:rPr lang="en-US" sz="2000" dirty="0"/>
              <a:t>are the strengths and weaknesses of each forecast tool? </a:t>
            </a:r>
          </a:p>
          <a:p>
            <a:pPr marL="0" indent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Reforecasts generated for first of month for winter and spring months 1981-2010 using similar assumptions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Assumptions: No weather climate forecast, 1981-2010 climatology, no bias adjustment,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STMC2.4.bxts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59436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64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Reforecasts verified against unregulated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 observations: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Skill – MAE SS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Reliability – Assessed against traditional 10,50,90% forecast thresholds</a:t>
            </a:r>
          </a:p>
          <a:p>
            <a:pPr marL="0" indent="0"/>
            <a:r>
              <a:rPr lang="en-US" sz="2400" dirty="0" smtClean="0"/>
              <a:t>Results conditioned on: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Lead Time (e.g. Jan 1 issuance, Feb 1 issuance,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Forecast Point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 marL="0" indent="0"/>
            <a:endParaRPr lang="en-US" sz="16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Lead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STMC2.sum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1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Forecast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ssdiff.hist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" y="1295400"/>
            <a:ext cx="4495800" cy="5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reldiff.hist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295400"/>
            <a:ext cx="4305300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27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All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hist.mean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5943600" cy="4245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765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dirty="0" smtClean="0"/>
              <a:t>ESP and SWS have generally comparable skill. ESP generally slightly more skillful.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ESP and SWS have generally comparable reliability</a:t>
            </a:r>
            <a:r>
              <a:rPr lang="en-US" sz="2400" dirty="0"/>
              <a:t> </a:t>
            </a:r>
            <a:r>
              <a:rPr lang="en-US" sz="2400" dirty="0" smtClean="0"/>
              <a:t>January through April. ESP is very under-dispersive during the runoff season (e.g. May and June forecasts).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ESP and SWS likely have strengths in specific regimes that we have not fully understood.</a:t>
            </a:r>
          </a:p>
          <a:p>
            <a:pPr marL="514350" indent="-514350">
              <a:buAutoNum type="arabicPeriod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7206</TotalTime>
  <Words>503</Words>
  <Application>Microsoft Macintosh PowerPoint</Application>
  <PresentationFormat>On-screen Show (4:3)</PresentationFormat>
  <Paragraphs>102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1_Default Design</vt:lpstr>
      <vt:lpstr>CBRFC Stakeholder Forum February 24, 2014</vt:lpstr>
      <vt:lpstr>Outline</vt:lpstr>
      <vt:lpstr>Motivation / Goals</vt:lpstr>
      <vt:lpstr>Methodology</vt:lpstr>
      <vt:lpstr>Methodology (con’t)</vt:lpstr>
      <vt:lpstr>Results: Lead Time</vt:lpstr>
      <vt:lpstr>Results: Forecast Point</vt:lpstr>
      <vt:lpstr>Results: All Points</vt:lpstr>
      <vt:lpstr>Conclusions</vt:lpstr>
      <vt:lpstr>So What?</vt:lpstr>
      <vt:lpstr>Next Steps</vt:lpstr>
      <vt:lpstr>Example: Bias Adjustment</vt:lpstr>
      <vt:lpstr>Current Verification Tools</vt:lpstr>
      <vt:lpstr>Current Verification Tools</vt:lpstr>
      <vt:lpstr>Current Verification Tools</vt:lpstr>
      <vt:lpstr>Current Verification Tools</vt:lpstr>
      <vt:lpstr>Online tour</vt:lpstr>
      <vt:lpstr>Website Coming Attractions: Verification</vt:lpstr>
      <vt:lpstr>Verification Discussion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118</cp:revision>
  <dcterms:created xsi:type="dcterms:W3CDTF">2014-02-12T20:19:51Z</dcterms:created>
  <dcterms:modified xsi:type="dcterms:W3CDTF">2014-02-24T18:25:13Z</dcterms:modified>
  <cp:category/>
</cp:coreProperties>
</file>