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3718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303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703"/>
            <a:ext cx="9144000" cy="655500"/>
          </a:xfrm>
          <a:prstGeom prst="rect">
            <a:avLst/>
          </a:prstGeom>
          <a:gradFill>
            <a:gsLst>
              <a:gs pos="0">
                <a:srgbClr val="FEFEFE"/>
              </a:gs>
              <a:gs pos="89000">
                <a:srgbClr val="E3ECF8"/>
              </a:gs>
              <a:gs pos="99000">
                <a:srgbClr val="CCCCCC"/>
              </a:gs>
              <a:gs pos="100000">
                <a:srgbClr val="CCCCCC"/>
              </a:gs>
            </a:gsLst>
            <a:lin ang="0" scaled="0"/>
          </a:gradFill>
          <a:ln>
            <a:noFill/>
          </a:ln>
        </p:spPr>
        <p:txBody>
          <a:bodyPr lIns="91925" tIns="45950" rIns="91925" bIns="45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0" name="Shape 20"/>
          <p:cNvCxnSpPr/>
          <p:nvPr/>
        </p:nvCxnSpPr>
        <p:spPr>
          <a:xfrm rot="10800000">
            <a:off x="-7374" y="649795"/>
            <a:ext cx="9151200" cy="0"/>
          </a:xfrm>
          <a:prstGeom prst="straightConnector1">
            <a:avLst/>
          </a:prstGeom>
          <a:noFill/>
          <a:ln w="9525" cap="flat" cmpd="sng">
            <a:solidFill>
              <a:srgbClr val="A4BD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/>
          <p:nvPr/>
        </p:nvSpPr>
        <p:spPr>
          <a:xfrm>
            <a:off x="4426455" y="6513869"/>
            <a:ext cx="3722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3400"/>
            </a:lvl1pPr>
            <a:lvl2pPr>
              <a:spcBef>
                <a:spcPts val="0"/>
              </a:spcBef>
              <a:buSzPct val="100000"/>
              <a:defRPr sz="3400"/>
            </a:lvl2pPr>
            <a:lvl3pPr>
              <a:spcBef>
                <a:spcPts val="0"/>
              </a:spcBef>
              <a:buSzPct val="100000"/>
              <a:defRPr sz="3400"/>
            </a:lvl3pPr>
            <a:lvl4pPr>
              <a:spcBef>
                <a:spcPts val="0"/>
              </a:spcBef>
              <a:buSzPct val="100000"/>
              <a:defRPr sz="3400"/>
            </a:lvl4pPr>
            <a:lvl5pPr>
              <a:spcBef>
                <a:spcPts val="0"/>
              </a:spcBef>
              <a:buSzPct val="100000"/>
              <a:defRPr sz="3400"/>
            </a:lvl5pPr>
            <a:lvl6pPr>
              <a:spcBef>
                <a:spcPts val="0"/>
              </a:spcBef>
              <a:buSzPct val="100000"/>
              <a:defRPr sz="3400"/>
            </a:lvl6pPr>
            <a:lvl7pPr>
              <a:spcBef>
                <a:spcPts val="0"/>
              </a:spcBef>
              <a:buSzPct val="100000"/>
              <a:defRPr sz="3400"/>
            </a:lvl7pPr>
            <a:lvl8pPr>
              <a:spcBef>
                <a:spcPts val="0"/>
              </a:spcBef>
              <a:buSzPct val="100000"/>
              <a:defRPr sz="3400"/>
            </a:lvl8pPr>
            <a:lvl9pPr>
              <a:spcBef>
                <a:spcPts val="0"/>
              </a:spcBef>
              <a:buSzPct val="100000"/>
              <a:defRPr sz="3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06450" y="821375"/>
            <a:ext cx="8725200" cy="527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3400"/>
            </a:lvl1pPr>
            <a:lvl2pPr>
              <a:spcBef>
                <a:spcPts val="0"/>
              </a:spcBef>
              <a:buSzPct val="100000"/>
              <a:defRPr sz="3400"/>
            </a:lvl2pPr>
            <a:lvl3pPr>
              <a:spcBef>
                <a:spcPts val="0"/>
              </a:spcBef>
              <a:buSzPct val="100000"/>
              <a:defRPr sz="3400"/>
            </a:lvl3pPr>
            <a:lvl4pPr>
              <a:spcBef>
                <a:spcPts val="0"/>
              </a:spcBef>
              <a:buSzPct val="100000"/>
              <a:defRPr sz="3400"/>
            </a:lvl4pPr>
            <a:lvl5pPr>
              <a:spcBef>
                <a:spcPts val="0"/>
              </a:spcBef>
              <a:buSzPct val="100000"/>
              <a:defRPr sz="3400"/>
            </a:lvl5pPr>
            <a:lvl6pPr>
              <a:spcBef>
                <a:spcPts val="0"/>
              </a:spcBef>
              <a:buSzPct val="100000"/>
              <a:defRPr sz="3400"/>
            </a:lvl6pPr>
            <a:lvl7pPr>
              <a:spcBef>
                <a:spcPts val="0"/>
              </a:spcBef>
              <a:buSzPct val="100000"/>
              <a:defRPr sz="3400"/>
            </a:lvl7pPr>
            <a:lvl8pPr>
              <a:spcBef>
                <a:spcPts val="0"/>
              </a:spcBef>
              <a:buSzPct val="100000"/>
              <a:defRPr sz="3400"/>
            </a:lvl8pPr>
            <a:lvl9pPr>
              <a:spcBef>
                <a:spcPts val="0"/>
              </a:spcBef>
              <a:buSzPct val="100000"/>
              <a:defRPr sz="3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3400"/>
            </a:lvl1pPr>
            <a:lvl2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400"/>
            </a:lvl1pPr>
            <a:lvl2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SzPct val="100000"/>
              <a:buFont typeface="Tahoma"/>
              <a:defRPr sz="3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838825"/>
            <a:ext cx="4279199" cy="5253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05450" y="6176575"/>
            <a:ext cx="403199" cy="4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/>
          <p:nvPr/>
        </p:nvSpPr>
        <p:spPr>
          <a:xfrm>
            <a:off x="0" y="6469089"/>
            <a:ext cx="9144000" cy="403199"/>
          </a:xfrm>
          <a:prstGeom prst="rect">
            <a:avLst/>
          </a:prstGeom>
          <a:gradFill>
            <a:gsLst>
              <a:gs pos="0">
                <a:srgbClr val="FEFEFE"/>
              </a:gs>
              <a:gs pos="50000">
                <a:srgbClr val="D1D1D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None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Tahoma"/>
              <a:defRPr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ahoma"/>
              <a:defRPr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1703"/>
            <a:ext cx="9144000" cy="655500"/>
          </a:xfrm>
          <a:prstGeom prst="rect">
            <a:avLst/>
          </a:prstGeom>
          <a:gradFill>
            <a:gsLst>
              <a:gs pos="0">
                <a:srgbClr val="FEFEFE"/>
              </a:gs>
              <a:gs pos="89000">
                <a:srgbClr val="E3ECF8"/>
              </a:gs>
              <a:gs pos="99000">
                <a:srgbClr val="CCCCCC"/>
              </a:gs>
              <a:gs pos="100000">
                <a:srgbClr val="CCCCCC"/>
              </a:gs>
            </a:gsLst>
            <a:lin ang="0" scaled="0"/>
          </a:gradFill>
          <a:ln>
            <a:noFill/>
          </a:ln>
        </p:spPr>
        <p:txBody>
          <a:bodyPr lIns="91925" tIns="45950" rIns="91925" bIns="45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" name="Shape 10"/>
          <p:cNvCxnSpPr/>
          <p:nvPr/>
        </p:nvCxnSpPr>
        <p:spPr>
          <a:xfrm rot="10800000">
            <a:off x="-7374" y="649795"/>
            <a:ext cx="9151200" cy="0"/>
          </a:xfrm>
          <a:prstGeom prst="straightConnector1">
            <a:avLst/>
          </a:prstGeom>
          <a:noFill/>
          <a:ln w="9525" cap="flat" cmpd="sng">
            <a:solidFill>
              <a:srgbClr val="A4BD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Shape 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852" y="6116873"/>
            <a:ext cx="522599" cy="5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709612" y="6446412"/>
            <a:ext cx="3043200" cy="3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800" b="1" i="0" u="none" strike="noStrike" cap="none" baseline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National Oceanic and Atmospheric Administration’s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1" i="0" u="none" strike="noStrike" cap="none" baseline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National Weather Service</a:t>
            </a:r>
          </a:p>
        </p:txBody>
      </p:sp>
      <p:sp>
        <p:nvSpPr>
          <p:cNvPr id="13" name="Shape 13"/>
          <p:cNvSpPr txBox="1"/>
          <p:nvPr/>
        </p:nvSpPr>
        <p:spPr>
          <a:xfrm>
            <a:off x="5942400" y="6462275"/>
            <a:ext cx="2490299" cy="403199"/>
          </a:xfrm>
          <a:prstGeom prst="rect">
            <a:avLst/>
          </a:prstGeom>
          <a:noFill/>
          <a:ln>
            <a:noFill/>
          </a:ln>
        </p:spPr>
        <p:txBody>
          <a:bodyPr lIns="9125" tIns="45700" rIns="45700" bIns="45700" anchor="t" anchorCtr="0">
            <a:noAutofit/>
          </a:bodyPr>
          <a:lstStyle/>
          <a:p>
            <a:pPr marL="0" marR="0" lvl="4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Colorado Basin River Forecast Center</a:t>
            </a:r>
          </a:p>
          <a:p>
            <a:pPr marL="0" marR="0" lvl="4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Salt Lake City, Utah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4426455" y="6513869"/>
            <a:ext cx="3722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chemeClr val="dk1"/>
              </a:solidFill>
            </a:endParaRPr>
          </a:p>
        </p:txBody>
      </p:sp>
      <p:pic>
        <p:nvPicPr>
          <p:cNvPr id="15" name="Shape 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05450" y="6087850"/>
            <a:ext cx="580649" cy="5806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Including Meteorological Models in Ensemble Streamflow Prediction (ESP)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CFSv2 Temperature MIN Skill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945202"/>
            <a:ext cx="8145397" cy="4815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Shape 240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41" name="Shape 241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Clr>
                  <a:srgbClr val="000000"/>
                </a:buClr>
                <a:buSzPct val="78571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46" name="Shape 246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299" y="1005251"/>
            <a:ext cx="8145397" cy="46950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CFSv2 Precipitation Skill</a:t>
            </a:r>
          </a:p>
        </p:txBody>
      </p:sp>
      <p:grpSp>
        <p:nvGrpSpPr>
          <p:cNvPr id="256" name="Shape 256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57" name="Shape 257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Animas: Durango</a:t>
              </a:r>
            </a:p>
          </p:txBody>
        </p:sp>
      </p:grpSp>
      <p:grpSp>
        <p:nvGrpSpPr>
          <p:cNvPr id="261" name="Shape 261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62" name="Shape 262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GEFS and CFSv2 in Stream Forecast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00" y="2387700"/>
            <a:ext cx="7831800" cy="34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569550" y="731425"/>
            <a:ext cx="8004899" cy="16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Forcings are used in ESP</a:t>
            </a:r>
          </a:p>
          <a:p>
            <a:pPr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Output is a standard mean daily flow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This is the Hydrologic Ensemble Forecast Service (HEFS)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Green Warren Bridge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Shape 281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282" name="Shape 282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286" name="Shape 286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287" name="Shape 287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288" name="Shape 288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289" name="Shape 289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290" name="Shape 290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291" name="Shape 291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292" name="Shape 292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293" name="Shape 293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294" name="Shape 294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295" name="Shape 295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296" name="Shape 296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297" name="Shape 297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298" name="Shape 298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299" name="Shape 299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Elk - Milner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Shape 308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309" name="Shape 309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313" name="Shape 313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314" name="Shape 314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315" name="Shape 315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16" name="Shape 316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17" name="Shape 317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18" name="Shape 318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319" name="Shape 319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320" name="Shape 320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21" name="Shape 321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22" name="Shape 322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23" name="Shape 323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324" name="Shape 324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325" name="Shape 325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326" name="Shape 326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East - Almont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Shape 335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336" name="Shape 336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340" name="Shape 340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341" name="Shape 341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342" name="Shape 342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43" name="Shape 343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44" name="Shape 344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45" name="Shape 345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346" name="Shape 346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347" name="Shape 347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48" name="Shape 348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49" name="Shape 349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50" name="Shape 350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351" name="Shape 351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352" name="Shape 352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353" name="Shape 353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April - July Volume HEFS Skill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37" y="740741"/>
            <a:ext cx="3360323" cy="537651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43550" y="672125"/>
            <a:ext cx="8856900" cy="3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Animas - Durango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650" y="1238125"/>
            <a:ext cx="4891198" cy="476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Shape 362"/>
          <p:cNvGrpSpPr/>
          <p:nvPr/>
        </p:nvGrpSpPr>
        <p:grpSpPr>
          <a:xfrm>
            <a:off x="4661325" y="954625"/>
            <a:ext cx="3386099" cy="2761058"/>
            <a:chOff x="4661325" y="954625"/>
            <a:chExt cx="3386099" cy="2761058"/>
          </a:xfrm>
        </p:grpSpPr>
        <p:sp>
          <p:nvSpPr>
            <p:cNvPr id="363" name="Shape 363"/>
            <p:cNvSpPr txBox="1"/>
            <p:nvPr/>
          </p:nvSpPr>
          <p:spPr>
            <a:xfrm>
              <a:off x="46613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January</a:t>
              </a:r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7066425" y="954625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February</a:t>
              </a:r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4661325" y="3432178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March</a:t>
              </a: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7066425" y="3432183"/>
              <a:ext cx="980999" cy="283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200"/>
                <a:t>April</a:t>
              </a:r>
            </a:p>
          </p:txBody>
        </p:sp>
      </p:grpSp>
      <p:grpSp>
        <p:nvGrpSpPr>
          <p:cNvPr id="367" name="Shape 367"/>
          <p:cNvGrpSpPr/>
          <p:nvPr/>
        </p:nvGrpSpPr>
        <p:grpSpPr>
          <a:xfrm>
            <a:off x="4005799" y="5899691"/>
            <a:ext cx="4772216" cy="262800"/>
            <a:chOff x="4005799" y="5899691"/>
            <a:chExt cx="4772216" cy="262800"/>
          </a:xfrm>
        </p:grpSpPr>
        <p:grpSp>
          <p:nvGrpSpPr>
            <p:cNvPr id="368" name="Shape 368"/>
            <p:cNvGrpSpPr/>
            <p:nvPr/>
          </p:nvGrpSpPr>
          <p:grpSpPr>
            <a:xfrm>
              <a:off x="4005799" y="5899691"/>
              <a:ext cx="2315649" cy="262800"/>
              <a:chOff x="4005799" y="5899691"/>
              <a:chExt cx="2315649" cy="262800"/>
            </a:xfrm>
          </p:grpSpPr>
          <p:sp>
            <p:nvSpPr>
              <p:cNvPr id="369" name="Shape 369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70" name="Shape 370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71" name="Shape 371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72" name="Shape 372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  <p:grpSp>
          <p:nvGrpSpPr>
            <p:cNvPr id="373" name="Shape 373"/>
            <p:cNvGrpSpPr/>
            <p:nvPr/>
          </p:nvGrpSpPr>
          <p:grpSpPr>
            <a:xfrm>
              <a:off x="6462366" y="5899691"/>
              <a:ext cx="2315649" cy="262800"/>
              <a:chOff x="4005799" y="5899691"/>
              <a:chExt cx="2315649" cy="262800"/>
            </a:xfrm>
          </p:grpSpPr>
          <p:sp>
            <p:nvSpPr>
              <p:cNvPr id="374" name="Shape 374"/>
              <p:cNvSpPr txBox="1"/>
              <p:nvPr/>
            </p:nvSpPr>
            <p:spPr>
              <a:xfrm>
                <a:off x="400579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&lt;90%</a:t>
                </a:r>
              </a:p>
            </p:txBody>
          </p:sp>
          <p:sp>
            <p:nvSpPr>
              <p:cNvPr id="375" name="Shape 375"/>
              <p:cNvSpPr txBox="1"/>
              <p:nvPr/>
            </p:nvSpPr>
            <p:spPr>
              <a:xfrm>
                <a:off x="4541725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90-50%</a:t>
                </a:r>
              </a:p>
            </p:txBody>
          </p:sp>
          <p:sp>
            <p:nvSpPr>
              <p:cNvPr id="376" name="Shape 376"/>
              <p:cNvSpPr txBox="1"/>
              <p:nvPr/>
            </p:nvSpPr>
            <p:spPr>
              <a:xfrm>
                <a:off x="5111458" y="5899691"/>
                <a:ext cx="6812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50-10%</a:t>
                </a:r>
              </a:p>
            </p:txBody>
          </p:sp>
          <p:sp>
            <p:nvSpPr>
              <p:cNvPr id="377" name="Shape 377"/>
              <p:cNvSpPr txBox="1"/>
              <p:nvPr/>
            </p:nvSpPr>
            <p:spPr>
              <a:xfrm>
                <a:off x="5738249" y="5899691"/>
                <a:ext cx="583199" cy="26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000">
                    <a:solidFill>
                      <a:srgbClr val="B7B7B7"/>
                    </a:solidFill>
                  </a:rPr>
                  <a:t>&gt;10%</a:t>
                </a:r>
              </a:p>
            </p:txBody>
          </p:sp>
        </p:grpSp>
      </p:grpSp>
      <p:grpSp>
        <p:nvGrpSpPr>
          <p:cNvPr id="378" name="Shape 378"/>
          <p:cNvGrpSpPr/>
          <p:nvPr/>
        </p:nvGrpSpPr>
        <p:grpSpPr>
          <a:xfrm>
            <a:off x="3633366" y="1669324"/>
            <a:ext cx="249900" cy="3975950"/>
            <a:chOff x="3633366" y="1669324"/>
            <a:chExt cx="249900" cy="3975950"/>
          </a:xfrm>
        </p:grpSpPr>
        <p:sp>
          <p:nvSpPr>
            <p:cNvPr id="379" name="Shape 379"/>
            <p:cNvSpPr txBox="1"/>
            <p:nvPr/>
          </p:nvSpPr>
          <p:spPr>
            <a:xfrm rot="-5400000" flipH="1">
              <a:off x="2970366" y="473237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  <p:sp>
          <p:nvSpPr>
            <p:cNvPr id="380" name="Shape 380"/>
            <p:cNvSpPr txBox="1"/>
            <p:nvPr/>
          </p:nvSpPr>
          <p:spPr>
            <a:xfrm rot="-5400000" flipH="1">
              <a:off x="2970366" y="2332324"/>
              <a:ext cx="1575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000">
                  <a:solidFill>
                    <a:srgbClr val="B7B7B7"/>
                  </a:solidFill>
                </a:rPr>
                <a:t>number of observations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6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Conclusions / More Questions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206450" y="821375"/>
            <a:ext cx="8725200" cy="527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/>
              <a:t>Little, if any, skill added with GEFS/CFS forecast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1800" dirty="0"/>
              <a:t>not unexpected given not much skill in CFSv2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/>
              <a:t>Need to do more analysis on a monthly scale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/>
              <a:t>Does adding GEFS/CFS improve forecasts in Lower Basin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1800" dirty="0"/>
              <a:t>in process of generating parameters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2400" dirty="0"/>
              <a:t>How does CFS forecast fair when looking at ENSO signal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" sz="1800" dirty="0"/>
              <a:t>limited sample size so it will be difficult to draw any conclusions from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66"/>
          <p:cNvSpPr/>
          <p:nvPr/>
        </p:nvSpPr>
        <p:spPr>
          <a:xfrm>
            <a:off x="4797525" y="779076"/>
            <a:ext cx="2398800" cy="1892374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18525" y="2364837"/>
            <a:ext cx="1778999" cy="24341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Meteorological Forecasts in ESP</a:t>
            </a:r>
          </a:p>
        </p:txBody>
      </p:sp>
      <p:sp>
        <p:nvSpPr>
          <p:cNvPr id="68" name="Shape 68"/>
          <p:cNvSpPr/>
          <p:nvPr/>
        </p:nvSpPr>
        <p:spPr>
          <a:xfrm>
            <a:off x="7395364" y="4876310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F37A6D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7393145" y="3142564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5294907" y="3142564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2390196" y="2761759"/>
            <a:ext cx="2286000" cy="17528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2388964" y="2788013"/>
            <a:ext cx="2233799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Meteorological Ensemble Forecast Processor (MEFP)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487017" y="3621476"/>
            <a:ext cx="21459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 forcing bias</a:t>
            </a:r>
          </a:p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Merge in time</a:t>
            </a:r>
          </a:p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Downscale (basin)</a:t>
            </a:r>
          </a:p>
        </p:txBody>
      </p:sp>
      <p:sp>
        <p:nvSpPr>
          <p:cNvPr id="74" name="Shape 74"/>
          <p:cNvSpPr/>
          <p:nvPr/>
        </p:nvSpPr>
        <p:spPr>
          <a:xfrm>
            <a:off x="280578" y="1297274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261766" y="1373474"/>
            <a:ext cx="14925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WPC/RFC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forecasts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(1-5 days)</a:t>
            </a:r>
          </a:p>
        </p:txBody>
      </p:sp>
      <p:sp>
        <p:nvSpPr>
          <p:cNvPr id="76" name="Shape 76"/>
          <p:cNvSpPr/>
          <p:nvPr/>
        </p:nvSpPr>
        <p:spPr>
          <a:xfrm>
            <a:off x="280579" y="2492686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309955" y="2568886"/>
            <a:ext cx="14151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GEFS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forecasts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(1-15 days)</a:t>
            </a:r>
          </a:p>
        </p:txBody>
      </p:sp>
      <p:sp>
        <p:nvSpPr>
          <p:cNvPr id="78" name="Shape 78"/>
          <p:cNvSpPr/>
          <p:nvPr/>
        </p:nvSpPr>
        <p:spPr>
          <a:xfrm>
            <a:off x="282202" y="3688100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289387" y="3764300"/>
            <a:ext cx="1459499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CFSv2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forecasts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(16-270 days)</a:t>
            </a:r>
          </a:p>
        </p:txBody>
      </p:sp>
      <p:sp>
        <p:nvSpPr>
          <p:cNvPr id="80" name="Shape 80"/>
          <p:cNvSpPr/>
          <p:nvPr/>
        </p:nvSpPr>
        <p:spPr>
          <a:xfrm>
            <a:off x="282202" y="4876310"/>
            <a:ext cx="1477500" cy="990299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317962" y="5059292"/>
            <a:ext cx="14022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Climatology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(271+ days)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5357501" y="3237324"/>
            <a:ext cx="13569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Hydrologic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models (CHPS)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7368525" y="3222463"/>
            <a:ext cx="15357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Bias-corrected ensemble flow forecasts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125187" y="1377812"/>
            <a:ext cx="18375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Flow bias / uncertainty accounting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7388968" y="4970014"/>
            <a:ext cx="1535700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NWS and external user applications</a:t>
            </a:r>
          </a:p>
        </p:txBody>
      </p:sp>
      <p:cxnSp>
        <p:nvCxnSpPr>
          <p:cNvPr id="86" name="Shape 86"/>
          <p:cNvCxnSpPr>
            <a:stCxn id="71" idx="2"/>
            <a:endCxn id="85" idx="1"/>
          </p:cNvCxnSpPr>
          <p:nvPr/>
        </p:nvCxnSpPr>
        <p:spPr>
          <a:xfrm rot="-5400000" flipH="1">
            <a:off x="5025696" y="3022159"/>
            <a:ext cx="870900" cy="3855899"/>
          </a:xfrm>
          <a:prstGeom prst="bent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7" name="Shape 87"/>
          <p:cNvCxnSpPr>
            <a:stCxn id="69" idx="2"/>
            <a:endCxn id="68" idx="0"/>
          </p:cNvCxnSpPr>
          <p:nvPr/>
        </p:nvCxnSpPr>
        <p:spPr>
          <a:xfrm rot="-5400000" flipH="1">
            <a:off x="7761245" y="4503514"/>
            <a:ext cx="743400" cy="21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8" name="Shape 88"/>
          <p:cNvCxnSpPr>
            <a:endCxn id="70" idx="0"/>
          </p:cNvCxnSpPr>
          <p:nvPr/>
        </p:nvCxnSpPr>
        <p:spPr>
          <a:xfrm rot="-5400000" flipH="1">
            <a:off x="5615457" y="2724364"/>
            <a:ext cx="835800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9" name="Shape 89"/>
          <p:cNvCxnSpPr>
            <a:stCxn id="70" idx="3"/>
            <a:endCxn id="83" idx="1"/>
          </p:cNvCxnSpPr>
          <p:nvPr/>
        </p:nvCxnSpPr>
        <p:spPr>
          <a:xfrm>
            <a:off x="6772407" y="3637714"/>
            <a:ext cx="596100" cy="6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0" name="Shape 90"/>
          <p:cNvCxnSpPr>
            <a:stCxn id="74" idx="3"/>
            <a:endCxn id="71" idx="1"/>
          </p:cNvCxnSpPr>
          <p:nvPr/>
        </p:nvCxnSpPr>
        <p:spPr>
          <a:xfrm>
            <a:off x="1758078" y="1792424"/>
            <a:ext cx="632100" cy="18459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1" name="Shape 91"/>
          <p:cNvCxnSpPr>
            <a:stCxn id="76" idx="3"/>
            <a:endCxn id="71" idx="1"/>
          </p:cNvCxnSpPr>
          <p:nvPr/>
        </p:nvCxnSpPr>
        <p:spPr>
          <a:xfrm>
            <a:off x="1758079" y="2987836"/>
            <a:ext cx="632100" cy="6504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2" name="Shape 92"/>
          <p:cNvCxnSpPr>
            <a:stCxn id="78" idx="3"/>
            <a:endCxn id="71" idx="1"/>
          </p:cNvCxnSpPr>
          <p:nvPr/>
        </p:nvCxnSpPr>
        <p:spPr>
          <a:xfrm rot="10800000" flipH="1">
            <a:off x="1759702" y="3638150"/>
            <a:ext cx="630600" cy="545100"/>
          </a:xfrm>
          <a:prstGeom prst="bentConnector3">
            <a:avLst>
              <a:gd name="adj1" fmla="val 49992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3" name="Shape 93"/>
          <p:cNvCxnSpPr>
            <a:stCxn id="80" idx="3"/>
            <a:endCxn id="71" idx="1"/>
          </p:cNvCxnSpPr>
          <p:nvPr/>
        </p:nvCxnSpPr>
        <p:spPr>
          <a:xfrm rot="10800000" flipH="1">
            <a:off x="1759702" y="3638060"/>
            <a:ext cx="630600" cy="1733400"/>
          </a:xfrm>
          <a:prstGeom prst="bentConnector3">
            <a:avLst>
              <a:gd name="adj1" fmla="val 49992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4" name="Shape 94"/>
          <p:cNvCxnSpPr>
            <a:stCxn id="71" idx="3"/>
            <a:endCxn id="70" idx="1"/>
          </p:cNvCxnSpPr>
          <p:nvPr/>
        </p:nvCxnSpPr>
        <p:spPr>
          <a:xfrm>
            <a:off x="4676196" y="3638209"/>
            <a:ext cx="618600" cy="600"/>
          </a:xfrm>
          <a:prstGeom prst="bentConnector3">
            <a:avLst>
              <a:gd name="adj1" fmla="val 5000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5" name="Shape 95"/>
          <p:cNvSpPr txBox="1"/>
          <p:nvPr/>
        </p:nvSpPr>
        <p:spPr>
          <a:xfrm>
            <a:off x="3580900" y="5493825"/>
            <a:ext cx="3501299" cy="30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(MEFP forcing also available to users)</a:t>
            </a:r>
          </a:p>
        </p:txBody>
      </p:sp>
      <p:sp>
        <p:nvSpPr>
          <p:cNvPr id="96" name="Shape 96"/>
          <p:cNvSpPr/>
          <p:nvPr/>
        </p:nvSpPr>
        <p:spPr>
          <a:xfrm>
            <a:off x="2514600" y="1053695"/>
            <a:ext cx="536400" cy="298500"/>
          </a:xfrm>
          <a:prstGeom prst="roundRect">
            <a:avLst>
              <a:gd name="adj" fmla="val 16667"/>
            </a:avLst>
          </a:prstGeom>
          <a:solidFill>
            <a:srgbClr val="30BE30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514600" y="1448576"/>
            <a:ext cx="536400" cy="2985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14600" y="1852199"/>
            <a:ext cx="536400" cy="298500"/>
          </a:xfrm>
          <a:prstGeom prst="roundRect">
            <a:avLst>
              <a:gd name="adj" fmla="val 16667"/>
            </a:avLst>
          </a:prstGeom>
          <a:solidFill>
            <a:srgbClr val="F37A6D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066251" y="1007780"/>
            <a:ext cx="1576199" cy="11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forcing unc.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hydro. unc.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users</a:t>
            </a:r>
          </a:p>
        </p:txBody>
      </p:sp>
      <p:sp>
        <p:nvSpPr>
          <p:cNvPr id="100" name="Shape 100"/>
          <p:cNvSpPr/>
          <p:nvPr/>
        </p:nvSpPr>
        <p:spPr>
          <a:xfrm>
            <a:off x="4849750" y="825850"/>
            <a:ext cx="2286000" cy="1845599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848525" y="817576"/>
            <a:ext cx="2233799" cy="83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Ensemble Post-Processor (EnsPost)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946573" y="1541862"/>
            <a:ext cx="2145900" cy="10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Correct flow bias</a:t>
            </a:r>
          </a:p>
          <a:p>
            <a:pPr marL="182562" marR="0" lvl="0" indent="-1825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spread to account for hydro. model uncertainty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</a:rPr>
              <a:t>Global Ensemble Forecast System (GEFS)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036150"/>
            <a:ext cx="3632100" cy="478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short term forecast 15 days out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precipitation and temperature max/min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comes as gridded product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1 degree resolution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use the average of the GEFS 20 traces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reforecasts available for 1985-2010</a:t>
            </a:r>
          </a:p>
          <a:p>
            <a:pPr marL="457200" lvl="0" indent="-22860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http://www.emc.ncep.noaa.gov/GEFS/faq.php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00" y="1036137"/>
            <a:ext cx="4695849" cy="47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</a:rPr>
              <a:t>Climate Forecast System (CFSv2)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036150"/>
            <a:ext cx="3632100" cy="478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long term forecast out 9 months (270 days)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precipitation and temperature max/min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comes as gridded product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1 degree resolution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use the lagged ensemble mean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reforecasts available for 1982-2011</a:t>
            </a:r>
          </a:p>
          <a:p>
            <a:pPr marL="457200" lvl="0" indent="-228600" rtl="0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" sz="2000" dirty="0"/>
              <a:t>http://cfs.ncep.noaa.gov/cfsv2.info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00" y="1092975"/>
            <a:ext cx="4695849" cy="467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4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GEFS and CFSv2 Processor (MEFP)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838825"/>
            <a:ext cx="8629499" cy="18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Meteorological Ensemble Forecast Processor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H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istorical Observation, precipitation and max/min temperature, are statically related to GEFS and CFSv2 hindcasts to develop a bivariate relationship</a:t>
            </a:r>
          </a:p>
          <a:p>
            <a:pPr marL="914400" lvl="1" indent="-228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Parameters used in forecast process</a:t>
            </a:r>
          </a:p>
          <a:p>
            <a:pPr marL="914400" lvl="1" indent="-228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One time process</a:t>
            </a:r>
          </a:p>
        </p:txBody>
      </p:sp>
      <p:grpSp>
        <p:nvGrpSpPr>
          <p:cNvPr id="128" name="Shape 128"/>
          <p:cNvGrpSpPr/>
          <p:nvPr/>
        </p:nvGrpSpPr>
        <p:grpSpPr>
          <a:xfrm>
            <a:off x="838200" y="2671763"/>
            <a:ext cx="3308537" cy="3197224"/>
            <a:chOff x="1295400" y="2214563"/>
            <a:chExt cx="3308537" cy="3197224"/>
          </a:xfrm>
        </p:grpSpPr>
        <p:cxnSp>
          <p:nvCxnSpPr>
            <p:cNvPr id="129" name="Shape 129"/>
            <p:cNvCxnSpPr/>
            <p:nvPr/>
          </p:nvCxnSpPr>
          <p:spPr>
            <a:xfrm>
              <a:off x="1295400" y="4483151"/>
              <a:ext cx="2308200" cy="30299"/>
            </a:xfrm>
            <a:prstGeom prst="straightConnector1">
              <a:avLst/>
            </a:prstGeom>
            <a:noFill/>
            <a:ln w="19050" cap="flat" cmpd="sng">
              <a:solidFill>
                <a:srgbClr val="A1414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0" name="Shape 130"/>
            <p:cNvSpPr/>
            <p:nvPr/>
          </p:nvSpPr>
          <p:spPr>
            <a:xfrm>
              <a:off x="2027238" y="3709987"/>
              <a:ext cx="715962" cy="661986"/>
            </a:xfrm>
            <a:custGeom>
              <a:avLst/>
              <a:gdLst/>
              <a:ahLst/>
              <a:cxnLst/>
              <a:rect l="0" t="0" r="0" b="0"/>
              <a:pathLst>
                <a:path w="371" h="389" extrusionOk="0">
                  <a:moveTo>
                    <a:pt x="24" y="365"/>
                  </a:moveTo>
                  <a:lnTo>
                    <a:pt x="6" y="341"/>
                  </a:lnTo>
                  <a:lnTo>
                    <a:pt x="0" y="311"/>
                  </a:lnTo>
                  <a:lnTo>
                    <a:pt x="0" y="281"/>
                  </a:lnTo>
                  <a:lnTo>
                    <a:pt x="6" y="245"/>
                  </a:lnTo>
                  <a:lnTo>
                    <a:pt x="18" y="209"/>
                  </a:lnTo>
                  <a:lnTo>
                    <a:pt x="42" y="173"/>
                  </a:lnTo>
                  <a:lnTo>
                    <a:pt x="66" y="131"/>
                  </a:lnTo>
                  <a:lnTo>
                    <a:pt x="96" y="95"/>
                  </a:lnTo>
                  <a:lnTo>
                    <a:pt x="168" y="36"/>
                  </a:lnTo>
                  <a:lnTo>
                    <a:pt x="210" y="18"/>
                  </a:lnTo>
                  <a:lnTo>
                    <a:pt x="246" y="6"/>
                  </a:lnTo>
                  <a:lnTo>
                    <a:pt x="275" y="0"/>
                  </a:lnTo>
                  <a:lnTo>
                    <a:pt x="305" y="0"/>
                  </a:lnTo>
                  <a:lnTo>
                    <a:pt x="335" y="6"/>
                  </a:lnTo>
                  <a:lnTo>
                    <a:pt x="353" y="24"/>
                  </a:lnTo>
                  <a:lnTo>
                    <a:pt x="365" y="48"/>
                  </a:lnTo>
                  <a:lnTo>
                    <a:pt x="371" y="77"/>
                  </a:lnTo>
                  <a:lnTo>
                    <a:pt x="371" y="107"/>
                  </a:lnTo>
                  <a:lnTo>
                    <a:pt x="365" y="143"/>
                  </a:lnTo>
                  <a:lnTo>
                    <a:pt x="353" y="179"/>
                  </a:lnTo>
                  <a:lnTo>
                    <a:pt x="305" y="251"/>
                  </a:lnTo>
                  <a:lnTo>
                    <a:pt x="275" y="287"/>
                  </a:lnTo>
                  <a:lnTo>
                    <a:pt x="240" y="323"/>
                  </a:lnTo>
                  <a:lnTo>
                    <a:pt x="168" y="371"/>
                  </a:lnTo>
                  <a:lnTo>
                    <a:pt x="132" y="383"/>
                  </a:lnTo>
                  <a:lnTo>
                    <a:pt x="102" y="389"/>
                  </a:lnTo>
                  <a:lnTo>
                    <a:pt x="72" y="389"/>
                  </a:lnTo>
                  <a:lnTo>
                    <a:pt x="42" y="383"/>
                  </a:lnTo>
                  <a:lnTo>
                    <a:pt x="24" y="365"/>
                  </a:ln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911350" y="3152775"/>
              <a:ext cx="1412875" cy="1304925"/>
            </a:xfrm>
            <a:custGeom>
              <a:avLst/>
              <a:gdLst/>
              <a:ahLst/>
              <a:cxnLst/>
              <a:rect l="0" t="0" r="0" b="0"/>
              <a:pathLst>
                <a:path w="890" h="822" extrusionOk="0">
                  <a:moveTo>
                    <a:pt x="51" y="771"/>
                  </a:moveTo>
                  <a:lnTo>
                    <a:pt x="32" y="748"/>
                  </a:lnTo>
                  <a:lnTo>
                    <a:pt x="13" y="719"/>
                  </a:lnTo>
                  <a:lnTo>
                    <a:pt x="0" y="662"/>
                  </a:lnTo>
                  <a:lnTo>
                    <a:pt x="0" y="594"/>
                  </a:lnTo>
                  <a:lnTo>
                    <a:pt x="13" y="520"/>
                  </a:lnTo>
                  <a:lnTo>
                    <a:pt x="45" y="440"/>
                  </a:lnTo>
                  <a:lnTo>
                    <a:pt x="95" y="360"/>
                  </a:lnTo>
                  <a:lnTo>
                    <a:pt x="153" y="279"/>
                  </a:lnTo>
                  <a:lnTo>
                    <a:pt x="229" y="206"/>
                  </a:lnTo>
                  <a:lnTo>
                    <a:pt x="312" y="137"/>
                  </a:lnTo>
                  <a:lnTo>
                    <a:pt x="401" y="86"/>
                  </a:lnTo>
                  <a:lnTo>
                    <a:pt x="490" y="40"/>
                  </a:lnTo>
                  <a:lnTo>
                    <a:pt x="572" y="11"/>
                  </a:lnTo>
                  <a:lnTo>
                    <a:pt x="655" y="0"/>
                  </a:lnTo>
                  <a:lnTo>
                    <a:pt x="725" y="0"/>
                  </a:lnTo>
                  <a:lnTo>
                    <a:pt x="756" y="6"/>
                  </a:lnTo>
                  <a:lnTo>
                    <a:pt x="788" y="17"/>
                  </a:lnTo>
                  <a:lnTo>
                    <a:pt x="839" y="51"/>
                  </a:lnTo>
                  <a:lnTo>
                    <a:pt x="858" y="74"/>
                  </a:lnTo>
                  <a:lnTo>
                    <a:pt x="884" y="132"/>
                  </a:lnTo>
                  <a:lnTo>
                    <a:pt x="890" y="160"/>
                  </a:lnTo>
                  <a:lnTo>
                    <a:pt x="890" y="228"/>
                  </a:lnTo>
                  <a:lnTo>
                    <a:pt x="871" y="302"/>
                  </a:lnTo>
                  <a:lnTo>
                    <a:pt x="839" y="382"/>
                  </a:lnTo>
                  <a:lnTo>
                    <a:pt x="788" y="462"/>
                  </a:lnTo>
                  <a:lnTo>
                    <a:pt x="731" y="543"/>
                  </a:lnTo>
                  <a:lnTo>
                    <a:pt x="655" y="617"/>
                  </a:lnTo>
                  <a:lnTo>
                    <a:pt x="572" y="685"/>
                  </a:lnTo>
                  <a:lnTo>
                    <a:pt x="484" y="736"/>
                  </a:lnTo>
                  <a:lnTo>
                    <a:pt x="401" y="782"/>
                  </a:lnTo>
                  <a:lnTo>
                    <a:pt x="318" y="811"/>
                  </a:lnTo>
                  <a:lnTo>
                    <a:pt x="235" y="822"/>
                  </a:lnTo>
                  <a:lnTo>
                    <a:pt x="165" y="822"/>
                  </a:lnTo>
                  <a:lnTo>
                    <a:pt x="134" y="816"/>
                  </a:lnTo>
                  <a:lnTo>
                    <a:pt x="102" y="805"/>
                  </a:lnTo>
                  <a:lnTo>
                    <a:pt x="51" y="771"/>
                  </a:lnTo>
                  <a:close/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847850" y="2871788"/>
              <a:ext cx="1849437" cy="1651000"/>
            </a:xfrm>
            <a:custGeom>
              <a:avLst/>
              <a:gdLst/>
              <a:ahLst/>
              <a:cxnLst/>
              <a:rect l="0" t="0" r="0" b="0"/>
              <a:pathLst>
                <a:path w="1139" h="1120" extrusionOk="0">
                  <a:moveTo>
                    <a:pt x="72" y="1048"/>
                  </a:moveTo>
                  <a:lnTo>
                    <a:pt x="48" y="1018"/>
                  </a:lnTo>
                  <a:lnTo>
                    <a:pt x="30" y="982"/>
                  </a:lnTo>
                  <a:lnTo>
                    <a:pt x="12" y="940"/>
                  </a:lnTo>
                  <a:lnTo>
                    <a:pt x="0" y="856"/>
                  </a:lnTo>
                  <a:lnTo>
                    <a:pt x="12" y="760"/>
                  </a:lnTo>
                  <a:lnTo>
                    <a:pt x="24" y="707"/>
                  </a:lnTo>
                  <a:lnTo>
                    <a:pt x="66" y="599"/>
                  </a:lnTo>
                  <a:lnTo>
                    <a:pt x="126" y="491"/>
                  </a:lnTo>
                  <a:lnTo>
                    <a:pt x="204" y="383"/>
                  </a:lnTo>
                  <a:lnTo>
                    <a:pt x="300" y="282"/>
                  </a:lnTo>
                  <a:lnTo>
                    <a:pt x="408" y="192"/>
                  </a:lnTo>
                  <a:lnTo>
                    <a:pt x="516" y="114"/>
                  </a:lnTo>
                  <a:lnTo>
                    <a:pt x="624" y="54"/>
                  </a:lnTo>
                  <a:lnTo>
                    <a:pt x="731" y="18"/>
                  </a:lnTo>
                  <a:lnTo>
                    <a:pt x="785" y="6"/>
                  </a:lnTo>
                  <a:lnTo>
                    <a:pt x="833" y="0"/>
                  </a:lnTo>
                  <a:lnTo>
                    <a:pt x="929" y="0"/>
                  </a:lnTo>
                  <a:lnTo>
                    <a:pt x="971" y="12"/>
                  </a:lnTo>
                  <a:lnTo>
                    <a:pt x="1007" y="24"/>
                  </a:lnTo>
                  <a:lnTo>
                    <a:pt x="1043" y="48"/>
                  </a:lnTo>
                  <a:lnTo>
                    <a:pt x="1073" y="72"/>
                  </a:lnTo>
                  <a:lnTo>
                    <a:pt x="1097" y="102"/>
                  </a:lnTo>
                  <a:lnTo>
                    <a:pt x="1133" y="174"/>
                  </a:lnTo>
                  <a:lnTo>
                    <a:pt x="1139" y="216"/>
                  </a:lnTo>
                  <a:lnTo>
                    <a:pt x="1139" y="306"/>
                  </a:lnTo>
                  <a:lnTo>
                    <a:pt x="1133" y="359"/>
                  </a:lnTo>
                  <a:lnTo>
                    <a:pt x="1121" y="407"/>
                  </a:lnTo>
                  <a:lnTo>
                    <a:pt x="1079" y="515"/>
                  </a:lnTo>
                  <a:lnTo>
                    <a:pt x="1013" y="623"/>
                  </a:lnTo>
                  <a:lnTo>
                    <a:pt x="935" y="731"/>
                  </a:lnTo>
                  <a:lnTo>
                    <a:pt x="839" y="832"/>
                  </a:lnTo>
                  <a:lnTo>
                    <a:pt x="731" y="922"/>
                  </a:lnTo>
                  <a:lnTo>
                    <a:pt x="624" y="1000"/>
                  </a:lnTo>
                  <a:lnTo>
                    <a:pt x="516" y="1060"/>
                  </a:lnTo>
                  <a:lnTo>
                    <a:pt x="408" y="1096"/>
                  </a:lnTo>
                  <a:lnTo>
                    <a:pt x="360" y="1108"/>
                  </a:lnTo>
                  <a:lnTo>
                    <a:pt x="306" y="1114"/>
                  </a:lnTo>
                  <a:lnTo>
                    <a:pt x="258" y="1120"/>
                  </a:lnTo>
                  <a:lnTo>
                    <a:pt x="174" y="1108"/>
                  </a:lnTo>
                  <a:lnTo>
                    <a:pt x="102" y="1072"/>
                  </a:lnTo>
                  <a:lnTo>
                    <a:pt x="72" y="1048"/>
                  </a:ln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191268">
              <a:off x="1985963" y="3487738"/>
              <a:ext cx="1009650" cy="936624"/>
            </a:xfrm>
            <a:custGeom>
              <a:avLst/>
              <a:gdLst/>
              <a:ahLst/>
              <a:cxnLst/>
              <a:rect l="0" t="0" r="0" b="0"/>
              <a:pathLst>
                <a:path w="557" h="592" extrusionOk="0">
                  <a:moveTo>
                    <a:pt x="30" y="550"/>
                  </a:moveTo>
                  <a:lnTo>
                    <a:pt x="6" y="515"/>
                  </a:lnTo>
                  <a:lnTo>
                    <a:pt x="0" y="473"/>
                  </a:lnTo>
                  <a:lnTo>
                    <a:pt x="0" y="425"/>
                  </a:lnTo>
                  <a:lnTo>
                    <a:pt x="6" y="377"/>
                  </a:lnTo>
                  <a:lnTo>
                    <a:pt x="30" y="317"/>
                  </a:lnTo>
                  <a:lnTo>
                    <a:pt x="60" y="263"/>
                  </a:lnTo>
                  <a:lnTo>
                    <a:pt x="96" y="203"/>
                  </a:lnTo>
                  <a:lnTo>
                    <a:pt x="144" y="149"/>
                  </a:lnTo>
                  <a:lnTo>
                    <a:pt x="198" y="102"/>
                  </a:lnTo>
                  <a:lnTo>
                    <a:pt x="252" y="60"/>
                  </a:lnTo>
                  <a:lnTo>
                    <a:pt x="306" y="30"/>
                  </a:lnTo>
                  <a:lnTo>
                    <a:pt x="360" y="12"/>
                  </a:lnTo>
                  <a:lnTo>
                    <a:pt x="413" y="0"/>
                  </a:lnTo>
                  <a:lnTo>
                    <a:pt x="455" y="0"/>
                  </a:lnTo>
                  <a:lnTo>
                    <a:pt x="497" y="12"/>
                  </a:lnTo>
                  <a:lnTo>
                    <a:pt x="527" y="36"/>
                  </a:lnTo>
                  <a:lnTo>
                    <a:pt x="551" y="72"/>
                  </a:lnTo>
                  <a:lnTo>
                    <a:pt x="557" y="114"/>
                  </a:lnTo>
                  <a:lnTo>
                    <a:pt x="557" y="161"/>
                  </a:lnTo>
                  <a:lnTo>
                    <a:pt x="551" y="215"/>
                  </a:lnTo>
                  <a:lnTo>
                    <a:pt x="527" y="275"/>
                  </a:lnTo>
                  <a:lnTo>
                    <a:pt x="497" y="329"/>
                  </a:lnTo>
                  <a:lnTo>
                    <a:pt x="461" y="389"/>
                  </a:lnTo>
                  <a:lnTo>
                    <a:pt x="413" y="443"/>
                  </a:lnTo>
                  <a:lnTo>
                    <a:pt x="360" y="491"/>
                  </a:lnTo>
                  <a:lnTo>
                    <a:pt x="306" y="527"/>
                  </a:lnTo>
                  <a:lnTo>
                    <a:pt x="252" y="556"/>
                  </a:lnTo>
                  <a:lnTo>
                    <a:pt x="198" y="580"/>
                  </a:lnTo>
                  <a:lnTo>
                    <a:pt x="150" y="592"/>
                  </a:lnTo>
                  <a:lnTo>
                    <a:pt x="102" y="586"/>
                  </a:lnTo>
                  <a:lnTo>
                    <a:pt x="66" y="574"/>
                  </a:lnTo>
                  <a:lnTo>
                    <a:pt x="30" y="550"/>
                  </a:lnTo>
                </a:path>
              </a:pathLst>
            </a:custGeom>
            <a:noFill/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34" name="Shape 134"/>
            <p:cNvCxnSpPr/>
            <p:nvPr/>
          </p:nvCxnSpPr>
          <p:spPr>
            <a:xfrm rot="10800000" flipH="1">
              <a:off x="1836737" y="2611587"/>
              <a:ext cx="1500" cy="2800199"/>
            </a:xfrm>
            <a:prstGeom prst="straightConnector1">
              <a:avLst/>
            </a:prstGeom>
            <a:noFill/>
            <a:ln w="19050" cap="flat" cmpd="sng">
              <a:solidFill>
                <a:srgbClr val="E0616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5" name="Shape 135"/>
            <p:cNvSpPr txBox="1"/>
            <p:nvPr/>
          </p:nvSpPr>
          <p:spPr>
            <a:xfrm>
              <a:off x="2513013" y="4619625"/>
              <a:ext cx="984299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Forecast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 rot="-5400000">
              <a:off x="937099" y="3361324"/>
              <a:ext cx="12372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Observed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1295400" y="2214563"/>
              <a:ext cx="2447999" cy="2744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1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Joint distribution</a:t>
              </a:r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1946275" y="2457450"/>
              <a:ext cx="1538399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Model Space</a:t>
              </a:r>
            </a:p>
          </p:txBody>
        </p:sp>
        <p:cxnSp>
          <p:nvCxnSpPr>
            <p:cNvPr id="139" name="Shape 139"/>
            <p:cNvCxnSpPr/>
            <p:nvPr/>
          </p:nvCxnSpPr>
          <p:spPr>
            <a:xfrm rot="-5400000" flipH="1">
              <a:off x="1219188" y="4106875"/>
              <a:ext cx="2503500" cy="11100"/>
            </a:xfrm>
            <a:prstGeom prst="straightConnector1">
              <a:avLst/>
            </a:prstGeom>
            <a:noFill/>
            <a:ln w="28575" cap="flat" cmpd="sng">
              <a:solidFill>
                <a:srgbClr val="E06163"/>
              </a:solidFill>
              <a:prstDash val="dot"/>
              <a:round/>
              <a:headEnd type="stealth" w="lg" len="lg"/>
              <a:tailEnd type="stealth" w="lg" len="lg"/>
            </a:ln>
          </p:spPr>
        </p:cxnSp>
        <p:cxnSp>
          <p:nvCxnSpPr>
            <p:cNvPr id="140" name="Shape 140"/>
            <p:cNvCxnSpPr/>
            <p:nvPr/>
          </p:nvCxnSpPr>
          <p:spPr>
            <a:xfrm rot="-5400000">
              <a:off x="2447850" y="4511600"/>
              <a:ext cx="57299" cy="0"/>
            </a:xfrm>
            <a:prstGeom prst="straightConnector1">
              <a:avLst/>
            </a:prstGeom>
            <a:noFill/>
            <a:ln w="57150" cap="flat" cmpd="sng">
              <a:solidFill>
                <a:srgbClr val="DE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" name="Shape 141"/>
            <p:cNvSpPr txBox="1"/>
            <p:nvPr/>
          </p:nvSpPr>
          <p:spPr>
            <a:xfrm>
              <a:off x="2314575" y="4084637"/>
              <a:ext cx="1136699" cy="33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1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fcst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3300413" y="4244975"/>
              <a:ext cx="303299" cy="28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280"/>
                </a:spcBef>
                <a:spcAft>
                  <a:spcPts val="700"/>
                </a:spcAft>
                <a:buSzPct val="25000"/>
                <a:buNone/>
              </a:pPr>
              <a:r>
                <a:rPr lang="en" sz="1400" b="1" i="0" u="none" strike="noStrike" cap="none" baseline="0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1563687" y="2516188"/>
              <a:ext cx="303299" cy="284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280"/>
                </a:spcBef>
                <a:spcAft>
                  <a:spcPts val="700"/>
                </a:spcAft>
                <a:buSzPct val="25000"/>
                <a:buNone/>
              </a:pPr>
              <a:r>
                <a:rPr lang="en" sz="1400" b="1" i="0" u="none" strike="noStrike" cap="none" baseline="0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3968837" y="3298888"/>
              <a:ext cx="635100" cy="644400"/>
            </a:xfrm>
            <a:prstGeom prst="rightArrow">
              <a:avLst>
                <a:gd name="adj1" fmla="val 50000"/>
                <a:gd name="adj2" fmla="val 25375"/>
              </a:avLst>
            </a:prstGeom>
            <a:solidFill>
              <a:srgbClr val="A1414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6082080" y="3180025"/>
            <a:ext cx="2911618" cy="1700099"/>
            <a:chOff x="6091237" y="3192475"/>
            <a:chExt cx="2911036" cy="1700099"/>
          </a:xfrm>
        </p:grpSpPr>
        <p:sp>
          <p:nvSpPr>
            <p:cNvPr id="146" name="Shape 146"/>
            <p:cNvSpPr txBox="1"/>
            <p:nvPr/>
          </p:nvSpPr>
          <p:spPr>
            <a:xfrm>
              <a:off x="6091237" y="3660775"/>
              <a:ext cx="6017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40"/>
                </a:spcBef>
                <a:spcAft>
                  <a:spcPts val="1100"/>
                </a:spcAft>
                <a:buSzPct val="25000"/>
                <a:buNone/>
              </a:pPr>
              <a:r>
                <a:rPr lang="en" sz="22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7506774" y="3192475"/>
              <a:ext cx="1495499" cy="1700099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Ensemble members for that particular time step 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6748461" y="3451225"/>
              <a:ext cx="818100" cy="9809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A1414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6118225" y="3409950"/>
              <a:ext cx="73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40"/>
                </a:spcBef>
                <a:spcAft>
                  <a:spcPts val="1100"/>
                </a:spcAft>
                <a:buSzPct val="25000"/>
                <a:buNone/>
              </a:pPr>
              <a:r>
                <a:rPr lang="en" sz="22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2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6111875" y="3995737"/>
              <a:ext cx="609599" cy="39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40"/>
                </a:spcBef>
                <a:spcAft>
                  <a:spcPts val="1100"/>
                </a:spcAft>
                <a:buSzPct val="25000"/>
                <a:buNone/>
              </a:pPr>
              <a:r>
                <a:rPr lang="en" sz="22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2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6543675" y="3560762"/>
              <a:ext cx="142800" cy="738299"/>
            </a:xfrm>
            <a:prstGeom prst="rightBrace">
              <a:avLst>
                <a:gd name="adj1" fmla="val 43056"/>
                <a:gd name="adj2" fmla="val 50000"/>
              </a:avLst>
            </a:pr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6707188" y="3776157"/>
              <a:ext cx="85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5000"/>
                </a:lnSpc>
                <a:spcBef>
                  <a:spcPts val="0"/>
                </a:spcBef>
                <a:buSzPct val="25000"/>
                <a:buNone/>
              </a:pPr>
              <a:r>
                <a:rPr lang="en" sz="2000" b="1" i="0" u="none" strike="noStrike" cap="none" baseline="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NQT</a:t>
              </a:r>
              <a:r>
                <a:rPr lang="en" sz="2000" b="1" i="0" u="none" strike="noStrike" cap="none" baseline="300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-1</a:t>
              </a:r>
            </a:p>
          </p:txBody>
        </p:sp>
      </p:grpSp>
      <p:grpSp>
        <p:nvGrpSpPr>
          <p:cNvPr id="153" name="Shape 153"/>
          <p:cNvGrpSpPr/>
          <p:nvPr/>
        </p:nvGrpSpPr>
        <p:grpSpPr>
          <a:xfrm>
            <a:off x="4181750" y="2671787"/>
            <a:ext cx="2398762" cy="3135162"/>
            <a:chOff x="3876950" y="2747987"/>
            <a:chExt cx="2398762" cy="3135162"/>
          </a:xfrm>
        </p:grpSpPr>
        <p:grpSp>
          <p:nvGrpSpPr>
            <p:cNvPr id="154" name="Shape 154"/>
            <p:cNvGrpSpPr/>
            <p:nvPr/>
          </p:nvGrpSpPr>
          <p:grpSpPr>
            <a:xfrm>
              <a:off x="4207944" y="3093244"/>
              <a:ext cx="1428750" cy="2382044"/>
              <a:chOff x="3098" y="2353"/>
              <a:chExt cx="900" cy="1500"/>
            </a:xfrm>
          </p:grpSpPr>
          <p:cxnSp>
            <p:nvCxnSpPr>
              <p:cNvPr id="155" name="Shape 155"/>
              <p:cNvCxnSpPr/>
              <p:nvPr/>
            </p:nvCxnSpPr>
            <p:spPr>
              <a:xfrm>
                <a:off x="3345" y="3225"/>
                <a:ext cx="0" cy="5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Shape 156"/>
              <p:cNvCxnSpPr/>
              <p:nvPr/>
            </p:nvCxnSpPr>
            <p:spPr>
              <a:xfrm>
                <a:off x="3991" y="2354"/>
                <a:ext cx="0" cy="1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Shape 157"/>
              <p:cNvCxnSpPr/>
              <p:nvPr/>
            </p:nvCxnSpPr>
            <p:spPr>
              <a:xfrm rot="10800000">
                <a:off x="3548" y="1903"/>
                <a:ext cx="0" cy="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Shape 158"/>
              <p:cNvCxnSpPr/>
              <p:nvPr/>
            </p:nvCxnSpPr>
            <p:spPr>
              <a:xfrm rot="10800000">
                <a:off x="3271" y="3075"/>
                <a:ext cx="0" cy="2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1414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9" name="Shape 159"/>
            <p:cNvSpPr txBox="1"/>
            <p:nvPr/>
          </p:nvSpPr>
          <p:spPr>
            <a:xfrm>
              <a:off x="4437337" y="5218112"/>
              <a:ext cx="438299" cy="36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5459687" y="5222875"/>
              <a:ext cx="438299" cy="36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</a:p>
          </p:txBody>
        </p:sp>
        <p:cxnSp>
          <p:nvCxnSpPr>
            <p:cNvPr id="161" name="Shape 161"/>
            <p:cNvCxnSpPr/>
            <p:nvPr/>
          </p:nvCxnSpPr>
          <p:spPr>
            <a:xfrm>
              <a:off x="4224612" y="5249862"/>
              <a:ext cx="2051100" cy="1500"/>
            </a:xfrm>
            <a:prstGeom prst="straightConnector1">
              <a:avLst/>
            </a:prstGeom>
            <a:noFill/>
            <a:ln w="19050" cap="flat" cmpd="sng">
              <a:solidFill>
                <a:srgbClr val="A1414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 rot="10800000" flipH="1">
              <a:off x="4229375" y="2747987"/>
              <a:ext cx="1500" cy="2498699"/>
            </a:xfrm>
            <a:prstGeom prst="straightConnector1">
              <a:avLst/>
            </a:prstGeom>
            <a:noFill/>
            <a:ln w="19050" cap="flat" cmpd="sng">
              <a:solidFill>
                <a:srgbClr val="A1414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3" name="Shape 163"/>
            <p:cNvSpPr txBox="1"/>
            <p:nvPr/>
          </p:nvSpPr>
          <p:spPr>
            <a:xfrm>
              <a:off x="4243662" y="5543550"/>
              <a:ext cx="1920899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Ensemble forecast</a:t>
              </a:r>
            </a:p>
          </p:txBody>
        </p:sp>
        <p:sp>
          <p:nvSpPr>
            <p:cNvPr id="164" name="Shape 164"/>
            <p:cNvSpPr txBox="1"/>
            <p:nvPr/>
          </p:nvSpPr>
          <p:spPr>
            <a:xfrm rot="-5400000">
              <a:off x="3436400" y="3941075"/>
              <a:ext cx="1220699" cy="33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60"/>
                </a:spcBef>
                <a:spcAft>
                  <a:spcPts val="900"/>
                </a:spcAft>
                <a:buSzPct val="25000"/>
                <a:buNone/>
              </a:pPr>
              <a:r>
                <a:rPr lang="en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Probability</a:t>
              </a: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3956325" y="2786063"/>
              <a:ext cx="211199" cy="312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20"/>
                </a:spcBef>
                <a:spcAft>
                  <a:spcPts val="800"/>
                </a:spcAft>
                <a:buSzPct val="25000"/>
                <a:buNone/>
              </a:pPr>
              <a:r>
                <a:rPr lang="en" sz="1600" b="1" i="0" u="none" strike="noStrike" cap="none" baseline="0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4223025" y="2947988"/>
              <a:ext cx="2033587" cy="1916112"/>
            </a:xfrm>
            <a:custGeom>
              <a:avLst/>
              <a:gdLst/>
              <a:ahLst/>
              <a:cxnLst/>
              <a:rect l="0" t="0" r="0" b="0"/>
              <a:pathLst>
                <a:path w="1281" h="1207" extrusionOk="0">
                  <a:moveTo>
                    <a:pt x="0" y="1207"/>
                  </a:moveTo>
                  <a:cubicBezTo>
                    <a:pt x="64" y="1175"/>
                    <a:pt x="120" y="1150"/>
                    <a:pt x="171" y="1093"/>
                  </a:cubicBezTo>
                  <a:cubicBezTo>
                    <a:pt x="237" y="1000"/>
                    <a:pt x="261" y="928"/>
                    <a:pt x="321" y="793"/>
                  </a:cubicBezTo>
                  <a:cubicBezTo>
                    <a:pt x="378" y="685"/>
                    <a:pt x="398" y="631"/>
                    <a:pt x="461" y="532"/>
                  </a:cubicBezTo>
                  <a:cubicBezTo>
                    <a:pt x="524" y="433"/>
                    <a:pt x="602" y="302"/>
                    <a:pt x="678" y="235"/>
                  </a:cubicBezTo>
                  <a:cubicBezTo>
                    <a:pt x="769" y="148"/>
                    <a:pt x="861" y="84"/>
                    <a:pt x="973" y="48"/>
                  </a:cubicBezTo>
                  <a:cubicBezTo>
                    <a:pt x="1085" y="12"/>
                    <a:pt x="1224" y="4"/>
                    <a:pt x="1281" y="0"/>
                  </a:cubicBezTo>
                </a:path>
              </a:pathLst>
            </a:custGeom>
            <a:noFill/>
            <a:ln w="28575" cap="flat" cmpd="sng">
              <a:solidFill>
                <a:srgbClr val="A1414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4056337" y="5214937"/>
              <a:ext cx="438299" cy="366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400"/>
                </a:spcBef>
                <a:spcAft>
                  <a:spcPts val="1000"/>
                </a:spcAft>
                <a:buSzPct val="25000"/>
                <a:buNone/>
              </a:pPr>
              <a:r>
                <a:rPr lang="en" sz="2000" b="1" i="0" u="none" strike="noStrike" cap="none" baseline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lang="en" sz="2000" b="1" i="0" u="none" strike="noStrike" cap="none" baseline="-25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3994425" y="5014912"/>
              <a:ext cx="236400" cy="312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320"/>
                </a:spcBef>
                <a:spcAft>
                  <a:spcPts val="800"/>
                </a:spcAft>
                <a:buSzPct val="25000"/>
                <a:buNone/>
              </a:pPr>
              <a:r>
                <a:rPr lang="en" sz="1600" b="1" i="0" u="none" strike="noStrike" cap="none" baseline="0">
                  <a:solidFill>
                    <a:srgbClr val="A1414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</p:grpSp>
      <p:sp>
        <p:nvSpPr>
          <p:cNvPr id="169" name="Shape 169"/>
          <p:cNvSpPr txBox="1"/>
          <p:nvPr/>
        </p:nvSpPr>
        <p:spPr>
          <a:xfrm>
            <a:off x="854325" y="6027075"/>
            <a:ext cx="7361100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http://www.nws.noaa.gov/oh/hrl/general/HEFS_doc/Aug_2014_Seminar/Seminar_D_MEFP_Theory.pdf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Temperature MAX Skill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893168"/>
            <a:ext cx="8145397" cy="4919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Shape 176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177" name="Shape 177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181" name="Shape 181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182" name="Shape 182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r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GEFS Temperature MIN Skill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893168"/>
            <a:ext cx="8145397" cy="4919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Shape 192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193" name="Shape 193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198" name="Shape 198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917182"/>
            <a:ext cx="8145397" cy="48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GEFS Precipitation Skill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09" name="Shape 209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14" name="Shape 214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6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CFSv2 Temperature MAX Skill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299" y="945202"/>
            <a:ext cx="8145397" cy="48151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Shape 224"/>
          <p:cNvGrpSpPr/>
          <p:nvPr/>
        </p:nvGrpSpPr>
        <p:grpSpPr>
          <a:xfrm>
            <a:off x="1380950" y="587525"/>
            <a:ext cx="7637109" cy="417600"/>
            <a:chOff x="1380950" y="739925"/>
            <a:chExt cx="7637109" cy="417600"/>
          </a:xfrm>
        </p:grpSpPr>
        <p:sp>
          <p:nvSpPr>
            <p:cNvPr id="225" name="Shape 225"/>
            <p:cNvSpPr txBox="1"/>
            <p:nvPr/>
          </p:nvSpPr>
          <p:spPr>
            <a:xfrm>
              <a:off x="1380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Green: Warren Bridge</a:t>
              </a: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3276950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Elk: Milner</a:t>
              </a: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5205356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East: Almont</a:t>
              </a: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7122059" y="739925"/>
              <a:ext cx="18960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Animas: </a:t>
              </a:r>
              <a:r>
                <a:rPr lang="en">
                  <a:latin typeface="Tahoma"/>
                  <a:ea typeface="Tahoma"/>
                  <a:cs typeface="Tahoma"/>
                  <a:sym typeface="Tahoma"/>
                </a:rPr>
                <a:t>Durango</a:t>
              </a:r>
            </a:p>
          </p:txBody>
        </p:sp>
      </p:grpSp>
      <p:grpSp>
        <p:nvGrpSpPr>
          <p:cNvPr id="229" name="Shape 229"/>
          <p:cNvGrpSpPr/>
          <p:nvPr/>
        </p:nvGrpSpPr>
        <p:grpSpPr>
          <a:xfrm>
            <a:off x="117025" y="1005250"/>
            <a:ext cx="690599" cy="4301099"/>
            <a:chOff x="193225" y="1157650"/>
            <a:chExt cx="690599" cy="4301099"/>
          </a:xfrm>
        </p:grpSpPr>
        <p:sp>
          <p:nvSpPr>
            <p:cNvPr id="230" name="Shape 230"/>
            <p:cNvSpPr txBox="1"/>
            <p:nvPr/>
          </p:nvSpPr>
          <p:spPr>
            <a:xfrm>
              <a:off x="193225" y="11576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Lower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193225" y="26054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Mid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193225" y="4053250"/>
              <a:ext cx="690599" cy="140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/>
                <a:t>Upper</a:t>
              </a:r>
            </a:p>
          </p:txBody>
        </p:sp>
      </p:grpSp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801" y="5841165"/>
            <a:ext cx="3062014" cy="6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629</Words>
  <Application>Microsoft Macintosh PowerPoint</Application>
  <PresentationFormat>On-screen Show (4:3)</PresentationFormat>
  <Paragraphs>194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Narrow</vt:lpstr>
      <vt:lpstr>Calibri</vt:lpstr>
      <vt:lpstr>Tahoma</vt:lpstr>
      <vt:lpstr>simple-light-2</vt:lpstr>
      <vt:lpstr>Including Meteorological Models in Ensemble Streamflow Prediction (ESP)</vt:lpstr>
      <vt:lpstr>Meteorological Forecasts in ESP</vt:lpstr>
      <vt:lpstr>Global Ensemble Forecast System (GEFS)</vt:lpstr>
      <vt:lpstr>Climate Forecast System (CFSv2)</vt:lpstr>
      <vt:lpstr>GEFS and CFSv2 Processor (MEFP)</vt:lpstr>
      <vt:lpstr>GEFS Temperature MAX Skill</vt:lpstr>
      <vt:lpstr>GEFS Temperature MIN Skill</vt:lpstr>
      <vt:lpstr>GEFS Precipitation Skill</vt:lpstr>
      <vt:lpstr>CFSv2 Temperature MAX Skill</vt:lpstr>
      <vt:lpstr>CFSv2 Temperature MIN Skill</vt:lpstr>
      <vt:lpstr>CFSv2 Precipitation Skill</vt:lpstr>
      <vt:lpstr>GEFS and CFSv2 in Stream Forecast</vt:lpstr>
      <vt:lpstr>April - July Volume HEFS Skill</vt:lpstr>
      <vt:lpstr>April - July Volume HEFS Skill</vt:lpstr>
      <vt:lpstr>April - July Volume HEFS Skill</vt:lpstr>
      <vt:lpstr>April - July Volume HEFS Skill</vt:lpstr>
      <vt:lpstr>Initial Conclusions / More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Including Meteorological Models in Ensemble Streamflow Prediction (ESP)</dc:title>
  <cp:lastModifiedBy>Greg Smith</cp:lastModifiedBy>
  <cp:revision>5</cp:revision>
  <dcterms:created xsi:type="dcterms:W3CDTF">2015-10-20T13:22:16Z</dcterms:created>
  <dcterms:modified xsi:type="dcterms:W3CDTF">2015-10-22T16:26:13Z</dcterms:modified>
</cp:coreProperties>
</file>