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71" r:id="rId2"/>
    <p:sldId id="287" r:id="rId3"/>
    <p:sldId id="288" r:id="rId4"/>
    <p:sldId id="267" r:id="rId5"/>
  </p:sldIdLst>
  <p:sldSz cx="9144000" cy="6858000" type="screen4x3"/>
  <p:notesSz cx="6934200" cy="9220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rgbClr val="FFFF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FFFF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E881"/>
    <a:srgbClr val="FFCC66"/>
    <a:srgbClr val="FFC081"/>
    <a:srgbClr val="FFA245"/>
    <a:srgbClr val="CC3300"/>
    <a:srgbClr val="FFF5C9"/>
    <a:srgbClr val="FFEA81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396" autoAdjust="0"/>
  </p:normalViewPr>
  <p:slideViewPr>
    <p:cSldViewPr>
      <p:cViewPr varScale="1">
        <p:scale>
          <a:sx n="104" d="100"/>
          <a:sy n="104" d="100"/>
        </p:scale>
        <p:origin x="-1072" y="-96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488" y="-33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19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t" anchorCtr="0" compatLnSpc="1">
            <a:prstTxWarp prst="textNoShape">
              <a:avLst/>
            </a:prstTxWarp>
          </a:bodyPr>
          <a:lstStyle>
            <a:lvl1pPr algn="l" defTabSz="920750">
              <a:defRPr>
                <a:latin typeface="ACaslon RegularSC" pitchFamily="18" charset="0"/>
              </a:defRPr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2238" y="0"/>
            <a:ext cx="300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t" anchorCtr="0" compatLnSpc="1">
            <a:prstTxWarp prst="textNoShape">
              <a:avLst/>
            </a:prstTxWarp>
          </a:bodyPr>
          <a:lstStyle>
            <a:lvl1pPr algn="r" defTabSz="920750">
              <a:defRPr>
                <a:latin typeface="ACaslon RegularSC" pitchFamily="18" charset="0"/>
              </a:defRPr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30019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b" anchorCtr="0" compatLnSpc="1">
            <a:prstTxWarp prst="textNoShape">
              <a:avLst/>
            </a:prstTxWarp>
          </a:bodyPr>
          <a:lstStyle>
            <a:lvl1pPr algn="l" defTabSz="920750">
              <a:defRPr>
                <a:latin typeface="ACaslon RegularSC" pitchFamily="18" charset="0"/>
              </a:defRPr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2238" y="8759825"/>
            <a:ext cx="300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6" tIns="46057" rIns="92106" bIns="46057" numCol="1" anchor="b" anchorCtr="0" compatLnSpc="1">
            <a:prstTxWarp prst="textNoShape">
              <a:avLst/>
            </a:prstTxWarp>
          </a:bodyPr>
          <a:lstStyle>
            <a:lvl1pPr algn="r" defTabSz="920750">
              <a:defRPr>
                <a:latin typeface="ACaslon RegularSC" pitchFamily="18" charset="0"/>
              </a:defRPr>
            </a:lvl1pPr>
          </a:lstStyle>
          <a:p>
            <a:fld id="{D2AEAF29-F48E-4744-93E7-E1A3C19F2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65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slonOpnface BT" pitchFamily="82" charset="0"/>
              </a:defRPr>
            </a:lvl1pPr>
          </a:lstStyle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CaslonOpnface BT" pitchFamily="82" charset="0"/>
              </a:defRPr>
            </a:lvl1pPr>
          </a:lstStyle>
          <a:p>
            <a:endParaRPr lang="en-US"/>
          </a:p>
        </p:txBody>
      </p:sp>
      <p:sp>
        <p:nvSpPr>
          <p:cNvPr id="1198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85800"/>
            <a:ext cx="4570413" cy="3427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340225"/>
            <a:ext cx="5106987" cy="419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 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14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CaslonOpnface BT" pitchFamily="82" charset="0"/>
              </a:defRPr>
            </a:lvl1pPr>
          </a:lstStyle>
          <a:p>
            <a:endParaRPr 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14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8" tIns="45620" rIns="91238" bIns="456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CaslonOpnface BT" pitchFamily="82" charset="0"/>
              </a:defRPr>
            </a:lvl1pPr>
          </a:lstStyle>
          <a:p>
            <a:fld id="{1E4EB34C-07EF-4E70-AB89-4E1E97B725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1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indent="114300" algn="l" rtl="0" fontAlgn="base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49300" indent="165100" algn="l" rtl="0" fontAlgn="base">
      <a:spcBef>
        <a:spcPct val="30000"/>
      </a:spcBef>
      <a:spcAft>
        <a:spcPct val="0"/>
      </a:spcAft>
      <a:buFont typeface="Wingdings" pitchFamily="2" charset="2"/>
      <a:buChar char="ü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ACE32C-9BDF-40CB-A6E6-86F65826A438}" type="slidenum">
              <a:rPr lang="en-US"/>
              <a:pPr/>
              <a:t>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ACE32C-9BDF-40CB-A6E6-86F65826A438}" type="slidenum">
              <a:rPr lang="en-US"/>
              <a:pPr/>
              <a:t>3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304800"/>
            <a:ext cx="8839200" cy="533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" y="1524000"/>
            <a:ext cx="87630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0764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769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152400"/>
            <a:ext cx="670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E88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algn="l" rtl="0" fontAlgn="base">
        <a:lnSpc>
          <a:spcPct val="85000"/>
        </a:lnSpc>
        <a:spcBef>
          <a:spcPct val="0"/>
        </a:spcBef>
        <a:spcAft>
          <a:spcPct val="40000"/>
        </a:spcAft>
        <a:defRPr sz="2800" b="1" i="1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339725" indent="-225425" algn="l" rtl="0" fontAlgn="base">
        <a:lnSpc>
          <a:spcPct val="85000"/>
        </a:lnSpc>
        <a:spcBef>
          <a:spcPct val="0"/>
        </a:spcBef>
        <a:spcAft>
          <a:spcPct val="40000"/>
        </a:spcAft>
        <a:buChar char="•"/>
        <a:defRPr sz="24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692150" indent="-238125" algn="l" rtl="0" fontAlgn="base">
        <a:lnSpc>
          <a:spcPct val="85000"/>
        </a:lnSpc>
        <a:spcBef>
          <a:spcPct val="0"/>
        </a:spcBef>
        <a:spcAft>
          <a:spcPct val="40000"/>
        </a:spcAft>
        <a:buChar char="–"/>
        <a:defRPr sz="2000"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030288" indent="-223838" algn="l" rtl="0" fontAlgn="base">
        <a:lnSpc>
          <a:spcPct val="85000"/>
        </a:lnSpc>
        <a:spcBef>
          <a:spcPct val="0"/>
        </a:spcBef>
        <a:spcAft>
          <a:spcPct val="40000"/>
        </a:spcAft>
        <a:buChar char="•"/>
        <a:defRPr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3700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272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844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7416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198813" indent="-222250" algn="l" rtl="0" fontAlgn="base">
        <a:lnSpc>
          <a:spcPct val="85000"/>
        </a:lnSpc>
        <a:spcBef>
          <a:spcPct val="0"/>
        </a:spcBef>
        <a:spcAft>
          <a:spcPct val="40000"/>
        </a:spcAft>
        <a:buChar char="»"/>
        <a:defRPr i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70" name="Rectangle 1030"/>
          <p:cNvSpPr>
            <a:spLocks noChangeArrowheads="1"/>
          </p:cNvSpPr>
          <p:nvPr/>
        </p:nvSpPr>
        <p:spPr bwMode="auto">
          <a:xfrm>
            <a:off x="1752600" y="112693"/>
            <a:ext cx="6934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Colorado Basin River Forecast Center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 Forum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0480" name="Text Box 1040"/>
          <p:cNvSpPr txBox="1">
            <a:spLocks noChangeArrowheads="1"/>
          </p:cNvSpPr>
          <p:nvPr/>
        </p:nvSpPr>
        <p:spPr bwMode="auto">
          <a:xfrm>
            <a:off x="1524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2"/>
                </a:solidFill>
              </a:rPr>
              <a:t>NOAA’s National Weather Service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12192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Welcome to the Colorado Basin RFC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2448342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Logistics &amp; Introductions</a:t>
            </a:r>
          </a:p>
          <a:p>
            <a:pPr algn="l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of 2014 Stakeholder Forum Recommendations</a:t>
            </a:r>
          </a:p>
          <a:p>
            <a:pPr algn="l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and Agenda</a:t>
            </a:r>
          </a:p>
          <a:p>
            <a:pPr algn="l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00200" y="1062335"/>
            <a:ext cx="6071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Status of 2014 Stakeholder Requests</a:t>
            </a:r>
          </a:p>
        </p:txBody>
      </p:sp>
      <p:sp>
        <p:nvSpPr>
          <p:cNvPr id="4" name="Rectangle 1030"/>
          <p:cNvSpPr>
            <a:spLocks noChangeArrowheads="1"/>
          </p:cNvSpPr>
          <p:nvPr/>
        </p:nvSpPr>
        <p:spPr bwMode="auto">
          <a:xfrm>
            <a:off x="2057400" y="-76200"/>
            <a:ext cx="6934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Colorado Basin River Forecast Center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 Forum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676400"/>
            <a:ext cx="8915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Completed: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View gridded model states (SWE and Soil Moisture)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 labeling on daily ESP plots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Ability to remove / add columns on tabular listings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 web-site documentation (ongoing)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Verification maps (historical and monthly)</a:t>
            </a:r>
          </a:p>
          <a:p>
            <a:pPr algn="l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Near Completion: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 precipitation / temperature graphics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Address dust on snow impacts (JPL Gridded Data)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Basin pages / Lake Powell page (working on templates)</a:t>
            </a:r>
          </a:p>
          <a:p>
            <a:pPr algn="l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Hydrologic Ensemble Forecast System / Climate considerations</a:t>
            </a:r>
          </a:p>
          <a:p>
            <a:pPr algn="l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40"/>
          <p:cNvSpPr txBox="1">
            <a:spLocks noChangeArrowheads="1"/>
          </p:cNvSpPr>
          <p:nvPr/>
        </p:nvSpPr>
        <p:spPr bwMode="auto">
          <a:xfrm>
            <a:off x="1524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2"/>
                </a:solidFill>
              </a:rPr>
              <a:t>NOAA’s National Weather Service</a:t>
            </a:r>
          </a:p>
        </p:txBody>
      </p:sp>
    </p:spTree>
    <p:extLst>
      <p:ext uri="{BB962C8B-B14F-4D97-AF65-F5344CB8AC3E}">
        <p14:creationId xmlns:p14="http://schemas.microsoft.com/office/powerpoint/2010/main" val="2808783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70" name="Rectangle 1030"/>
          <p:cNvSpPr>
            <a:spLocks noChangeArrowheads="1"/>
          </p:cNvSpPr>
          <p:nvPr/>
        </p:nvSpPr>
        <p:spPr bwMode="auto">
          <a:xfrm>
            <a:off x="1752600" y="112693"/>
            <a:ext cx="6934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Colorado Basin River Forecast Center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 Forum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0480" name="Text Box 1040"/>
          <p:cNvSpPr txBox="1">
            <a:spLocks noChangeArrowheads="1"/>
          </p:cNvSpPr>
          <p:nvPr/>
        </p:nvSpPr>
        <p:spPr bwMode="auto">
          <a:xfrm>
            <a:off x="1524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NOAA’s National Weather Service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12192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Welcome to the Colorado Basin RFC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19812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Stakeholder Forum Goals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2590800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 stakeholders with an understanding of the primary sources of error and uncertainties in the forecasting process. Discuss some methods to address these in an attempt to improve forecasts.</a:t>
            </a:r>
          </a:p>
          <a:p>
            <a:pPr algn="l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how to interpret CBRFC forecasts and provide an understanding of the probabilistic nature of the forecasts.</a:t>
            </a:r>
          </a:p>
        </p:txBody>
      </p:sp>
    </p:spTree>
    <p:extLst>
      <p:ext uri="{BB962C8B-B14F-4D97-AF65-F5344CB8AC3E}">
        <p14:creationId xmlns:p14="http://schemas.microsoft.com/office/powerpoint/2010/main" val="240832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0"/>
          <p:cNvSpPr>
            <a:spLocks noChangeArrowheads="1"/>
          </p:cNvSpPr>
          <p:nvPr/>
        </p:nvSpPr>
        <p:spPr bwMode="auto">
          <a:xfrm>
            <a:off x="1752600" y="112693"/>
            <a:ext cx="6934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Colorado Basin River Forecast Center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 Forum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13716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Overview of Agenda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362200"/>
            <a:ext cx="8534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Hydrologic Model Overview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Sources of Error and Uncertainties in the Forecast Process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Addressing Uncertainties and Sources of Error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Lunch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Tours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Forecast Interpretation / Model Performance / Verification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Wrap-Up</a:t>
            </a:r>
          </a:p>
          <a:p>
            <a:pPr algn="l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Wednesday – Individual Meetings &amp; Verification Webinar</a:t>
            </a:r>
          </a:p>
          <a:p>
            <a:pPr algn="l">
              <a:buFont typeface="Arial" pitchFamily="34" charset="0"/>
              <a:buChar char="•"/>
            </a:pP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40"/>
          <p:cNvSpPr txBox="1">
            <a:spLocks noChangeArrowheads="1"/>
          </p:cNvSpPr>
          <p:nvPr/>
        </p:nvSpPr>
        <p:spPr bwMode="auto">
          <a:xfrm>
            <a:off x="1524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2"/>
                </a:solidFill>
              </a:rPr>
              <a:t>NOAA’s National Weather Service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oaa">
  <a:themeElements>
    <a:clrScheme name="">
      <a:dk1>
        <a:srgbClr val="000000"/>
      </a:dk1>
      <a:lt1>
        <a:srgbClr val="009999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CAC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oa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oa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a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a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808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AC0C0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Designs\noaa.pot</Template>
  <TotalTime>58187</TotalTime>
  <Words>178</Words>
  <Application>Microsoft Macintosh PowerPoint</Application>
  <PresentationFormat>On-screen Show (4:3)</PresentationFormat>
  <Paragraphs>48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noaa</vt:lpstr>
      <vt:lpstr>PowerPoint Presentation</vt:lpstr>
      <vt:lpstr>PowerPoint Presentation</vt:lpstr>
      <vt:lpstr>PowerPoint Presentation</vt:lpstr>
      <vt:lpstr>PowerPoint Presentation</vt:lpstr>
    </vt:vector>
  </TitlesOfParts>
  <Company>National Weather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Weather Service 3rd Quarter Review 2001</dc:title>
  <dc:creator>David Pascual</dc:creator>
  <cp:lastModifiedBy>Greg Smith</cp:lastModifiedBy>
  <cp:revision>2478</cp:revision>
  <dcterms:created xsi:type="dcterms:W3CDTF">2014-02-12T16:50:38Z</dcterms:created>
  <dcterms:modified xsi:type="dcterms:W3CDTF">2015-10-22T16:00:45Z</dcterms:modified>
</cp:coreProperties>
</file>