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76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6A42-E6DB-B34B-A027-5D4DB2DAC7E0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1A135-04D1-3B4F-A0E3-9BA7F6CD6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1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503E-9AE8-DE49-9CCC-6BF5B7E7846F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04A4-4438-0E4C-A499-01C3E71D1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293"/>
            <a:ext cx="8865207" cy="66707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77581" y="664140"/>
            <a:ext cx="9066419" cy="401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1703"/>
            <a:ext cx="9144000" cy="655450"/>
          </a:xfrm>
          <a:prstGeom prst="rect">
            <a:avLst/>
          </a:prstGeom>
          <a:gradFill rotWithShape="1">
            <a:gsLst>
              <a:gs pos="89000">
                <a:srgbClr val="E3ECF8"/>
              </a:gs>
              <a:gs pos="99000">
                <a:schemeClr val="tx2">
                  <a:lumMod val="20000"/>
                  <a:lumOff val="80000"/>
                </a:schemeClr>
              </a:gs>
              <a:gs pos="0">
                <a:schemeClr val="bg1">
                  <a:lumMod val="97000"/>
                  <a:lumOff val="300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  <a:extLst/>
        </p:spPr>
        <p:txBody>
          <a:bodyPr wrap="none" lIns="91925" tIns="45962" rIns="91925" bIns="4596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-7374" y="649795"/>
            <a:ext cx="9151200" cy="0"/>
          </a:xfrm>
          <a:prstGeom prst="line">
            <a:avLst/>
          </a:prstGeom>
          <a:ln>
            <a:solidFill>
              <a:srgbClr val="A4B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0" y="6464300"/>
            <a:ext cx="9144000" cy="0"/>
          </a:xfrm>
          <a:prstGeom prst="line">
            <a:avLst/>
          </a:prstGeom>
          <a:ln>
            <a:solidFill>
              <a:srgbClr val="A4B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78" y="609600"/>
            <a:ext cx="89302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78" y="1981200"/>
            <a:ext cx="89302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" y="6469090"/>
            <a:ext cx="9144000" cy="403225"/>
          </a:xfrm>
          <a:prstGeom prst="rect">
            <a:avLst/>
          </a:prstGeom>
          <a:gradFill rotWithShape="1">
            <a:gsLst>
              <a:gs pos="0">
                <a:schemeClr val="bg1">
                  <a:lumMod val="70000"/>
                  <a:lumOff val="30000"/>
                </a:schemeClr>
              </a:gs>
              <a:gs pos="50000">
                <a:schemeClr val="tx2">
                  <a:lumMod val="18000"/>
                  <a:lumOff val="82000"/>
                </a:schemeClr>
              </a:gs>
              <a:gs pos="100000">
                <a:schemeClr val="bg1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" name="Picture 7" descr="noaa_logo"/>
          <p:cNvPicPr>
            <a:picLocks noChangeAspect="1" noChangeArrowheads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" y="6116873"/>
            <a:ext cx="696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w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84736" y="1826491"/>
            <a:ext cx="82782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Forecast Interpretation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CBRFC Stakeholder Forum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October 20, 2015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936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CBRFC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9290"/>
          <a:stretch/>
        </p:blipFill>
        <p:spPr>
          <a:xfrm>
            <a:off x="392546" y="707886"/>
            <a:ext cx="6915728" cy="32637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07647" y="1916545"/>
            <a:ext cx="323273" cy="1246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88280" y="2678545"/>
            <a:ext cx="619369" cy="15355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71653" y="4431966"/>
            <a:ext cx="1207652" cy="2074835"/>
            <a:chOff x="771653" y="4431966"/>
            <a:chExt cx="1207652" cy="2074835"/>
          </a:xfrm>
        </p:grpSpPr>
        <p:grpSp>
          <p:nvGrpSpPr>
            <p:cNvPr id="15" name="Group 14"/>
            <p:cNvGrpSpPr/>
            <p:nvPr/>
          </p:nvGrpSpPr>
          <p:grpSpPr>
            <a:xfrm>
              <a:off x="1609850" y="4514280"/>
              <a:ext cx="369455" cy="1884808"/>
              <a:chOff x="6303818" y="2182091"/>
              <a:chExt cx="406401" cy="24153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7727" y="3244273"/>
                <a:ext cx="184728" cy="16163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19" idx="0"/>
              </p:cNvCxnSpPr>
              <p:nvPr/>
            </p:nvCxnSpPr>
            <p:spPr>
              <a:xfrm flipV="1">
                <a:off x="6500091" y="2182091"/>
                <a:ext cx="0" cy="10621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9" idx="2"/>
              </p:cNvCxnSpPr>
              <p:nvPr/>
            </p:nvCxnSpPr>
            <p:spPr>
              <a:xfrm>
                <a:off x="6500091" y="3405909"/>
                <a:ext cx="0" cy="11891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303818" y="2182091"/>
                <a:ext cx="3694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340764" y="4597400"/>
                <a:ext cx="3694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71653" y="4431966"/>
              <a:ext cx="117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9800 KAF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1653" y="5262481"/>
              <a:ext cx="117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6500 KAF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240" y="6199024"/>
              <a:ext cx="1174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4400 KAF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38620" y="4023826"/>
            <a:ext cx="7162567" cy="738664"/>
            <a:chOff x="1800076" y="4012281"/>
            <a:chExt cx="7162567" cy="738664"/>
          </a:xfrm>
        </p:grpSpPr>
        <p:sp>
          <p:nvSpPr>
            <p:cNvPr id="29" name="TextBox 28"/>
            <p:cNvSpPr txBox="1"/>
            <p:nvPr/>
          </p:nvSpPr>
          <p:spPr>
            <a:xfrm>
              <a:off x="6442365" y="4012281"/>
              <a:ext cx="2520278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3/30 scenarios should be higher than the 10% probability</a:t>
              </a:r>
              <a:endParaRPr lang="en-US" sz="1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076" y="4083421"/>
              <a:ext cx="4197814" cy="338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3"/>
              <a:endCxn id="29" idx="1"/>
            </p:cNvCxnSpPr>
            <p:nvPr/>
          </p:nvCxnSpPr>
          <p:spPr>
            <a:xfrm>
              <a:off x="5997890" y="4252665"/>
              <a:ext cx="444475" cy="128948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67978" y="6305325"/>
            <a:ext cx="7133209" cy="523220"/>
            <a:chOff x="1872247" y="3964293"/>
            <a:chExt cx="7133209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6361546" y="3964293"/>
              <a:ext cx="264391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3/30 </a:t>
              </a:r>
              <a:r>
                <a:rPr lang="en-US" sz="1400" dirty="0" smtClean="0"/>
                <a:t>scenarios should be lower than the 90% probability</a:t>
              </a:r>
              <a:endParaRPr lang="en-US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72247" y="4141145"/>
              <a:ext cx="4168455" cy="3384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>
              <a:off x="6040702" y="4310390"/>
              <a:ext cx="320843" cy="16240"/>
            </a:xfrm>
            <a:prstGeom prst="straightConnector1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872247" y="4406571"/>
            <a:ext cx="5648452" cy="2059999"/>
            <a:chOff x="1872247" y="4406571"/>
            <a:chExt cx="5341770" cy="2059999"/>
          </a:xfrm>
        </p:grpSpPr>
        <p:sp>
          <p:nvSpPr>
            <p:cNvPr id="38" name="TextBox 37"/>
            <p:cNvSpPr txBox="1"/>
            <p:nvPr/>
          </p:nvSpPr>
          <p:spPr>
            <a:xfrm>
              <a:off x="1872247" y="5184597"/>
              <a:ext cx="5246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50% chance Apr-Jul observed could be &gt; than 6500</a:t>
              </a:r>
            </a:p>
            <a:p>
              <a:r>
                <a:rPr lang="en-US" sz="1400" dirty="0" smtClean="0"/>
                <a:t>50% chance Apr-Jul observed could be &lt; than 6500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35016" y="4406571"/>
              <a:ext cx="5246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dirty="0" smtClean="0"/>
                <a:t>0% chance Apr-Jul observed could be &gt; than 9800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67760" y="6158793"/>
              <a:ext cx="5246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90% chance Apr-Jul observed will be &gt; than 4400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70690" y="4433454"/>
            <a:ext cx="7173310" cy="2033116"/>
            <a:chOff x="1751326" y="4560435"/>
            <a:chExt cx="7173310" cy="2033116"/>
          </a:xfrm>
        </p:grpSpPr>
        <p:sp>
          <p:nvSpPr>
            <p:cNvPr id="42" name="Rectangle 41"/>
            <p:cNvSpPr/>
            <p:nvPr/>
          </p:nvSpPr>
          <p:spPr>
            <a:xfrm>
              <a:off x="1751326" y="4560435"/>
              <a:ext cx="4165744" cy="2033116"/>
            </a:xfrm>
            <a:prstGeom prst="rect">
              <a:avLst/>
            </a:prstGeom>
            <a:solidFill>
              <a:schemeClr val="bg1">
                <a:lumMod val="85000"/>
                <a:alpha val="1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>
              <a:off x="5917070" y="5576993"/>
              <a:ext cx="444475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61545" y="5390438"/>
              <a:ext cx="2563091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24/30 scenarios should fall in between the 90%-10% range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34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91" y="3905054"/>
            <a:ext cx="4011820" cy="2468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5403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707886"/>
            <a:ext cx="9144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Deterministic Forecasts – Single Valued </a:t>
            </a:r>
          </a:p>
          <a:p>
            <a:r>
              <a:rPr lang="en-US" dirty="0" smtClean="0"/>
              <a:t>  Example: 10 Day </a:t>
            </a:r>
            <a:r>
              <a:rPr lang="en-US" dirty="0" err="1" smtClean="0"/>
              <a:t>Streamflow</a:t>
            </a:r>
            <a:r>
              <a:rPr lang="en-US" dirty="0" smtClean="0"/>
              <a:t> forecasts</a:t>
            </a:r>
          </a:p>
          <a:p>
            <a:r>
              <a:rPr lang="en-US" dirty="0" smtClean="0"/>
              <a:t>  No “measure” of uncertainty</a:t>
            </a:r>
          </a:p>
          <a:p>
            <a:r>
              <a:rPr lang="en-US" dirty="0" smtClean="0"/>
              <a:t>  Easy to Understand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Probabilistic Forecasts - Range of Possible </a:t>
            </a:r>
            <a:r>
              <a:rPr lang="en-US" b="1" dirty="0"/>
              <a:t>O</a:t>
            </a:r>
            <a:r>
              <a:rPr lang="en-US" b="1" dirty="0" smtClean="0"/>
              <a:t>utcomes</a:t>
            </a:r>
          </a:p>
          <a:p>
            <a:r>
              <a:rPr lang="en-US" dirty="0" smtClean="0"/>
              <a:t>  Example: Water Supply Forecasts, Peak Flow Forecasts</a:t>
            </a:r>
          </a:p>
          <a:p>
            <a:r>
              <a:rPr lang="en-US" dirty="0" smtClean="0"/>
              <a:t>  A way to express uncertainty</a:t>
            </a:r>
          </a:p>
          <a:p>
            <a:r>
              <a:rPr lang="en-US" dirty="0" smtClean="0"/>
              <a:t>  More difficult to understand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703" y="709031"/>
            <a:ext cx="4312297" cy="27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65403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341" y="6580542"/>
            <a:ext cx="914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Probability is simple and easy to understand!  Right?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is it?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" y="727374"/>
            <a:ext cx="9144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Probability = likelihood a particular event will happen</a:t>
            </a:r>
          </a:p>
          <a:p>
            <a:endParaRPr lang="en-US" sz="2000" dirty="0"/>
          </a:p>
          <a:p>
            <a:r>
              <a:rPr lang="en-US" sz="2000" dirty="0" smtClean="0"/>
              <a:t>Probability =  </a:t>
            </a:r>
            <a:r>
              <a:rPr lang="en-US" sz="2000" u="sng" dirty="0" smtClean="0"/>
              <a:t>       event/s     * </a:t>
            </a:r>
            <a:r>
              <a:rPr lang="en-US" sz="2000" dirty="0" smtClean="0"/>
              <a:t>100</a:t>
            </a:r>
            <a:endParaRPr lang="en-US" sz="2000" u="sng" dirty="0" smtClean="0"/>
          </a:p>
          <a:p>
            <a:r>
              <a:rPr lang="en-US" sz="2000" dirty="0" smtClean="0"/>
              <a:t>                      # of outcomes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637905" y="2297297"/>
            <a:ext cx="4782572" cy="3743189"/>
            <a:chOff x="4637905" y="2297297"/>
            <a:chExt cx="4782572" cy="3743189"/>
          </a:xfrm>
        </p:grpSpPr>
        <p:sp>
          <p:nvSpPr>
            <p:cNvPr id="18" name="TextBox 17"/>
            <p:cNvSpPr txBox="1"/>
            <p:nvPr/>
          </p:nvSpPr>
          <p:spPr>
            <a:xfrm>
              <a:off x="4654039" y="3332053"/>
              <a:ext cx="476643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Odds 9:4 for “Your Favorite Team”</a:t>
              </a:r>
            </a:p>
            <a:p>
              <a:endParaRPr lang="en-US" sz="2000" dirty="0" smtClean="0"/>
            </a:p>
            <a:p>
              <a:r>
                <a:rPr lang="en-US" sz="1600" dirty="0" smtClean="0"/>
                <a:t>Odds = # desired outcomes : # undesired outcomes</a:t>
              </a:r>
            </a:p>
            <a:p>
              <a:endParaRPr lang="en-US" dirty="0" smtClean="0"/>
            </a:p>
            <a:p>
              <a:r>
                <a:rPr lang="en-US" dirty="0" smtClean="0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4039" y="2297297"/>
              <a:ext cx="44784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 #2:   Odds of  “Your Favorite Team” beating “Team You Hate”   </a:t>
              </a:r>
              <a:endParaRPr lang="en-US" dirty="0"/>
            </a:p>
            <a:p>
              <a:endParaRPr lang="en-US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7905" y="5086379"/>
              <a:ext cx="44945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Odds -&gt; Probability of YFT Winning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Total outcomes = 9 / (9+4)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Probability = 9/13 * 100 = 69%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1546" y="2254489"/>
            <a:ext cx="9155548" cy="4152256"/>
            <a:chOff x="-11546" y="2254489"/>
            <a:chExt cx="9155548" cy="4152256"/>
          </a:xfrm>
        </p:grpSpPr>
        <p:sp>
          <p:nvSpPr>
            <p:cNvPr id="16" name="TextBox 15"/>
            <p:cNvSpPr txBox="1"/>
            <p:nvPr/>
          </p:nvSpPr>
          <p:spPr>
            <a:xfrm>
              <a:off x="672049" y="5537944"/>
              <a:ext cx="2597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½  * 100 = 50%  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1546" y="2331280"/>
              <a:ext cx="3108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 #1: Flipping a Coin</a:t>
              </a:r>
            </a:p>
            <a:p>
              <a:endParaRPr lang="en-US" dirty="0" smtClean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341" y="2735640"/>
              <a:ext cx="1184327" cy="11843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756" y="2757295"/>
              <a:ext cx="1190278" cy="11843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11546" y="3983672"/>
              <a:ext cx="476643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 Possible Outcomes: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1. Heads</a:t>
              </a:r>
            </a:p>
            <a:p>
              <a:r>
                <a:rPr lang="en-US" dirty="0"/>
                <a:t>	 </a:t>
              </a:r>
              <a:r>
                <a:rPr lang="en-US" dirty="0" smtClean="0"/>
                <a:t>2. Tails</a:t>
              </a:r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What is the probability of landing on heads?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654039" y="2297297"/>
              <a:ext cx="0" cy="4109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-11546" y="2254489"/>
              <a:ext cx="9155548" cy="42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370966" y="6396335"/>
            <a:ext cx="536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Easy Right?..... Or is it?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1172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NPR Series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545" y="71280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NPR Special Series - Risk and Reason: How people interpret probability</a:t>
            </a:r>
            <a:endParaRPr lang="en-US" sz="2000" dirty="0"/>
          </a:p>
        </p:txBody>
      </p:sp>
      <p:pic>
        <p:nvPicPr>
          <p:cNvPr id="12" name="Picture 11" descr="np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7" y="1112911"/>
            <a:ext cx="3792006" cy="48218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28533" y="1520443"/>
            <a:ext cx="5053801" cy="4310472"/>
            <a:chOff x="3928533" y="1867288"/>
            <a:chExt cx="5053801" cy="431047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928533" y="3776132"/>
              <a:ext cx="863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nprrain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192" y="1867288"/>
              <a:ext cx="4081142" cy="4310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3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es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" y="1358495"/>
            <a:ext cx="4260481" cy="4729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1172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NPR Series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63" y="719839"/>
            <a:ext cx="856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of the most common encounters we have with probability has to do with the weather……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7596" y="2001832"/>
            <a:ext cx="43131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NCAR Survey to understand how people understand weather forecasts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Journal Article :</a:t>
            </a:r>
          </a:p>
          <a:p>
            <a:pPr lvl="1"/>
            <a:r>
              <a:rPr lang="en-US" sz="1600" dirty="0" err="1" smtClean="0"/>
              <a:t>Morss</a:t>
            </a:r>
            <a:r>
              <a:rPr lang="en-US" sz="1600" dirty="0" smtClean="0"/>
              <a:t>, R.E, </a:t>
            </a:r>
            <a:r>
              <a:rPr lang="en-US" sz="1600" dirty="0" err="1" smtClean="0"/>
              <a:t>Demuth,J.L</a:t>
            </a:r>
            <a:r>
              <a:rPr lang="en-US" sz="1600" dirty="0" smtClean="0"/>
              <a:t>, and </a:t>
            </a:r>
            <a:r>
              <a:rPr lang="en-US" sz="1600" dirty="0" err="1" smtClean="0"/>
              <a:t>Lazo,JK</a:t>
            </a:r>
            <a:r>
              <a:rPr lang="en-US" sz="1600" dirty="0" smtClean="0"/>
              <a:t> (2008). Communicating Uncertainty in Weather Forecasts: A Survey of the U.S. Public,</a:t>
            </a:r>
            <a:r>
              <a:rPr lang="en-US" sz="1600" i="1" dirty="0" smtClean="0"/>
              <a:t> Weather and Forecasting,23, </a:t>
            </a:r>
            <a:r>
              <a:rPr lang="en-US" sz="1600" dirty="0" smtClean="0"/>
              <a:t>974-991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7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1172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NPR Series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977" y="610920"/>
            <a:ext cx="714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NPR Online Results</a:t>
            </a:r>
            <a:endParaRPr lang="en-US" dirty="0"/>
          </a:p>
        </p:txBody>
      </p:sp>
      <p:pic>
        <p:nvPicPr>
          <p:cNvPr id="10" name="Picture 9" descr="surveryresult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" y="997536"/>
            <a:ext cx="3996259" cy="5201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3687" y="1408186"/>
            <a:ext cx="48061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Many Different Conclusions   </a:t>
            </a:r>
          </a:p>
          <a:p>
            <a:r>
              <a:rPr lang="en-US" dirty="0" smtClean="0"/>
              <a:t>   20% Chance = </a:t>
            </a:r>
            <a:r>
              <a:rPr lang="en-US" dirty="0"/>
              <a:t>d</a:t>
            </a:r>
            <a:r>
              <a:rPr lang="en-US" dirty="0" smtClean="0"/>
              <a:t>efinitely bring an umbrella</a:t>
            </a:r>
          </a:p>
          <a:p>
            <a:r>
              <a:rPr lang="en-US" dirty="0" smtClean="0"/>
              <a:t>   20% Chance= maybe a drizzle</a:t>
            </a:r>
          </a:p>
        </p:txBody>
      </p:sp>
      <p:pic>
        <p:nvPicPr>
          <p:cNvPr id="13" name="Picture 12" descr="quot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2" y="3282023"/>
            <a:ext cx="5231147" cy="18363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76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1172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NPR Series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789" y="782890"/>
            <a:ext cx="897466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Bottom Line: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- General public in confused about probability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- Forecasters add to confusion with poor explanations</a:t>
            </a:r>
          </a:p>
          <a:p>
            <a:endParaRPr lang="en-US" sz="2800" dirty="0" smtClean="0"/>
          </a:p>
          <a:p>
            <a:r>
              <a:rPr lang="en-US" sz="2800" dirty="0" smtClean="0"/>
              <a:t>  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- Probability is simple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 - Interpretation of probability is not simple</a:t>
            </a:r>
            <a:r>
              <a:rPr lang="en-US" sz="2400" dirty="0" smtClean="0"/>
              <a:t>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789" y="5142331"/>
            <a:ext cx="873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Oh and the correct answer to the survey question is ……</a:t>
            </a:r>
          </a:p>
        </p:txBody>
      </p:sp>
    </p:spTree>
    <p:extLst>
      <p:ext uri="{BB962C8B-B14F-4D97-AF65-F5344CB8AC3E}">
        <p14:creationId xmlns:p14="http://schemas.microsoft.com/office/powerpoint/2010/main" val="179542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1172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NPR Series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nprasnw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82" y="620793"/>
            <a:ext cx="5404471" cy="6121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799" y="4901820"/>
            <a:ext cx="2590801" cy="50479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799" y="5934753"/>
            <a:ext cx="3640667" cy="59266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4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345" y="157655"/>
            <a:ext cx="162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3936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Interpretation: CBRFC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158911" y="846624"/>
            <a:ext cx="83058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Aft>
                <a:spcPct val="40000"/>
              </a:spcAft>
            </a:pPr>
            <a:r>
              <a:rPr lang="en-US" sz="2400" dirty="0" smtClean="0"/>
              <a:t>-   30 possible </a:t>
            </a:r>
            <a:r>
              <a:rPr lang="en-US" sz="2400" dirty="0"/>
              <a:t>future </a:t>
            </a:r>
            <a:r>
              <a:rPr lang="en-US" sz="2400" dirty="0" err="1"/>
              <a:t>streamflow</a:t>
            </a:r>
            <a:r>
              <a:rPr lang="en-US" sz="2400" dirty="0"/>
              <a:t> </a:t>
            </a:r>
            <a:r>
              <a:rPr lang="en-US" sz="2400" dirty="0" smtClean="0"/>
              <a:t>scenarios 1981-2010</a:t>
            </a:r>
            <a:endParaRPr lang="en-US" sz="2400" dirty="0"/>
          </a:p>
          <a:p>
            <a:pPr marL="342900" indent="-342900">
              <a:lnSpc>
                <a:spcPct val="75000"/>
              </a:lnSpc>
              <a:spcAft>
                <a:spcPct val="40000"/>
              </a:spcAft>
              <a:buFontTx/>
              <a:buChar char="-"/>
            </a:pPr>
            <a:r>
              <a:rPr lang="en-US" sz="2400" dirty="0" smtClean="0"/>
              <a:t>Each year is given a 1/30 chance of occurring</a:t>
            </a:r>
          </a:p>
          <a:p>
            <a:pPr marL="342900" indent="-342900">
              <a:lnSpc>
                <a:spcPct val="75000"/>
              </a:lnSpc>
              <a:spcAft>
                <a:spcPct val="40000"/>
              </a:spcAft>
              <a:buFontTx/>
              <a:buChar char="-"/>
            </a:pPr>
            <a:r>
              <a:rPr lang="en-US" sz="2400" dirty="0" smtClean="0"/>
              <a:t>Statistics are simplified</a:t>
            </a:r>
          </a:p>
          <a:p>
            <a:pPr marL="342900" indent="-342900">
              <a:lnSpc>
                <a:spcPct val="75000"/>
              </a:lnSpc>
              <a:spcAft>
                <a:spcPct val="40000"/>
              </a:spcAft>
              <a:buFontTx/>
              <a:buChar char="-"/>
            </a:pPr>
            <a:endParaRPr lang="en-US" sz="2400" dirty="0" smtClean="0"/>
          </a:p>
          <a:p>
            <a:pPr>
              <a:lnSpc>
                <a:spcPct val="75000"/>
              </a:lnSpc>
              <a:spcAft>
                <a:spcPct val="40000"/>
              </a:spcAft>
            </a:pPr>
            <a:endParaRPr lang="en-US" sz="2400" dirty="0" smtClean="0"/>
          </a:p>
          <a:p>
            <a:pPr>
              <a:lnSpc>
                <a:spcPct val="75000"/>
              </a:lnSpc>
              <a:spcAft>
                <a:spcPct val="40000"/>
              </a:spcAft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3" name="Picture 12" descr="esp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r="5604"/>
          <a:stretch/>
        </p:blipFill>
        <p:spPr>
          <a:xfrm>
            <a:off x="736183" y="2072268"/>
            <a:ext cx="7368651" cy="44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5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yd_ens_pred_in_NWS">
  <a:themeElements>
    <a:clrScheme name="hyd_ens_pred_in_NW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6600FF"/>
      </a:folHlink>
    </a:clrScheme>
    <a:fontScheme name="hyd_ens_pred_in_NW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yd_ens_pred_in_NW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_ens_pred_in_NW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508</Words>
  <Application>Microsoft Macintosh PowerPoint</Application>
  <PresentationFormat>On-screen Show (4:3)</PresentationFormat>
  <Paragraphs>97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hyd_ens_pred_in_NWS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Nielson</dc:creator>
  <cp:lastModifiedBy>Greg Smith</cp:lastModifiedBy>
  <cp:revision>53</cp:revision>
  <cp:lastPrinted>2015-10-19T18:45:46Z</cp:lastPrinted>
  <dcterms:created xsi:type="dcterms:W3CDTF">2015-10-13T19:09:42Z</dcterms:created>
  <dcterms:modified xsi:type="dcterms:W3CDTF">2015-10-22T16:38:49Z</dcterms:modified>
</cp:coreProperties>
</file>