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A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8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1ABD9-607E-C74C-8BC0-8E9FA9A7B1B5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C3BD6-0B59-DE4D-AA65-EF6F33417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3296" y="8687425"/>
            <a:ext cx="2974704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0" tIns="44855" rIns="89710" bIns="44855" anchor="b"/>
          <a:lstStyle/>
          <a:p>
            <a:pPr algn="r" defTabSz="897113" eaLnBrk="0" fontAlgn="base" hangingPunct="0">
              <a:spcBef>
                <a:spcPct val="0"/>
              </a:spcBef>
              <a:spcAft>
                <a:spcPct val="0"/>
              </a:spcAft>
            </a:pPr>
            <a:fld id="{5AFFA277-E0A4-46C2-A3C9-7E02DCB08B8C}" type="slidenum">
              <a:rPr lang="en-GB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 defTabSz="897113"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657600" lvl="8" indent="0" defTabSz="898672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5869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3296" y="8687425"/>
            <a:ext cx="2974704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0" tIns="44855" rIns="89710" bIns="44855" anchor="b"/>
          <a:lstStyle/>
          <a:p>
            <a:pPr algn="r" defTabSz="897113" eaLnBrk="0" fontAlgn="base" hangingPunct="0">
              <a:spcBef>
                <a:spcPct val="0"/>
              </a:spcBef>
              <a:spcAft>
                <a:spcPct val="0"/>
              </a:spcAft>
            </a:pPr>
            <a:fld id="{5AFFA277-E0A4-46C2-A3C9-7E02DCB08B8C}" type="slidenum">
              <a:rPr lang="en-GB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 defTabSz="897113"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657600" lvl="8" indent="0" defTabSz="898672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586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3296" y="8687425"/>
            <a:ext cx="2974704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0" tIns="44855" rIns="89710" bIns="44855" anchor="b"/>
          <a:lstStyle/>
          <a:p>
            <a:pPr algn="r" defTabSz="897113" eaLnBrk="0" fontAlgn="base" hangingPunct="0">
              <a:spcBef>
                <a:spcPct val="0"/>
              </a:spcBef>
              <a:spcAft>
                <a:spcPct val="0"/>
              </a:spcAft>
            </a:pPr>
            <a:fld id="{5AFFA277-E0A4-46C2-A3C9-7E02DCB08B8C}" type="slidenum">
              <a:rPr lang="en-GB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 defTabSz="897113"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657600" lvl="8" indent="0" defTabSz="898672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5869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3296" y="8687425"/>
            <a:ext cx="2974704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0" tIns="44855" rIns="89710" bIns="44855" anchor="b"/>
          <a:lstStyle/>
          <a:p>
            <a:pPr algn="r" defTabSz="897113" eaLnBrk="0" fontAlgn="base" hangingPunct="0">
              <a:spcBef>
                <a:spcPct val="0"/>
              </a:spcBef>
              <a:spcAft>
                <a:spcPct val="0"/>
              </a:spcAft>
            </a:pPr>
            <a:fld id="{5AFFA277-E0A4-46C2-A3C9-7E02DCB08B8C}" type="slidenum">
              <a:rPr lang="en-GB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 defTabSz="897113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657600" lvl="8" indent="0" defTabSz="898672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5869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3296" y="8687425"/>
            <a:ext cx="2974704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0" tIns="44855" rIns="89710" bIns="44855" anchor="b"/>
          <a:lstStyle/>
          <a:p>
            <a:pPr algn="r" defTabSz="897113" eaLnBrk="0" fontAlgn="base" hangingPunct="0">
              <a:spcBef>
                <a:spcPct val="0"/>
              </a:spcBef>
              <a:spcAft>
                <a:spcPct val="0"/>
              </a:spcAft>
            </a:pPr>
            <a:fld id="{5AFFA277-E0A4-46C2-A3C9-7E02DCB08B8C}" type="slidenum">
              <a:rPr lang="en-GB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 defTabSz="897113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657600" lvl="8" indent="0" defTabSz="898672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5869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3296" y="8687425"/>
            <a:ext cx="2974704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0" tIns="44855" rIns="89710" bIns="44855" anchor="b"/>
          <a:lstStyle/>
          <a:p>
            <a:pPr algn="r" defTabSz="897113" eaLnBrk="0" fontAlgn="base" hangingPunct="0">
              <a:spcBef>
                <a:spcPct val="0"/>
              </a:spcBef>
              <a:spcAft>
                <a:spcPct val="0"/>
              </a:spcAft>
            </a:pPr>
            <a:fld id="{5AFFA277-E0A4-46C2-A3C9-7E02DCB08B8C}" type="slidenum">
              <a:rPr lang="en-GB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 defTabSz="897113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657600" lvl="8" indent="0" defTabSz="898672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5869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3296" y="8687425"/>
            <a:ext cx="2974704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0" tIns="44855" rIns="89710" bIns="44855" anchor="b"/>
          <a:lstStyle/>
          <a:p>
            <a:pPr algn="r" defTabSz="897113" eaLnBrk="0" fontAlgn="base" hangingPunct="0">
              <a:spcBef>
                <a:spcPct val="0"/>
              </a:spcBef>
              <a:spcAft>
                <a:spcPct val="0"/>
              </a:spcAft>
            </a:pPr>
            <a:fld id="{5AFFA277-E0A4-46C2-A3C9-7E02DCB08B8C}" type="slidenum">
              <a:rPr lang="en-GB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 defTabSz="897113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657600" lvl="8" indent="0" defTabSz="898672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5869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3296" y="8687425"/>
            <a:ext cx="2974704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0" tIns="44855" rIns="89710" bIns="44855" anchor="b"/>
          <a:lstStyle/>
          <a:p>
            <a:pPr algn="r" defTabSz="897113" eaLnBrk="0" fontAlgn="base" hangingPunct="0">
              <a:spcBef>
                <a:spcPct val="0"/>
              </a:spcBef>
              <a:spcAft>
                <a:spcPct val="0"/>
              </a:spcAft>
            </a:pPr>
            <a:fld id="{5AFFA277-E0A4-46C2-A3C9-7E02DCB08B8C}" type="slidenum">
              <a:rPr lang="en-GB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 defTabSz="897113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657600" lvl="8" indent="0" defTabSz="898672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5869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3296" y="8687425"/>
            <a:ext cx="2974704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0" tIns="44855" rIns="89710" bIns="44855" anchor="b"/>
          <a:lstStyle/>
          <a:p>
            <a:pPr algn="r" defTabSz="897113" eaLnBrk="0" fontAlgn="base" hangingPunct="0">
              <a:spcBef>
                <a:spcPct val="0"/>
              </a:spcBef>
              <a:spcAft>
                <a:spcPct val="0"/>
              </a:spcAft>
            </a:pPr>
            <a:fld id="{5AFFA277-E0A4-46C2-A3C9-7E02DCB08B8C}" type="slidenum">
              <a:rPr lang="en-GB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 defTabSz="897113"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657600" lvl="8" indent="0" defTabSz="898672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586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1293"/>
            <a:ext cx="8865207" cy="667078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77581" y="664140"/>
            <a:ext cx="9066419" cy="4012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 userDrawn="1"/>
        </p:nvSpPr>
        <p:spPr bwMode="auto">
          <a:xfrm>
            <a:off x="0" y="1703"/>
            <a:ext cx="9144000" cy="655450"/>
          </a:xfrm>
          <a:prstGeom prst="rect">
            <a:avLst/>
          </a:prstGeom>
          <a:gradFill rotWithShape="1">
            <a:gsLst>
              <a:gs pos="89000">
                <a:srgbClr val="E3ECF8"/>
              </a:gs>
              <a:gs pos="99000">
                <a:schemeClr val="tx2">
                  <a:lumMod val="20000"/>
                  <a:lumOff val="80000"/>
                </a:schemeClr>
              </a:gs>
              <a:gs pos="0">
                <a:schemeClr val="bg1">
                  <a:lumMod val="97000"/>
                  <a:lumOff val="3000"/>
                </a:schemeClr>
              </a:gs>
            </a:gsLst>
            <a:lin ang="0" scaled="1"/>
          </a:gradFill>
          <a:ln w="3175">
            <a:noFill/>
            <a:miter lim="800000"/>
            <a:headEnd/>
            <a:tailEnd/>
          </a:ln>
          <a:effectLst/>
          <a:extLst/>
        </p:spPr>
        <p:txBody>
          <a:bodyPr wrap="none" lIns="91925" tIns="45962" rIns="91925" bIns="45962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-7374" y="649795"/>
            <a:ext cx="9151200" cy="0"/>
          </a:xfrm>
          <a:prstGeom prst="line">
            <a:avLst/>
          </a:prstGeom>
          <a:ln>
            <a:solidFill>
              <a:srgbClr val="A4B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 flipH="1">
            <a:off x="0" y="6464300"/>
            <a:ext cx="9144000" cy="0"/>
          </a:xfrm>
          <a:prstGeom prst="line">
            <a:avLst/>
          </a:prstGeom>
          <a:ln>
            <a:solidFill>
              <a:srgbClr val="A4B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878" y="609600"/>
            <a:ext cx="89302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878" y="1981200"/>
            <a:ext cx="893024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1" y="6469090"/>
            <a:ext cx="9144000" cy="403225"/>
          </a:xfrm>
          <a:prstGeom prst="rect">
            <a:avLst/>
          </a:prstGeom>
          <a:gradFill rotWithShape="1">
            <a:gsLst>
              <a:gs pos="0">
                <a:schemeClr val="bg1">
                  <a:lumMod val="70000"/>
                  <a:lumOff val="30000"/>
                </a:schemeClr>
              </a:gs>
              <a:gs pos="50000">
                <a:schemeClr val="tx2">
                  <a:lumMod val="18000"/>
                  <a:lumOff val="82000"/>
                </a:schemeClr>
              </a:gs>
              <a:gs pos="100000">
                <a:schemeClr val="bg1"/>
              </a:gs>
            </a:gsLst>
            <a:lin ang="0" scaled="1"/>
          </a:gradFill>
          <a:ln w="1587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20" name="Picture 7" descr="noaa_logo"/>
          <p:cNvPicPr>
            <a:picLocks noChangeAspect="1" noChangeArrowheads="1"/>
          </p:cNvPicPr>
          <p:nvPr userDrawn="1"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2" y="6116873"/>
            <a:ext cx="696913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37609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tiff"/><Relationship Id="rId5" Type="http://schemas.openxmlformats.org/officeDocument/2006/relationships/image" Target="../media/image5.png"/><Relationship Id="rId6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wmf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2.wmf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15.png"/><Relationship Id="rId5" Type="http://schemas.openxmlformats.org/officeDocument/2006/relationships/image" Target="../media/image16.tiff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484736" y="1826491"/>
            <a:ext cx="8278264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Forecast Verification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CBRFC Stakeholder Forum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October 20, 2015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35455" y="6742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20" descr="CBRFC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r="29658"/>
          <a:stretch/>
        </p:blipFill>
        <p:spPr bwMode="auto">
          <a:xfrm>
            <a:off x="8301182" y="6073015"/>
            <a:ext cx="831273" cy="84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5455" y="6742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20" descr="CBRFC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r="29658"/>
          <a:stretch/>
        </p:blipFill>
        <p:spPr bwMode="auto">
          <a:xfrm>
            <a:off x="8301182" y="6073015"/>
            <a:ext cx="831273" cy="84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422142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Forecast Verification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802637"/>
              </p:ext>
            </p:extLst>
          </p:nvPr>
        </p:nvGraphicFramePr>
        <p:xfrm>
          <a:off x="1143002" y="1766453"/>
          <a:ext cx="6592453" cy="3227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0826"/>
                <a:gridCol w="1487766"/>
                <a:gridCol w="1435861"/>
                <a:gridCol w="1778000"/>
              </a:tblGrid>
              <a:tr h="4502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Types</a:t>
                      </a:r>
                      <a:r>
                        <a:rPr lang="en-US" baseline="0" dirty="0" smtClean="0"/>
                        <a:t> of Forecasts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Daily</a:t>
                      </a:r>
                      <a:r>
                        <a:rPr lang="en-US" baseline="0" dirty="0" smtClean="0"/>
                        <a:t> Verification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Seasonal Verification</a:t>
                      </a:r>
                    </a:p>
                    <a:p>
                      <a:pPr algn="ctr"/>
                      <a:r>
                        <a:rPr lang="en-US" dirty="0" smtClean="0"/>
                        <a:t>April-July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87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Raw Model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Official Forecasts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4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Daily Deterministic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703">
                <a:tc>
                  <a:txBody>
                    <a:bodyPr/>
                    <a:lstStyle/>
                    <a:p>
                      <a:r>
                        <a:rPr lang="en-US" dirty="0" smtClean="0"/>
                        <a:t>Water Supply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703">
                <a:tc>
                  <a:txBody>
                    <a:bodyPr/>
                    <a:lstStyle/>
                    <a:p>
                      <a:r>
                        <a:rPr lang="en-US" dirty="0" smtClean="0"/>
                        <a:t>Peak Flow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0091" y="1034590"/>
            <a:ext cx="9144000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Current Forecast Verification</a:t>
            </a:r>
          </a:p>
        </p:txBody>
      </p:sp>
    </p:spTree>
    <p:extLst>
      <p:ext uri="{BB962C8B-B14F-4D97-AF65-F5344CB8AC3E}">
        <p14:creationId xmlns:p14="http://schemas.microsoft.com/office/powerpoint/2010/main" val="211322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5455" y="6742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712657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Forecast </a:t>
            </a:r>
            <a:r>
              <a:rPr lang="en-US" sz="3200" b="1" dirty="0" smtClean="0"/>
              <a:t>Verification: </a:t>
            </a:r>
            <a:r>
              <a:rPr lang="en-US" sz="2800" b="1" dirty="0" smtClean="0">
                <a:solidFill>
                  <a:srgbClr val="FF0000"/>
                </a:solidFill>
              </a:rPr>
              <a:t>Daily Forecasts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89314" y="647724"/>
            <a:ext cx="3862623" cy="2917278"/>
            <a:chOff x="4879695" y="428329"/>
            <a:chExt cx="4287114" cy="32769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9695" y="428329"/>
              <a:ext cx="4261553" cy="327691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97840" y="872294"/>
              <a:ext cx="9689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Daily</a:t>
              </a:r>
              <a:endParaRPr lang="en-US" sz="1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9333" y="901723"/>
            <a:ext cx="4167482" cy="4840702"/>
            <a:chOff x="190238" y="780814"/>
            <a:chExt cx="4691360" cy="4995333"/>
          </a:xfrm>
        </p:grpSpPr>
        <p:pic>
          <p:nvPicPr>
            <p:cNvPr id="12" name="Picture 11" descr="pspc2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238" y="780814"/>
              <a:ext cx="4691360" cy="4995333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3" name="Rectangle 12"/>
            <p:cNvSpPr/>
            <p:nvPr/>
          </p:nvSpPr>
          <p:spPr>
            <a:xfrm>
              <a:off x="2841037" y="1326443"/>
              <a:ext cx="1552222" cy="15051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68270" y="3382818"/>
            <a:ext cx="4156364" cy="2891223"/>
            <a:chOff x="4572001" y="3584223"/>
            <a:chExt cx="4581410" cy="327377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1" y="3584223"/>
              <a:ext cx="4581410" cy="327377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540084" y="3950582"/>
              <a:ext cx="1397585" cy="405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Seasonal</a:t>
              </a:r>
              <a:endParaRPr lang="en-US" sz="1600" dirty="0"/>
            </a:p>
          </p:txBody>
        </p:sp>
      </p:grpSp>
      <p:pic>
        <p:nvPicPr>
          <p:cNvPr id="8" name="Picture 420" descr="CBRFClog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r="29658"/>
          <a:stretch/>
        </p:blipFill>
        <p:spPr bwMode="auto">
          <a:xfrm>
            <a:off x="8301182" y="6073015"/>
            <a:ext cx="831273" cy="84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466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esperrorma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5" y="1060022"/>
            <a:ext cx="4272800" cy="51745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584776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Raw Model Verification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35455" y="6742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854936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Forecast </a:t>
            </a:r>
            <a:r>
              <a:rPr lang="en-US" sz="3200" b="1" dirty="0" smtClean="0"/>
              <a:t>Verification: </a:t>
            </a:r>
            <a:r>
              <a:rPr lang="en-US" sz="2800" b="1" dirty="0" smtClean="0">
                <a:solidFill>
                  <a:srgbClr val="FF0000"/>
                </a:solidFill>
              </a:rPr>
              <a:t>Water Supply Forecasts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420" descr="CBRFC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r="29658"/>
          <a:stretch/>
        </p:blipFill>
        <p:spPr bwMode="auto">
          <a:xfrm>
            <a:off x="8301182" y="6073015"/>
            <a:ext cx="831273" cy="84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756729" y="2234563"/>
            <a:ext cx="438727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on the map?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Mean Absolute Percent Error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Based on 30 years of (1981-2010) reforecasts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Indicator of quality of model calibration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Only analyzes 50% </a:t>
            </a:r>
            <a:r>
              <a:rPr lang="en-US" sz="1600" dirty="0" err="1" smtClean="0"/>
              <a:t>exceedance</a:t>
            </a:r>
            <a:r>
              <a:rPr lang="en-US" sz="1600" dirty="0" smtClean="0"/>
              <a:t> forecast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April-June forecast lead times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“Help” Option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u="sng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36625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50" y="900545"/>
            <a:ext cx="5258742" cy="27191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596321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Raw Model Verification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35455" y="6742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854936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Forecast </a:t>
            </a:r>
            <a:r>
              <a:rPr lang="en-US" sz="3200" b="1" dirty="0" smtClean="0"/>
              <a:t>Verification: </a:t>
            </a:r>
            <a:r>
              <a:rPr lang="en-US" sz="2800" b="1" dirty="0" smtClean="0">
                <a:solidFill>
                  <a:srgbClr val="FF0000"/>
                </a:solidFill>
              </a:rPr>
              <a:t>Water Supply Forecasts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420" descr="CBRFC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r="29658"/>
          <a:stretch/>
        </p:blipFill>
        <p:spPr bwMode="auto">
          <a:xfrm>
            <a:off x="8301182" y="6073015"/>
            <a:ext cx="831273" cy="84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4914"/>
          <a:stretch/>
        </p:blipFill>
        <p:spPr>
          <a:xfrm>
            <a:off x="3731924" y="3631362"/>
            <a:ext cx="4569258" cy="2715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643" y="3619712"/>
            <a:ext cx="2727080" cy="27270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424592" y="1419907"/>
            <a:ext cx="3707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Based on 30 years of reforecasts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Skill and spread of ensembles and statistical regressions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30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015verifmap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73" r="1386" b="1920"/>
          <a:stretch/>
        </p:blipFill>
        <p:spPr>
          <a:xfrm>
            <a:off x="-84689" y="996431"/>
            <a:ext cx="4381314" cy="52826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596321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Official Forecasts Verification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35455" y="6742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854936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Forecast </a:t>
            </a:r>
            <a:r>
              <a:rPr lang="en-US" sz="3200" b="1" dirty="0" smtClean="0"/>
              <a:t>Verification: </a:t>
            </a:r>
            <a:r>
              <a:rPr lang="en-US" sz="2800" b="1" dirty="0" smtClean="0">
                <a:solidFill>
                  <a:srgbClr val="FF0000"/>
                </a:solidFill>
              </a:rPr>
              <a:t>Water Supply Forecasts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420" descr="CBRFC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r="29658"/>
          <a:stretch/>
        </p:blipFill>
        <p:spPr bwMode="auto">
          <a:xfrm>
            <a:off x="8301182" y="6073015"/>
            <a:ext cx="831273" cy="84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469376" y="1750386"/>
            <a:ext cx="45061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What is on the map?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2015 Forecast Error </a:t>
            </a:r>
            <a:r>
              <a:rPr lang="en-US" sz="1600" dirty="0" err="1" smtClean="0"/>
              <a:t>vs</a:t>
            </a:r>
            <a:r>
              <a:rPr lang="en-US" sz="1600" dirty="0" smtClean="0"/>
              <a:t> Mean Model Error (previous map)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% Error Difference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April-June forecast lead times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Only analyzes 50% </a:t>
            </a:r>
            <a:r>
              <a:rPr lang="en-US" sz="1600" dirty="0" err="1"/>
              <a:t>e</a:t>
            </a:r>
            <a:r>
              <a:rPr lang="en-US" sz="1600" dirty="0" err="1" smtClean="0"/>
              <a:t>xceedance</a:t>
            </a:r>
            <a:r>
              <a:rPr lang="en-US" sz="1600" dirty="0" smtClean="0"/>
              <a:t> forecast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“Help” Option</a:t>
            </a:r>
          </a:p>
          <a:p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469376" y="3843267"/>
            <a:ext cx="46746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What does the map mean?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80AAED"/>
                </a:solidFill>
              </a:rPr>
              <a:t>Positive = 2015 Forecast performed BETTER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Negative = 2015 Forecast performed WORSE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-5 to 5 =  2015 Forecast normal performance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34267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39" y="938702"/>
            <a:ext cx="4308165" cy="28135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596321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Official Forecasts Verification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706092"/>
            <a:ext cx="2293122" cy="24172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35455" y="6742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854936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Forecast </a:t>
            </a:r>
            <a:r>
              <a:rPr lang="en-US" sz="3200" b="1" dirty="0" smtClean="0"/>
              <a:t>Verification: </a:t>
            </a:r>
            <a:r>
              <a:rPr lang="en-US" sz="2800" b="1" dirty="0" smtClean="0">
                <a:solidFill>
                  <a:srgbClr val="FF0000"/>
                </a:solidFill>
              </a:rPr>
              <a:t>Water Supply Forecasts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420" descr="CBRFClog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r="29658"/>
          <a:stretch/>
        </p:blipFill>
        <p:spPr bwMode="auto">
          <a:xfrm>
            <a:off x="8301182" y="6073015"/>
            <a:ext cx="831273" cy="84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3635" y="678022"/>
            <a:ext cx="4214519" cy="49329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7752" y="3706092"/>
            <a:ext cx="2290430" cy="2432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56909" y="5703683"/>
            <a:ext cx="368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Annual 50% Forecasts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76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5455" y="6742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814399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Forecast </a:t>
            </a:r>
            <a:r>
              <a:rPr lang="en-US" sz="3200" b="1" dirty="0" smtClean="0"/>
              <a:t>Verification: </a:t>
            </a:r>
            <a:r>
              <a:rPr lang="en-US" sz="2800" b="1" dirty="0" smtClean="0">
                <a:solidFill>
                  <a:srgbClr val="FF0000"/>
                </a:solidFill>
              </a:rPr>
              <a:t>Peak Flow Forecasts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420" descr="CBRFC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r="29658"/>
          <a:stretch/>
        </p:blipFill>
        <p:spPr bwMode="auto">
          <a:xfrm>
            <a:off x="8301182" y="6073015"/>
            <a:ext cx="831273" cy="84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37633" y="935675"/>
            <a:ext cx="4600217" cy="5137340"/>
            <a:chOff x="0" y="963900"/>
            <a:chExt cx="4846692" cy="5301432"/>
          </a:xfrm>
        </p:grpSpPr>
        <p:pic>
          <p:nvPicPr>
            <p:cNvPr id="13" name="Picture 12" descr="somc2PEAK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63900"/>
              <a:ext cx="4722519" cy="3899729"/>
            </a:xfrm>
            <a:prstGeom prst="rect">
              <a:avLst/>
            </a:prstGeom>
          </p:spPr>
        </p:pic>
        <p:pic>
          <p:nvPicPr>
            <p:cNvPr id="14" name="Picture 13" descr="peaks4.tif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5" r="11006"/>
            <a:stretch/>
          </p:blipFill>
          <p:spPr>
            <a:xfrm>
              <a:off x="37628" y="4788369"/>
              <a:ext cx="4809064" cy="1476963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7628" y="5371631"/>
              <a:ext cx="4809064" cy="226269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0" y="635613"/>
            <a:ext cx="27478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Mid-April Forecast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569863" y="619792"/>
            <a:ext cx="4562592" cy="4234426"/>
            <a:chOff x="4569863" y="619792"/>
            <a:chExt cx="4562592" cy="4234426"/>
          </a:xfrm>
        </p:grpSpPr>
        <p:grpSp>
          <p:nvGrpSpPr>
            <p:cNvPr id="19" name="Group 18"/>
            <p:cNvGrpSpPr/>
            <p:nvPr/>
          </p:nvGrpSpPr>
          <p:grpSpPr>
            <a:xfrm>
              <a:off x="4569863" y="619792"/>
              <a:ext cx="4562592" cy="4234426"/>
              <a:chOff x="4637850" y="535129"/>
              <a:chExt cx="4562592" cy="4234426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37850" y="869826"/>
                <a:ext cx="4562592" cy="3899729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4884325" y="535129"/>
                <a:ext cx="264202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April-July Season</a:t>
                </a:r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 flipH="1">
              <a:off x="8024091" y="3094182"/>
              <a:ext cx="277092" cy="35790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735455" y="2817091"/>
              <a:ext cx="1397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Observed Peak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302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5455" y="6742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673313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Forecast </a:t>
            </a:r>
            <a:r>
              <a:rPr lang="en-US" sz="3200" b="1" dirty="0" smtClean="0"/>
              <a:t>Verification: </a:t>
            </a:r>
            <a:r>
              <a:rPr lang="en-US" sz="2800" b="1" dirty="0" smtClean="0">
                <a:solidFill>
                  <a:srgbClr val="FF0000"/>
                </a:solidFill>
              </a:rPr>
              <a:t>What’s Next?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420" descr="CBRFC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r="29658"/>
          <a:stretch/>
        </p:blipFill>
        <p:spPr bwMode="auto">
          <a:xfrm>
            <a:off x="8301182" y="6073015"/>
            <a:ext cx="831273" cy="84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07819" y="742654"/>
            <a:ext cx="8739908" cy="655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More Web Documentation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Easier Web Access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User Requests</a:t>
            </a:r>
          </a:p>
          <a:p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Daily Forecasts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QPF</a:t>
            </a:r>
            <a:r>
              <a:rPr lang="en-US" sz="2400" dirty="0" smtClean="0"/>
              <a:t>(5 day) </a:t>
            </a:r>
            <a:r>
              <a:rPr lang="en-US" sz="2800" dirty="0" smtClean="0"/>
              <a:t>and Temperature Forecast </a:t>
            </a:r>
            <a:r>
              <a:rPr lang="en-US" sz="2400" dirty="0" smtClean="0"/>
              <a:t>(10 day) </a:t>
            </a:r>
            <a:r>
              <a:rPr lang="en-US" sz="2800" dirty="0" smtClean="0"/>
              <a:t>Verification</a:t>
            </a:r>
          </a:p>
          <a:p>
            <a:pPr lvl="1"/>
            <a:r>
              <a:rPr lang="en-US" sz="2800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Water Supply Forecasts	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Monthly Forecasts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HEFS </a:t>
            </a:r>
            <a:r>
              <a:rPr lang="en-US" sz="2400" dirty="0" smtClean="0"/>
              <a:t>(Climate Forecasts and </a:t>
            </a:r>
            <a:r>
              <a:rPr lang="en-US" sz="2400" dirty="0" err="1" smtClean="0"/>
              <a:t>Streamflow</a:t>
            </a:r>
            <a:r>
              <a:rPr lang="en-US" sz="2400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Post Adjust Techniques</a:t>
            </a:r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  <a:p>
            <a:pPr marL="742950" lvl="1" indent="-285750">
              <a:buFont typeface="Arial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15372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yd_ens_pred_in_NWS">
  <a:themeElements>
    <a:clrScheme name="hyd_ens_pred_in_NWS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6600FF"/>
      </a:folHlink>
    </a:clrScheme>
    <a:fontScheme name="hyd_ens_pred_in_NWS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yd_ens_pred_in_NW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yd_ens_pred_in_NW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d_ens_pred_in_NW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d_ens_pred_in_NW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d_ens_pred_in_NW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d_ens_pred_in_NW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d_ens_pred_in_NW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d_ens_pred_in_NW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9005</TotalTime>
  <Words>264</Words>
  <Application>Microsoft Macintosh PowerPoint</Application>
  <PresentationFormat>On-screen Show (4:3)</PresentationFormat>
  <Paragraphs>82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hyd_ens_pred_in_NWS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Nielson</dc:creator>
  <cp:lastModifiedBy>Greg Smith</cp:lastModifiedBy>
  <cp:revision>59</cp:revision>
  <dcterms:created xsi:type="dcterms:W3CDTF">2015-10-08T15:13:56Z</dcterms:created>
  <dcterms:modified xsi:type="dcterms:W3CDTF">2015-10-22T16:40:54Z</dcterms:modified>
</cp:coreProperties>
</file>