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81" r:id="rId3"/>
    <p:sldId id="282" r:id="rId4"/>
    <p:sldId id="283" r:id="rId5"/>
    <p:sldId id="278" r:id="rId6"/>
    <p:sldId id="279" r:id="rId7"/>
    <p:sldId id="284" r:id="rId8"/>
    <p:sldId id="261" r:id="rId9"/>
    <p:sldId id="280" r:id="rId10"/>
    <p:sldId id="259" r:id="rId11"/>
    <p:sldId id="262" r:id="rId12"/>
    <p:sldId id="268" r:id="rId13"/>
    <p:sldId id="269" r:id="rId14"/>
    <p:sldId id="256" r:id="rId15"/>
    <p:sldId id="270" r:id="rId16"/>
    <p:sldId id="271" r:id="rId17"/>
    <p:sldId id="260" r:id="rId18"/>
    <p:sldId id="257" r:id="rId19"/>
    <p:sldId id="258" r:id="rId20"/>
    <p:sldId id="274" r:id="rId21"/>
    <p:sldId id="273" r:id="rId22"/>
    <p:sldId id="276" r:id="rId23"/>
    <p:sldId id="27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8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35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8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4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01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6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5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3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79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2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0F7B0-DBBC-FD48-B868-E2A1C148A305}" type="datetimeFigureOut">
              <a:rPr lang="en-US" smtClean="0"/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73A7-47FA-3C4A-99FA-9CF2C6B9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1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242" y="230899"/>
            <a:ext cx="8608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Did The Model Get It Right? </a:t>
            </a:r>
          </a:p>
          <a:p>
            <a:pPr algn="ctr"/>
            <a:r>
              <a:rPr lang="en-US" sz="3200" dirty="0" smtClean="0"/>
              <a:t>Assessing the Model Performance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1850" y="1790797"/>
            <a:ext cx="79637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Inaccurate Forecasts Can Be Caused By Many Things:</a:t>
            </a:r>
          </a:p>
          <a:p>
            <a:endParaRPr lang="en-US" dirty="0"/>
          </a:p>
          <a:p>
            <a:r>
              <a:rPr lang="en-US" dirty="0" smtClean="0"/>
              <a:t>	Bad initial model states (snow, soil moisture, flows)</a:t>
            </a:r>
          </a:p>
          <a:p>
            <a:r>
              <a:rPr lang="en-US" dirty="0"/>
              <a:t>	</a:t>
            </a:r>
            <a:r>
              <a:rPr lang="en-US" dirty="0" smtClean="0"/>
              <a:t>	Incorrect or missing gage data</a:t>
            </a:r>
          </a:p>
          <a:p>
            <a:r>
              <a:rPr lang="en-US" dirty="0"/>
              <a:t>	</a:t>
            </a:r>
            <a:r>
              <a:rPr lang="en-US" dirty="0" smtClean="0"/>
              <a:t>	Data network density limitations (affects calibration)</a:t>
            </a:r>
          </a:p>
          <a:p>
            <a:r>
              <a:rPr lang="en-US" dirty="0"/>
              <a:t>	</a:t>
            </a:r>
            <a:r>
              <a:rPr lang="en-US" dirty="0" smtClean="0"/>
              <a:t>	Daily quality checking issues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 smtClean="0"/>
              <a:t>	Limited information about diversions (affects calibration)</a:t>
            </a: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Extreme weather in the future (Precipitation and Temperature)</a:t>
            </a:r>
          </a:p>
          <a:p>
            <a:endParaRPr lang="en-US" dirty="0"/>
          </a:p>
          <a:p>
            <a:r>
              <a:rPr lang="en-US" dirty="0" smtClean="0"/>
              <a:t>	Weather events not represented in the calibration period</a:t>
            </a:r>
            <a:endParaRPr lang="en-US" dirty="0"/>
          </a:p>
          <a:p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3017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62" y="1914703"/>
            <a:ext cx="258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Jan:		690 KAF (102%)</a:t>
            </a:r>
          </a:p>
          <a:p>
            <a:r>
              <a:rPr lang="en-US" dirty="0" smtClean="0"/>
              <a:t>Feb:		620 KAF (92%)</a:t>
            </a:r>
          </a:p>
          <a:p>
            <a:r>
              <a:rPr lang="en-US" dirty="0" smtClean="0"/>
              <a:t>Mar:		600 KAF (89%)</a:t>
            </a:r>
          </a:p>
          <a:p>
            <a:r>
              <a:rPr lang="en-US" dirty="0" smtClean="0"/>
              <a:t>Apr:		480 KAF (71%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May:	</a:t>
            </a:r>
            <a:r>
              <a:rPr lang="en-US" b="1" dirty="0" smtClean="0"/>
              <a:t>440 KAF </a:t>
            </a:r>
            <a:r>
              <a:rPr lang="en-US" dirty="0" smtClean="0"/>
              <a:t>(65%)</a:t>
            </a:r>
          </a:p>
          <a:p>
            <a:r>
              <a:rPr lang="en-US" dirty="0" smtClean="0"/>
              <a:t>June:	570 KAF (84%)</a:t>
            </a:r>
          </a:p>
          <a:p>
            <a:r>
              <a:rPr lang="en-US" dirty="0" smtClean="0"/>
              <a:t>July:		700 KAF (104%)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848" y="1545371"/>
            <a:ext cx="2371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of month Forecasts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93370" y="3935682"/>
            <a:ext cx="237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April-July Observed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708 KAF (105%)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077" y="639661"/>
            <a:ext cx="727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Mesa Reservoir Inflow Forecast Progression 2015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74806" y="3231075"/>
            <a:ext cx="2180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5093" y="2303794"/>
            <a:ext cx="0" cy="1899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61723" y="2292556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68016" y="4198083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3385" y="2958335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 Chance of Exceeding:  440 KAF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93385" y="1939007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10 % Chance of Exceeding :  540 KAF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2149" y="3912314"/>
            <a:ext cx="211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90 %  Chance of Exceeding:  370  KAF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462" y="71014"/>
            <a:ext cx="86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/ Forecast Performance &amp; Uncertainty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9804" y="4846164"/>
            <a:ext cx="890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Highest Forecast Trace (volume) on May 1 was 741 KAF:  (3% </a:t>
            </a:r>
            <a:r>
              <a:rPr lang="en-US" b="1" dirty="0" err="1" smtClean="0"/>
              <a:t>exceedance</a:t>
            </a:r>
            <a:r>
              <a:rPr lang="en-US" b="1" dirty="0" smtClean="0"/>
              <a:t> probability) - 1995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76776" y="5298163"/>
            <a:ext cx="8901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Highest Trace (volume) on May 1 was 604  KAF:  (7% </a:t>
            </a:r>
            <a:r>
              <a:rPr lang="en-US" b="1" dirty="0" err="1" smtClean="0"/>
              <a:t>exceedance</a:t>
            </a:r>
            <a:r>
              <a:rPr lang="en-US" b="1" dirty="0" smtClean="0"/>
              <a:t> probability) - 1984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692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Gunnison River Basin May-July 1984 SNOTEL Precipitation</a:t>
            </a:r>
          </a:p>
          <a:p>
            <a:r>
              <a:rPr lang="en-US" sz="1600" dirty="0" smtClean="0"/>
              <a:t>Percent of Average</a:t>
            </a:r>
          </a:p>
        </p:txBody>
      </p:sp>
      <p:pic>
        <p:nvPicPr>
          <p:cNvPr id="6" name="Picture 5" descr="gunnison1984pav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53"/>
            <a:ext cx="9144000" cy="624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3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nison1984preci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037"/>
            <a:ext cx="9144000" cy="5554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Gunnison River Basin May-July 1984 SNOTEL Precipitation</a:t>
            </a:r>
          </a:p>
          <a:p>
            <a:r>
              <a:rPr lang="en-US" sz="1600" dirty="0" smtClean="0"/>
              <a:t>Historical Ranking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313" y="6210830"/>
            <a:ext cx="830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Several sites in the top 1-4 of their historical record</a:t>
            </a:r>
          </a:p>
          <a:p>
            <a:pPr algn="ctr"/>
            <a:r>
              <a:rPr lang="en-US" dirty="0" smtClean="0"/>
              <a:t>Precipitation fell in the 3-10% historical </a:t>
            </a:r>
            <a:r>
              <a:rPr lang="en-US" dirty="0" err="1" smtClean="0"/>
              <a:t>exceedance</a:t>
            </a:r>
            <a:r>
              <a:rPr lang="en-US" dirty="0" smtClean="0"/>
              <a:t> probability for several sites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67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nison1995pav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53"/>
            <a:ext cx="9144000" cy="62424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Gunnison River Basin May-July 1995 SNOTEL Precipitation</a:t>
            </a:r>
          </a:p>
          <a:p>
            <a:r>
              <a:rPr lang="en-US" sz="1600" dirty="0" smtClean="0"/>
              <a:t>Percent of Average</a:t>
            </a:r>
          </a:p>
        </p:txBody>
      </p:sp>
    </p:spTree>
    <p:extLst>
      <p:ext uri="{BB962C8B-B14F-4D97-AF65-F5344CB8AC3E}">
        <p14:creationId xmlns:p14="http://schemas.microsoft.com/office/powerpoint/2010/main" val="92943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nison1995preci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553"/>
            <a:ext cx="9144000" cy="56828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Gunnison River Basin May-July 1995 SNOTEL Precipitation</a:t>
            </a:r>
          </a:p>
          <a:p>
            <a:r>
              <a:rPr lang="en-US" sz="1600" dirty="0" smtClean="0"/>
              <a:t>Historical Ranking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313" y="6210830"/>
            <a:ext cx="830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Several sites in the top 1-2 of their historical record)</a:t>
            </a:r>
          </a:p>
          <a:p>
            <a:pPr algn="ctr"/>
            <a:r>
              <a:rPr lang="en-US" dirty="0" smtClean="0"/>
              <a:t>Precipitation fell in the 3-7% historical </a:t>
            </a:r>
            <a:r>
              <a:rPr lang="en-US" dirty="0" err="1" smtClean="0"/>
              <a:t>exceedance</a:t>
            </a:r>
            <a:r>
              <a:rPr lang="en-US" dirty="0" smtClean="0"/>
              <a:t> probability for several sites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362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62" y="1914703"/>
            <a:ext cx="258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Jan:		690 KAF (102%)</a:t>
            </a:r>
          </a:p>
          <a:p>
            <a:r>
              <a:rPr lang="en-US" dirty="0" smtClean="0"/>
              <a:t>Feb:		620 KAF (92%)</a:t>
            </a:r>
          </a:p>
          <a:p>
            <a:r>
              <a:rPr lang="en-US" dirty="0" smtClean="0"/>
              <a:t>Mar:		600 KAF (89%)</a:t>
            </a:r>
          </a:p>
          <a:p>
            <a:r>
              <a:rPr lang="en-US" dirty="0" smtClean="0"/>
              <a:t>Apr:		480 KAF (71%</a:t>
            </a:r>
            <a:r>
              <a:rPr lang="en-US" b="1" dirty="0" smtClean="0"/>
              <a:t>)</a:t>
            </a:r>
          </a:p>
          <a:p>
            <a:r>
              <a:rPr lang="en-US" dirty="0" smtClean="0"/>
              <a:t>May:	</a:t>
            </a:r>
            <a:r>
              <a:rPr lang="en-US" b="1" dirty="0" smtClean="0"/>
              <a:t>440 KAF </a:t>
            </a:r>
            <a:r>
              <a:rPr lang="en-US" dirty="0" smtClean="0"/>
              <a:t>(65%)</a:t>
            </a:r>
          </a:p>
          <a:p>
            <a:r>
              <a:rPr lang="en-US" dirty="0" smtClean="0"/>
              <a:t>June:	570 KAF (84%)</a:t>
            </a:r>
          </a:p>
          <a:p>
            <a:r>
              <a:rPr lang="en-US" dirty="0" smtClean="0"/>
              <a:t>July:		700 KAF (104%)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848" y="1545371"/>
            <a:ext cx="2371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of month Forecasts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93370" y="3935682"/>
            <a:ext cx="237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April-July Observed</a:t>
            </a:r>
          </a:p>
          <a:p>
            <a:pPr algn="ctr"/>
            <a:r>
              <a:rPr lang="en-US" b="1" dirty="0" smtClean="0"/>
              <a:t>708 KAF (105%)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63077" y="639661"/>
            <a:ext cx="727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Mesa Reservoir Inflow Forecast Progression 2015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74806" y="3231075"/>
            <a:ext cx="2180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5093" y="2303794"/>
            <a:ext cx="0" cy="1899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61723" y="2292556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68016" y="4198083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3385" y="2958335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 Chance of Exceeding:  440 KAF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93385" y="1939007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10 % Chance of Exceeding :  540 KAF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22149" y="3912314"/>
            <a:ext cx="211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90 %  Chance of Exceeding:  370  KAF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01500" y="5590320"/>
            <a:ext cx="868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would expect May-July precipitation to be in that top percentile of historical record to reach the observed volume of 708 KAF.  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462" y="71014"/>
            <a:ext cx="86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/ Forecast Performance &amp; Uncertainty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60839" y="6344925"/>
            <a:ext cx="138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was it ?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03462" y="4846164"/>
            <a:ext cx="8253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Highest Forecast Trace on May 1 was 741 KAF:  (3% </a:t>
            </a:r>
            <a:r>
              <a:rPr lang="en-US" b="1" dirty="0" err="1" smtClean="0"/>
              <a:t>exceedance</a:t>
            </a:r>
            <a:r>
              <a:rPr lang="en-US" b="1" dirty="0" smtClean="0"/>
              <a:t> probability) - 1995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03462" y="5215496"/>
            <a:ext cx="8840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Second Highest Forecast Trace on May 1 was 604  KAF:  (7% </a:t>
            </a:r>
            <a:r>
              <a:rPr lang="en-US" b="1" dirty="0" err="1" smtClean="0"/>
              <a:t>exceedance</a:t>
            </a:r>
            <a:r>
              <a:rPr lang="en-US" b="1" dirty="0" smtClean="0"/>
              <a:t> probability) - 1984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544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nison2015pavg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564"/>
            <a:ext cx="9144000" cy="6290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Gunnison River Basin May-July 2015 SNOTEL Precipitation</a:t>
            </a:r>
          </a:p>
          <a:p>
            <a:r>
              <a:rPr lang="en-US" sz="1600" dirty="0" smtClean="0"/>
              <a:t>Percent of Average</a:t>
            </a:r>
          </a:p>
        </p:txBody>
      </p:sp>
    </p:spTree>
    <p:extLst>
      <p:ext uri="{BB962C8B-B14F-4D97-AF65-F5344CB8AC3E}">
        <p14:creationId xmlns:p14="http://schemas.microsoft.com/office/powerpoint/2010/main" val="3874765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666" y="0"/>
            <a:ext cx="8941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Gunnison River Basin May-July 2015 SNOTEL Precipitation</a:t>
            </a:r>
          </a:p>
          <a:p>
            <a:r>
              <a:rPr lang="en-US" sz="2000" dirty="0" smtClean="0"/>
              <a:t>Historical Ranking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</a:p>
          <a:p>
            <a:endParaRPr lang="en-US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912110"/>
              </p:ext>
            </p:extLst>
          </p:nvPr>
        </p:nvGraphicFramePr>
        <p:xfrm>
          <a:off x="5857343" y="1030442"/>
          <a:ext cx="3286657" cy="483483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57470"/>
                <a:gridCol w="1100320"/>
                <a:gridCol w="1028867"/>
              </a:tblGrid>
              <a:tr h="58937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SNOTEL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Anomaly</a:t>
                      </a:r>
                      <a:r>
                        <a:rPr lang="en-US" sz="1600" baseline="0" dirty="0" smtClean="0"/>
                        <a:t> (in)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r>
                        <a:rPr lang="en-US" sz="1600" baseline="0" dirty="0" smtClean="0"/>
                        <a:t> of </a:t>
                      </a:r>
                      <a:r>
                        <a:rPr lang="en-US" sz="1600" baseline="0" dirty="0" err="1" smtClean="0"/>
                        <a:t>Avg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0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Park Reservoir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+8.9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Overland Reservoir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+4.8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173%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Schofield</a:t>
                      </a:r>
                      <a:r>
                        <a:rPr lang="en-US" sz="1600" baseline="0" dirty="0" smtClean="0"/>
                        <a:t> Pass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+8.0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216%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969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Butte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+4.1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178%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Porphyry</a:t>
                      </a:r>
                      <a:r>
                        <a:rPr lang="en-US" sz="1600" baseline="0" dirty="0" smtClean="0"/>
                        <a:t> Creek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162%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534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Slumgullion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169%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08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Columbine Pass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+6.7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260%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9585" y="5996243"/>
            <a:ext cx="891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May-July precipitation at SNOTEL sites were in the top 1-3 of the historical record (30-36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6192" y="6371956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fell in the 3-9% historical </a:t>
            </a:r>
            <a:r>
              <a:rPr lang="en-US" dirty="0" err="1" smtClean="0"/>
              <a:t>exceedance</a:t>
            </a:r>
            <a:r>
              <a:rPr lang="en-US" dirty="0" smtClean="0"/>
              <a:t> probability range for several sites</a:t>
            </a:r>
            <a:endParaRPr lang="en-US" dirty="0"/>
          </a:p>
        </p:txBody>
      </p:sp>
      <p:pic>
        <p:nvPicPr>
          <p:cNvPr id="5" name="Picture 4" descr="gunnison2015ran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442"/>
            <a:ext cx="5851192" cy="48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62" y="1914703"/>
            <a:ext cx="25848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Jan:		450 KAF (61%)</a:t>
            </a:r>
          </a:p>
          <a:p>
            <a:r>
              <a:rPr lang="en-US" dirty="0" smtClean="0"/>
              <a:t>Feb:		400 KAF (54%)</a:t>
            </a:r>
          </a:p>
          <a:p>
            <a:r>
              <a:rPr lang="en-US" dirty="0" smtClean="0"/>
              <a:t>Mar:		415 KAF (56%)</a:t>
            </a:r>
          </a:p>
          <a:p>
            <a:r>
              <a:rPr lang="en-US" b="1" dirty="0" smtClean="0"/>
              <a:t>Apr:		310 KAF (42%)</a:t>
            </a:r>
          </a:p>
          <a:p>
            <a:r>
              <a:rPr lang="en-US" dirty="0" smtClean="0"/>
              <a:t>May:	230 KAF (31%)</a:t>
            </a:r>
          </a:p>
          <a:p>
            <a:r>
              <a:rPr lang="en-US" dirty="0" smtClean="0"/>
              <a:t>June:	405 KAF (55%)</a:t>
            </a:r>
          </a:p>
          <a:p>
            <a:r>
              <a:rPr lang="en-US" dirty="0" smtClean="0"/>
              <a:t>July:		600 KAF (81%)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5848" y="1545371"/>
            <a:ext cx="23713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of month Forecasts</a:t>
            </a:r>
            <a:endParaRPr lang="en-US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15848" y="3958158"/>
            <a:ext cx="247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April-July Observed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619 KAF (84%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0810" y="925031"/>
            <a:ext cx="6821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Navajo Reservoir Inflow Forecast Progression 2015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74806" y="2944361"/>
            <a:ext cx="21802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55093" y="1663227"/>
            <a:ext cx="0" cy="25397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61723" y="1663227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68016" y="4198083"/>
            <a:ext cx="7529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3385" y="2621195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50% Chance of Exceeding:  310 KAF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93385" y="1424796"/>
            <a:ext cx="2146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10 % Chance of Exceeding :  490 KAF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22149" y="3912314"/>
            <a:ext cx="2117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90 %  Chance of Exceeding:  225  KAF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462" y="71014"/>
            <a:ext cx="86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/ Forecast Performance &amp; Uncertainty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462" y="5700983"/>
            <a:ext cx="868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would expect spring precipitation to be among the top percentile of record to reach the observed volume of 600 KAF.  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641304" y="6347314"/>
            <a:ext cx="1449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was it ?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63077" y="4846164"/>
            <a:ext cx="727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Forecast Trace on April 1 was 698 KAF:  (3% </a:t>
            </a:r>
            <a:r>
              <a:rPr lang="en-US" dirty="0" err="1" smtClean="0"/>
              <a:t>exceedance</a:t>
            </a:r>
            <a:r>
              <a:rPr lang="en-US" dirty="0" smtClean="0"/>
              <a:t> probability)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15848" y="5206762"/>
            <a:ext cx="803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Highest Forecast Trace on April 1 was 584  KAF:  (7% </a:t>
            </a:r>
            <a:r>
              <a:rPr lang="en-US" dirty="0" err="1" smtClean="0"/>
              <a:t>exceedance</a:t>
            </a:r>
            <a:r>
              <a:rPr lang="en-US" dirty="0" smtClean="0"/>
              <a:t> probability)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3668" y="1104741"/>
            <a:ext cx="5792552" cy="4977147"/>
            <a:chOff x="103669" y="971847"/>
            <a:chExt cx="6803136" cy="5675586"/>
          </a:xfrm>
        </p:grpSpPr>
        <p:pic>
          <p:nvPicPr>
            <p:cNvPr id="5" name="Picture 4" descr="sjnrcs.precip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9" y="971847"/>
              <a:ext cx="6803136" cy="56755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 descr="precipleg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9" y="4483454"/>
              <a:ext cx="1271121" cy="21639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03667" y="0"/>
            <a:ext cx="75678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San Juan May-July SNOTEL Precipitation</a:t>
            </a:r>
          </a:p>
          <a:p>
            <a:r>
              <a:rPr lang="en-US" sz="2800" dirty="0" smtClean="0"/>
              <a:t>Historical Ranking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</a:t>
            </a:r>
          </a:p>
          <a:p>
            <a:endParaRPr lang="en-US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34475"/>
              </p:ext>
            </p:extLst>
          </p:nvPr>
        </p:nvGraphicFramePr>
        <p:xfrm>
          <a:off x="6012852" y="1104742"/>
          <a:ext cx="2980505" cy="497714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82593"/>
                <a:gridCol w="964884"/>
                <a:gridCol w="933028"/>
              </a:tblGrid>
              <a:tr h="5008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SNOTEL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Anomaly</a:t>
                      </a:r>
                      <a:r>
                        <a:rPr lang="en-US" sz="1600" baseline="0" dirty="0" smtClean="0"/>
                        <a:t> (in)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  <a:r>
                        <a:rPr lang="en-US" sz="1600" baseline="0" dirty="0" smtClean="0"/>
                        <a:t> of </a:t>
                      </a:r>
                      <a:r>
                        <a:rPr lang="en-US" sz="1600" baseline="0" dirty="0" err="1" smtClean="0"/>
                        <a:t>Avg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Red Mountain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+6.9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196%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Molas</a:t>
                      </a:r>
                      <a:r>
                        <a:rPr lang="en-US" sz="1600" baseline="0" dirty="0" smtClean="0"/>
                        <a:t> Lake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+7.0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235%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Spud</a:t>
                      </a:r>
                      <a:r>
                        <a:rPr lang="en-US" sz="1600" baseline="0" dirty="0" smtClean="0"/>
                        <a:t> Mt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+11.6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301%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Cascade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+7.8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227%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Columbus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+11.5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254%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Stump</a:t>
                      </a:r>
                      <a:r>
                        <a:rPr lang="en-US" sz="1600" baseline="0" dirty="0" smtClean="0"/>
                        <a:t> Lakes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+6.3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Upper San Juan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+9.6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242%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Wolf Creek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+11.7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281%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80964" y="6115541"/>
            <a:ext cx="853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sites registered the wettest May-July period in their historical record (30-35 years)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9142" y="6410056"/>
            <a:ext cx="663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fell in the 3-7% historical </a:t>
            </a:r>
            <a:r>
              <a:rPr lang="en-US" dirty="0" err="1" smtClean="0"/>
              <a:t>exceedance</a:t>
            </a:r>
            <a:r>
              <a:rPr lang="en-US" dirty="0" smtClean="0"/>
              <a:t> probability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85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c2tra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3999" cy="5603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729" y="92465"/>
            <a:ext cx="842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Ensemble Prediction Model – Starting on January 1</a:t>
            </a:r>
            <a:r>
              <a:rPr lang="en-US" baseline="30000" dirty="0" smtClean="0"/>
              <a:t>st</a:t>
            </a:r>
            <a:r>
              <a:rPr lang="en-US" dirty="0" smtClean="0"/>
              <a:t> 2015 – April through July Forecast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60570" y="2373121"/>
            <a:ext cx="266847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Many runoff scenarios are possible. Some are more likely than others.</a:t>
            </a:r>
          </a:p>
          <a:p>
            <a:endParaRPr lang="en-US" dirty="0"/>
          </a:p>
          <a:p>
            <a:r>
              <a:rPr lang="en-US" dirty="0" smtClean="0"/>
              <a:t>Important to look at the full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93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369"/>
            <a:ext cx="9044593" cy="53236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0324" y="153282"/>
            <a:ext cx="7663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2015 Forecast Progression: Lake Powell</a:t>
            </a:r>
            <a:endParaRPr lang="en-US" sz="2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925054" y="4682104"/>
            <a:ext cx="2617153" cy="128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899396" y="4399895"/>
            <a:ext cx="0" cy="282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55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3077" y="639661"/>
            <a:ext cx="727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Lake Powell Inflow Forecast Progression 2015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03462" y="71014"/>
            <a:ext cx="868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Model / Forecast Performance &amp; Uncertainty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49685" y="4846164"/>
            <a:ext cx="76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Lowest Forecast Trace on Jan 1 was 2374 KAF:  (97% </a:t>
            </a:r>
            <a:r>
              <a:rPr lang="en-US" dirty="0" err="1" smtClean="0"/>
              <a:t>exceedance</a:t>
            </a:r>
            <a:r>
              <a:rPr lang="en-US" dirty="0" smtClean="0"/>
              <a:t> probability)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29215" y="5206762"/>
            <a:ext cx="81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Lowest Forecast Trace on Jan 1 was 4371 KAF:  (93% </a:t>
            </a:r>
            <a:r>
              <a:rPr lang="en-US" dirty="0" err="1" smtClean="0"/>
              <a:t>exceedance</a:t>
            </a:r>
            <a:r>
              <a:rPr lang="en-US" dirty="0" smtClean="0"/>
              <a:t> probability)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163057" y="5907616"/>
            <a:ext cx="76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Highest Forecast Trace on May 1 was 5836 KAF:  (3% </a:t>
            </a:r>
            <a:r>
              <a:rPr lang="en-US" dirty="0" err="1" smtClean="0"/>
              <a:t>exceedance</a:t>
            </a:r>
            <a:r>
              <a:rPr lang="en-US" dirty="0" smtClean="0"/>
              <a:t> probability)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29219" y="6268214"/>
            <a:ext cx="81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Highest Forecast Trace on May 1 was 4390 KAF:  (7% </a:t>
            </a:r>
            <a:r>
              <a:rPr lang="en-US" dirty="0" err="1" smtClean="0"/>
              <a:t>exceedance</a:t>
            </a:r>
            <a:r>
              <a:rPr lang="en-US" dirty="0" smtClean="0"/>
              <a:t> probability)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303462" y="1505585"/>
            <a:ext cx="8305807" cy="3226128"/>
            <a:chOff x="303462" y="1355885"/>
            <a:chExt cx="8305807" cy="3226128"/>
          </a:xfrm>
        </p:grpSpPr>
        <p:sp>
          <p:nvSpPr>
            <p:cNvPr id="5" name="TextBox 4"/>
            <p:cNvSpPr txBox="1"/>
            <p:nvPr/>
          </p:nvSpPr>
          <p:spPr>
            <a:xfrm>
              <a:off x="303462" y="1914703"/>
              <a:ext cx="275790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Jan:	</a:t>
              </a:r>
              <a:r>
                <a:rPr lang="en-US" b="1" dirty="0"/>
                <a:t>	</a:t>
              </a:r>
              <a:r>
                <a:rPr lang="en-US" b="1" dirty="0" smtClean="0"/>
                <a:t>6500 KAF (91%)</a:t>
              </a:r>
            </a:p>
            <a:p>
              <a:r>
                <a:rPr lang="en-US" dirty="0" smtClean="0"/>
                <a:t>Feb:		5200 KAF (73%)</a:t>
              </a:r>
            </a:p>
            <a:p>
              <a:r>
                <a:rPr lang="en-US" dirty="0" smtClean="0"/>
                <a:t>Mar:		5100 KAF (71%)</a:t>
              </a:r>
            </a:p>
            <a:p>
              <a:r>
                <a:rPr lang="en-US" dirty="0" smtClean="0"/>
                <a:t>Apr:		3750 KAF (52%</a:t>
              </a:r>
              <a:r>
                <a:rPr lang="en-US" b="1" dirty="0" smtClean="0"/>
                <a:t>)</a:t>
              </a:r>
            </a:p>
            <a:p>
              <a:r>
                <a:rPr lang="en-US" b="1" dirty="0" smtClean="0"/>
                <a:t>May:	</a:t>
              </a:r>
              <a:r>
                <a:rPr lang="en-US" b="1" dirty="0" smtClean="0">
                  <a:solidFill>
                    <a:srgbClr val="FF0000"/>
                  </a:solidFill>
                </a:rPr>
                <a:t>3000 KAF (42%)</a:t>
              </a:r>
            </a:p>
            <a:p>
              <a:r>
                <a:rPr lang="en-US" dirty="0" smtClean="0"/>
                <a:t>June:	5000 KAF (70%)</a:t>
              </a:r>
            </a:p>
            <a:p>
              <a:r>
                <a:rPr lang="en-US" dirty="0" smtClean="0"/>
                <a:t>July:		6290 KAF (88%)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5848" y="1545371"/>
              <a:ext cx="23713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1</a:t>
              </a:r>
              <a:r>
                <a:rPr lang="en-US" u="sng" baseline="30000" dirty="0" smtClean="0"/>
                <a:t>st</a:t>
              </a:r>
              <a:r>
                <a:rPr lang="en-US" u="sng" dirty="0" smtClean="0"/>
                <a:t> of month Forecasts</a:t>
              </a:r>
              <a:endParaRPr lang="en-US" u="sng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3370" y="3935682"/>
              <a:ext cx="2371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April-July Observed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6712 KAF (94%)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764714" y="3231075"/>
              <a:ext cx="317322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49440" y="3046409"/>
              <a:ext cx="2286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50%: 3000 KAF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29180" y="2451404"/>
              <a:ext cx="2380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10%:  4220 KAF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52949" y="3734626"/>
              <a:ext cx="22577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90%:  2250 KAF</a:t>
              </a:r>
              <a:endParaRPr lang="en-US" dirty="0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787192" y="2140211"/>
              <a:ext cx="53936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328749" y="1545371"/>
              <a:ext cx="0" cy="12619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935379" y="1545371"/>
              <a:ext cx="752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952256" y="2807368"/>
              <a:ext cx="752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621525" y="1355885"/>
              <a:ext cx="2380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10%:  9800 KAF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8402" y="1934250"/>
              <a:ext cx="2380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  <a:r>
                <a:rPr lang="en-US" dirty="0" smtClean="0"/>
                <a:t>0%:  6500 KAF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38402" y="2600029"/>
              <a:ext cx="23800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9</a:t>
              </a:r>
              <a:r>
                <a:rPr lang="en-US" dirty="0" smtClean="0">
                  <a:solidFill>
                    <a:srgbClr val="FF0000"/>
                  </a:solidFill>
                </a:rPr>
                <a:t>0%:  4400 KAF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943296" y="2650317"/>
              <a:ext cx="0" cy="12619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5549926" y="2650317"/>
              <a:ext cx="752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566803" y="3912314"/>
              <a:ext cx="7529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519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840" y="14165"/>
            <a:ext cx="907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Colorado River above Lake Powell : SNOTEL Precipitation Rankings – Two Extreme Periods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6564" y="622697"/>
            <a:ext cx="291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through April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3520" y="590431"/>
            <a:ext cx="26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May through July 2015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731" y="6324388"/>
            <a:ext cx="317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sites driest 1-2 on record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33312" y="6331925"/>
            <a:ext cx="346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sites wettest 1-3 on record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6840" y="989145"/>
            <a:ext cx="4445002" cy="5280527"/>
            <a:chOff x="66840" y="882315"/>
            <a:chExt cx="4445002" cy="5280527"/>
          </a:xfrm>
        </p:grpSpPr>
        <p:pic>
          <p:nvPicPr>
            <p:cNvPr id="14" name="Picture 13" descr="powell_ja_rank2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9" t="20468" r="25534" b="2534"/>
            <a:stretch/>
          </p:blipFill>
          <p:spPr>
            <a:xfrm>
              <a:off x="167105" y="882315"/>
              <a:ext cx="4344737" cy="5280527"/>
            </a:xfrm>
            <a:prstGeom prst="rect">
              <a:avLst/>
            </a:prstGeom>
          </p:spPr>
        </p:pic>
        <p:pic>
          <p:nvPicPr>
            <p:cNvPr id="15" name="Picture 14" descr="powell_ja_rank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" t="56335" r="85983" b="6044"/>
            <a:stretch/>
          </p:blipFill>
          <p:spPr>
            <a:xfrm>
              <a:off x="66840" y="887665"/>
              <a:ext cx="1096210" cy="258010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705680" y="981130"/>
            <a:ext cx="4438320" cy="5342015"/>
            <a:chOff x="4705680" y="874300"/>
            <a:chExt cx="4438320" cy="5342015"/>
          </a:xfrm>
        </p:grpSpPr>
        <p:pic>
          <p:nvPicPr>
            <p:cNvPr id="17" name="Picture 16" descr="powell_mj_rank2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0" t="20663" r="30160" b="1559"/>
            <a:stretch/>
          </p:blipFill>
          <p:spPr>
            <a:xfrm>
              <a:off x="4759158" y="882315"/>
              <a:ext cx="4384842" cy="5334000"/>
            </a:xfrm>
            <a:prstGeom prst="rect">
              <a:avLst/>
            </a:prstGeom>
          </p:spPr>
        </p:pic>
        <p:pic>
          <p:nvPicPr>
            <p:cNvPr id="18" name="Picture 17" descr="powell_mj_rank.tif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" t="55556" r="86137" b="6627"/>
            <a:stretch/>
          </p:blipFill>
          <p:spPr>
            <a:xfrm>
              <a:off x="4705680" y="874300"/>
              <a:ext cx="1069474" cy="259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800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10" y="146207"/>
            <a:ext cx="8485138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can we take-away from this?</a:t>
            </a:r>
          </a:p>
          <a:p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	Model error exists, in a large part due to poor data inputs, but extreme weather can </a:t>
            </a:r>
          </a:p>
          <a:p>
            <a:r>
              <a:rPr lang="en-US" dirty="0"/>
              <a:t>	</a:t>
            </a:r>
            <a:r>
              <a:rPr lang="en-US" dirty="0" smtClean="0"/>
              <a:t>result in large forecast errors.</a:t>
            </a:r>
          </a:p>
          <a:p>
            <a:endParaRPr lang="en-US" dirty="0" smtClean="0"/>
          </a:p>
          <a:p>
            <a:r>
              <a:rPr lang="en-US" dirty="0"/>
              <a:t>	Model in general </a:t>
            </a:r>
            <a:r>
              <a:rPr lang="en-US" b="1" dirty="0"/>
              <a:t>performed as expected in 2015</a:t>
            </a:r>
            <a:r>
              <a:rPr lang="en-US" dirty="0"/>
              <a:t>.</a:t>
            </a:r>
            <a:r>
              <a:rPr lang="en-US" dirty="0" smtClean="0"/>
              <a:t>.but we were not focusing on the </a:t>
            </a:r>
          </a:p>
          <a:p>
            <a:r>
              <a:rPr lang="en-US" dirty="0"/>
              <a:t>	</a:t>
            </a:r>
            <a:r>
              <a:rPr lang="en-US" dirty="0" smtClean="0"/>
              <a:t>extreme end of the runoff scenarios we were provided with that were closer to the </a:t>
            </a:r>
          </a:p>
          <a:p>
            <a:r>
              <a:rPr lang="en-US" dirty="0"/>
              <a:t>	</a:t>
            </a:r>
            <a:r>
              <a:rPr lang="en-US" dirty="0" smtClean="0"/>
              <a:t>actual observed runoff volumes. </a:t>
            </a:r>
          </a:p>
          <a:p>
            <a:endParaRPr lang="en-US" dirty="0"/>
          </a:p>
          <a:p>
            <a:r>
              <a:rPr lang="en-US" dirty="0" smtClean="0"/>
              <a:t>	The </a:t>
            </a:r>
            <a:r>
              <a:rPr lang="en-US" dirty="0"/>
              <a:t>ability to catch such future weather extremes in water supply forecasts is very </a:t>
            </a:r>
          </a:p>
          <a:p>
            <a:r>
              <a:rPr lang="en-US" dirty="0"/>
              <a:t>	limited </a:t>
            </a:r>
            <a:r>
              <a:rPr lang="en-US" dirty="0" smtClean="0"/>
              <a:t>(&amp; depends </a:t>
            </a:r>
            <a:r>
              <a:rPr lang="en-US" dirty="0"/>
              <a:t>upon events in the calibration </a:t>
            </a:r>
            <a:r>
              <a:rPr lang="en-US" dirty="0" smtClean="0"/>
              <a:t>period used)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smtClean="0"/>
              <a:t>	Early season forecasts (50% </a:t>
            </a:r>
            <a:r>
              <a:rPr lang="en-US" dirty="0" err="1" smtClean="0"/>
              <a:t>exceedance</a:t>
            </a:r>
            <a:r>
              <a:rPr lang="en-US" dirty="0" smtClean="0"/>
              <a:t>) are likely to miss the mark if future </a:t>
            </a:r>
          </a:p>
          <a:p>
            <a:r>
              <a:rPr lang="en-US" dirty="0"/>
              <a:t>	</a:t>
            </a:r>
            <a:r>
              <a:rPr lang="en-US" dirty="0" smtClean="0"/>
              <a:t>conditions end up extremely wet or dry. 	</a:t>
            </a:r>
          </a:p>
          <a:p>
            <a:endParaRPr lang="en-US" dirty="0"/>
          </a:p>
          <a:p>
            <a:r>
              <a:rPr lang="en-US" dirty="0" smtClean="0"/>
              <a:t>	The forecast distribution is important to consider depending on your level of risk. </a:t>
            </a:r>
          </a:p>
          <a:p>
            <a:r>
              <a:rPr lang="en-US" dirty="0"/>
              <a:t>	</a:t>
            </a:r>
            <a:r>
              <a:rPr lang="en-US" dirty="0" smtClean="0"/>
              <a:t>The ability to catch extreme events in the forecast distribution is dependent upon </a:t>
            </a:r>
          </a:p>
          <a:p>
            <a:r>
              <a:rPr lang="en-US" dirty="0"/>
              <a:t>	</a:t>
            </a:r>
            <a:r>
              <a:rPr lang="en-US" dirty="0" smtClean="0"/>
              <a:t>the variety of scenarios in the calibration period data.</a:t>
            </a:r>
          </a:p>
          <a:p>
            <a:endParaRPr lang="en-US" dirty="0"/>
          </a:p>
          <a:p>
            <a:r>
              <a:rPr lang="en-US" dirty="0" smtClean="0"/>
              <a:t>	Simply comparing the observed runoff with the 50% </a:t>
            </a:r>
            <a:r>
              <a:rPr lang="en-US" dirty="0" err="1" smtClean="0"/>
              <a:t>exceedance</a:t>
            </a:r>
            <a:r>
              <a:rPr lang="en-US" dirty="0" smtClean="0"/>
              <a:t> forecast isn't </a:t>
            </a:r>
          </a:p>
          <a:p>
            <a:r>
              <a:rPr lang="en-US" dirty="0"/>
              <a:t>	</a:t>
            </a:r>
            <a:r>
              <a:rPr lang="en-US" dirty="0" smtClean="0"/>
              <a:t>always a solid indicator of the model performance for a particular year.</a:t>
            </a:r>
          </a:p>
        </p:txBody>
      </p:sp>
    </p:spTree>
    <p:extLst>
      <p:ext uri="{BB962C8B-B14F-4D97-AF65-F5344CB8AC3E}">
        <p14:creationId xmlns:p14="http://schemas.microsoft.com/office/powerpoint/2010/main" val="44654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c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885"/>
            <a:ext cx="9144000" cy="4572000"/>
          </a:xfrm>
          <a:prstGeom prst="rect">
            <a:avLst/>
          </a:prstGeom>
        </p:spPr>
      </p:pic>
      <p:pic>
        <p:nvPicPr>
          <p:cNvPr id="5" name="Picture 4" descr="dirc2trac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23" y="3335198"/>
            <a:ext cx="5748934" cy="35228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950712" y="2719469"/>
            <a:ext cx="3523359" cy="2478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0729" y="92465"/>
            <a:ext cx="8428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Range of possible outcomes are summarized in the forecast spread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3363" y="4874719"/>
            <a:ext cx="2245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January 1</a:t>
            </a:r>
            <a:r>
              <a:rPr lang="en-US" baseline="30000" dirty="0" smtClean="0"/>
              <a:t>st</a:t>
            </a:r>
            <a:r>
              <a:rPr lang="en-US" dirty="0" smtClean="0"/>
              <a:t> 2015 Forecast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9805" y="5702719"/>
            <a:ext cx="2860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Jan 1 – A primary goal is to capture the resulting runoff in the forecast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6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PHC2p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" b="8694"/>
          <a:stretch/>
        </p:blipFill>
        <p:spPr>
          <a:xfrm>
            <a:off x="0" y="2139694"/>
            <a:ext cx="9144000" cy="4466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42" y="230899"/>
            <a:ext cx="8608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Did The Model Get It Right (perform as expected) ? </a:t>
            </a:r>
          </a:p>
          <a:p>
            <a:pPr algn="ctr"/>
            <a:r>
              <a:rPr lang="en-US" sz="3200" dirty="0" smtClean="0"/>
              <a:t>No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61851" y="4977141"/>
            <a:ext cx="740243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1851" y="1795876"/>
            <a:ext cx="821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 Forecast for McPhee Reservoir Inflow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287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PHC2p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" b="8694"/>
          <a:stretch/>
        </p:blipFill>
        <p:spPr>
          <a:xfrm>
            <a:off x="83963" y="1841583"/>
            <a:ext cx="9060037" cy="411046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779419" y="4467528"/>
            <a:ext cx="707493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46388" y="76200"/>
            <a:ext cx="8203690" cy="6690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/>
              <a:t>McPhee Reservoir Inflow Forecasts 2014 : Initial States Issues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37544" y="3514785"/>
            <a:ext cx="474680" cy="128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37543" y="1372562"/>
            <a:ext cx="0" cy="21422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6388" y="987731"/>
            <a:ext cx="217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Probably started the season too “wet”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05373" y="1372562"/>
            <a:ext cx="22394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Dry spring also had a big impact – model handled it reasonably well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349093" y="2764913"/>
            <a:ext cx="1205943" cy="7498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644841" y="3809822"/>
            <a:ext cx="551655" cy="65770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976850" y="1646890"/>
            <a:ext cx="360766" cy="20603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66258" y="740158"/>
            <a:ext cx="2026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 state adjustments once we were in the runoff period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9419" y="6023933"/>
            <a:ext cx="800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Most likely an issue with early season soil moisture and then snow representation</a:t>
            </a:r>
          </a:p>
          <a:p>
            <a:pPr algn="ctr"/>
            <a:r>
              <a:rPr lang="en-US" dirty="0" smtClean="0"/>
              <a:t>Questionable Initial States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C2.2015.0.1.0.1.1.0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5" y="2009283"/>
            <a:ext cx="8572294" cy="4704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6739" y="4694316"/>
            <a:ext cx="164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Large precipitation event 12/21-23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410795" y="1478666"/>
            <a:ext cx="23891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Early June Snow Adjustments &amp; Precipitation Event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36048" y="4597682"/>
            <a:ext cx="1981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2/25 Snow adjustment</a:t>
            </a:r>
          </a:p>
          <a:p>
            <a:r>
              <a:rPr lang="en-US" sz="1400" dirty="0" smtClean="0"/>
              <a:t>Due to bad SNOTEL Data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33999" y="3886680"/>
            <a:ext cx="77060" cy="711002"/>
          </a:xfrm>
          <a:prstGeom prst="straightConnector1">
            <a:avLst/>
          </a:prstGeom>
          <a:ln w="6350">
            <a:solidFill>
              <a:schemeClr val="tx1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300686" y="3886680"/>
            <a:ext cx="0" cy="711002"/>
          </a:xfrm>
          <a:prstGeom prst="straightConnector1">
            <a:avLst/>
          </a:prstGeom>
          <a:ln w="6350">
            <a:solidFill>
              <a:schemeClr val="tx1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410795" y="3158437"/>
            <a:ext cx="434201" cy="45897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4330" y="2483399"/>
            <a:ext cx="199445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Minor gage Issues but also late season storms. </a:t>
            </a:r>
          </a:p>
          <a:p>
            <a:endParaRPr lang="en-US" dirty="0"/>
          </a:p>
          <a:p>
            <a:r>
              <a:rPr lang="en-US" dirty="0" smtClean="0"/>
              <a:t>However in this case the model did reasonably well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2242" y="230899"/>
            <a:ext cx="8608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Did The Model Get It Right (perform as expected) ? </a:t>
            </a:r>
          </a:p>
          <a:p>
            <a:pPr algn="ctr"/>
            <a:r>
              <a:rPr lang="en-US" sz="3200" dirty="0" smtClean="0"/>
              <a:t>Yes, but data issues late season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607" y="2058188"/>
            <a:ext cx="8210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2015Forecast for Blue – Dillon Reservoir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844996" y="2124998"/>
            <a:ext cx="264862" cy="1033439"/>
          </a:xfrm>
          <a:prstGeom prst="straightConnector1">
            <a:avLst/>
          </a:prstGeom>
          <a:ln w="6350">
            <a:solidFill>
              <a:schemeClr val="tx1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07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d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548"/>
            <a:ext cx="9144000" cy="5167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42" y="230899"/>
            <a:ext cx="8608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Did The Model Get It Right (perform as expected) ? </a:t>
            </a:r>
          </a:p>
          <a:p>
            <a:pPr algn="ctr"/>
            <a:r>
              <a:rPr lang="en-US" sz="3200" dirty="0" smtClean="0"/>
              <a:t>Yes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36193" y="1611210"/>
            <a:ext cx="8210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2015 Forecast for Blue Mesa Reservoir Inflow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60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md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363"/>
            <a:ext cx="9144000" cy="516756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721815" y="2963193"/>
            <a:ext cx="0" cy="8851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31672" y="2039867"/>
            <a:ext cx="2347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Forecast: 440 KAF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10%: 540 KAF</a:t>
            </a:r>
          </a:p>
          <a:p>
            <a:r>
              <a:rPr lang="en-US" dirty="0" smtClean="0"/>
              <a:t>90%: 370 KAF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3976" y="2950369"/>
            <a:ext cx="1879477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Apr-Jul Observed</a:t>
            </a:r>
          </a:p>
          <a:p>
            <a:pPr algn="ctr"/>
            <a:r>
              <a:rPr lang="en-US" sz="1600" b="1" dirty="0" smtClean="0">
                <a:solidFill>
                  <a:srgbClr val="FF6600"/>
                </a:solidFill>
              </a:rPr>
              <a:t>708 KAF / 105% </a:t>
            </a:r>
            <a:endParaRPr lang="en-US" sz="16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267" y="153282"/>
            <a:ext cx="8800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Gunnison – Blue Mesa 2015: Extreme Weather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03312" y="6303593"/>
            <a:ext cx="701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Largest Error was during the period where historical performance is best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7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dc2trac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97"/>
            <a:ext cx="9144000" cy="6221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6210" y="2165219"/>
            <a:ext cx="65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16210" y="3384976"/>
            <a:ext cx="65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2971" y="92465"/>
            <a:ext cx="799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Ensemble Prediction Model – Starting on May 1</a:t>
            </a:r>
            <a:r>
              <a:rPr lang="en-US" baseline="30000" dirty="0" smtClean="0"/>
              <a:t>st</a:t>
            </a:r>
            <a:r>
              <a:rPr lang="en-US" dirty="0" smtClean="0"/>
              <a:t> 2015 – May through July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03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1112</Words>
  <Application>Microsoft Macintosh PowerPoint</Application>
  <PresentationFormat>On-screen Show (4:3)</PresentationFormat>
  <Paragraphs>233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CBRFC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Smith</dc:creator>
  <cp:lastModifiedBy>Greg Smith</cp:lastModifiedBy>
  <cp:revision>41</cp:revision>
  <dcterms:created xsi:type="dcterms:W3CDTF">2015-10-14T14:59:14Z</dcterms:created>
  <dcterms:modified xsi:type="dcterms:W3CDTF">2015-10-22T16:40:14Z</dcterms:modified>
</cp:coreProperties>
</file>