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20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A3EACC-85DC-8A4C-A979-E7A5CEC58E3A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D56EF-B5DD-8843-95DF-F0A5638FB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97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>
            <a:spLocks noGrp="1" noRot="1" noChangeAspect="1"/>
          </p:cNvSpPr>
          <p:nvPr>
            <p:ph type="sldImg" idx="2"/>
          </p:nvPr>
        </p:nvSpPr>
        <p:spPr>
          <a:xfrm>
            <a:off x="1143303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5" name="Shape 4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>
            <a:spLocks noGrp="1" noRot="1" noChangeAspect="1"/>
          </p:cNvSpPr>
          <p:nvPr>
            <p:ph type="sldImg" idx="2"/>
          </p:nvPr>
        </p:nvSpPr>
        <p:spPr>
          <a:xfrm>
            <a:off x="1143303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1" name="Shape 4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>
            <a:spLocks noGrp="1" noRot="1" noChangeAspect="1"/>
          </p:cNvSpPr>
          <p:nvPr>
            <p:ph type="sldImg" idx="2"/>
          </p:nvPr>
        </p:nvSpPr>
        <p:spPr>
          <a:xfrm>
            <a:off x="1143303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7" name="Shape 4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Shape 422"/>
          <p:cNvSpPr>
            <a:spLocks noGrp="1" noRot="1" noChangeAspect="1"/>
          </p:cNvSpPr>
          <p:nvPr>
            <p:ph type="sldImg" idx="2"/>
          </p:nvPr>
        </p:nvSpPr>
        <p:spPr>
          <a:xfrm>
            <a:off x="1143303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3" name="Shape 4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>
            <a:spLocks noGrp="1" noRot="1" noChangeAspect="1"/>
          </p:cNvSpPr>
          <p:nvPr>
            <p:ph type="sldImg" idx="2"/>
          </p:nvPr>
        </p:nvSpPr>
        <p:spPr>
          <a:xfrm>
            <a:off x="1143303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9" name="Shape 4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867E-D455-A04C-ABEB-03E0477FFC23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8529-553A-9C4B-A651-9DF09C661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72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867E-D455-A04C-ABEB-03E0477FFC23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8529-553A-9C4B-A651-9DF09C661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2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867E-D455-A04C-ABEB-03E0477FFC23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8529-553A-9C4B-A651-9DF09C661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833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0" y="-1"/>
            <a:ext cx="9144000" cy="664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3400"/>
            </a:lvl1pPr>
            <a:lvl2pPr>
              <a:spcBef>
                <a:spcPts val="0"/>
              </a:spcBef>
              <a:buSzPct val="100000"/>
              <a:defRPr sz="3400"/>
            </a:lvl2pPr>
            <a:lvl3pPr>
              <a:spcBef>
                <a:spcPts val="0"/>
              </a:spcBef>
              <a:buSzPct val="100000"/>
              <a:defRPr sz="3400"/>
            </a:lvl3pPr>
            <a:lvl4pPr>
              <a:spcBef>
                <a:spcPts val="0"/>
              </a:spcBef>
              <a:buSzPct val="100000"/>
              <a:defRPr sz="3400"/>
            </a:lvl4pPr>
            <a:lvl5pPr>
              <a:spcBef>
                <a:spcPts val="0"/>
              </a:spcBef>
              <a:buSzPct val="100000"/>
              <a:defRPr sz="3400"/>
            </a:lvl5pPr>
            <a:lvl6pPr>
              <a:spcBef>
                <a:spcPts val="0"/>
              </a:spcBef>
              <a:buSzPct val="100000"/>
              <a:defRPr sz="3400"/>
            </a:lvl6pPr>
            <a:lvl7pPr>
              <a:spcBef>
                <a:spcPts val="0"/>
              </a:spcBef>
              <a:buSzPct val="100000"/>
              <a:defRPr sz="3400"/>
            </a:lvl7pPr>
            <a:lvl8pPr>
              <a:spcBef>
                <a:spcPts val="0"/>
              </a:spcBef>
              <a:buSzPct val="100000"/>
              <a:defRPr sz="3400"/>
            </a:lvl8pPr>
            <a:lvl9pPr>
              <a:spcBef>
                <a:spcPts val="0"/>
              </a:spcBef>
              <a:buSzPct val="100000"/>
              <a:defRPr sz="34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206450" y="821375"/>
            <a:ext cx="8725200" cy="5270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05058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867E-D455-A04C-ABEB-03E0477FFC23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8529-553A-9C4B-A651-9DF09C661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0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867E-D455-A04C-ABEB-03E0477FFC23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8529-553A-9C4B-A651-9DF09C661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867E-D455-A04C-ABEB-03E0477FFC23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8529-553A-9C4B-A651-9DF09C661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868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867E-D455-A04C-ABEB-03E0477FFC23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8529-553A-9C4B-A651-9DF09C661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382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867E-D455-A04C-ABEB-03E0477FFC23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8529-553A-9C4B-A651-9DF09C661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87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867E-D455-A04C-ABEB-03E0477FFC23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8529-553A-9C4B-A651-9DF09C661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7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867E-D455-A04C-ABEB-03E0477FFC23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8529-553A-9C4B-A651-9DF09C661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71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867E-D455-A04C-ABEB-03E0477FFC23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8529-553A-9C4B-A651-9DF09C661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80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A867E-D455-A04C-ABEB-03E0477FFC23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88529-553A-9C4B-A651-9DF09C661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917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title"/>
          </p:nvPr>
        </p:nvSpPr>
        <p:spPr>
          <a:xfrm>
            <a:off x="0" y="-1"/>
            <a:ext cx="9144000" cy="664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Post Adjusting Ensemble Streamflow Forecasts</a:t>
            </a:r>
          </a:p>
        </p:txBody>
      </p:sp>
      <p:sp>
        <p:nvSpPr>
          <p:cNvPr id="392" name="Shape 392"/>
          <p:cNvSpPr txBox="1">
            <a:spLocks noGrp="1"/>
          </p:cNvSpPr>
          <p:nvPr>
            <p:ph type="body" idx="1"/>
          </p:nvPr>
        </p:nvSpPr>
        <p:spPr>
          <a:xfrm>
            <a:off x="206450" y="821375"/>
            <a:ext cx="8725200" cy="527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" sz="2400" dirty="0"/>
              <a:t>Evaluating two methods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" sz="1800" dirty="0"/>
              <a:t>Ensemble Post-processor (EnsPost)</a:t>
            </a:r>
          </a:p>
          <a:p>
            <a:pPr marL="1371600" lvl="2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" sz="1800" dirty="0"/>
              <a:t>daily time step</a:t>
            </a:r>
          </a:p>
          <a:p>
            <a:pPr marL="1371600" lvl="2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" sz="1800" dirty="0"/>
              <a:t>can have different parameters for different times of year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" sz="1800" dirty="0"/>
              <a:t>John Schaake method</a:t>
            </a:r>
          </a:p>
          <a:p>
            <a:pPr marL="1371600" lvl="2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" sz="1800" dirty="0"/>
              <a:t>monthly time step</a:t>
            </a:r>
          </a:p>
          <a:p>
            <a:pPr marL="1371600" lvl="2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" sz="1800" dirty="0"/>
              <a:t>each month has a separate adjustment factor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" sz="2400" dirty="0"/>
              <a:t>Objective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" sz="1800" dirty="0"/>
              <a:t>adjust ensemble stream flows to remove bias from calibration in a repeatable way</a:t>
            </a:r>
          </a:p>
        </p:txBody>
      </p:sp>
    </p:spTree>
    <p:extLst>
      <p:ext uri="{BB962C8B-B14F-4D97-AF65-F5344CB8AC3E}">
        <p14:creationId xmlns:p14="http://schemas.microsoft.com/office/powerpoint/2010/main" val="2745614590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 txBox="1">
            <a:spLocks noGrp="1"/>
          </p:cNvSpPr>
          <p:nvPr>
            <p:ph type="title"/>
          </p:nvPr>
        </p:nvSpPr>
        <p:spPr>
          <a:xfrm>
            <a:off x="0" y="-1"/>
            <a:ext cx="9144000" cy="664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EnsPost</a:t>
            </a:r>
          </a:p>
        </p:txBody>
      </p:sp>
      <p:sp>
        <p:nvSpPr>
          <p:cNvPr id="398" name="Shape 398"/>
          <p:cNvSpPr txBox="1"/>
          <p:nvPr/>
        </p:nvSpPr>
        <p:spPr>
          <a:xfrm>
            <a:off x="304798" y="914400"/>
            <a:ext cx="4267199" cy="5119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800" b="1" i="0" u="none" strike="noStrike" cap="none" baseline="0" dirty="0">
                <a:solidFill>
                  <a:srgbClr val="305480"/>
                </a:solidFill>
                <a:latin typeface="Tahoma"/>
                <a:ea typeface="Tahoma"/>
                <a:cs typeface="Tahoma"/>
                <a:sym typeface="Tahoma"/>
              </a:rPr>
              <a:t>EnsPost (“flow processor”)</a:t>
            </a:r>
          </a:p>
          <a:p>
            <a:pPr marL="344487" marR="0" lvl="0" indent="-331787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ahoma"/>
              <a:buChar char="•"/>
            </a:pPr>
            <a:r>
              <a:rPr lang="en" sz="1800" b="0" i="0" u="none" strike="noStrike" cap="none" baseline="0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Does two things to flow forecast </a:t>
            </a:r>
          </a:p>
          <a:p>
            <a:pPr marL="808037" marR="0" lvl="1" indent="-439737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ahoma"/>
              <a:buAutoNum type="arabicPeriod"/>
            </a:pPr>
            <a:r>
              <a:rPr lang="en" sz="1800" b="0" i="0" u="none" strike="noStrike" cap="none" baseline="0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Adds spread to account for hydrologic model errors</a:t>
            </a:r>
          </a:p>
          <a:p>
            <a:pPr marL="808037" marR="0" lvl="1" indent="-439737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ahoma"/>
              <a:buAutoNum type="arabicPeriod"/>
            </a:pPr>
            <a:r>
              <a:rPr lang="en" sz="1800" b="0" i="0" u="none" strike="noStrike" cap="none" baseline="0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Corrects systematic biases</a:t>
            </a:r>
          </a:p>
          <a:p>
            <a:pPr marL="344487" marR="0" lvl="0" indent="-331787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ahoma"/>
              <a:buChar char="•"/>
            </a:pPr>
            <a:r>
              <a:rPr lang="en" sz="1800" b="0" i="0" u="none" strike="noStrike" cap="none" baseline="0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Uses linear regression between </a:t>
            </a:r>
            <a:r>
              <a:rPr lang="en" sz="1800" b="0" i="0" u="sng" strike="noStrike" cap="none" baseline="0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observed flow </a:t>
            </a:r>
            <a:r>
              <a:rPr lang="en" sz="1800" b="0" i="0" u="none" strike="noStrike" cap="none" baseline="0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and historical </a:t>
            </a:r>
            <a:r>
              <a:rPr lang="en" sz="1800" b="0" i="0" u="sng" strike="noStrike" cap="none" baseline="0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simulated flow</a:t>
            </a:r>
            <a:r>
              <a:rPr lang="en" sz="1800" b="0" i="0" u="none" strike="noStrike" cap="none" baseline="0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 (observed forcing)</a:t>
            </a:r>
          </a:p>
          <a:p>
            <a:pPr marL="344487" marR="0" lvl="0" indent="-331787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ahoma"/>
              <a:buChar char="•"/>
            </a:pPr>
            <a:r>
              <a:rPr lang="en" sz="1800" b="0" i="0" u="none" strike="noStrike" cap="none" baseline="0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Scatter around line of best fit represents the </a:t>
            </a:r>
            <a:r>
              <a:rPr lang="en" sz="1800" b="0" i="0" u="none" strike="noStrike" cap="none" baseline="0" dirty="0">
                <a:solidFill>
                  <a:srgbClr val="FF0066"/>
                </a:solidFill>
                <a:latin typeface="Tahoma"/>
                <a:ea typeface="Tahoma"/>
                <a:cs typeface="Tahoma"/>
                <a:sym typeface="Tahoma"/>
              </a:rPr>
              <a:t>hydrologic</a:t>
            </a:r>
            <a:r>
              <a:rPr lang="en" sz="1800" b="0" i="0" u="none" strike="noStrike" cap="none" baseline="0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" sz="1800" b="0" i="0" u="none" strike="noStrike" cap="none" baseline="0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error </a:t>
            </a:r>
            <a:r>
              <a:rPr lang="en" sz="1800" b="0" i="0" u="none" strike="noStrike" cap="none" baseline="0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(i.e. no forcing uncertainty)</a:t>
            </a:r>
          </a:p>
          <a:p>
            <a:pPr marL="344487" marR="0" lvl="0" indent="-331787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ahoma"/>
              <a:buChar char="•"/>
            </a:pPr>
            <a:r>
              <a:rPr lang="en" sz="1800" b="0" i="0" u="none" strike="noStrike" cap="none" baseline="0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Prior observation (“persistence”) also included in regression (not shown here)</a:t>
            </a:r>
          </a:p>
        </p:txBody>
      </p:sp>
      <p:pic>
        <p:nvPicPr>
          <p:cNvPr id="399" name="Shape 39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22123" y="1066800"/>
            <a:ext cx="3945599" cy="3955500"/>
          </a:xfrm>
          <a:prstGeom prst="rect">
            <a:avLst/>
          </a:prstGeom>
          <a:noFill/>
          <a:ln>
            <a:noFill/>
          </a:ln>
        </p:spPr>
      </p:pic>
      <p:sp>
        <p:nvSpPr>
          <p:cNvPr id="400" name="Shape 400"/>
          <p:cNvSpPr txBox="1"/>
          <p:nvPr/>
        </p:nvSpPr>
        <p:spPr>
          <a:xfrm rot="-5400000">
            <a:off x="3162604" y="2904568"/>
            <a:ext cx="3095700" cy="276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Observed flow (normalized units), </a:t>
            </a:r>
            <a:r>
              <a:rPr lang="en" sz="1200" b="0" i="0" u="none" strike="noStrike" cap="none" baseline="0">
                <a:solidFill>
                  <a:srgbClr val="00CC00"/>
                </a:solidFill>
                <a:latin typeface="Arial"/>
                <a:ea typeface="Arial"/>
                <a:cs typeface="Arial"/>
                <a:sym typeface="Arial"/>
              </a:rPr>
              <a:t>Z</a:t>
            </a:r>
            <a:r>
              <a:rPr lang="en" sz="1200" b="0" i="0" u="none" strike="noStrike" cap="none" baseline="-25000">
                <a:solidFill>
                  <a:srgbClr val="00CC00"/>
                </a:solidFill>
                <a:latin typeface="Arial"/>
                <a:ea typeface="Arial"/>
                <a:cs typeface="Arial"/>
                <a:sym typeface="Arial"/>
              </a:rPr>
              <a:t>obs</a:t>
            </a:r>
            <a:r>
              <a:rPr lang="en" sz="1200" b="0" i="0" u="none" strike="noStrike" cap="none" baseline="0">
                <a:solidFill>
                  <a:srgbClr val="00CC00"/>
                </a:solidFill>
                <a:latin typeface="Arial"/>
                <a:ea typeface="Arial"/>
                <a:cs typeface="Arial"/>
                <a:sym typeface="Arial"/>
              </a:rPr>
              <a:t>(t+1)</a:t>
            </a:r>
          </a:p>
        </p:txBody>
      </p:sp>
      <p:sp>
        <p:nvSpPr>
          <p:cNvPr id="401" name="Shape 401"/>
          <p:cNvSpPr txBox="1"/>
          <p:nvPr/>
        </p:nvSpPr>
        <p:spPr>
          <a:xfrm>
            <a:off x="5297248" y="5066526"/>
            <a:ext cx="3145499" cy="276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Simulated flow (normalized units), </a:t>
            </a:r>
            <a:r>
              <a:rPr lang="en" sz="1200" b="0" i="0" u="none" strike="noStrike" cap="none" baseline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Z</a:t>
            </a:r>
            <a:r>
              <a:rPr lang="en" sz="1200" b="0" i="0" u="none" strike="noStrike" cap="none" baseline="-25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mod</a:t>
            </a:r>
            <a:r>
              <a:rPr lang="en" sz="1200" b="0" i="0" u="none" strike="noStrike" cap="none" baseline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(t+1)</a:t>
            </a:r>
          </a:p>
        </p:txBody>
      </p:sp>
      <p:pic>
        <p:nvPicPr>
          <p:cNvPr id="402" name="Shape 40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59387" y="5594350"/>
            <a:ext cx="3322499" cy="412800"/>
          </a:xfrm>
          <a:prstGeom prst="rect">
            <a:avLst/>
          </a:prstGeom>
          <a:solidFill>
            <a:srgbClr val="CCEC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4304279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 txBox="1">
            <a:spLocks noGrp="1"/>
          </p:cNvSpPr>
          <p:nvPr>
            <p:ph type="title"/>
          </p:nvPr>
        </p:nvSpPr>
        <p:spPr>
          <a:xfrm>
            <a:off x="0" y="-1"/>
            <a:ext cx="9144000" cy="655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April - July Volume Post Adjustment Skill</a:t>
            </a:r>
          </a:p>
        </p:txBody>
      </p:sp>
      <p:pic>
        <p:nvPicPr>
          <p:cNvPr id="408" name="Shape 4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26200" y="731401"/>
            <a:ext cx="5691600" cy="56915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7295428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 txBox="1">
            <a:spLocks noGrp="1"/>
          </p:cNvSpPr>
          <p:nvPr>
            <p:ph type="title"/>
          </p:nvPr>
        </p:nvSpPr>
        <p:spPr>
          <a:xfrm>
            <a:off x="0" y="-1"/>
            <a:ext cx="9144000" cy="655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April - July Volume Post Adjustment Skill</a:t>
            </a:r>
          </a:p>
        </p:txBody>
      </p:sp>
      <p:pic>
        <p:nvPicPr>
          <p:cNvPr id="414" name="Shape 4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26200" y="731401"/>
            <a:ext cx="5691600" cy="56915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7106475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 txBox="1">
            <a:spLocks noGrp="1"/>
          </p:cNvSpPr>
          <p:nvPr>
            <p:ph type="title"/>
          </p:nvPr>
        </p:nvSpPr>
        <p:spPr>
          <a:xfrm>
            <a:off x="0" y="-1"/>
            <a:ext cx="9144000" cy="655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April - July Volume Post Adjustment Skill</a:t>
            </a:r>
          </a:p>
        </p:txBody>
      </p:sp>
      <p:pic>
        <p:nvPicPr>
          <p:cNvPr id="420" name="Shape 4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26200" y="731400"/>
            <a:ext cx="5691600" cy="5691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9064979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 txBox="1">
            <a:spLocks noGrp="1"/>
          </p:cNvSpPr>
          <p:nvPr>
            <p:ph type="title"/>
          </p:nvPr>
        </p:nvSpPr>
        <p:spPr>
          <a:xfrm>
            <a:off x="0" y="-1"/>
            <a:ext cx="9144000" cy="655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April - July Volume Post Adjustment Skill</a:t>
            </a:r>
          </a:p>
        </p:txBody>
      </p:sp>
      <p:pic>
        <p:nvPicPr>
          <p:cNvPr id="426" name="Shape 4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26200" y="727825"/>
            <a:ext cx="5691600" cy="5691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4329241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Macintosh PowerPoint</Application>
  <PresentationFormat>On-screen Show (4:3)</PresentationFormat>
  <Paragraphs>24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Post Adjusting Ensemble Streamflow Forecasts</vt:lpstr>
      <vt:lpstr>EnsPost</vt:lpstr>
      <vt:lpstr>April - July Volume Post Adjustment Skill</vt:lpstr>
      <vt:lpstr>April - July Volume Post Adjustment Skill</vt:lpstr>
      <vt:lpstr>April - July Volume Post Adjustment Skill</vt:lpstr>
      <vt:lpstr>April - July Volume Post Adjustment Skill</vt:lpstr>
    </vt:vector>
  </TitlesOfParts>
  <Company>CBRFC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 Adjusting Ensemble Streamflow Forecasts</dc:title>
  <dc:creator>Greg Smith</dc:creator>
  <cp:lastModifiedBy>Greg Smith</cp:lastModifiedBy>
  <cp:revision>1</cp:revision>
  <dcterms:created xsi:type="dcterms:W3CDTF">2015-10-22T16:24:21Z</dcterms:created>
  <dcterms:modified xsi:type="dcterms:W3CDTF">2015-10-22T16:24:50Z</dcterms:modified>
</cp:coreProperties>
</file>