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1" r:id="rId2"/>
  </p:sldMasterIdLst>
  <p:notesMasterIdLst>
    <p:notesMasterId r:id="rId57"/>
  </p:notesMasterIdLst>
  <p:handoutMasterIdLst>
    <p:handoutMasterId r:id="rId58"/>
  </p:handoutMasterIdLst>
  <p:sldIdLst>
    <p:sldId id="328" r:id="rId3"/>
    <p:sldId id="329" r:id="rId4"/>
    <p:sldId id="330" r:id="rId5"/>
    <p:sldId id="333" r:id="rId6"/>
    <p:sldId id="335" r:id="rId7"/>
    <p:sldId id="336" r:id="rId8"/>
    <p:sldId id="337" r:id="rId9"/>
    <p:sldId id="383" r:id="rId10"/>
    <p:sldId id="338" r:id="rId11"/>
    <p:sldId id="339" r:id="rId12"/>
    <p:sldId id="340" r:id="rId13"/>
    <p:sldId id="341" r:id="rId14"/>
    <p:sldId id="343" r:id="rId15"/>
    <p:sldId id="347" r:id="rId16"/>
    <p:sldId id="348" r:id="rId17"/>
    <p:sldId id="350" r:id="rId18"/>
    <p:sldId id="349" r:id="rId19"/>
    <p:sldId id="344" r:id="rId20"/>
    <p:sldId id="345" r:id="rId21"/>
    <p:sldId id="374" r:id="rId22"/>
    <p:sldId id="346" r:id="rId23"/>
    <p:sldId id="342" r:id="rId24"/>
    <p:sldId id="351" r:id="rId25"/>
    <p:sldId id="378" r:id="rId26"/>
    <p:sldId id="382" r:id="rId27"/>
    <p:sldId id="258" r:id="rId28"/>
    <p:sldId id="311" r:id="rId29"/>
    <p:sldId id="352" r:id="rId30"/>
    <p:sldId id="322" r:id="rId31"/>
    <p:sldId id="325" r:id="rId32"/>
    <p:sldId id="317" r:id="rId33"/>
    <p:sldId id="323" r:id="rId34"/>
    <p:sldId id="371" r:id="rId35"/>
    <p:sldId id="356" r:id="rId36"/>
    <p:sldId id="357" r:id="rId37"/>
    <p:sldId id="358" r:id="rId38"/>
    <p:sldId id="372" r:id="rId39"/>
    <p:sldId id="360" r:id="rId40"/>
    <p:sldId id="361" r:id="rId41"/>
    <p:sldId id="362" r:id="rId42"/>
    <p:sldId id="363" r:id="rId43"/>
    <p:sldId id="359" r:id="rId44"/>
    <p:sldId id="373" r:id="rId45"/>
    <p:sldId id="367" r:id="rId46"/>
    <p:sldId id="366" r:id="rId47"/>
    <p:sldId id="369" r:id="rId48"/>
    <p:sldId id="370" r:id="rId49"/>
    <p:sldId id="376" r:id="rId50"/>
    <p:sldId id="377" r:id="rId51"/>
    <p:sldId id="384" r:id="rId52"/>
    <p:sldId id="306" r:id="rId53"/>
    <p:sldId id="326" r:id="rId54"/>
    <p:sldId id="380" r:id="rId55"/>
    <p:sldId id="379"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13" autoAdjust="0"/>
    <p:restoredTop sz="98549" autoAdjust="0"/>
  </p:normalViewPr>
  <p:slideViewPr>
    <p:cSldViewPr snapToGrid="0" snapToObjects="1">
      <p:cViewPr varScale="1">
        <p:scale>
          <a:sx n="151" d="100"/>
          <a:sy n="151" d="100"/>
        </p:scale>
        <p:origin x="-45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2C69F3-280A-3E40-805F-315F8AF50F32}" type="datetimeFigureOut">
              <a:rPr lang="en-US" smtClean="0"/>
              <a:t>11/14/17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3CCACC-6204-3048-923C-DD6278E7C3C0}" type="slidenum">
              <a:rPr lang="en-US" smtClean="0"/>
              <a:t>‹#›</a:t>
            </a:fld>
            <a:endParaRPr lang="en-US"/>
          </a:p>
        </p:txBody>
      </p:sp>
    </p:spTree>
    <p:extLst>
      <p:ext uri="{BB962C8B-B14F-4D97-AF65-F5344CB8AC3E}">
        <p14:creationId xmlns:p14="http://schemas.microsoft.com/office/powerpoint/2010/main" val="2541364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9EF94A-2142-2840-BBF4-7B21087BC6A1}" type="datetimeFigureOut">
              <a:rPr lang="en-US" smtClean="0"/>
              <a:t>11/14/17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712DE0-2A0B-514F-B345-3E9EDB64E8F4}" type="slidenum">
              <a:rPr lang="en-US" smtClean="0"/>
              <a:t>‹#›</a:t>
            </a:fld>
            <a:endParaRPr lang="en-US"/>
          </a:p>
        </p:txBody>
      </p:sp>
    </p:spTree>
    <p:extLst>
      <p:ext uri="{BB962C8B-B14F-4D97-AF65-F5344CB8AC3E}">
        <p14:creationId xmlns:p14="http://schemas.microsoft.com/office/powerpoint/2010/main" val="39279402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777882-BA96-694D-8817-CD68272AF75B}" type="slidenum">
              <a:rPr lang="en-US" smtClean="0"/>
              <a:t>9</a:t>
            </a:fld>
            <a:endParaRPr lang="en-US"/>
          </a:p>
        </p:txBody>
      </p:sp>
    </p:spTree>
    <p:extLst>
      <p:ext uri="{BB962C8B-B14F-4D97-AF65-F5344CB8AC3E}">
        <p14:creationId xmlns:p14="http://schemas.microsoft.com/office/powerpoint/2010/main" val="2080115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Melt</a:t>
            </a:r>
            <a:r>
              <a:rPr lang="en-US" baseline="0" dirty="0" smtClean="0"/>
              <a:t> pattern. </a:t>
            </a:r>
            <a:r>
              <a:rPr lang="en-US" baseline="0" dirty="0" err="1" smtClean="0"/>
              <a:t>Snotels</a:t>
            </a:r>
            <a:r>
              <a:rPr lang="en-US" baseline="0" dirty="0" smtClean="0"/>
              <a:t> melted out by 6/1 </a:t>
            </a:r>
            <a:endParaRPr lang="en-US" dirty="0" smtClean="0"/>
          </a:p>
          <a:p>
            <a:endParaRPr lang="en-US" dirty="0"/>
          </a:p>
        </p:txBody>
      </p:sp>
      <p:sp>
        <p:nvSpPr>
          <p:cNvPr id="4" name="Slide Number Placeholder 3"/>
          <p:cNvSpPr>
            <a:spLocks noGrp="1"/>
          </p:cNvSpPr>
          <p:nvPr>
            <p:ph type="sldNum" sz="quarter" idx="10"/>
          </p:nvPr>
        </p:nvSpPr>
        <p:spPr/>
        <p:txBody>
          <a:bodyPr/>
          <a:lstStyle/>
          <a:p>
            <a:fld id="{2F712DE0-2A0B-514F-B345-3E9EDB64E8F4}" type="slidenum">
              <a:rPr lang="en-US" smtClean="0"/>
              <a:t>51</a:t>
            </a:fld>
            <a:endParaRPr lang="en-US"/>
          </a:p>
        </p:txBody>
      </p:sp>
    </p:spTree>
    <p:extLst>
      <p:ext uri="{BB962C8B-B14F-4D97-AF65-F5344CB8AC3E}">
        <p14:creationId xmlns:p14="http://schemas.microsoft.com/office/powerpoint/2010/main" val="125377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Lower elevations of the Bear River Basin in northern Utah and southern Idaho are saturated according to the model.  </a:t>
            </a:r>
          </a:p>
          <a:p>
            <a:endParaRPr lang="en-US" sz="1200" dirty="0" smtClean="0"/>
          </a:p>
          <a:p>
            <a:pPr marL="285750" indent="-285750">
              <a:buFont typeface="Arial"/>
              <a:buChar char="•"/>
            </a:pPr>
            <a:r>
              <a:rPr lang="en-US" sz="1200" dirty="0" smtClean="0"/>
              <a:t>This area has already experienced some flooding issues and will continue to experience very efficient runoff through the </a:t>
            </a:r>
            <a:r>
              <a:rPr lang="en-US" sz="1200" dirty="0" err="1" smtClean="0"/>
              <a:t>sprin</a:t>
            </a:r>
            <a:endParaRPr lang="en-US" dirty="0"/>
          </a:p>
        </p:txBody>
      </p:sp>
      <p:sp>
        <p:nvSpPr>
          <p:cNvPr id="4" name="Slide Number Placeholder 3"/>
          <p:cNvSpPr>
            <a:spLocks noGrp="1"/>
          </p:cNvSpPr>
          <p:nvPr>
            <p:ph type="sldNum" sz="quarter" idx="10"/>
          </p:nvPr>
        </p:nvSpPr>
        <p:spPr/>
        <p:txBody>
          <a:bodyPr/>
          <a:lstStyle/>
          <a:p>
            <a:fld id="{ABE4ABC0-F803-5346-BF11-8118D5F64F0B}" type="slidenum">
              <a:rPr lang="en-US" smtClean="0"/>
              <a:t>20</a:t>
            </a:fld>
            <a:endParaRPr lang="en-US"/>
          </a:p>
        </p:txBody>
      </p:sp>
    </p:spTree>
    <p:extLst>
      <p:ext uri="{BB962C8B-B14F-4D97-AF65-F5344CB8AC3E}">
        <p14:creationId xmlns:p14="http://schemas.microsoft.com/office/powerpoint/2010/main" val="91019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Focus on uncertainty</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-January</a:t>
            </a:r>
            <a:r>
              <a:rPr lang="en-US" sz="1200" b="0" i="0" u="none" strike="noStrike" cap="none" baseline="0" dirty="0" smtClean="0">
                <a:solidFill>
                  <a:schemeClr val="dk1"/>
                </a:solidFill>
                <a:latin typeface="Calibri"/>
                <a:ea typeface="Calibri"/>
                <a:cs typeface="Calibri"/>
                <a:sym typeface="Calibri"/>
              </a:rPr>
              <a:t> forecast. Still a chance for below average volumes</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-forecast continued to increase- we can’t forecast extremes the model isn’t going </a:t>
            </a:r>
            <a:r>
              <a:rPr lang="en-US" sz="1200" b="0" i="0" u="none" strike="noStrike" cap="none" baseline="0" dirty="0" err="1" smtClean="0">
                <a:solidFill>
                  <a:schemeClr val="dk1"/>
                </a:solidFill>
                <a:latin typeface="Calibri"/>
                <a:ea typeface="Calibri"/>
                <a:cs typeface="Calibri"/>
                <a:sym typeface="Calibri"/>
              </a:rPr>
              <a:t>ot</a:t>
            </a:r>
            <a:r>
              <a:rPr lang="en-US" sz="1200" b="0" i="0" u="none" strike="noStrike" cap="none" baseline="0" dirty="0" smtClean="0">
                <a:solidFill>
                  <a:schemeClr val="dk1"/>
                </a:solidFill>
                <a:latin typeface="Calibri"/>
                <a:ea typeface="Calibri"/>
                <a:cs typeface="Calibri"/>
                <a:sym typeface="Calibri"/>
              </a:rPr>
              <a:t> handle 3 months of record precipitation well</a:t>
            </a: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Focus on uncertainty</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-January</a:t>
            </a:r>
            <a:r>
              <a:rPr lang="en-US" sz="1200" b="0" i="0" u="none" strike="noStrike" cap="none" baseline="0" dirty="0" smtClean="0">
                <a:solidFill>
                  <a:schemeClr val="dk1"/>
                </a:solidFill>
                <a:latin typeface="Calibri"/>
                <a:ea typeface="Calibri"/>
                <a:cs typeface="Calibri"/>
                <a:sym typeface="Calibri"/>
              </a:rPr>
              <a:t> forecast. Still a chance for below average volumes</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-forecast continued to increase- we can’t forecast extremes the model isn’t going </a:t>
            </a:r>
            <a:r>
              <a:rPr lang="en-US" sz="1200" b="0" i="0" u="none" strike="noStrike" cap="none" baseline="0" dirty="0" err="1" smtClean="0">
                <a:solidFill>
                  <a:schemeClr val="dk1"/>
                </a:solidFill>
                <a:latin typeface="Calibri"/>
                <a:ea typeface="Calibri"/>
                <a:cs typeface="Calibri"/>
                <a:sym typeface="Calibri"/>
              </a:rPr>
              <a:t>ot</a:t>
            </a:r>
            <a:r>
              <a:rPr lang="en-US" sz="1200" b="0" i="0" u="none" strike="noStrike" cap="none" baseline="0" dirty="0" smtClean="0">
                <a:solidFill>
                  <a:schemeClr val="dk1"/>
                </a:solidFill>
                <a:latin typeface="Calibri"/>
                <a:ea typeface="Calibri"/>
                <a:cs typeface="Calibri"/>
                <a:sym typeface="Calibri"/>
              </a:rPr>
              <a:t> handle 3 months of record precipitation well</a:t>
            </a: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Focus on uncertainty</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-January</a:t>
            </a:r>
            <a:r>
              <a:rPr lang="en-US" sz="1200" b="0" i="0" u="none" strike="noStrike" cap="none" baseline="0" dirty="0" smtClean="0">
                <a:solidFill>
                  <a:schemeClr val="dk1"/>
                </a:solidFill>
                <a:latin typeface="Calibri"/>
                <a:ea typeface="Calibri"/>
                <a:cs typeface="Calibri"/>
                <a:sym typeface="Calibri"/>
              </a:rPr>
              <a:t> forecast. Still a chance for below average volumes</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-forecast continued to increase- we can’t forecast extremes the model isn’t going </a:t>
            </a:r>
            <a:r>
              <a:rPr lang="en-US" sz="1200" b="0" i="0" u="none" strike="noStrike" cap="none" baseline="0" dirty="0" err="1" smtClean="0">
                <a:solidFill>
                  <a:schemeClr val="dk1"/>
                </a:solidFill>
                <a:latin typeface="Calibri"/>
                <a:ea typeface="Calibri"/>
                <a:cs typeface="Calibri"/>
                <a:sym typeface="Calibri"/>
              </a:rPr>
              <a:t>ot</a:t>
            </a:r>
            <a:r>
              <a:rPr lang="en-US" sz="1200" b="0" i="0" u="none" strike="noStrike" cap="none" baseline="0" dirty="0" smtClean="0">
                <a:solidFill>
                  <a:schemeClr val="dk1"/>
                </a:solidFill>
                <a:latin typeface="Calibri"/>
                <a:ea typeface="Calibri"/>
                <a:cs typeface="Calibri"/>
                <a:sym typeface="Calibri"/>
              </a:rPr>
              <a:t> handle 3 months of record precipitation well</a:t>
            </a: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2867800"/>
            <a:ext cx="8520599" cy="1122599"/>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24" name="Shape 24"/>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2867800"/>
            <a:ext cx="8520599" cy="1122599"/>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24" name="Shape 24"/>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0" y="-1"/>
            <a:ext cx="9144000" cy="664199"/>
          </a:xfrm>
          <a:prstGeom prst="rect">
            <a:avLst/>
          </a:prstGeom>
        </p:spPr>
        <p:txBody>
          <a:bodyPr lIns="91425" tIns="91425" rIns="91425" bIns="91425" anchor="t" anchorCtr="0"/>
          <a:lstStyle>
            <a:lvl1pPr>
              <a:spcBef>
                <a:spcPts val="0"/>
              </a:spcBef>
              <a:buSzPct val="100000"/>
              <a:defRPr sz="3400"/>
            </a:lvl1pPr>
            <a:lvl2pPr>
              <a:spcBef>
                <a:spcPts val="0"/>
              </a:spcBef>
              <a:buSzPct val="100000"/>
              <a:defRPr sz="3400"/>
            </a:lvl2pPr>
            <a:lvl3pPr>
              <a:spcBef>
                <a:spcPts val="0"/>
              </a:spcBef>
              <a:buSzPct val="100000"/>
              <a:defRPr sz="3400"/>
            </a:lvl3pPr>
            <a:lvl4pPr>
              <a:spcBef>
                <a:spcPts val="0"/>
              </a:spcBef>
              <a:buSzPct val="100000"/>
              <a:defRPr sz="3400"/>
            </a:lvl4pPr>
            <a:lvl5pPr>
              <a:spcBef>
                <a:spcPts val="0"/>
              </a:spcBef>
              <a:buSzPct val="100000"/>
              <a:defRPr sz="3400"/>
            </a:lvl5pPr>
            <a:lvl6pPr>
              <a:spcBef>
                <a:spcPts val="0"/>
              </a:spcBef>
              <a:buSzPct val="100000"/>
              <a:defRPr sz="3400"/>
            </a:lvl6pPr>
            <a:lvl7pPr>
              <a:spcBef>
                <a:spcPts val="0"/>
              </a:spcBef>
              <a:buSzPct val="100000"/>
              <a:defRPr sz="3400"/>
            </a:lvl7pPr>
            <a:lvl8pPr>
              <a:spcBef>
                <a:spcPts val="0"/>
              </a:spcBef>
              <a:buSzPct val="100000"/>
              <a:defRPr sz="3400"/>
            </a:lvl8pPr>
            <a:lvl9pPr>
              <a:spcBef>
                <a:spcPts val="0"/>
              </a:spcBef>
              <a:buSzPct val="100000"/>
              <a:defRPr sz="3400"/>
            </a:lvl9pPr>
          </a:lstStyle>
          <a:p>
            <a:endParaRPr/>
          </a:p>
        </p:txBody>
      </p:sp>
      <p:sp>
        <p:nvSpPr>
          <p:cNvPr id="27" name="Shape 27"/>
          <p:cNvSpPr txBox="1">
            <a:spLocks noGrp="1"/>
          </p:cNvSpPr>
          <p:nvPr>
            <p:ph type="body" idx="1"/>
          </p:nvPr>
        </p:nvSpPr>
        <p:spPr>
          <a:xfrm>
            <a:off x="206450" y="821375"/>
            <a:ext cx="8725200" cy="5270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8" name="Shape 28"/>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0" y="-1"/>
            <a:ext cx="9144000" cy="664199"/>
          </a:xfrm>
          <a:prstGeom prst="rect">
            <a:avLst/>
          </a:prstGeom>
        </p:spPr>
        <p:txBody>
          <a:bodyPr lIns="91425" tIns="91425" rIns="91425" bIns="91425" anchor="t" anchorCtr="0"/>
          <a:lstStyle>
            <a:lvl1pPr>
              <a:spcBef>
                <a:spcPts val="0"/>
              </a:spcBef>
              <a:buSzPct val="100000"/>
              <a:defRPr sz="3400"/>
            </a:lvl1pPr>
            <a:lvl2pPr>
              <a:spcBef>
                <a:spcPts val="0"/>
              </a:spcBef>
              <a:buSzPct val="100000"/>
              <a:defRPr sz="3400"/>
            </a:lvl2pPr>
            <a:lvl3pPr>
              <a:spcBef>
                <a:spcPts val="0"/>
              </a:spcBef>
              <a:buSzPct val="100000"/>
              <a:defRPr sz="3400"/>
            </a:lvl3pPr>
            <a:lvl4pPr>
              <a:spcBef>
                <a:spcPts val="0"/>
              </a:spcBef>
              <a:buSzPct val="100000"/>
              <a:defRPr sz="3400"/>
            </a:lvl4pPr>
            <a:lvl5pPr>
              <a:spcBef>
                <a:spcPts val="0"/>
              </a:spcBef>
              <a:buSzPct val="100000"/>
              <a:defRPr sz="3400"/>
            </a:lvl5pPr>
            <a:lvl6pPr>
              <a:spcBef>
                <a:spcPts val="0"/>
              </a:spcBef>
              <a:buSzPct val="100000"/>
              <a:defRPr sz="3400"/>
            </a:lvl6pPr>
            <a:lvl7pPr>
              <a:spcBef>
                <a:spcPts val="0"/>
              </a:spcBef>
              <a:buSzPct val="100000"/>
              <a:defRPr sz="3400"/>
            </a:lvl7pPr>
            <a:lvl8pPr>
              <a:spcBef>
                <a:spcPts val="0"/>
              </a:spcBef>
              <a:buSzPct val="100000"/>
              <a:defRPr sz="3400"/>
            </a:lvl8pPr>
            <a:lvl9pPr>
              <a:spcBef>
                <a:spcPts val="0"/>
              </a:spcBef>
              <a:buSzPct val="100000"/>
              <a:defRPr sz="3400"/>
            </a:lvl9pPr>
          </a:lstStyle>
          <a:p>
            <a:endParaRPr/>
          </a:p>
        </p:txBody>
      </p:sp>
      <p:sp>
        <p:nvSpPr>
          <p:cNvPr id="31" name="Shape 31"/>
          <p:cNvSpPr txBox="1">
            <a:spLocks noGrp="1"/>
          </p:cNvSpPr>
          <p:nvPr>
            <p:ph type="body" idx="1"/>
          </p:nvPr>
        </p:nvSpPr>
        <p:spPr>
          <a:xfrm>
            <a:off x="311700" y="1536633"/>
            <a:ext cx="3999899" cy="4555199"/>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2" name="Shape 32"/>
          <p:cNvSpPr txBox="1">
            <a:spLocks noGrp="1"/>
          </p:cNvSpPr>
          <p:nvPr>
            <p:ph type="body" idx="2"/>
          </p:nvPr>
        </p:nvSpPr>
        <p:spPr>
          <a:xfrm>
            <a:off x="4832400" y="1536633"/>
            <a:ext cx="3999899" cy="4555199"/>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3" name="Shape 33"/>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in poi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90250" y="600200"/>
            <a:ext cx="6367800" cy="5454299"/>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43" name="Shape 43"/>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defTabSz="914400"/>
            <a:endParaRPr sz="1400" kern="0">
              <a:solidFill>
                <a:srgbClr val="000000"/>
              </a:solidFill>
              <a:latin typeface="Arial"/>
              <a:ea typeface="Arial"/>
              <a:cs typeface="Arial"/>
              <a:sym typeface="Arial"/>
            </a:endParaRPr>
          </a:p>
        </p:txBody>
      </p:sp>
      <p:sp>
        <p:nvSpPr>
          <p:cNvPr id="46" name="Shape 46"/>
          <p:cNvSpPr txBox="1">
            <a:spLocks noGrp="1"/>
          </p:cNvSpPr>
          <p:nvPr>
            <p:ph type="title"/>
          </p:nvPr>
        </p:nvSpPr>
        <p:spPr>
          <a:xfrm>
            <a:off x="265500"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47" name="Shape 47"/>
          <p:cNvSpPr txBox="1">
            <a:spLocks noGrp="1"/>
          </p:cNvSpPr>
          <p:nvPr>
            <p:ph type="subTitle" idx="1"/>
          </p:nvPr>
        </p:nvSpPr>
        <p:spPr>
          <a:xfrm>
            <a:off x="265500" y="3737433"/>
            <a:ext cx="4045199" cy="16467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48" name="Shape 48"/>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9" name="Shape 49"/>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aption">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52" name="Shape 52"/>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ig number">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311700" y="1474833"/>
            <a:ext cx="8520599" cy="26178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55" name="Shape 55"/>
          <p:cNvSpPr txBox="1">
            <a:spLocks noGrp="1"/>
          </p:cNvSpPr>
          <p:nvPr>
            <p:ph type="body" idx="1"/>
          </p:nvPr>
        </p:nvSpPr>
        <p:spPr>
          <a:xfrm>
            <a:off x="311700" y="4202966"/>
            <a:ext cx="8520599" cy="1734599"/>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6" name="Shape 56"/>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048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25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1C95D13-A906-439B-9D32-5CA6AA019D12}" type="datetimeFigureOut">
              <a:rPr lang="en-US" smtClean="0">
                <a:solidFill>
                  <a:srgbClr val="000000"/>
                </a:solidFill>
                <a:latin typeface="Arial"/>
              </a:rPr>
              <a:pPr/>
              <a:t>11/14/17</a:t>
            </a:fld>
            <a:endParaRPr lang="en-US">
              <a:solidFill>
                <a:srgbClr val="000000"/>
              </a:solidFill>
              <a:latin typeface="Arial"/>
            </a:endParaRPr>
          </a:p>
        </p:txBody>
      </p:sp>
      <p:sp>
        <p:nvSpPr>
          <p:cNvPr id="4" name="Footer Placeholder 3"/>
          <p:cNvSpPr>
            <a:spLocks noGrp="1"/>
          </p:cNvSpPr>
          <p:nvPr>
            <p:ph type="ftr" sz="quarter" idx="11"/>
          </p:nvPr>
        </p:nvSpPr>
        <p:spPr>
          <a:xfrm>
            <a:off x="2667000" y="6356350"/>
            <a:ext cx="3352800" cy="365125"/>
          </a:xfrm>
          <a:prstGeom prst="rect">
            <a:avLst/>
          </a:prstGeom>
        </p:spPr>
        <p:txBody>
          <a:bodyPr/>
          <a:lstStyle/>
          <a:p>
            <a:endParaRPr lang="en-US">
              <a:solidFill>
                <a:srgbClr val="000000"/>
              </a:solidFill>
              <a:latin typeface="Arial"/>
            </a:endParaRPr>
          </a:p>
        </p:txBody>
      </p:sp>
      <p:sp>
        <p:nvSpPr>
          <p:cNvPr id="5" name="Slide Number Placeholder 4"/>
          <p:cNvSpPr>
            <a:spLocks noGrp="1"/>
          </p:cNvSpPr>
          <p:nvPr>
            <p:ph type="sldNum" sz="quarter" idx="12"/>
          </p:nvPr>
        </p:nvSpPr>
        <p:spPr>
          <a:xfrm>
            <a:off x="7924800" y="6356350"/>
            <a:ext cx="762000" cy="365125"/>
          </a:xfrm>
          <a:prstGeom prst="rect">
            <a:avLst/>
          </a:prstGeom>
        </p:spPr>
        <p:txBody>
          <a:bodyPr/>
          <a:lstStyle/>
          <a:p>
            <a:fld id="{346D2352-FA8F-44C8-AEB4-0107F91FF9A8}"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3974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6080395-B1C4-D84E-A848-35C2E8C8D435}" type="datetimeFigureOut">
              <a:rPr lang="en-US" smtClean="0"/>
              <a:t>11/14/17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04458B-380A-834D-A8D7-4DB81398F1C1}" type="slidenum">
              <a:rPr lang="en-US" smtClean="0"/>
              <a:t>‹#›</a:t>
            </a:fld>
            <a:endParaRPr lang="en-US"/>
          </a:p>
        </p:txBody>
      </p:sp>
    </p:spTree>
    <p:extLst>
      <p:ext uri="{BB962C8B-B14F-4D97-AF65-F5344CB8AC3E}">
        <p14:creationId xmlns:p14="http://schemas.microsoft.com/office/powerpoint/2010/main" val="134328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0" y="-1"/>
            <a:ext cx="9144000" cy="664199"/>
          </a:xfrm>
          <a:prstGeom prst="rect">
            <a:avLst/>
          </a:prstGeom>
        </p:spPr>
        <p:txBody>
          <a:bodyPr lIns="91425" tIns="91425" rIns="91425" bIns="91425" anchor="t" anchorCtr="0"/>
          <a:lstStyle>
            <a:lvl1pPr>
              <a:spcBef>
                <a:spcPts val="0"/>
              </a:spcBef>
              <a:buSzPct val="100000"/>
              <a:defRPr sz="3400"/>
            </a:lvl1pPr>
            <a:lvl2pPr>
              <a:spcBef>
                <a:spcPts val="0"/>
              </a:spcBef>
              <a:buSzPct val="100000"/>
              <a:defRPr sz="3400"/>
            </a:lvl2pPr>
            <a:lvl3pPr>
              <a:spcBef>
                <a:spcPts val="0"/>
              </a:spcBef>
              <a:buSzPct val="100000"/>
              <a:defRPr sz="3400"/>
            </a:lvl3pPr>
            <a:lvl4pPr>
              <a:spcBef>
                <a:spcPts val="0"/>
              </a:spcBef>
              <a:buSzPct val="100000"/>
              <a:defRPr sz="3400"/>
            </a:lvl4pPr>
            <a:lvl5pPr>
              <a:spcBef>
                <a:spcPts val="0"/>
              </a:spcBef>
              <a:buSzPct val="100000"/>
              <a:defRPr sz="3400"/>
            </a:lvl5pPr>
            <a:lvl6pPr>
              <a:spcBef>
                <a:spcPts val="0"/>
              </a:spcBef>
              <a:buSzPct val="100000"/>
              <a:defRPr sz="3400"/>
            </a:lvl6pPr>
            <a:lvl7pPr>
              <a:spcBef>
                <a:spcPts val="0"/>
              </a:spcBef>
              <a:buSzPct val="100000"/>
              <a:defRPr sz="3400"/>
            </a:lvl7pPr>
            <a:lvl8pPr>
              <a:spcBef>
                <a:spcPts val="0"/>
              </a:spcBef>
              <a:buSzPct val="100000"/>
              <a:defRPr sz="3400"/>
            </a:lvl8pPr>
            <a:lvl9pPr>
              <a:spcBef>
                <a:spcPts val="0"/>
              </a:spcBef>
              <a:buSzPct val="100000"/>
              <a:defRPr sz="3400"/>
            </a:lvl9pPr>
          </a:lstStyle>
          <a:p>
            <a:endParaRPr/>
          </a:p>
        </p:txBody>
      </p:sp>
      <p:sp>
        <p:nvSpPr>
          <p:cNvPr id="27" name="Shape 27"/>
          <p:cNvSpPr txBox="1">
            <a:spLocks noGrp="1"/>
          </p:cNvSpPr>
          <p:nvPr>
            <p:ph type="body" idx="1"/>
          </p:nvPr>
        </p:nvSpPr>
        <p:spPr>
          <a:xfrm>
            <a:off x="206450" y="821375"/>
            <a:ext cx="8725200" cy="5270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8" name="Shape 28"/>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0" y="-1"/>
            <a:ext cx="9144000" cy="664199"/>
          </a:xfrm>
          <a:prstGeom prst="rect">
            <a:avLst/>
          </a:prstGeom>
        </p:spPr>
        <p:txBody>
          <a:bodyPr lIns="91425" tIns="91425" rIns="91425" bIns="91425" anchor="t" anchorCtr="0"/>
          <a:lstStyle>
            <a:lvl1pPr>
              <a:spcBef>
                <a:spcPts val="0"/>
              </a:spcBef>
              <a:buSzPct val="100000"/>
              <a:defRPr sz="3400"/>
            </a:lvl1pPr>
            <a:lvl2pPr>
              <a:spcBef>
                <a:spcPts val="0"/>
              </a:spcBef>
              <a:buSzPct val="100000"/>
              <a:defRPr sz="3400"/>
            </a:lvl2pPr>
            <a:lvl3pPr>
              <a:spcBef>
                <a:spcPts val="0"/>
              </a:spcBef>
              <a:buSzPct val="100000"/>
              <a:defRPr sz="3400"/>
            </a:lvl3pPr>
            <a:lvl4pPr>
              <a:spcBef>
                <a:spcPts val="0"/>
              </a:spcBef>
              <a:buSzPct val="100000"/>
              <a:defRPr sz="3400"/>
            </a:lvl4pPr>
            <a:lvl5pPr>
              <a:spcBef>
                <a:spcPts val="0"/>
              </a:spcBef>
              <a:buSzPct val="100000"/>
              <a:defRPr sz="3400"/>
            </a:lvl5pPr>
            <a:lvl6pPr>
              <a:spcBef>
                <a:spcPts val="0"/>
              </a:spcBef>
              <a:buSzPct val="100000"/>
              <a:defRPr sz="3400"/>
            </a:lvl6pPr>
            <a:lvl7pPr>
              <a:spcBef>
                <a:spcPts val="0"/>
              </a:spcBef>
              <a:buSzPct val="100000"/>
              <a:defRPr sz="3400"/>
            </a:lvl7pPr>
            <a:lvl8pPr>
              <a:spcBef>
                <a:spcPts val="0"/>
              </a:spcBef>
              <a:buSzPct val="100000"/>
              <a:defRPr sz="3400"/>
            </a:lvl8pPr>
            <a:lvl9pPr>
              <a:spcBef>
                <a:spcPts val="0"/>
              </a:spcBef>
              <a:buSzPct val="100000"/>
              <a:defRPr sz="3400"/>
            </a:lvl9pPr>
          </a:lstStyle>
          <a:p>
            <a:endParaRPr/>
          </a:p>
        </p:txBody>
      </p:sp>
      <p:sp>
        <p:nvSpPr>
          <p:cNvPr id="31" name="Shape 31"/>
          <p:cNvSpPr txBox="1">
            <a:spLocks noGrp="1"/>
          </p:cNvSpPr>
          <p:nvPr>
            <p:ph type="body" idx="1"/>
          </p:nvPr>
        </p:nvSpPr>
        <p:spPr>
          <a:xfrm>
            <a:off x="311700" y="1536633"/>
            <a:ext cx="3999899" cy="4555199"/>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2" name="Shape 32"/>
          <p:cNvSpPr txBox="1">
            <a:spLocks noGrp="1"/>
          </p:cNvSpPr>
          <p:nvPr>
            <p:ph type="body" idx="2"/>
          </p:nvPr>
        </p:nvSpPr>
        <p:spPr>
          <a:xfrm>
            <a:off x="4832400" y="1536633"/>
            <a:ext cx="3999899" cy="4555199"/>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3" name="Shape 33"/>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ain poi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90250" y="600200"/>
            <a:ext cx="6367800" cy="5454299"/>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43" name="Shape 43"/>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defTabSz="914400"/>
            <a:endParaRPr sz="1400" kern="0">
              <a:solidFill>
                <a:srgbClr val="000000"/>
              </a:solidFill>
              <a:latin typeface="Arial"/>
              <a:ea typeface="Arial"/>
              <a:cs typeface="Arial"/>
              <a:sym typeface="Arial"/>
            </a:endParaRPr>
          </a:p>
        </p:txBody>
      </p:sp>
      <p:sp>
        <p:nvSpPr>
          <p:cNvPr id="46" name="Shape 46"/>
          <p:cNvSpPr txBox="1">
            <a:spLocks noGrp="1"/>
          </p:cNvSpPr>
          <p:nvPr>
            <p:ph type="title"/>
          </p:nvPr>
        </p:nvSpPr>
        <p:spPr>
          <a:xfrm>
            <a:off x="265500"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47" name="Shape 47"/>
          <p:cNvSpPr txBox="1">
            <a:spLocks noGrp="1"/>
          </p:cNvSpPr>
          <p:nvPr>
            <p:ph type="subTitle" idx="1"/>
          </p:nvPr>
        </p:nvSpPr>
        <p:spPr>
          <a:xfrm>
            <a:off x="265500" y="3737433"/>
            <a:ext cx="4045199" cy="16467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48" name="Shape 48"/>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9" name="Shape 49"/>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52" name="Shape 52"/>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ig number">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311700" y="1474833"/>
            <a:ext cx="8520599" cy="26178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55" name="Shape 55"/>
          <p:cNvSpPr txBox="1">
            <a:spLocks noGrp="1"/>
          </p:cNvSpPr>
          <p:nvPr>
            <p:ph type="body" idx="1"/>
          </p:nvPr>
        </p:nvSpPr>
        <p:spPr>
          <a:xfrm>
            <a:off x="311700" y="4202966"/>
            <a:ext cx="8520599" cy="1734599"/>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6" name="Shape 56"/>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7"/>
        <p:cNvGrpSpPr/>
        <p:nvPr/>
      </p:nvGrpSpPr>
      <p:grpSpPr>
        <a:xfrm>
          <a:off x="0" y="0"/>
          <a:ext cx="0" cy="0"/>
          <a:chOff x="0" y="0"/>
          <a:chExt cx="0" cy="0"/>
        </a:xfrm>
      </p:grpSpPr>
      <p:sp>
        <p:nvSpPr>
          <p:cNvPr id="58" name="Shape 58"/>
          <p:cNvSpPr txBox="1">
            <a:spLocks noGrp="1"/>
          </p:cNvSpPr>
          <p:nvPr>
            <p:ph type="sldNum" idx="12"/>
          </p:nvPr>
        </p:nvSpPr>
        <p:spPr>
          <a:xfrm>
            <a:off x="8472457" y="6217622"/>
            <a:ext cx="548699" cy="524999"/>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a:solidFill>
                  <a:srgbClr val="000000"/>
                </a:solidFill>
                <a:latin typeface="Arial"/>
                <a:ea typeface="Arial"/>
                <a:cs typeface="Arial"/>
                <a:sym typeface="Arial"/>
              </a:rPr>
              <a:pPr defTabSz="914400"/>
              <a:t>‹#›</a:t>
            </a:fld>
            <a:endParaRPr lang="en" sz="1400" kern="0">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0488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6" name="Shape 6"/>
          <p:cNvSpPr/>
          <p:nvPr/>
        </p:nvSpPr>
        <p:spPr>
          <a:xfrm>
            <a:off x="0" y="6469089"/>
            <a:ext cx="9144000" cy="403199"/>
          </a:xfrm>
          <a:prstGeom prst="rect">
            <a:avLst/>
          </a:prstGeom>
          <a:gradFill>
            <a:gsLst>
              <a:gs pos="0">
                <a:srgbClr val="FEFEFE"/>
              </a:gs>
              <a:gs pos="50000">
                <a:srgbClr val="D1D1D1"/>
              </a:gs>
              <a:gs pos="100000">
                <a:schemeClr val="lt1"/>
              </a:gs>
            </a:gsLst>
            <a:lin ang="0" scaled="0"/>
          </a:gradFill>
          <a:ln>
            <a:noFill/>
          </a:ln>
        </p:spPr>
        <p:txBody>
          <a:bodyPr lIns="91425" tIns="45700" rIns="91425" bIns="45700" anchor="ctr" anchorCtr="0">
            <a:noAutofit/>
          </a:bodyPr>
          <a:lstStyle/>
          <a:p>
            <a:pPr defTabSz="914400"/>
            <a:endParaRPr sz="3200" kern="0">
              <a:solidFill>
                <a:srgbClr val="000000"/>
              </a:solidFill>
              <a:latin typeface="Arial"/>
              <a:ea typeface="Arial"/>
              <a:cs typeface="Arial"/>
              <a:sym typeface="Arial"/>
            </a:endParaRPr>
          </a:p>
        </p:txBody>
      </p:sp>
      <p:sp>
        <p:nvSpPr>
          <p:cNvPr id="7" name="Shape 7"/>
          <p:cNvSpPr txBox="1">
            <a:spLocks noGrp="1"/>
          </p:cNvSpPr>
          <p:nvPr>
            <p:ph type="title"/>
          </p:nvPr>
        </p:nvSpPr>
        <p:spPr>
          <a:xfrm>
            <a:off x="311700" y="593366"/>
            <a:ext cx="8520599" cy="763500"/>
          </a:xfrm>
          <a:prstGeom prst="rect">
            <a:avLst/>
          </a:prstGeom>
          <a:noFill/>
          <a:ln>
            <a:noFill/>
          </a:ln>
        </p:spPr>
        <p:txBody>
          <a:bodyPr lIns="91425" tIns="91425" rIns="91425" bIns="91425" anchor="t" anchorCtr="0"/>
          <a:lstStyle>
            <a:lvl1pPr>
              <a:spcBef>
                <a:spcPts val="0"/>
              </a:spcBef>
              <a:buClr>
                <a:schemeClr val="dk1"/>
              </a:buClr>
              <a:buSzPct val="100000"/>
              <a:buFont typeface="Tahoma"/>
              <a:buNone/>
              <a:defRPr sz="2800">
                <a:solidFill>
                  <a:schemeClr val="dk1"/>
                </a:solidFill>
                <a:latin typeface="Tahoma"/>
                <a:ea typeface="Tahoma"/>
                <a:cs typeface="Tahoma"/>
                <a:sym typeface="Tahoma"/>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8" name="Shape 8"/>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buFont typeface="Tahoma"/>
              <a:defRPr sz="1800">
                <a:solidFill>
                  <a:schemeClr val="dk2"/>
                </a:solidFill>
                <a:latin typeface="Tahoma"/>
                <a:ea typeface="Tahoma"/>
                <a:cs typeface="Tahoma"/>
                <a:sym typeface="Tahoma"/>
              </a:defRPr>
            </a:lvl1pPr>
            <a:lvl2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2pPr>
            <a:lvl3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3pPr>
            <a:lvl4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4pPr>
            <a:lvl5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5pPr>
            <a:lvl6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6pPr>
            <a:lvl7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7pPr>
            <a:lvl8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8pPr>
            <a:lvl9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9pPr>
          </a:lstStyle>
          <a:p>
            <a:endParaRPr/>
          </a:p>
        </p:txBody>
      </p:sp>
      <p:sp>
        <p:nvSpPr>
          <p:cNvPr id="9" name="Shape 9"/>
          <p:cNvSpPr/>
          <p:nvPr/>
        </p:nvSpPr>
        <p:spPr>
          <a:xfrm>
            <a:off x="0" y="1703"/>
            <a:ext cx="9144000" cy="655500"/>
          </a:xfrm>
          <a:prstGeom prst="rect">
            <a:avLst/>
          </a:prstGeom>
          <a:gradFill>
            <a:gsLst>
              <a:gs pos="0">
                <a:srgbClr val="FEFEFE"/>
              </a:gs>
              <a:gs pos="89000">
                <a:srgbClr val="E3ECF8"/>
              </a:gs>
              <a:gs pos="99000">
                <a:srgbClr val="CCCCCC"/>
              </a:gs>
              <a:gs pos="100000">
                <a:srgbClr val="CCCCCC"/>
              </a:gs>
            </a:gsLst>
            <a:lin ang="0" scaled="0"/>
          </a:gradFill>
          <a:ln>
            <a:noFill/>
          </a:ln>
        </p:spPr>
        <p:txBody>
          <a:bodyPr lIns="91925" tIns="45950" rIns="91925" bIns="45950" anchor="ctr" anchorCtr="0">
            <a:noAutofit/>
          </a:bodyPr>
          <a:lstStyle/>
          <a:p>
            <a:pPr defTabSz="914400"/>
            <a:endParaRPr sz="3200" kern="0">
              <a:solidFill>
                <a:srgbClr val="000000"/>
              </a:solidFill>
              <a:latin typeface="Arial Narrow"/>
              <a:ea typeface="Arial Narrow"/>
              <a:cs typeface="Arial Narrow"/>
              <a:sym typeface="Arial Narrow"/>
            </a:endParaRPr>
          </a:p>
        </p:txBody>
      </p:sp>
      <p:cxnSp>
        <p:nvCxnSpPr>
          <p:cNvPr id="10" name="Shape 10"/>
          <p:cNvCxnSpPr/>
          <p:nvPr/>
        </p:nvCxnSpPr>
        <p:spPr>
          <a:xfrm rot="10800000">
            <a:off x="-7374" y="649795"/>
            <a:ext cx="9151200" cy="0"/>
          </a:xfrm>
          <a:prstGeom prst="straightConnector1">
            <a:avLst/>
          </a:prstGeom>
          <a:noFill/>
          <a:ln w="9525" cap="flat" cmpd="sng">
            <a:solidFill>
              <a:srgbClr val="A4BDDC"/>
            </a:solidFill>
            <a:prstDash val="solid"/>
            <a:round/>
            <a:headEnd type="none" w="med" len="med"/>
            <a:tailEnd type="none" w="med" len="med"/>
          </a:ln>
        </p:spPr>
      </p:cxnSp>
      <p:pic>
        <p:nvPicPr>
          <p:cNvPr id="11" name="Shape 11"/>
          <p:cNvPicPr preferRelativeResize="0"/>
          <p:nvPr/>
        </p:nvPicPr>
        <p:blipFill rotWithShape="1">
          <a:blip r:embed="rId11">
            <a:alphaModFix/>
          </a:blip>
          <a:srcRect/>
          <a:stretch/>
        </p:blipFill>
        <p:spPr>
          <a:xfrm>
            <a:off x="35277" y="6277351"/>
            <a:ext cx="627262" cy="567304"/>
          </a:xfrm>
          <a:prstGeom prst="rect">
            <a:avLst/>
          </a:prstGeom>
          <a:noFill/>
          <a:ln>
            <a:noFill/>
          </a:ln>
        </p:spPr>
      </p:pic>
      <p:sp>
        <p:nvSpPr>
          <p:cNvPr id="14" name="Shape 14"/>
          <p:cNvSpPr txBox="1"/>
          <p:nvPr/>
        </p:nvSpPr>
        <p:spPr>
          <a:xfrm>
            <a:off x="4426455" y="6513869"/>
            <a:ext cx="372299" cy="276899"/>
          </a:xfrm>
          <a:prstGeom prst="rect">
            <a:avLst/>
          </a:prstGeom>
          <a:noFill/>
          <a:ln>
            <a:noFill/>
          </a:ln>
        </p:spPr>
        <p:txBody>
          <a:bodyPr lIns="91425" tIns="45700" rIns="91425" bIns="45700" anchor="t" anchorCtr="0">
            <a:noAutofit/>
          </a:bodyPr>
          <a:lstStyle/>
          <a:p>
            <a:pPr algn="ctr" defTabSz="914400">
              <a:buSzPct val="25000"/>
            </a:pPr>
            <a:fld id="{00000000-1234-1234-1234-123412341234}" type="slidenum">
              <a:rPr lang="en" sz="1200" kern="0">
                <a:solidFill>
                  <a:srgbClr val="000000"/>
                </a:solidFill>
                <a:latin typeface="Arial"/>
                <a:ea typeface="Arial"/>
                <a:cs typeface="Arial"/>
                <a:sym typeface="Arial"/>
              </a:rPr>
              <a:pPr algn="ctr" defTabSz="914400">
                <a:buSzPct val="25000"/>
              </a:pPr>
              <a:t>‹#›</a:t>
            </a:fld>
            <a:endParaRPr lang="en" sz="1200" kern="0">
              <a:solidFill>
                <a:srgbClr val="000000"/>
              </a:solidFill>
              <a:latin typeface="Arial"/>
              <a:ea typeface="Arial"/>
              <a:cs typeface="Arial"/>
              <a:sym typeface="Arial"/>
            </a:endParaRPr>
          </a:p>
        </p:txBody>
      </p:sp>
      <p:pic>
        <p:nvPicPr>
          <p:cNvPr id="15" name="Shape 15"/>
          <p:cNvPicPr preferRelativeResize="0"/>
          <p:nvPr/>
        </p:nvPicPr>
        <p:blipFill>
          <a:blip r:embed="rId12">
            <a:alphaModFix/>
          </a:blip>
          <a:stretch>
            <a:fillRect/>
          </a:stretch>
        </p:blipFill>
        <p:spPr>
          <a:xfrm>
            <a:off x="8454637" y="6277351"/>
            <a:ext cx="679746" cy="58064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7" name="Shape 7"/>
          <p:cNvSpPr txBox="1">
            <a:spLocks noGrp="1"/>
          </p:cNvSpPr>
          <p:nvPr>
            <p:ph type="title"/>
          </p:nvPr>
        </p:nvSpPr>
        <p:spPr>
          <a:xfrm>
            <a:off x="311700" y="593366"/>
            <a:ext cx="8520599" cy="763500"/>
          </a:xfrm>
          <a:prstGeom prst="rect">
            <a:avLst/>
          </a:prstGeom>
          <a:noFill/>
          <a:ln>
            <a:noFill/>
          </a:ln>
        </p:spPr>
        <p:txBody>
          <a:bodyPr lIns="91425" tIns="91425" rIns="91425" bIns="91425" anchor="t" anchorCtr="0"/>
          <a:lstStyle>
            <a:lvl1pPr>
              <a:spcBef>
                <a:spcPts val="0"/>
              </a:spcBef>
              <a:buClr>
                <a:schemeClr val="dk1"/>
              </a:buClr>
              <a:buSzPct val="100000"/>
              <a:buFont typeface="Tahoma"/>
              <a:buNone/>
              <a:defRPr sz="2800">
                <a:solidFill>
                  <a:schemeClr val="dk1"/>
                </a:solidFill>
                <a:latin typeface="Tahoma"/>
                <a:ea typeface="Tahoma"/>
                <a:cs typeface="Tahoma"/>
                <a:sym typeface="Tahoma"/>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8" name="Shape 8"/>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buFont typeface="Tahoma"/>
              <a:defRPr sz="1800">
                <a:solidFill>
                  <a:schemeClr val="dk2"/>
                </a:solidFill>
                <a:latin typeface="Tahoma"/>
                <a:ea typeface="Tahoma"/>
                <a:cs typeface="Tahoma"/>
                <a:sym typeface="Tahoma"/>
              </a:defRPr>
            </a:lvl1pPr>
            <a:lvl2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2pPr>
            <a:lvl3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3pPr>
            <a:lvl4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4pPr>
            <a:lvl5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5pPr>
            <a:lvl6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6pPr>
            <a:lvl7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7pPr>
            <a:lvl8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8pPr>
            <a:lvl9pPr>
              <a:lnSpc>
                <a:spcPct val="115000"/>
              </a:lnSpc>
              <a:spcBef>
                <a:spcPts val="0"/>
              </a:spcBef>
              <a:spcAft>
                <a:spcPts val="1600"/>
              </a:spcAft>
              <a:buClr>
                <a:schemeClr val="dk2"/>
              </a:buClr>
              <a:buFont typeface="Tahoma"/>
              <a:defRPr>
                <a:solidFill>
                  <a:schemeClr val="dk2"/>
                </a:solidFill>
                <a:latin typeface="Tahoma"/>
                <a:ea typeface="Tahoma"/>
                <a:cs typeface="Tahoma"/>
                <a:sym typeface="Tahoma"/>
              </a:defRPr>
            </a:lvl9pPr>
          </a:lstStyle>
          <a:p>
            <a:endParaRPr/>
          </a:p>
        </p:txBody>
      </p:sp>
      <p:sp>
        <p:nvSpPr>
          <p:cNvPr id="9" name="Shape 9"/>
          <p:cNvSpPr/>
          <p:nvPr/>
        </p:nvSpPr>
        <p:spPr>
          <a:xfrm>
            <a:off x="0" y="1703"/>
            <a:ext cx="9144000" cy="655500"/>
          </a:xfrm>
          <a:prstGeom prst="rect">
            <a:avLst/>
          </a:prstGeom>
          <a:gradFill>
            <a:gsLst>
              <a:gs pos="0">
                <a:srgbClr val="FEFEFE"/>
              </a:gs>
              <a:gs pos="89000">
                <a:srgbClr val="E3ECF8"/>
              </a:gs>
              <a:gs pos="99000">
                <a:srgbClr val="CCCCCC"/>
              </a:gs>
              <a:gs pos="100000">
                <a:srgbClr val="CCCCCC"/>
              </a:gs>
            </a:gsLst>
            <a:lin ang="0" scaled="0"/>
          </a:gradFill>
          <a:ln>
            <a:noFill/>
          </a:ln>
        </p:spPr>
        <p:txBody>
          <a:bodyPr lIns="91925" tIns="45950" rIns="91925" bIns="45950" anchor="ctr" anchorCtr="0">
            <a:noAutofit/>
          </a:bodyPr>
          <a:lstStyle/>
          <a:p>
            <a:pPr defTabSz="914400"/>
            <a:endParaRPr sz="3200" kern="0">
              <a:solidFill>
                <a:srgbClr val="000000"/>
              </a:solidFill>
              <a:latin typeface="Arial Narrow"/>
              <a:ea typeface="Arial Narrow"/>
              <a:cs typeface="Arial Narrow"/>
              <a:sym typeface="Arial Narrow"/>
            </a:endParaRPr>
          </a:p>
        </p:txBody>
      </p:sp>
      <p:cxnSp>
        <p:nvCxnSpPr>
          <p:cNvPr id="10" name="Shape 10"/>
          <p:cNvCxnSpPr/>
          <p:nvPr/>
        </p:nvCxnSpPr>
        <p:spPr>
          <a:xfrm rot="10800000">
            <a:off x="-7374" y="649795"/>
            <a:ext cx="9151200" cy="0"/>
          </a:xfrm>
          <a:prstGeom prst="straightConnector1">
            <a:avLst/>
          </a:prstGeom>
          <a:noFill/>
          <a:ln w="9525" cap="flat" cmpd="sng">
            <a:solidFill>
              <a:srgbClr val="A4BDDC"/>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80" r:id="rId8"/>
    <p:sldLayoutId id="2147483682" r:id="rId9"/>
    <p:sldLayoutId id="2147483683"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7.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7.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png"/><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7.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1.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9.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png"/><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2.png"/><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4.png"/><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6.png"/><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8.png"/><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png"/><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2.png"/><Relationship Id="rId3"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4.png"/><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6.png"/><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8.png"/><Relationship Id="rId3"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0.png"/><Relationship Id="rId3"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2.png"/><Relationship Id="rId3"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4.png"/><Relationship Id="rId3"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6.png"/><Relationship Id="rId3"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34.png"/><Relationship Id="rId5" Type="http://schemas.openxmlformats.org/officeDocument/2006/relationships/image" Target="../media/image79.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1.png"/><Relationship Id="rId3"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FG-Basins-LargeLabels-map.pdf"/>
          <p:cNvPicPr>
            <a:picLocks noChangeAspect="1"/>
          </p:cNvPicPr>
          <p:nvPr/>
        </p:nvPicPr>
        <p:blipFill rotWithShape="1">
          <a:blip r:embed="rId2" cstate="print">
            <a:extLst>
              <a:ext uri="{28A0092B-C50C-407E-A947-70E740481C1C}">
                <a14:useLocalDpi xmlns:a14="http://schemas.microsoft.com/office/drawing/2010/main" val="0"/>
              </a:ext>
            </a:extLst>
          </a:blip>
          <a:srcRect l="5603" t="5004" r="5883" b="3233"/>
          <a:stretch/>
        </p:blipFill>
        <p:spPr>
          <a:xfrm>
            <a:off x="3506929" y="664929"/>
            <a:ext cx="5637072" cy="6186129"/>
          </a:xfrm>
          <a:prstGeom prst="rect">
            <a:avLst/>
          </a:prstGeom>
        </p:spPr>
      </p:pic>
      <p:sp>
        <p:nvSpPr>
          <p:cNvPr id="2" name="TextBox 1"/>
          <p:cNvSpPr txBox="1"/>
          <p:nvPr/>
        </p:nvSpPr>
        <p:spPr>
          <a:xfrm>
            <a:off x="0" y="90233"/>
            <a:ext cx="7208492" cy="461665"/>
          </a:xfrm>
          <a:prstGeom prst="rect">
            <a:avLst/>
          </a:prstGeom>
          <a:noFill/>
        </p:spPr>
        <p:txBody>
          <a:bodyPr wrap="square" rtlCol="0">
            <a:spAutoFit/>
          </a:bodyPr>
          <a:lstStyle/>
          <a:p>
            <a:r>
              <a:rPr lang="en-US" sz="2400" b="1" dirty="0" smtClean="0"/>
              <a:t>Colorado Basin River Forecast Center</a:t>
            </a:r>
            <a:endParaRPr lang="en-US" sz="2400" b="1" dirty="0"/>
          </a:p>
        </p:txBody>
      </p:sp>
      <p:sp>
        <p:nvSpPr>
          <p:cNvPr id="3" name="TextBox 2"/>
          <p:cNvSpPr txBox="1"/>
          <p:nvPr/>
        </p:nvSpPr>
        <p:spPr>
          <a:xfrm>
            <a:off x="287856" y="913964"/>
            <a:ext cx="3046054" cy="4678204"/>
          </a:xfrm>
          <a:prstGeom prst="rect">
            <a:avLst/>
          </a:prstGeom>
          <a:noFill/>
        </p:spPr>
        <p:txBody>
          <a:bodyPr wrap="square" rtlCol="0">
            <a:spAutoFit/>
          </a:bodyPr>
          <a:lstStyle/>
          <a:p>
            <a:pPr algn="ctr"/>
            <a:r>
              <a:rPr lang="en-US" dirty="0" smtClean="0"/>
              <a:t>2017 Water Supply Verification / Year in Review</a:t>
            </a:r>
            <a:endParaRPr lang="en-US" dirty="0"/>
          </a:p>
          <a:p>
            <a:pPr algn="ctr"/>
            <a:endParaRPr lang="en-US" dirty="0" smtClean="0"/>
          </a:p>
          <a:p>
            <a:pPr algn="ctr"/>
            <a:r>
              <a:rPr lang="en-US" dirty="0" smtClean="0"/>
              <a:t>November 14</a:t>
            </a:r>
            <a:r>
              <a:rPr lang="en-US" baseline="30000" dirty="0" smtClean="0"/>
              <a:t>th</a:t>
            </a:r>
            <a:r>
              <a:rPr lang="en-US" dirty="0" smtClean="0"/>
              <a:t> 2017</a:t>
            </a:r>
          </a:p>
          <a:p>
            <a:pPr algn="ctr"/>
            <a:endParaRPr lang="en-US" dirty="0"/>
          </a:p>
          <a:p>
            <a:pPr algn="ctr"/>
            <a:endParaRPr lang="en-US" dirty="0" smtClean="0"/>
          </a:p>
          <a:p>
            <a:pPr algn="ctr"/>
            <a:endParaRPr lang="en-US" dirty="0"/>
          </a:p>
          <a:p>
            <a:pPr algn="ctr"/>
            <a:r>
              <a:rPr lang="en-US" dirty="0" smtClean="0"/>
              <a:t>Greg Smith</a:t>
            </a:r>
          </a:p>
          <a:p>
            <a:pPr algn="ctr"/>
            <a:r>
              <a:rPr lang="en-US" dirty="0" smtClean="0"/>
              <a:t>Sr. Hydrologist</a:t>
            </a:r>
          </a:p>
          <a:p>
            <a:pPr algn="ctr"/>
            <a:endParaRPr lang="en-US" dirty="0"/>
          </a:p>
          <a:p>
            <a:pPr algn="ctr"/>
            <a:endParaRPr lang="en-US" dirty="0" smtClean="0"/>
          </a:p>
          <a:p>
            <a:pPr algn="ctr"/>
            <a:endParaRPr lang="en-US" dirty="0" smtClean="0"/>
          </a:p>
          <a:p>
            <a:pPr algn="ctr"/>
            <a:endParaRPr lang="en-US" dirty="0" smtClean="0"/>
          </a:p>
          <a:p>
            <a:pPr algn="ctr"/>
            <a:r>
              <a:rPr lang="en-US" sz="1400" dirty="0" smtClean="0"/>
              <a:t>Please mute your phone until ready to ask a question - Thank You</a:t>
            </a:r>
          </a:p>
          <a:p>
            <a:pPr algn="ctr"/>
            <a:endParaRPr lang="en-US" dirty="0"/>
          </a:p>
          <a:p>
            <a:pPr algn="ctr"/>
            <a:endParaRPr lang="en-US" dirty="0"/>
          </a:p>
        </p:txBody>
      </p:sp>
    </p:spTree>
    <p:extLst>
      <p:ext uri="{BB962C8B-B14F-4D97-AF65-F5344CB8AC3E}">
        <p14:creationId xmlns:p14="http://schemas.microsoft.com/office/powerpoint/2010/main" val="38252048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96"/>
            <a:ext cx="9144000" cy="6858001"/>
          </a:xfrm>
          <a:prstGeom prst="rect">
            <a:avLst/>
          </a:prstGeom>
        </p:spPr>
      </p:pic>
      <p:sp>
        <p:nvSpPr>
          <p:cNvPr id="5" name="TextBox 4"/>
          <p:cNvSpPr txBox="1"/>
          <p:nvPr/>
        </p:nvSpPr>
        <p:spPr>
          <a:xfrm>
            <a:off x="5160217" y="8396"/>
            <a:ext cx="3679345" cy="400110"/>
          </a:xfrm>
          <a:prstGeom prst="rect">
            <a:avLst/>
          </a:prstGeom>
          <a:noFill/>
        </p:spPr>
        <p:txBody>
          <a:bodyPr wrap="square" rtlCol="0">
            <a:spAutoFit/>
          </a:bodyPr>
          <a:lstStyle/>
          <a:p>
            <a:pPr algn="ctr"/>
            <a:r>
              <a:rPr lang="en-US" sz="2000" dirty="0" smtClean="0">
                <a:solidFill>
                  <a:schemeClr val="bg1"/>
                </a:solidFill>
              </a:rPr>
              <a:t>Dec-Feb Precipitation Ranking</a:t>
            </a:r>
          </a:p>
        </p:txBody>
      </p:sp>
    </p:spTree>
    <p:extLst>
      <p:ext uri="{BB962C8B-B14F-4D97-AF65-F5344CB8AC3E}">
        <p14:creationId xmlns:p14="http://schemas.microsoft.com/office/powerpoint/2010/main" val="13507439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766"/>
            <a:ext cx="5221363" cy="6870766"/>
          </a:xfrm>
          <a:prstGeom prst="rect">
            <a:avLst/>
          </a:prstGeom>
        </p:spPr>
      </p:pic>
      <p:pic>
        <p:nvPicPr>
          <p:cNvPr id="6" name="Picture 5"/>
          <p:cNvPicPr>
            <a:picLocks noChangeAspect="1"/>
          </p:cNvPicPr>
          <p:nvPr/>
        </p:nvPicPr>
        <p:blipFill>
          <a:blip r:embed="rId3"/>
          <a:stretch>
            <a:fillRect/>
          </a:stretch>
        </p:blipFill>
        <p:spPr>
          <a:xfrm>
            <a:off x="-1" y="4008372"/>
            <a:ext cx="1936285" cy="2849627"/>
          </a:xfrm>
          <a:prstGeom prst="rect">
            <a:avLst/>
          </a:prstGeom>
          <a:ln>
            <a:solidFill>
              <a:schemeClr val="tx1"/>
            </a:solidFill>
          </a:ln>
        </p:spPr>
      </p:pic>
      <p:sp>
        <p:nvSpPr>
          <p:cNvPr id="7" name="TextBox 6"/>
          <p:cNvSpPr txBox="1"/>
          <p:nvPr/>
        </p:nvSpPr>
        <p:spPr>
          <a:xfrm>
            <a:off x="5372899" y="29526"/>
            <a:ext cx="3552810" cy="461665"/>
          </a:xfrm>
          <a:prstGeom prst="rect">
            <a:avLst/>
          </a:prstGeom>
          <a:noFill/>
        </p:spPr>
        <p:txBody>
          <a:bodyPr wrap="square" rtlCol="0">
            <a:spAutoFit/>
          </a:bodyPr>
          <a:lstStyle/>
          <a:p>
            <a:pPr algn="ctr"/>
            <a:r>
              <a:rPr lang="en-US" sz="2400" b="1" dirty="0" smtClean="0"/>
              <a:t>Snow Conditions</a:t>
            </a:r>
            <a:endParaRPr lang="en-US" sz="2400" b="1" dirty="0"/>
          </a:p>
        </p:txBody>
      </p:sp>
      <p:sp>
        <p:nvSpPr>
          <p:cNvPr id="8" name="TextBox 7"/>
          <p:cNvSpPr txBox="1"/>
          <p:nvPr/>
        </p:nvSpPr>
        <p:spPr>
          <a:xfrm>
            <a:off x="5521240" y="636892"/>
            <a:ext cx="3514420" cy="338554"/>
          </a:xfrm>
          <a:prstGeom prst="rect">
            <a:avLst/>
          </a:prstGeom>
          <a:noFill/>
        </p:spPr>
        <p:txBody>
          <a:bodyPr wrap="square" rtlCol="0">
            <a:spAutoFit/>
          </a:bodyPr>
          <a:lstStyle/>
          <a:p>
            <a:r>
              <a:rPr lang="en-US" sz="1600" dirty="0" smtClean="0"/>
              <a:t>SNOTEL ranking for March 6</a:t>
            </a:r>
            <a:r>
              <a:rPr lang="en-US" sz="1600" baseline="30000" dirty="0" smtClean="0"/>
              <a:t>th</a:t>
            </a:r>
            <a:r>
              <a:rPr lang="en-US" sz="1600" dirty="0" smtClean="0"/>
              <a:t> 2017</a:t>
            </a:r>
            <a:endParaRPr lang="en-US" sz="1600" dirty="0"/>
          </a:p>
        </p:txBody>
      </p:sp>
      <p:sp>
        <p:nvSpPr>
          <p:cNvPr id="9" name="TextBox 8"/>
          <p:cNvSpPr txBox="1"/>
          <p:nvPr/>
        </p:nvSpPr>
        <p:spPr>
          <a:xfrm>
            <a:off x="5974080" y="2334220"/>
            <a:ext cx="3092746" cy="1477328"/>
          </a:xfrm>
          <a:prstGeom prst="rect">
            <a:avLst/>
          </a:prstGeom>
          <a:noFill/>
        </p:spPr>
        <p:txBody>
          <a:bodyPr wrap="square" rtlCol="0">
            <a:spAutoFit/>
          </a:bodyPr>
          <a:lstStyle/>
          <a:p>
            <a:pPr algn="ctr"/>
            <a:r>
              <a:rPr lang="en-US" dirty="0" smtClean="0"/>
              <a:t>Black </a:t>
            </a:r>
            <a:r>
              <a:rPr lang="mr-IN" dirty="0" smtClean="0"/>
              <a:t>–</a:t>
            </a:r>
            <a:r>
              <a:rPr lang="en-US" dirty="0" smtClean="0"/>
              <a:t> Highest on record (upper Gunnison, Dolores, Duchesne, Great Basin, Green above </a:t>
            </a:r>
            <a:r>
              <a:rPr lang="en-US" dirty="0" err="1" smtClean="0"/>
              <a:t>Fontenelle</a:t>
            </a:r>
            <a:r>
              <a:rPr lang="en-US" dirty="0" smtClean="0"/>
              <a:t>)</a:t>
            </a:r>
          </a:p>
          <a:p>
            <a:endParaRPr lang="en-US" dirty="0"/>
          </a:p>
        </p:txBody>
      </p:sp>
      <p:sp>
        <p:nvSpPr>
          <p:cNvPr id="10" name="TextBox 9"/>
          <p:cNvSpPr txBox="1"/>
          <p:nvPr/>
        </p:nvSpPr>
        <p:spPr>
          <a:xfrm>
            <a:off x="5521240" y="4103485"/>
            <a:ext cx="3404469" cy="307777"/>
          </a:xfrm>
          <a:prstGeom prst="rect">
            <a:avLst/>
          </a:prstGeom>
          <a:noFill/>
        </p:spPr>
        <p:txBody>
          <a:bodyPr wrap="square" rtlCol="0">
            <a:spAutoFit/>
          </a:bodyPr>
          <a:lstStyle/>
          <a:p>
            <a:r>
              <a:rPr lang="en-US" sz="1400" dirty="0" smtClean="0"/>
              <a:t>Period of record 34-39 years most sites</a:t>
            </a:r>
            <a:endParaRPr lang="en-US" sz="1400" dirty="0"/>
          </a:p>
        </p:txBody>
      </p:sp>
      <p:sp>
        <p:nvSpPr>
          <p:cNvPr id="3" name="Rectangle 2"/>
          <p:cNvSpPr/>
          <p:nvPr/>
        </p:nvSpPr>
        <p:spPr>
          <a:xfrm>
            <a:off x="218612" y="6402535"/>
            <a:ext cx="645429" cy="23944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9" idx="1"/>
          </p:cNvCxnSpPr>
          <p:nvPr/>
        </p:nvCxnSpPr>
        <p:spPr>
          <a:xfrm flipH="1" flipV="1">
            <a:off x="4775201" y="2986616"/>
            <a:ext cx="1198879" cy="862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9" idx="1"/>
          </p:cNvCxnSpPr>
          <p:nvPr/>
        </p:nvCxnSpPr>
        <p:spPr>
          <a:xfrm flipH="1">
            <a:off x="4115775" y="3072884"/>
            <a:ext cx="1858305" cy="4301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1"/>
          </p:cNvCxnSpPr>
          <p:nvPr/>
        </p:nvCxnSpPr>
        <p:spPr>
          <a:xfrm flipH="1" flipV="1">
            <a:off x="2916897" y="2057068"/>
            <a:ext cx="3057183" cy="10158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1"/>
          </p:cNvCxnSpPr>
          <p:nvPr/>
        </p:nvCxnSpPr>
        <p:spPr>
          <a:xfrm flipH="1" flipV="1">
            <a:off x="3322320" y="721360"/>
            <a:ext cx="2651760" cy="23515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50460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5171440" cy="6895253"/>
          </a:xfrm>
          <a:prstGeom prst="rect">
            <a:avLst/>
          </a:prstGeom>
        </p:spPr>
      </p:pic>
      <p:sp>
        <p:nvSpPr>
          <p:cNvPr id="18" name="TextBox 17"/>
          <p:cNvSpPr txBox="1"/>
          <p:nvPr/>
        </p:nvSpPr>
        <p:spPr>
          <a:xfrm>
            <a:off x="5171440" y="29526"/>
            <a:ext cx="3552810" cy="461665"/>
          </a:xfrm>
          <a:prstGeom prst="rect">
            <a:avLst/>
          </a:prstGeom>
          <a:noFill/>
        </p:spPr>
        <p:txBody>
          <a:bodyPr wrap="square" rtlCol="0">
            <a:spAutoFit/>
          </a:bodyPr>
          <a:lstStyle/>
          <a:p>
            <a:pPr algn="ctr"/>
            <a:r>
              <a:rPr lang="en-US" sz="2400" b="1" dirty="0" smtClean="0"/>
              <a:t>Snow Conditions</a:t>
            </a:r>
            <a:endParaRPr lang="en-US" sz="2400" b="1" dirty="0"/>
          </a:p>
        </p:txBody>
      </p:sp>
      <p:sp>
        <p:nvSpPr>
          <p:cNvPr id="21" name="TextBox 20"/>
          <p:cNvSpPr txBox="1"/>
          <p:nvPr/>
        </p:nvSpPr>
        <p:spPr>
          <a:xfrm>
            <a:off x="5251590" y="693282"/>
            <a:ext cx="3814772" cy="338554"/>
          </a:xfrm>
          <a:prstGeom prst="rect">
            <a:avLst/>
          </a:prstGeom>
          <a:noFill/>
        </p:spPr>
        <p:txBody>
          <a:bodyPr wrap="square" rtlCol="0">
            <a:spAutoFit/>
          </a:bodyPr>
          <a:lstStyle/>
          <a:p>
            <a:r>
              <a:rPr lang="en-US" sz="1600" dirty="0" smtClean="0"/>
              <a:t>CBRFC Model Snow for March 6</a:t>
            </a:r>
            <a:r>
              <a:rPr lang="en-US" sz="1600" baseline="30000" dirty="0" smtClean="0"/>
              <a:t>th</a:t>
            </a:r>
            <a:r>
              <a:rPr lang="en-US" sz="1600" dirty="0" smtClean="0"/>
              <a:t> 2017</a:t>
            </a:r>
            <a:endParaRPr lang="en-US" sz="1600" dirty="0"/>
          </a:p>
        </p:txBody>
      </p:sp>
      <p:sp>
        <p:nvSpPr>
          <p:cNvPr id="5" name="TextBox 4"/>
          <p:cNvSpPr txBox="1"/>
          <p:nvPr/>
        </p:nvSpPr>
        <p:spPr>
          <a:xfrm>
            <a:off x="4598073" y="1701954"/>
            <a:ext cx="4614643" cy="2092881"/>
          </a:xfrm>
          <a:prstGeom prst="rect">
            <a:avLst/>
          </a:prstGeom>
          <a:noFill/>
        </p:spPr>
        <p:txBody>
          <a:bodyPr wrap="square" rtlCol="0">
            <a:spAutoFit/>
          </a:bodyPr>
          <a:lstStyle/>
          <a:p>
            <a:pPr algn="ctr"/>
            <a:r>
              <a:rPr lang="en-US" sz="1600" dirty="0" smtClean="0"/>
              <a:t>Significant Snowpack: Green River Basin, Great Basin, Gunnison River Basin. </a:t>
            </a:r>
          </a:p>
          <a:p>
            <a:pPr algn="ctr"/>
            <a:endParaRPr lang="en-US" sz="1600" dirty="0"/>
          </a:p>
          <a:p>
            <a:pPr algn="ctr"/>
            <a:r>
              <a:rPr lang="en-US" sz="1600" dirty="0" smtClean="0"/>
              <a:t>Above average snow many other areas.</a:t>
            </a:r>
          </a:p>
          <a:p>
            <a:pPr algn="ctr"/>
            <a:endParaRPr lang="en-US" sz="1600" dirty="0"/>
          </a:p>
          <a:p>
            <a:pPr algn="ctr"/>
            <a:r>
              <a:rPr lang="en-US" sz="1600" dirty="0" smtClean="0"/>
              <a:t>Significant lower elevation snow in Green River Basin, Gunnison River Basin, Great Basin</a:t>
            </a:r>
          </a:p>
          <a:p>
            <a:endParaRPr lang="en-US" dirty="0"/>
          </a:p>
        </p:txBody>
      </p:sp>
    </p:spTree>
    <p:extLst>
      <p:ext uri="{BB962C8B-B14F-4D97-AF65-F5344CB8AC3E}">
        <p14:creationId xmlns:p14="http://schemas.microsoft.com/office/powerpoint/2010/main" val="39020768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470" y="1583266"/>
            <a:ext cx="3956050" cy="5274734"/>
          </a:xfrm>
          <a:prstGeom prst="rect">
            <a:avLst/>
          </a:prstGeom>
        </p:spPr>
      </p:pic>
      <p:pic>
        <p:nvPicPr>
          <p:cNvPr id="6" name="Picture 5"/>
          <p:cNvPicPr>
            <a:picLocks noChangeAspect="1"/>
          </p:cNvPicPr>
          <p:nvPr/>
        </p:nvPicPr>
        <p:blipFill>
          <a:blip r:embed="rId3"/>
          <a:stretch>
            <a:fillRect/>
          </a:stretch>
        </p:blipFill>
        <p:spPr>
          <a:xfrm>
            <a:off x="5201920" y="1601892"/>
            <a:ext cx="3942080" cy="5256107"/>
          </a:xfrm>
          <a:prstGeom prst="rect">
            <a:avLst/>
          </a:prstGeom>
        </p:spPr>
      </p:pic>
      <p:sp>
        <p:nvSpPr>
          <p:cNvPr id="8" name="TextBox 7"/>
          <p:cNvSpPr txBox="1"/>
          <p:nvPr/>
        </p:nvSpPr>
        <p:spPr>
          <a:xfrm>
            <a:off x="1592967" y="938990"/>
            <a:ext cx="6444389" cy="307777"/>
          </a:xfrm>
          <a:prstGeom prst="rect">
            <a:avLst/>
          </a:prstGeom>
          <a:noFill/>
        </p:spPr>
        <p:txBody>
          <a:bodyPr wrap="square" rtlCol="0">
            <a:spAutoFit/>
          </a:bodyPr>
          <a:lstStyle/>
          <a:p>
            <a:r>
              <a:rPr lang="en-US" sz="1400" dirty="0" smtClean="0"/>
              <a:t>Some daily temperatures 10-25 degrees above average in February and March</a:t>
            </a:r>
          </a:p>
        </p:txBody>
      </p:sp>
      <p:sp>
        <p:nvSpPr>
          <p:cNvPr id="9" name="TextBox 8"/>
          <p:cNvSpPr txBox="1"/>
          <p:nvPr/>
        </p:nvSpPr>
        <p:spPr>
          <a:xfrm>
            <a:off x="193040" y="203200"/>
            <a:ext cx="7426960" cy="369332"/>
          </a:xfrm>
          <a:prstGeom prst="rect">
            <a:avLst/>
          </a:prstGeom>
          <a:noFill/>
        </p:spPr>
        <p:txBody>
          <a:bodyPr wrap="square" rtlCol="0">
            <a:spAutoFit/>
          </a:bodyPr>
          <a:lstStyle/>
          <a:p>
            <a:r>
              <a:rPr lang="en-US" dirty="0" smtClean="0"/>
              <a:t>Temperature Impacts: Warm later winter / spring temperatures</a:t>
            </a:r>
            <a:endParaRPr lang="en-US" dirty="0"/>
          </a:p>
        </p:txBody>
      </p:sp>
    </p:spTree>
    <p:extLst>
      <p:ext uri="{BB962C8B-B14F-4D97-AF65-F5344CB8AC3E}">
        <p14:creationId xmlns:p14="http://schemas.microsoft.com/office/powerpoint/2010/main" val="12536378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79892"/>
            <a:ext cx="5576889" cy="3243908"/>
          </a:xfrm>
          <a:prstGeom prst="rect">
            <a:avLst/>
          </a:prstGeom>
        </p:spPr>
      </p:pic>
      <p:sp>
        <p:nvSpPr>
          <p:cNvPr id="11" name="TextBox 10"/>
          <p:cNvSpPr txBox="1"/>
          <p:nvPr/>
        </p:nvSpPr>
        <p:spPr>
          <a:xfrm>
            <a:off x="6123259" y="595473"/>
            <a:ext cx="3046435" cy="1200329"/>
          </a:xfrm>
          <a:prstGeom prst="rect">
            <a:avLst/>
          </a:prstGeom>
          <a:noFill/>
        </p:spPr>
        <p:txBody>
          <a:bodyPr wrap="square" rtlCol="0">
            <a:spAutoFit/>
          </a:bodyPr>
          <a:lstStyle/>
          <a:p>
            <a:r>
              <a:rPr lang="en-US" dirty="0" err="1" smtClean="0"/>
              <a:t>Hickerson</a:t>
            </a:r>
            <a:r>
              <a:rPr lang="en-US" dirty="0" smtClean="0"/>
              <a:t> Park SNOTEL</a:t>
            </a:r>
          </a:p>
          <a:p>
            <a:r>
              <a:rPr lang="en-US" dirty="0" smtClean="0"/>
              <a:t>Elevation: 9,145 Feet</a:t>
            </a:r>
          </a:p>
          <a:p>
            <a:r>
              <a:rPr lang="en-US" dirty="0" smtClean="0"/>
              <a:t>Upper Green River Basin</a:t>
            </a:r>
          </a:p>
          <a:p>
            <a:endParaRPr lang="en-US" dirty="0"/>
          </a:p>
        </p:txBody>
      </p:sp>
      <p:cxnSp>
        <p:nvCxnSpPr>
          <p:cNvPr id="13" name="Straight Arrow Connector 12"/>
          <p:cNvCxnSpPr/>
          <p:nvPr/>
        </p:nvCxnSpPr>
        <p:spPr>
          <a:xfrm flipH="1">
            <a:off x="6225752" y="1567332"/>
            <a:ext cx="277473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60572" y="8679"/>
            <a:ext cx="7781175" cy="461665"/>
          </a:xfrm>
          <a:prstGeom prst="rect">
            <a:avLst/>
          </a:prstGeom>
          <a:noFill/>
        </p:spPr>
        <p:txBody>
          <a:bodyPr wrap="square" rtlCol="0">
            <a:spAutoFit/>
          </a:bodyPr>
          <a:lstStyle/>
          <a:p>
            <a:pPr algn="ctr"/>
            <a:r>
              <a:rPr lang="en-US" sz="2400" b="1" dirty="0" smtClean="0"/>
              <a:t>March Weather </a:t>
            </a:r>
            <a:r>
              <a:rPr lang="mr-IN" sz="2400" b="1" dirty="0" smtClean="0"/>
              <a:t>–</a:t>
            </a:r>
            <a:r>
              <a:rPr lang="en-US" sz="2400" b="1" dirty="0" smtClean="0"/>
              <a:t> Temperature Impacts</a:t>
            </a:r>
            <a:endParaRPr lang="en-US" sz="2400" b="1" dirty="0"/>
          </a:p>
        </p:txBody>
      </p:sp>
      <p:sp>
        <p:nvSpPr>
          <p:cNvPr id="32" name="TextBox 31"/>
          <p:cNvSpPr txBox="1"/>
          <p:nvPr/>
        </p:nvSpPr>
        <p:spPr>
          <a:xfrm>
            <a:off x="5440423" y="6054115"/>
            <a:ext cx="1814252" cy="246221"/>
          </a:xfrm>
          <a:prstGeom prst="rect">
            <a:avLst/>
          </a:prstGeom>
          <a:noFill/>
          <a:ln>
            <a:solidFill>
              <a:schemeClr val="bg1"/>
            </a:solidFill>
          </a:ln>
        </p:spPr>
        <p:txBody>
          <a:bodyPr wrap="square" rtlCol="0">
            <a:spAutoFit/>
          </a:bodyPr>
          <a:lstStyle/>
          <a:p>
            <a:r>
              <a:rPr lang="en-US" sz="1000" dirty="0" smtClean="0">
                <a:solidFill>
                  <a:schemeClr val="bg1"/>
                </a:solidFill>
              </a:rPr>
              <a:t>Above average temperatures</a:t>
            </a:r>
            <a:endParaRPr lang="en-US" sz="1000" dirty="0">
              <a:solidFill>
                <a:schemeClr val="bg1"/>
              </a:solidFill>
            </a:endParaRPr>
          </a:p>
        </p:txBody>
      </p:sp>
      <p:sp>
        <p:nvSpPr>
          <p:cNvPr id="39" name="TextBox 38"/>
          <p:cNvSpPr txBox="1"/>
          <p:nvPr/>
        </p:nvSpPr>
        <p:spPr>
          <a:xfrm>
            <a:off x="3835914" y="955690"/>
            <a:ext cx="1074542" cy="400110"/>
          </a:xfrm>
          <a:prstGeom prst="rect">
            <a:avLst/>
          </a:prstGeom>
          <a:noFill/>
          <a:ln>
            <a:solidFill>
              <a:schemeClr val="bg1"/>
            </a:solidFill>
          </a:ln>
        </p:spPr>
        <p:txBody>
          <a:bodyPr wrap="square" rtlCol="0">
            <a:spAutoFit/>
          </a:bodyPr>
          <a:lstStyle/>
          <a:p>
            <a:pPr algn="ctr"/>
            <a:r>
              <a:rPr lang="en-US" sz="1000" dirty="0" smtClean="0">
                <a:solidFill>
                  <a:schemeClr val="bg1"/>
                </a:solidFill>
              </a:rPr>
              <a:t>Above Freezing</a:t>
            </a:r>
          </a:p>
          <a:p>
            <a:pPr algn="ctr"/>
            <a:r>
              <a:rPr lang="en-US" sz="1000" dirty="0" smtClean="0">
                <a:solidFill>
                  <a:schemeClr val="bg1"/>
                </a:solidFill>
              </a:rPr>
              <a:t>Temperatures</a:t>
            </a:r>
            <a:endParaRPr lang="en-US" sz="1000" dirty="0">
              <a:solidFill>
                <a:schemeClr val="bg1"/>
              </a:solidFill>
            </a:endParaRPr>
          </a:p>
        </p:txBody>
      </p:sp>
      <p:cxnSp>
        <p:nvCxnSpPr>
          <p:cNvPr id="42" name="Straight Connector 41"/>
          <p:cNvCxnSpPr/>
          <p:nvPr/>
        </p:nvCxnSpPr>
        <p:spPr>
          <a:xfrm>
            <a:off x="343750" y="2067186"/>
            <a:ext cx="4865933"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6225752" y="1680221"/>
            <a:ext cx="2837390" cy="2218041"/>
            <a:chOff x="5005512" y="1560502"/>
            <a:chExt cx="2571752" cy="1994902"/>
          </a:xfrm>
        </p:grpSpPr>
        <p:pic>
          <p:nvPicPr>
            <p:cNvPr id="2" name="Picture 1"/>
            <p:cNvPicPr>
              <a:picLocks noChangeAspect="1"/>
            </p:cNvPicPr>
            <p:nvPr/>
          </p:nvPicPr>
          <p:blipFill>
            <a:blip r:embed="rId3"/>
            <a:stretch>
              <a:fillRect/>
            </a:stretch>
          </p:blipFill>
          <p:spPr>
            <a:xfrm>
              <a:off x="5005512" y="1560502"/>
              <a:ext cx="2571752" cy="1994902"/>
            </a:xfrm>
            <a:prstGeom prst="rect">
              <a:avLst/>
            </a:prstGeom>
          </p:spPr>
        </p:pic>
        <p:sp>
          <p:nvSpPr>
            <p:cNvPr id="3" name="Oval 2"/>
            <p:cNvSpPr/>
            <p:nvPr/>
          </p:nvSpPr>
          <p:spPr>
            <a:xfrm>
              <a:off x="5766915" y="2922832"/>
              <a:ext cx="143703" cy="16925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4"/>
          <a:stretch>
            <a:fillRect/>
          </a:stretch>
        </p:blipFill>
        <p:spPr>
          <a:xfrm>
            <a:off x="2474824" y="3811701"/>
            <a:ext cx="4555124" cy="3036748"/>
          </a:xfrm>
          <a:prstGeom prst="rect">
            <a:avLst/>
          </a:prstGeom>
        </p:spPr>
      </p:pic>
      <p:sp>
        <p:nvSpPr>
          <p:cNvPr id="30" name="TextBox 29"/>
          <p:cNvSpPr txBox="1"/>
          <p:nvPr/>
        </p:nvSpPr>
        <p:spPr>
          <a:xfrm>
            <a:off x="4706950" y="4525850"/>
            <a:ext cx="1269967" cy="584776"/>
          </a:xfrm>
          <a:prstGeom prst="rect">
            <a:avLst/>
          </a:prstGeom>
          <a:noFill/>
        </p:spPr>
        <p:txBody>
          <a:bodyPr wrap="square" rtlCol="0">
            <a:spAutoFit/>
          </a:bodyPr>
          <a:lstStyle/>
          <a:p>
            <a:r>
              <a:rPr lang="en-US" sz="1600" dirty="0" smtClean="0"/>
              <a:t>Significant snowmelt</a:t>
            </a:r>
            <a:endParaRPr lang="en-US" sz="1600" dirty="0"/>
          </a:p>
        </p:txBody>
      </p:sp>
      <p:sp>
        <p:nvSpPr>
          <p:cNvPr id="31" name="TextBox 30"/>
          <p:cNvSpPr txBox="1"/>
          <p:nvPr/>
        </p:nvSpPr>
        <p:spPr>
          <a:xfrm>
            <a:off x="574491" y="3199112"/>
            <a:ext cx="2672042" cy="307777"/>
          </a:xfrm>
          <a:prstGeom prst="rect">
            <a:avLst/>
          </a:prstGeom>
          <a:noFill/>
        </p:spPr>
        <p:txBody>
          <a:bodyPr wrap="square" rtlCol="0">
            <a:spAutoFit/>
          </a:bodyPr>
          <a:lstStyle/>
          <a:p>
            <a:r>
              <a:rPr lang="en-US" sz="1400" i="1" dirty="0" smtClean="0">
                <a:solidFill>
                  <a:schemeClr val="bg1"/>
                </a:solidFill>
              </a:rPr>
              <a:t>Instantaneous Temperature Plot</a:t>
            </a:r>
            <a:endParaRPr lang="en-US" sz="1400" i="1" dirty="0">
              <a:solidFill>
                <a:schemeClr val="bg1"/>
              </a:solidFill>
            </a:endParaRPr>
          </a:p>
        </p:txBody>
      </p:sp>
      <p:cxnSp>
        <p:nvCxnSpPr>
          <p:cNvPr id="6" name="Straight Arrow Connector 5"/>
          <p:cNvCxnSpPr/>
          <p:nvPr/>
        </p:nvCxnSpPr>
        <p:spPr>
          <a:xfrm flipH="1">
            <a:off x="4621612" y="4956368"/>
            <a:ext cx="52919" cy="4466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2695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033" y="535159"/>
            <a:ext cx="5385389" cy="3496881"/>
          </a:xfrm>
          <a:prstGeom prst="rect">
            <a:avLst/>
          </a:prstGeom>
        </p:spPr>
      </p:pic>
      <p:sp>
        <p:nvSpPr>
          <p:cNvPr id="10" name="TextBox 9"/>
          <p:cNvSpPr txBox="1"/>
          <p:nvPr/>
        </p:nvSpPr>
        <p:spPr>
          <a:xfrm>
            <a:off x="5714844" y="535159"/>
            <a:ext cx="3427098" cy="1200329"/>
          </a:xfrm>
          <a:prstGeom prst="rect">
            <a:avLst/>
          </a:prstGeom>
          <a:noFill/>
        </p:spPr>
        <p:txBody>
          <a:bodyPr wrap="square" rtlCol="0">
            <a:spAutoFit/>
          </a:bodyPr>
          <a:lstStyle/>
          <a:p>
            <a:r>
              <a:rPr lang="en-US" dirty="0" smtClean="0"/>
              <a:t>Vail Mountain SNOTEL</a:t>
            </a:r>
          </a:p>
          <a:p>
            <a:r>
              <a:rPr lang="en-US" dirty="0" smtClean="0"/>
              <a:t>Elevation: 10,300 Feet</a:t>
            </a:r>
          </a:p>
          <a:p>
            <a:r>
              <a:rPr lang="en-US" dirty="0" smtClean="0"/>
              <a:t>Colorado River Headwaters</a:t>
            </a:r>
          </a:p>
          <a:p>
            <a:endParaRPr lang="en-US" dirty="0"/>
          </a:p>
        </p:txBody>
      </p:sp>
      <p:cxnSp>
        <p:nvCxnSpPr>
          <p:cNvPr id="15" name="Straight Arrow Connector 14"/>
          <p:cNvCxnSpPr/>
          <p:nvPr/>
        </p:nvCxnSpPr>
        <p:spPr>
          <a:xfrm flipH="1">
            <a:off x="5833519" y="1522420"/>
            <a:ext cx="273353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440423" y="6054115"/>
            <a:ext cx="1814252" cy="246221"/>
          </a:xfrm>
          <a:prstGeom prst="rect">
            <a:avLst/>
          </a:prstGeom>
          <a:noFill/>
          <a:ln>
            <a:solidFill>
              <a:schemeClr val="bg1"/>
            </a:solidFill>
          </a:ln>
        </p:spPr>
        <p:txBody>
          <a:bodyPr wrap="square" rtlCol="0">
            <a:spAutoFit/>
          </a:bodyPr>
          <a:lstStyle/>
          <a:p>
            <a:r>
              <a:rPr lang="en-US" sz="1000" dirty="0" smtClean="0">
                <a:solidFill>
                  <a:schemeClr val="bg1"/>
                </a:solidFill>
              </a:rPr>
              <a:t>Above average temperatures</a:t>
            </a:r>
            <a:endParaRPr lang="en-US" sz="1000" dirty="0">
              <a:solidFill>
                <a:schemeClr val="bg1"/>
              </a:solidFill>
            </a:endParaRPr>
          </a:p>
        </p:txBody>
      </p:sp>
      <p:sp>
        <p:nvSpPr>
          <p:cNvPr id="39" name="TextBox 38"/>
          <p:cNvSpPr txBox="1"/>
          <p:nvPr/>
        </p:nvSpPr>
        <p:spPr>
          <a:xfrm>
            <a:off x="3523197" y="1122310"/>
            <a:ext cx="1074542" cy="400110"/>
          </a:xfrm>
          <a:prstGeom prst="rect">
            <a:avLst/>
          </a:prstGeom>
          <a:noFill/>
          <a:ln>
            <a:solidFill>
              <a:schemeClr val="bg1"/>
            </a:solidFill>
          </a:ln>
        </p:spPr>
        <p:txBody>
          <a:bodyPr wrap="square" rtlCol="0">
            <a:spAutoFit/>
          </a:bodyPr>
          <a:lstStyle/>
          <a:p>
            <a:pPr algn="ctr"/>
            <a:r>
              <a:rPr lang="en-US" sz="1000" dirty="0" smtClean="0">
                <a:solidFill>
                  <a:schemeClr val="bg1"/>
                </a:solidFill>
              </a:rPr>
              <a:t>Above Freezing</a:t>
            </a:r>
          </a:p>
          <a:p>
            <a:pPr algn="ctr"/>
            <a:r>
              <a:rPr lang="en-US" sz="1000" dirty="0" smtClean="0">
                <a:solidFill>
                  <a:schemeClr val="bg1"/>
                </a:solidFill>
              </a:rPr>
              <a:t>Temperatures</a:t>
            </a:r>
            <a:endParaRPr lang="en-US" sz="1000" dirty="0">
              <a:solidFill>
                <a:schemeClr val="bg1"/>
              </a:solidFill>
            </a:endParaRPr>
          </a:p>
        </p:txBody>
      </p:sp>
      <p:sp>
        <p:nvSpPr>
          <p:cNvPr id="40" name="TextBox 39"/>
          <p:cNvSpPr txBox="1"/>
          <p:nvPr/>
        </p:nvSpPr>
        <p:spPr>
          <a:xfrm>
            <a:off x="7741413" y="4370180"/>
            <a:ext cx="985410" cy="400110"/>
          </a:xfrm>
          <a:prstGeom prst="rect">
            <a:avLst/>
          </a:prstGeom>
          <a:noFill/>
          <a:ln>
            <a:solidFill>
              <a:schemeClr val="bg1"/>
            </a:solidFill>
          </a:ln>
        </p:spPr>
        <p:txBody>
          <a:bodyPr wrap="square" rtlCol="0">
            <a:spAutoFit/>
          </a:bodyPr>
          <a:lstStyle/>
          <a:p>
            <a:pPr algn="ctr"/>
            <a:r>
              <a:rPr lang="en-US" sz="1000" dirty="0" smtClean="0">
                <a:solidFill>
                  <a:schemeClr val="bg1"/>
                </a:solidFill>
              </a:rPr>
              <a:t>Cooler </a:t>
            </a:r>
          </a:p>
          <a:p>
            <a:pPr algn="ctr"/>
            <a:r>
              <a:rPr lang="en-US" sz="1000" dirty="0" smtClean="0">
                <a:solidFill>
                  <a:schemeClr val="bg1"/>
                </a:solidFill>
              </a:rPr>
              <a:t>temperatures</a:t>
            </a:r>
            <a:endParaRPr lang="en-US" sz="1000" dirty="0">
              <a:solidFill>
                <a:schemeClr val="bg1"/>
              </a:solidFill>
            </a:endParaRPr>
          </a:p>
        </p:txBody>
      </p:sp>
      <p:cxnSp>
        <p:nvCxnSpPr>
          <p:cNvPr id="43" name="Straight Connector 42"/>
          <p:cNvCxnSpPr/>
          <p:nvPr/>
        </p:nvCxnSpPr>
        <p:spPr>
          <a:xfrm>
            <a:off x="163900" y="2172201"/>
            <a:ext cx="4735822"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5495115" y="1618050"/>
            <a:ext cx="3691045" cy="2393522"/>
            <a:chOff x="371608" y="4534000"/>
            <a:chExt cx="3533892" cy="2203295"/>
          </a:xfrm>
        </p:grpSpPr>
        <p:pic>
          <p:nvPicPr>
            <p:cNvPr id="4" name="Picture 3"/>
            <p:cNvPicPr>
              <a:picLocks noChangeAspect="1"/>
            </p:cNvPicPr>
            <p:nvPr/>
          </p:nvPicPr>
          <p:blipFill>
            <a:blip r:embed="rId3"/>
            <a:stretch>
              <a:fillRect/>
            </a:stretch>
          </p:blipFill>
          <p:spPr>
            <a:xfrm>
              <a:off x="371608" y="4534000"/>
              <a:ext cx="3533892" cy="2203295"/>
            </a:xfrm>
            <a:prstGeom prst="rect">
              <a:avLst/>
            </a:prstGeom>
          </p:spPr>
        </p:pic>
        <p:sp>
          <p:nvSpPr>
            <p:cNvPr id="25" name="Oval 24"/>
            <p:cNvSpPr/>
            <p:nvPr/>
          </p:nvSpPr>
          <p:spPr>
            <a:xfrm>
              <a:off x="2222573" y="5554421"/>
              <a:ext cx="143703" cy="16925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163900" y="3724263"/>
            <a:ext cx="2672042" cy="307777"/>
          </a:xfrm>
          <a:prstGeom prst="rect">
            <a:avLst/>
          </a:prstGeom>
          <a:noFill/>
        </p:spPr>
        <p:txBody>
          <a:bodyPr wrap="square" rtlCol="0">
            <a:spAutoFit/>
          </a:bodyPr>
          <a:lstStyle/>
          <a:p>
            <a:r>
              <a:rPr lang="en-US" sz="1400" i="1" dirty="0" smtClean="0">
                <a:solidFill>
                  <a:schemeClr val="bg1"/>
                </a:solidFill>
              </a:rPr>
              <a:t>Instantaneous Temperature Plot</a:t>
            </a:r>
            <a:endParaRPr lang="en-US" sz="1400" i="1" dirty="0">
              <a:solidFill>
                <a:schemeClr val="bg1"/>
              </a:solidFill>
            </a:endParaRPr>
          </a:p>
        </p:txBody>
      </p:sp>
      <p:sp>
        <p:nvSpPr>
          <p:cNvPr id="31" name="TextBox 30"/>
          <p:cNvSpPr txBox="1"/>
          <p:nvPr/>
        </p:nvSpPr>
        <p:spPr>
          <a:xfrm>
            <a:off x="660572" y="8679"/>
            <a:ext cx="7781175" cy="461665"/>
          </a:xfrm>
          <a:prstGeom prst="rect">
            <a:avLst/>
          </a:prstGeom>
          <a:noFill/>
        </p:spPr>
        <p:txBody>
          <a:bodyPr wrap="square" rtlCol="0">
            <a:spAutoFit/>
          </a:bodyPr>
          <a:lstStyle/>
          <a:p>
            <a:pPr algn="ctr"/>
            <a:r>
              <a:rPr lang="en-US" sz="2400" b="1" dirty="0" smtClean="0"/>
              <a:t>March Weather </a:t>
            </a:r>
            <a:r>
              <a:rPr lang="mr-IN" sz="2400" b="1" dirty="0" smtClean="0"/>
              <a:t>–</a:t>
            </a:r>
            <a:r>
              <a:rPr lang="en-US" sz="2400" b="1" dirty="0" smtClean="0"/>
              <a:t> Temperature Impacts</a:t>
            </a:r>
            <a:endParaRPr lang="en-US" sz="2400" b="1" dirty="0"/>
          </a:p>
        </p:txBody>
      </p:sp>
      <p:pic>
        <p:nvPicPr>
          <p:cNvPr id="17" name="Picture 16"/>
          <p:cNvPicPr>
            <a:picLocks noChangeAspect="1"/>
          </p:cNvPicPr>
          <p:nvPr/>
        </p:nvPicPr>
        <p:blipFill>
          <a:blip r:embed="rId4"/>
          <a:stretch>
            <a:fillRect/>
          </a:stretch>
        </p:blipFill>
        <p:spPr>
          <a:xfrm>
            <a:off x="2961350" y="4043580"/>
            <a:ext cx="4238939" cy="2825959"/>
          </a:xfrm>
          <a:prstGeom prst="rect">
            <a:avLst/>
          </a:prstGeom>
        </p:spPr>
      </p:pic>
      <p:sp>
        <p:nvSpPr>
          <p:cNvPr id="33" name="Oval 32"/>
          <p:cNvSpPr/>
          <p:nvPr/>
        </p:nvSpPr>
        <p:spPr>
          <a:xfrm>
            <a:off x="4865933" y="4818238"/>
            <a:ext cx="343750" cy="43921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5541126" y="4672678"/>
            <a:ext cx="1269967" cy="584776"/>
          </a:xfrm>
          <a:prstGeom prst="rect">
            <a:avLst/>
          </a:prstGeom>
          <a:noFill/>
        </p:spPr>
        <p:txBody>
          <a:bodyPr wrap="square" rtlCol="0">
            <a:spAutoFit/>
          </a:bodyPr>
          <a:lstStyle/>
          <a:p>
            <a:r>
              <a:rPr lang="en-US" sz="1600" dirty="0" smtClean="0"/>
              <a:t>Significant snowmelt</a:t>
            </a:r>
            <a:endParaRPr lang="en-US" sz="1600" dirty="0"/>
          </a:p>
        </p:txBody>
      </p:sp>
    </p:spTree>
    <p:extLst>
      <p:ext uri="{BB962C8B-B14F-4D97-AF65-F5344CB8AC3E}">
        <p14:creationId xmlns:p14="http://schemas.microsoft.com/office/powerpoint/2010/main" val="6949291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91734"/>
            <a:ext cx="2936240" cy="3914986"/>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3101340" y="1591734"/>
            <a:ext cx="2936240" cy="3914986"/>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6217920" y="1605280"/>
            <a:ext cx="2926080" cy="3901440"/>
          </a:xfrm>
          <a:prstGeom prst="rect">
            <a:avLst/>
          </a:prstGeom>
          <a:ln>
            <a:solidFill>
              <a:schemeClr val="tx1"/>
            </a:solidFill>
          </a:ln>
        </p:spPr>
      </p:pic>
      <p:sp>
        <p:nvSpPr>
          <p:cNvPr id="7" name="TextBox 6"/>
          <p:cNvSpPr txBox="1"/>
          <p:nvPr/>
        </p:nvSpPr>
        <p:spPr>
          <a:xfrm>
            <a:off x="0" y="0"/>
            <a:ext cx="9144000" cy="400110"/>
          </a:xfrm>
          <a:prstGeom prst="rect">
            <a:avLst/>
          </a:prstGeom>
          <a:noFill/>
        </p:spPr>
        <p:txBody>
          <a:bodyPr wrap="square" rtlCol="0">
            <a:spAutoFit/>
          </a:bodyPr>
          <a:lstStyle/>
          <a:p>
            <a:pPr algn="ctr"/>
            <a:r>
              <a:rPr lang="en-US" sz="2000" b="1" dirty="0" smtClean="0"/>
              <a:t>March-May: Generally </a:t>
            </a:r>
            <a:r>
              <a:rPr lang="en-US" sz="2000" b="1" dirty="0"/>
              <a:t>w</a:t>
            </a:r>
            <a:r>
              <a:rPr lang="en-US" sz="2000" b="1" dirty="0" smtClean="0"/>
              <a:t>etter in northern areas and drier to the south</a:t>
            </a:r>
            <a:endParaRPr lang="en-US" sz="2000" b="1" dirty="0"/>
          </a:p>
        </p:txBody>
      </p:sp>
      <p:sp>
        <p:nvSpPr>
          <p:cNvPr id="8" name="TextBox 7"/>
          <p:cNvSpPr txBox="1"/>
          <p:nvPr/>
        </p:nvSpPr>
        <p:spPr>
          <a:xfrm>
            <a:off x="822960" y="1253123"/>
            <a:ext cx="1463040" cy="338554"/>
          </a:xfrm>
          <a:prstGeom prst="rect">
            <a:avLst/>
          </a:prstGeom>
          <a:noFill/>
        </p:spPr>
        <p:txBody>
          <a:bodyPr wrap="square" rtlCol="0">
            <a:spAutoFit/>
          </a:bodyPr>
          <a:lstStyle/>
          <a:p>
            <a:r>
              <a:rPr lang="en-US" sz="1600" dirty="0" smtClean="0"/>
              <a:t>March 2017</a:t>
            </a:r>
            <a:endParaRPr lang="en-US" sz="1600" dirty="0"/>
          </a:p>
        </p:txBody>
      </p:sp>
      <p:sp>
        <p:nvSpPr>
          <p:cNvPr id="9" name="TextBox 8"/>
          <p:cNvSpPr txBox="1"/>
          <p:nvPr/>
        </p:nvSpPr>
        <p:spPr>
          <a:xfrm>
            <a:off x="3850640" y="1266726"/>
            <a:ext cx="1320800" cy="338554"/>
          </a:xfrm>
          <a:prstGeom prst="rect">
            <a:avLst/>
          </a:prstGeom>
          <a:noFill/>
        </p:spPr>
        <p:txBody>
          <a:bodyPr wrap="square" rtlCol="0">
            <a:spAutoFit/>
          </a:bodyPr>
          <a:lstStyle/>
          <a:p>
            <a:r>
              <a:rPr lang="en-US" sz="1600" dirty="0" smtClean="0"/>
              <a:t>April 2017</a:t>
            </a:r>
            <a:endParaRPr lang="en-US" sz="1600" dirty="0"/>
          </a:p>
        </p:txBody>
      </p:sp>
      <p:sp>
        <p:nvSpPr>
          <p:cNvPr id="10" name="TextBox 9"/>
          <p:cNvSpPr txBox="1"/>
          <p:nvPr/>
        </p:nvSpPr>
        <p:spPr>
          <a:xfrm>
            <a:off x="6868160" y="1253180"/>
            <a:ext cx="1280160" cy="338554"/>
          </a:xfrm>
          <a:prstGeom prst="rect">
            <a:avLst/>
          </a:prstGeom>
          <a:noFill/>
        </p:spPr>
        <p:txBody>
          <a:bodyPr wrap="square" rtlCol="0">
            <a:spAutoFit/>
          </a:bodyPr>
          <a:lstStyle/>
          <a:p>
            <a:r>
              <a:rPr lang="en-US" sz="1600" dirty="0" smtClean="0"/>
              <a:t>May 2017</a:t>
            </a:r>
            <a:endParaRPr lang="en-US" sz="1600" dirty="0"/>
          </a:p>
        </p:txBody>
      </p:sp>
    </p:spTree>
    <p:extLst>
      <p:ext uri="{BB962C8B-B14F-4D97-AF65-F5344CB8AC3E}">
        <p14:creationId xmlns:p14="http://schemas.microsoft.com/office/powerpoint/2010/main" val="7390084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07812"/>
            <a:ext cx="4551680" cy="6068907"/>
          </a:xfrm>
          <a:prstGeom prst="rect">
            <a:avLst/>
          </a:prstGeom>
        </p:spPr>
      </p:pic>
      <p:pic>
        <p:nvPicPr>
          <p:cNvPr id="5" name="Picture 4"/>
          <p:cNvPicPr>
            <a:picLocks noChangeAspect="1"/>
          </p:cNvPicPr>
          <p:nvPr/>
        </p:nvPicPr>
        <p:blipFill>
          <a:blip r:embed="rId3"/>
          <a:stretch>
            <a:fillRect/>
          </a:stretch>
        </p:blipFill>
        <p:spPr>
          <a:xfrm>
            <a:off x="4444999" y="707812"/>
            <a:ext cx="4612641" cy="6150188"/>
          </a:xfrm>
          <a:prstGeom prst="rect">
            <a:avLst/>
          </a:prstGeom>
        </p:spPr>
      </p:pic>
      <p:sp>
        <p:nvSpPr>
          <p:cNvPr id="6" name="TextBox 5"/>
          <p:cNvSpPr txBox="1"/>
          <p:nvPr/>
        </p:nvSpPr>
        <p:spPr>
          <a:xfrm>
            <a:off x="660572" y="8679"/>
            <a:ext cx="7781175" cy="461665"/>
          </a:xfrm>
          <a:prstGeom prst="rect">
            <a:avLst/>
          </a:prstGeom>
          <a:noFill/>
        </p:spPr>
        <p:txBody>
          <a:bodyPr wrap="square" rtlCol="0">
            <a:spAutoFit/>
          </a:bodyPr>
          <a:lstStyle/>
          <a:p>
            <a:pPr algn="ctr"/>
            <a:r>
              <a:rPr lang="en-US" sz="2400" b="1" dirty="0" smtClean="0"/>
              <a:t>March Weather </a:t>
            </a:r>
            <a:r>
              <a:rPr lang="mr-IN" sz="2400" b="1" dirty="0" smtClean="0"/>
              <a:t>–</a:t>
            </a:r>
            <a:r>
              <a:rPr lang="en-US" sz="2400" b="1" dirty="0" smtClean="0"/>
              <a:t> Impacts to the snowpack</a:t>
            </a:r>
            <a:endParaRPr lang="en-US" sz="2400" b="1" dirty="0"/>
          </a:p>
        </p:txBody>
      </p:sp>
    </p:spTree>
    <p:extLst>
      <p:ext uri="{BB962C8B-B14F-4D97-AF65-F5344CB8AC3E}">
        <p14:creationId xmlns:p14="http://schemas.microsoft.com/office/powerpoint/2010/main" val="37944813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7900" y="6606257"/>
            <a:ext cx="184666" cy="369332"/>
          </a:xfrm>
          <a:prstGeom prst="rect">
            <a:avLst/>
          </a:prstGeom>
          <a:noFill/>
        </p:spPr>
        <p:txBody>
          <a:bodyPr wrap="none" rtlCol="0">
            <a:spAutoFit/>
          </a:bodyPr>
          <a:lstStyle/>
          <a:p>
            <a:endParaRPr lang="en-US" dirty="0"/>
          </a:p>
        </p:txBody>
      </p:sp>
      <p:sp>
        <p:nvSpPr>
          <p:cNvPr id="10" name="Shape 442"/>
          <p:cNvSpPr txBox="1">
            <a:spLocks noGrp="1"/>
          </p:cNvSpPr>
          <p:nvPr>
            <p:ph type="title"/>
          </p:nvPr>
        </p:nvSpPr>
        <p:spPr>
          <a:xfrm>
            <a:off x="0" y="-1"/>
            <a:ext cx="9144000" cy="664199"/>
          </a:xfrm>
          <a:prstGeom prst="rect">
            <a:avLst/>
          </a:prstGeom>
        </p:spPr>
        <p:txBody>
          <a:bodyPr lIns="91425" tIns="91425" rIns="91425" bIns="91425" anchor="t" anchorCtr="0">
            <a:noAutofit/>
          </a:bodyPr>
          <a:lstStyle/>
          <a:p>
            <a:pPr>
              <a:spcBef>
                <a:spcPts val="0"/>
              </a:spcBef>
              <a:buNone/>
            </a:pPr>
            <a:r>
              <a:rPr lang="en-US" sz="3200" dirty="0" smtClean="0"/>
              <a:t>Low Elevation Snowmelt in March/April</a:t>
            </a:r>
            <a:endParaRPr lang="en" sz="2600" dirty="0"/>
          </a:p>
        </p:txBody>
      </p:sp>
      <p:sp>
        <p:nvSpPr>
          <p:cNvPr id="17" name="TextBox 16"/>
          <p:cNvSpPr txBox="1"/>
          <p:nvPr/>
        </p:nvSpPr>
        <p:spPr>
          <a:xfrm>
            <a:off x="-179094" y="3325716"/>
            <a:ext cx="9323094" cy="646331"/>
          </a:xfrm>
          <a:prstGeom prst="rect">
            <a:avLst/>
          </a:prstGeom>
          <a:noFill/>
        </p:spPr>
        <p:txBody>
          <a:bodyPr wrap="square" rtlCol="0">
            <a:spAutoFit/>
          </a:bodyPr>
          <a:lstStyle/>
          <a:p>
            <a:pPr algn="ctr"/>
            <a:r>
              <a:rPr lang="en-US" dirty="0" smtClean="0"/>
              <a:t>Significant low elevation snowpack melted with above normal temperatures in March. Resulted in record </a:t>
            </a:r>
            <a:r>
              <a:rPr lang="en-US" dirty="0" err="1" smtClean="0"/>
              <a:t>streamflows</a:t>
            </a:r>
            <a:r>
              <a:rPr lang="en-US" dirty="0" smtClean="0"/>
              <a:t> for the month of March and saturated soil conditions.</a:t>
            </a:r>
            <a:endParaRPr lang="en-US" dirty="0" smtClean="0">
              <a:solidFill>
                <a:srgbClr val="FF0000"/>
              </a:solidFill>
            </a:endParaRPr>
          </a:p>
        </p:txBody>
      </p:sp>
      <p:pic>
        <p:nvPicPr>
          <p:cNvPr id="4" name="Picture 3"/>
          <p:cNvPicPr>
            <a:picLocks noChangeAspect="1"/>
          </p:cNvPicPr>
          <p:nvPr/>
        </p:nvPicPr>
        <p:blipFill rotWithShape="1">
          <a:blip r:embed="rId2"/>
          <a:srcRect l="6476" t="4968" r="27076" b="62371"/>
          <a:stretch/>
        </p:blipFill>
        <p:spPr>
          <a:xfrm>
            <a:off x="24406" y="900914"/>
            <a:ext cx="3047715" cy="2424802"/>
          </a:xfrm>
          <a:prstGeom prst="rect">
            <a:avLst/>
          </a:prstGeom>
          <a:ln>
            <a:solidFill>
              <a:schemeClr val="tx1"/>
            </a:solidFill>
          </a:ln>
        </p:spPr>
      </p:pic>
      <p:pic>
        <p:nvPicPr>
          <p:cNvPr id="6" name="Picture 5"/>
          <p:cNvPicPr>
            <a:picLocks noChangeAspect="1"/>
          </p:cNvPicPr>
          <p:nvPr/>
        </p:nvPicPr>
        <p:blipFill rotWithShape="1">
          <a:blip r:embed="rId3"/>
          <a:srcRect l="6249" t="4962" r="26891" b="62416"/>
          <a:stretch/>
        </p:blipFill>
        <p:spPr>
          <a:xfrm>
            <a:off x="6134904" y="914861"/>
            <a:ext cx="2885367" cy="2406466"/>
          </a:xfrm>
          <a:prstGeom prst="rect">
            <a:avLst/>
          </a:prstGeom>
          <a:ln>
            <a:solidFill>
              <a:schemeClr val="tx1"/>
            </a:solidFill>
          </a:ln>
        </p:spPr>
      </p:pic>
      <p:pic>
        <p:nvPicPr>
          <p:cNvPr id="14" name="Picture 13"/>
          <p:cNvPicPr>
            <a:picLocks noChangeAspect="1"/>
          </p:cNvPicPr>
          <p:nvPr/>
        </p:nvPicPr>
        <p:blipFill rotWithShape="1">
          <a:blip r:embed="rId4"/>
          <a:srcRect l="73458" t="4597" r="8455" b="66048"/>
          <a:stretch/>
        </p:blipFill>
        <p:spPr>
          <a:xfrm>
            <a:off x="2554609" y="900914"/>
            <a:ext cx="517512" cy="1317682"/>
          </a:xfrm>
          <a:prstGeom prst="rect">
            <a:avLst/>
          </a:prstGeom>
        </p:spPr>
      </p:pic>
      <p:pic>
        <p:nvPicPr>
          <p:cNvPr id="15" name="Picture 14"/>
          <p:cNvPicPr>
            <a:picLocks noChangeAspect="1"/>
          </p:cNvPicPr>
          <p:nvPr/>
        </p:nvPicPr>
        <p:blipFill rotWithShape="1">
          <a:blip r:embed="rId4"/>
          <a:srcRect l="73458" t="4597" r="8455" b="66048"/>
          <a:stretch/>
        </p:blipFill>
        <p:spPr>
          <a:xfrm>
            <a:off x="8564079" y="915105"/>
            <a:ext cx="456192" cy="1161551"/>
          </a:xfrm>
          <a:prstGeom prst="rect">
            <a:avLst/>
          </a:prstGeom>
        </p:spPr>
      </p:pic>
      <p:sp>
        <p:nvSpPr>
          <p:cNvPr id="16" name="TextBox 15"/>
          <p:cNvSpPr txBox="1"/>
          <p:nvPr/>
        </p:nvSpPr>
        <p:spPr>
          <a:xfrm>
            <a:off x="0" y="664198"/>
            <a:ext cx="2496022" cy="307777"/>
          </a:xfrm>
          <a:prstGeom prst="rect">
            <a:avLst/>
          </a:prstGeom>
          <a:noFill/>
        </p:spPr>
        <p:txBody>
          <a:bodyPr wrap="square" rtlCol="0">
            <a:spAutoFit/>
          </a:bodyPr>
          <a:lstStyle/>
          <a:p>
            <a:r>
              <a:rPr lang="en-US" sz="1400" dirty="0" smtClean="0"/>
              <a:t>Modeled March 1</a:t>
            </a:r>
            <a:r>
              <a:rPr lang="en-US" sz="1400" baseline="30000" dirty="0" smtClean="0"/>
              <a:t>st</a:t>
            </a:r>
            <a:r>
              <a:rPr lang="en-US" sz="1400" dirty="0" smtClean="0"/>
              <a:t>  Snow</a:t>
            </a:r>
            <a:endParaRPr lang="en-US" sz="1400" dirty="0"/>
          </a:p>
        </p:txBody>
      </p:sp>
      <p:pic>
        <p:nvPicPr>
          <p:cNvPr id="21" name="Picture 20"/>
          <p:cNvPicPr>
            <a:picLocks noChangeAspect="1"/>
          </p:cNvPicPr>
          <p:nvPr/>
        </p:nvPicPr>
        <p:blipFill rotWithShape="1">
          <a:blip r:embed="rId5"/>
          <a:srcRect l="17247" t="5893" r="26474" b="62695"/>
          <a:stretch/>
        </p:blipFill>
        <p:spPr>
          <a:xfrm>
            <a:off x="3146821" y="915105"/>
            <a:ext cx="2894705" cy="2410611"/>
          </a:xfrm>
          <a:prstGeom prst="rect">
            <a:avLst/>
          </a:prstGeom>
          <a:ln>
            <a:solidFill>
              <a:schemeClr val="tx1"/>
            </a:solidFill>
          </a:ln>
        </p:spPr>
      </p:pic>
      <p:pic>
        <p:nvPicPr>
          <p:cNvPr id="22" name="Picture 21"/>
          <p:cNvPicPr>
            <a:picLocks noChangeAspect="1"/>
          </p:cNvPicPr>
          <p:nvPr/>
        </p:nvPicPr>
        <p:blipFill rotWithShape="1">
          <a:blip r:embed="rId5"/>
          <a:srcRect l="73190" t="4586" r="8474" b="68724"/>
          <a:stretch/>
        </p:blipFill>
        <p:spPr>
          <a:xfrm>
            <a:off x="5495953" y="923130"/>
            <a:ext cx="545573" cy="1058826"/>
          </a:xfrm>
          <a:prstGeom prst="rect">
            <a:avLst/>
          </a:prstGeom>
        </p:spPr>
      </p:pic>
      <p:sp>
        <p:nvSpPr>
          <p:cNvPr id="23" name="TextBox 22"/>
          <p:cNvSpPr txBox="1"/>
          <p:nvPr/>
        </p:nvSpPr>
        <p:spPr>
          <a:xfrm>
            <a:off x="3090188" y="664198"/>
            <a:ext cx="3091408" cy="307777"/>
          </a:xfrm>
          <a:prstGeom prst="rect">
            <a:avLst/>
          </a:prstGeom>
          <a:noFill/>
        </p:spPr>
        <p:txBody>
          <a:bodyPr wrap="square" rtlCol="0">
            <a:spAutoFit/>
          </a:bodyPr>
          <a:lstStyle/>
          <a:p>
            <a:r>
              <a:rPr lang="en-US" sz="1400" dirty="0" smtClean="0"/>
              <a:t>March Max Temp Monthly Deviation</a:t>
            </a:r>
            <a:endParaRPr lang="en-US" sz="1400" dirty="0"/>
          </a:p>
        </p:txBody>
      </p:sp>
      <p:sp>
        <p:nvSpPr>
          <p:cNvPr id="25" name="TextBox 24"/>
          <p:cNvSpPr txBox="1"/>
          <p:nvPr/>
        </p:nvSpPr>
        <p:spPr>
          <a:xfrm>
            <a:off x="6134904" y="657671"/>
            <a:ext cx="2496022" cy="307777"/>
          </a:xfrm>
          <a:prstGeom prst="rect">
            <a:avLst/>
          </a:prstGeom>
          <a:noFill/>
        </p:spPr>
        <p:txBody>
          <a:bodyPr wrap="square" rtlCol="0">
            <a:spAutoFit/>
          </a:bodyPr>
          <a:lstStyle/>
          <a:p>
            <a:r>
              <a:rPr lang="en-US" sz="1400" dirty="0" smtClean="0"/>
              <a:t>Modeled April 1</a:t>
            </a:r>
            <a:r>
              <a:rPr lang="en-US" sz="1400" baseline="30000" dirty="0" smtClean="0"/>
              <a:t>st</a:t>
            </a:r>
            <a:r>
              <a:rPr lang="en-US" sz="1400" dirty="0" smtClean="0"/>
              <a:t>  Snow</a:t>
            </a:r>
            <a:endParaRPr lang="en-US" sz="1400" dirty="0"/>
          </a:p>
        </p:txBody>
      </p:sp>
      <p:sp>
        <p:nvSpPr>
          <p:cNvPr id="8" name="Oval 7"/>
          <p:cNvSpPr/>
          <p:nvPr/>
        </p:nvSpPr>
        <p:spPr>
          <a:xfrm rot="20409992">
            <a:off x="898771" y="1484923"/>
            <a:ext cx="810846" cy="1514246"/>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rot="20409992">
            <a:off x="6951787" y="1319533"/>
            <a:ext cx="810846" cy="1514246"/>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6"/>
          <a:srcRect l="5763" r="8094" b="64271"/>
          <a:stretch/>
        </p:blipFill>
        <p:spPr>
          <a:xfrm>
            <a:off x="111702" y="3972047"/>
            <a:ext cx="4514639" cy="2758953"/>
          </a:xfrm>
          <a:prstGeom prst="rect">
            <a:avLst/>
          </a:prstGeom>
        </p:spPr>
      </p:pic>
      <p:cxnSp>
        <p:nvCxnSpPr>
          <p:cNvPr id="20" name="Straight Arrow Connector 19"/>
          <p:cNvCxnSpPr/>
          <p:nvPr/>
        </p:nvCxnSpPr>
        <p:spPr>
          <a:xfrm flipH="1" flipV="1">
            <a:off x="1443613" y="5194048"/>
            <a:ext cx="3499618" cy="10582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66490" y="5652150"/>
            <a:ext cx="3504925" cy="954107"/>
          </a:xfrm>
          <a:prstGeom prst="rect">
            <a:avLst/>
          </a:prstGeom>
          <a:solidFill>
            <a:schemeClr val="bg1">
              <a:lumMod val="85000"/>
              <a:alpha val="39000"/>
            </a:schemeClr>
          </a:solidFill>
          <a:ln w="22225">
            <a:solidFill>
              <a:schemeClr val="tx1"/>
            </a:solidFill>
          </a:ln>
        </p:spPr>
        <p:txBody>
          <a:bodyPr wrap="square" rtlCol="0">
            <a:spAutoFit/>
          </a:bodyPr>
          <a:lstStyle/>
          <a:p>
            <a:r>
              <a:rPr lang="en-US" sz="1400" dirty="0" smtClean="0"/>
              <a:t>Lower elevation areas were saturated prior to runoff due to the melt of a significant low elevation snowpack and rain. </a:t>
            </a:r>
            <a:endParaRPr lang="en-US" sz="1400" dirty="0">
              <a:solidFill>
                <a:srgbClr val="FF0000"/>
              </a:solidFill>
            </a:endParaRPr>
          </a:p>
        </p:txBody>
      </p:sp>
    </p:spTree>
    <p:extLst>
      <p:ext uri="{BB962C8B-B14F-4D97-AF65-F5344CB8AC3E}">
        <p14:creationId xmlns:p14="http://schemas.microsoft.com/office/powerpoint/2010/main" val="33769442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60" y="0"/>
            <a:ext cx="8991490" cy="461665"/>
          </a:xfrm>
          <a:prstGeom prst="rect">
            <a:avLst/>
          </a:prstGeom>
          <a:noFill/>
        </p:spPr>
        <p:txBody>
          <a:bodyPr wrap="square" rtlCol="0">
            <a:spAutoFit/>
          </a:bodyPr>
          <a:lstStyle/>
          <a:p>
            <a:r>
              <a:rPr lang="en-US" sz="2400" b="1" dirty="0" smtClean="0"/>
              <a:t>March Weather Impacts:  Record March Runoff</a:t>
            </a:r>
            <a:endParaRPr lang="en-US" sz="2400" b="1" dirty="0"/>
          </a:p>
        </p:txBody>
      </p:sp>
      <p:pic>
        <p:nvPicPr>
          <p:cNvPr id="5" name="Picture 4"/>
          <p:cNvPicPr>
            <a:picLocks noChangeAspect="1"/>
          </p:cNvPicPr>
          <p:nvPr/>
        </p:nvPicPr>
        <p:blipFill>
          <a:blip r:embed="rId2"/>
          <a:stretch>
            <a:fillRect/>
          </a:stretch>
        </p:blipFill>
        <p:spPr>
          <a:xfrm>
            <a:off x="12860" y="805398"/>
            <a:ext cx="5104824" cy="6057900"/>
          </a:xfrm>
          <a:prstGeom prst="rect">
            <a:avLst/>
          </a:prstGeom>
        </p:spPr>
      </p:pic>
      <p:sp>
        <p:nvSpPr>
          <p:cNvPr id="6" name="TextBox 5"/>
          <p:cNvSpPr txBox="1"/>
          <p:nvPr/>
        </p:nvSpPr>
        <p:spPr>
          <a:xfrm>
            <a:off x="1346355" y="2041947"/>
            <a:ext cx="1279515" cy="523220"/>
          </a:xfrm>
          <a:prstGeom prst="rect">
            <a:avLst/>
          </a:prstGeom>
          <a:noFill/>
        </p:spPr>
        <p:txBody>
          <a:bodyPr wrap="square" rtlCol="0">
            <a:spAutoFit/>
          </a:bodyPr>
          <a:lstStyle/>
          <a:p>
            <a:r>
              <a:rPr lang="en-US" sz="1400" b="1" i="1" dirty="0" smtClean="0"/>
              <a:t>Upper Green </a:t>
            </a:r>
          </a:p>
          <a:p>
            <a:pPr algn="ctr"/>
            <a:r>
              <a:rPr lang="en-US" sz="1400" b="1" i="1" dirty="0" smtClean="0"/>
              <a:t>375%</a:t>
            </a:r>
            <a:endParaRPr lang="en-US" sz="1400" b="1" i="1" dirty="0"/>
          </a:p>
        </p:txBody>
      </p:sp>
      <p:sp>
        <p:nvSpPr>
          <p:cNvPr id="7" name="TextBox 6"/>
          <p:cNvSpPr txBox="1"/>
          <p:nvPr/>
        </p:nvSpPr>
        <p:spPr>
          <a:xfrm>
            <a:off x="2492189" y="2565167"/>
            <a:ext cx="1260796" cy="523220"/>
          </a:xfrm>
          <a:prstGeom prst="rect">
            <a:avLst/>
          </a:prstGeom>
          <a:noFill/>
        </p:spPr>
        <p:txBody>
          <a:bodyPr wrap="square" rtlCol="0">
            <a:spAutoFit/>
          </a:bodyPr>
          <a:lstStyle/>
          <a:p>
            <a:pPr algn="ctr"/>
            <a:r>
              <a:rPr lang="en-US" sz="1400" b="1" i="1" dirty="0" smtClean="0"/>
              <a:t>Yampa</a:t>
            </a:r>
          </a:p>
          <a:p>
            <a:pPr algn="ctr"/>
            <a:r>
              <a:rPr lang="en-US" sz="1400" b="1" i="1" dirty="0" smtClean="0"/>
              <a:t> 135%</a:t>
            </a:r>
            <a:endParaRPr lang="en-US" sz="1400" b="1" i="1" dirty="0"/>
          </a:p>
        </p:txBody>
      </p:sp>
      <p:sp>
        <p:nvSpPr>
          <p:cNvPr id="8" name="TextBox 7"/>
          <p:cNvSpPr txBox="1"/>
          <p:nvPr/>
        </p:nvSpPr>
        <p:spPr>
          <a:xfrm>
            <a:off x="916285" y="2937546"/>
            <a:ext cx="1088922" cy="523220"/>
          </a:xfrm>
          <a:prstGeom prst="rect">
            <a:avLst/>
          </a:prstGeom>
          <a:noFill/>
        </p:spPr>
        <p:txBody>
          <a:bodyPr wrap="square" rtlCol="0">
            <a:spAutoFit/>
          </a:bodyPr>
          <a:lstStyle/>
          <a:p>
            <a:pPr algn="ctr"/>
            <a:r>
              <a:rPr lang="en-US" sz="1400" b="1" i="1" dirty="0" smtClean="0"/>
              <a:t>Duchesne</a:t>
            </a:r>
          </a:p>
          <a:p>
            <a:pPr algn="ctr"/>
            <a:r>
              <a:rPr lang="en-US" sz="1400" b="1" i="1" dirty="0" smtClean="0"/>
              <a:t>  190%</a:t>
            </a:r>
            <a:endParaRPr lang="en-US" sz="1400" b="1" i="1" dirty="0"/>
          </a:p>
        </p:txBody>
      </p:sp>
      <p:sp>
        <p:nvSpPr>
          <p:cNvPr id="9" name="TextBox 8"/>
          <p:cNvSpPr txBox="1"/>
          <p:nvPr/>
        </p:nvSpPr>
        <p:spPr>
          <a:xfrm>
            <a:off x="3074845" y="3515945"/>
            <a:ext cx="1260796" cy="523220"/>
          </a:xfrm>
          <a:prstGeom prst="rect">
            <a:avLst/>
          </a:prstGeom>
          <a:noFill/>
        </p:spPr>
        <p:txBody>
          <a:bodyPr wrap="square" rtlCol="0">
            <a:spAutoFit/>
          </a:bodyPr>
          <a:lstStyle/>
          <a:p>
            <a:pPr algn="ctr"/>
            <a:r>
              <a:rPr lang="en-US" sz="1400" b="1" i="1" dirty="0" smtClean="0"/>
              <a:t>Colorado</a:t>
            </a:r>
          </a:p>
          <a:p>
            <a:pPr algn="ctr"/>
            <a:r>
              <a:rPr lang="en-US" sz="1400" b="1" i="1" dirty="0" smtClean="0"/>
              <a:t> 130%</a:t>
            </a:r>
            <a:endParaRPr lang="en-US" sz="1400" b="1" i="1" dirty="0"/>
          </a:p>
        </p:txBody>
      </p:sp>
      <p:sp>
        <p:nvSpPr>
          <p:cNvPr id="10" name="TextBox 9"/>
          <p:cNvSpPr txBox="1"/>
          <p:nvPr/>
        </p:nvSpPr>
        <p:spPr>
          <a:xfrm>
            <a:off x="591825" y="5224700"/>
            <a:ext cx="1260796" cy="523220"/>
          </a:xfrm>
          <a:prstGeom prst="rect">
            <a:avLst/>
          </a:prstGeom>
          <a:noFill/>
        </p:spPr>
        <p:txBody>
          <a:bodyPr wrap="square" rtlCol="0">
            <a:spAutoFit/>
          </a:bodyPr>
          <a:lstStyle/>
          <a:p>
            <a:pPr algn="ctr"/>
            <a:r>
              <a:rPr lang="en-US" sz="1400" b="1" i="1" dirty="0" smtClean="0"/>
              <a:t>Lake Powell</a:t>
            </a:r>
          </a:p>
          <a:p>
            <a:pPr algn="ctr"/>
            <a:r>
              <a:rPr lang="en-US" sz="1400" b="1" i="1" dirty="0" smtClean="0"/>
              <a:t> 167%</a:t>
            </a:r>
            <a:endParaRPr lang="en-US" sz="1400" b="1" i="1" dirty="0"/>
          </a:p>
        </p:txBody>
      </p:sp>
      <p:sp>
        <p:nvSpPr>
          <p:cNvPr id="11" name="TextBox 10"/>
          <p:cNvSpPr txBox="1"/>
          <p:nvPr/>
        </p:nvSpPr>
        <p:spPr>
          <a:xfrm>
            <a:off x="2874324" y="4191565"/>
            <a:ext cx="1260796" cy="523220"/>
          </a:xfrm>
          <a:prstGeom prst="rect">
            <a:avLst/>
          </a:prstGeom>
          <a:noFill/>
        </p:spPr>
        <p:txBody>
          <a:bodyPr wrap="square" rtlCol="0">
            <a:spAutoFit/>
          </a:bodyPr>
          <a:lstStyle/>
          <a:p>
            <a:pPr algn="ctr"/>
            <a:r>
              <a:rPr lang="en-US" sz="1400" b="1" i="1" dirty="0" smtClean="0"/>
              <a:t>Gunnison</a:t>
            </a:r>
          </a:p>
          <a:p>
            <a:pPr algn="ctr"/>
            <a:r>
              <a:rPr lang="en-US" sz="1400" b="1" i="1" dirty="0" smtClean="0"/>
              <a:t> 120%</a:t>
            </a:r>
            <a:endParaRPr lang="en-US" sz="1400" b="1" i="1" dirty="0"/>
          </a:p>
        </p:txBody>
      </p:sp>
      <p:sp>
        <p:nvSpPr>
          <p:cNvPr id="12" name="TextBox 11"/>
          <p:cNvSpPr txBox="1"/>
          <p:nvPr/>
        </p:nvSpPr>
        <p:spPr>
          <a:xfrm>
            <a:off x="2157800" y="4672836"/>
            <a:ext cx="1260796" cy="523220"/>
          </a:xfrm>
          <a:prstGeom prst="rect">
            <a:avLst/>
          </a:prstGeom>
          <a:noFill/>
        </p:spPr>
        <p:txBody>
          <a:bodyPr wrap="square" rtlCol="0">
            <a:spAutoFit/>
          </a:bodyPr>
          <a:lstStyle/>
          <a:p>
            <a:pPr algn="ctr"/>
            <a:r>
              <a:rPr lang="en-US" sz="1400" b="1" i="1" dirty="0" smtClean="0"/>
              <a:t>Dolores</a:t>
            </a:r>
          </a:p>
          <a:p>
            <a:pPr algn="ctr"/>
            <a:r>
              <a:rPr lang="en-US" sz="1400" b="1" i="1" dirty="0" smtClean="0"/>
              <a:t> 140%</a:t>
            </a:r>
            <a:endParaRPr lang="en-US" sz="1400" b="1" i="1" dirty="0"/>
          </a:p>
        </p:txBody>
      </p:sp>
      <p:sp>
        <p:nvSpPr>
          <p:cNvPr id="13" name="TextBox 12"/>
          <p:cNvSpPr txBox="1"/>
          <p:nvPr/>
        </p:nvSpPr>
        <p:spPr>
          <a:xfrm>
            <a:off x="2243926" y="5560448"/>
            <a:ext cx="1260796" cy="523220"/>
          </a:xfrm>
          <a:prstGeom prst="rect">
            <a:avLst/>
          </a:prstGeom>
          <a:noFill/>
        </p:spPr>
        <p:txBody>
          <a:bodyPr wrap="square" rtlCol="0">
            <a:spAutoFit/>
          </a:bodyPr>
          <a:lstStyle/>
          <a:p>
            <a:pPr algn="ctr"/>
            <a:r>
              <a:rPr lang="en-US" sz="1400" b="1" i="1" dirty="0" smtClean="0"/>
              <a:t>San Juan</a:t>
            </a:r>
          </a:p>
          <a:p>
            <a:pPr algn="ctr"/>
            <a:r>
              <a:rPr lang="en-US" sz="1400" b="1" i="1" dirty="0" smtClean="0"/>
              <a:t> 190%</a:t>
            </a:r>
            <a:endParaRPr lang="en-US" sz="1400" b="1" i="1" dirty="0"/>
          </a:p>
        </p:txBody>
      </p:sp>
      <p:sp>
        <p:nvSpPr>
          <p:cNvPr id="14" name="TextBox 13"/>
          <p:cNvSpPr txBox="1"/>
          <p:nvPr/>
        </p:nvSpPr>
        <p:spPr>
          <a:xfrm>
            <a:off x="5805563" y="929224"/>
            <a:ext cx="2673615" cy="369332"/>
          </a:xfrm>
          <a:prstGeom prst="rect">
            <a:avLst/>
          </a:prstGeom>
          <a:noFill/>
        </p:spPr>
        <p:txBody>
          <a:bodyPr wrap="square" rtlCol="0">
            <a:spAutoFit/>
          </a:bodyPr>
          <a:lstStyle/>
          <a:p>
            <a:r>
              <a:rPr lang="en-US" dirty="0" smtClean="0"/>
              <a:t>Notable March Volumes</a:t>
            </a:r>
            <a:endParaRPr lang="en-US" dirty="0"/>
          </a:p>
        </p:txBody>
      </p:sp>
      <p:sp>
        <p:nvSpPr>
          <p:cNvPr id="15" name="TextBox 14"/>
          <p:cNvSpPr txBox="1"/>
          <p:nvPr/>
        </p:nvSpPr>
        <p:spPr>
          <a:xfrm>
            <a:off x="5117684" y="1752258"/>
            <a:ext cx="3924862" cy="3046987"/>
          </a:xfrm>
          <a:prstGeom prst="rect">
            <a:avLst/>
          </a:prstGeom>
          <a:noFill/>
        </p:spPr>
        <p:txBody>
          <a:bodyPr wrap="square" rtlCol="0">
            <a:spAutoFit/>
          </a:bodyPr>
          <a:lstStyle/>
          <a:p>
            <a:r>
              <a:rPr lang="en-US" sz="1200" dirty="0" err="1" smtClean="0"/>
              <a:t>Fontenelle</a:t>
            </a:r>
            <a:r>
              <a:rPr lang="en-US" sz="1200" dirty="0" smtClean="0"/>
              <a:t> (1/52)*		180 / 343%</a:t>
            </a:r>
            <a:r>
              <a:rPr lang="en-US" sz="1200" dirty="0"/>
              <a:t>	</a:t>
            </a:r>
            <a:r>
              <a:rPr lang="en-US" sz="1200" dirty="0" smtClean="0"/>
              <a:t>  99	(1986)</a:t>
            </a:r>
          </a:p>
          <a:p>
            <a:r>
              <a:rPr lang="en-US" sz="1200" dirty="0" smtClean="0"/>
              <a:t>Flaming Gorge (1/55)*	400 / 392%	237	(1997)</a:t>
            </a:r>
          </a:p>
          <a:p>
            <a:endParaRPr lang="en-US" sz="1200" dirty="0" smtClean="0"/>
          </a:p>
          <a:p>
            <a:r>
              <a:rPr lang="en-US" sz="1200" dirty="0" smtClean="0"/>
              <a:t>Granby (1/90)*	  	  9.7 / 206%</a:t>
            </a:r>
            <a:r>
              <a:rPr lang="en-US" sz="1200" dirty="0"/>
              <a:t>	</a:t>
            </a:r>
            <a:r>
              <a:rPr lang="en-US" sz="1200" dirty="0" smtClean="0"/>
              <a:t>  9.1 	(2015)</a:t>
            </a:r>
          </a:p>
          <a:p>
            <a:r>
              <a:rPr lang="en-US" sz="1200" dirty="0" smtClean="0"/>
              <a:t>Willow Creek (1/98)*	  3.1 / 254%</a:t>
            </a:r>
            <a:r>
              <a:rPr lang="en-US" sz="1200" dirty="0"/>
              <a:t>	</a:t>
            </a:r>
            <a:r>
              <a:rPr lang="en-US" sz="1200" dirty="0" smtClean="0"/>
              <a:t>  2.3	(1920)</a:t>
            </a:r>
          </a:p>
          <a:p>
            <a:r>
              <a:rPr lang="en-US" sz="1200" dirty="0" smtClean="0"/>
              <a:t>Green </a:t>
            </a:r>
            <a:r>
              <a:rPr lang="en-US" sz="1200" dirty="0" err="1" smtClean="0"/>
              <a:t>Mtn</a:t>
            </a:r>
            <a:r>
              <a:rPr lang="en-US" sz="1200" dirty="0" smtClean="0"/>
              <a:t> (1/80)*		14.9 / 153%	14.4	(2015)</a:t>
            </a:r>
          </a:p>
          <a:p>
            <a:r>
              <a:rPr lang="en-US" sz="1200" dirty="0" err="1" smtClean="0"/>
              <a:t>Colo-Kremmling</a:t>
            </a:r>
            <a:r>
              <a:rPr lang="en-US" sz="1200" dirty="0" smtClean="0"/>
              <a:t> (1/55)*	  52 /  167%	   52	(2015)</a:t>
            </a:r>
          </a:p>
          <a:p>
            <a:endParaRPr lang="en-US" sz="1200" dirty="0"/>
          </a:p>
          <a:p>
            <a:r>
              <a:rPr lang="en-US" sz="1200" dirty="0" smtClean="0"/>
              <a:t>Blue Mesa (1/49)*		  70 / 193%	   55	(1951)</a:t>
            </a:r>
          </a:p>
          <a:p>
            <a:r>
              <a:rPr lang="en-US" sz="1200" dirty="0" err="1" smtClean="0"/>
              <a:t>Mcphee</a:t>
            </a:r>
            <a:r>
              <a:rPr lang="en-US" sz="1200" dirty="0" smtClean="0"/>
              <a:t>(2/37)		  57 / 270%	   59	(1997)</a:t>
            </a:r>
          </a:p>
          <a:p>
            <a:endParaRPr lang="en-US" sz="1200" dirty="0"/>
          </a:p>
          <a:p>
            <a:r>
              <a:rPr lang="en-US" sz="1200" dirty="0" err="1" smtClean="0"/>
              <a:t>Vallecito</a:t>
            </a:r>
            <a:r>
              <a:rPr lang="en-US" sz="1200" dirty="0" smtClean="0"/>
              <a:t> (1/76)*		   24 / 285%	  16	(2007)</a:t>
            </a:r>
          </a:p>
          <a:p>
            <a:r>
              <a:rPr lang="en-US" sz="1200" dirty="0" smtClean="0"/>
              <a:t>Navajo (4/47)		 177 / 191%	198	(1995)</a:t>
            </a:r>
          </a:p>
          <a:p>
            <a:r>
              <a:rPr lang="en-US" sz="1200" dirty="0" smtClean="0"/>
              <a:t>Lemon Res(1/54)*		  4.1 / 259%	 3.8	(1989)</a:t>
            </a:r>
          </a:p>
          <a:p>
            <a:endParaRPr lang="en-US" sz="1200" dirty="0"/>
          </a:p>
          <a:p>
            <a:r>
              <a:rPr lang="en-US" sz="1200" dirty="0" smtClean="0"/>
              <a:t>Lake Powell(3/54)		1109 / 167%	1141	(1985)</a:t>
            </a:r>
            <a:endParaRPr lang="en-US" sz="1200" dirty="0"/>
          </a:p>
        </p:txBody>
      </p:sp>
      <p:sp>
        <p:nvSpPr>
          <p:cNvPr id="16" name="TextBox 15"/>
          <p:cNvSpPr txBox="1"/>
          <p:nvPr/>
        </p:nvSpPr>
        <p:spPr>
          <a:xfrm>
            <a:off x="5117684" y="1371133"/>
            <a:ext cx="4026316" cy="261610"/>
          </a:xfrm>
          <a:prstGeom prst="rect">
            <a:avLst/>
          </a:prstGeom>
          <a:noFill/>
        </p:spPr>
        <p:txBody>
          <a:bodyPr wrap="square" rtlCol="0">
            <a:spAutoFit/>
          </a:bodyPr>
          <a:lstStyle/>
          <a:p>
            <a:r>
              <a:rPr lang="en-US" sz="1100" dirty="0" smtClean="0"/>
              <a:t>Site (Rank/POR) </a:t>
            </a:r>
            <a:r>
              <a:rPr lang="mr-IN" sz="1100" dirty="0" smtClean="0"/>
              <a:t>–</a:t>
            </a:r>
            <a:r>
              <a:rPr lang="en-US" sz="1100" dirty="0" smtClean="0"/>
              <a:t> Mar </a:t>
            </a:r>
            <a:r>
              <a:rPr lang="en-US" sz="1100" dirty="0" err="1" smtClean="0"/>
              <a:t>Vol</a:t>
            </a:r>
            <a:r>
              <a:rPr lang="en-US" sz="1100" dirty="0" smtClean="0"/>
              <a:t> KAF / % </a:t>
            </a:r>
            <a:r>
              <a:rPr lang="en-US" sz="1100" dirty="0" err="1" smtClean="0"/>
              <a:t>Avg</a:t>
            </a:r>
            <a:r>
              <a:rPr lang="en-US" sz="1100" dirty="0" smtClean="0"/>
              <a:t> </a:t>
            </a:r>
            <a:r>
              <a:rPr lang="mr-IN" sz="1100" dirty="0" smtClean="0"/>
              <a:t>–</a:t>
            </a:r>
            <a:r>
              <a:rPr lang="en-US" sz="1100" dirty="0" smtClean="0"/>
              <a:t> old record (year)</a:t>
            </a:r>
            <a:endParaRPr lang="en-US" sz="1100" dirty="0"/>
          </a:p>
        </p:txBody>
      </p:sp>
      <p:sp>
        <p:nvSpPr>
          <p:cNvPr id="17" name="TextBox 16"/>
          <p:cNvSpPr txBox="1"/>
          <p:nvPr/>
        </p:nvSpPr>
        <p:spPr>
          <a:xfrm>
            <a:off x="5117684" y="5747116"/>
            <a:ext cx="4026316" cy="523220"/>
          </a:xfrm>
          <a:prstGeom prst="rect">
            <a:avLst/>
          </a:prstGeom>
          <a:noFill/>
        </p:spPr>
        <p:txBody>
          <a:bodyPr wrap="square" rtlCol="0">
            <a:spAutoFit/>
          </a:bodyPr>
          <a:lstStyle/>
          <a:p>
            <a:r>
              <a:rPr lang="en-US" sz="1400" dirty="0"/>
              <a:t>	</a:t>
            </a:r>
            <a:r>
              <a:rPr lang="en-US" sz="1400" dirty="0" smtClean="0"/>
              <a:t>Many more sites in top 2 or 3 of record</a:t>
            </a:r>
          </a:p>
          <a:p>
            <a:endParaRPr lang="en-US" sz="1400" dirty="0"/>
          </a:p>
        </p:txBody>
      </p:sp>
      <p:sp>
        <p:nvSpPr>
          <p:cNvPr id="18" name="TextBox 17"/>
          <p:cNvSpPr txBox="1"/>
          <p:nvPr/>
        </p:nvSpPr>
        <p:spPr>
          <a:xfrm>
            <a:off x="2492189" y="1040755"/>
            <a:ext cx="2625495" cy="923330"/>
          </a:xfrm>
          <a:prstGeom prst="rect">
            <a:avLst/>
          </a:prstGeom>
          <a:noFill/>
        </p:spPr>
        <p:txBody>
          <a:bodyPr wrap="square" rtlCol="0">
            <a:spAutoFit/>
          </a:bodyPr>
          <a:lstStyle/>
          <a:p>
            <a:pPr algn="ctr"/>
            <a:r>
              <a:rPr lang="en-US" dirty="0" smtClean="0"/>
              <a:t>River Basin % average </a:t>
            </a:r>
            <a:r>
              <a:rPr lang="en-US" dirty="0" err="1" smtClean="0"/>
              <a:t>streamflow</a:t>
            </a:r>
            <a:r>
              <a:rPr lang="en-US" dirty="0" smtClean="0"/>
              <a:t> for March</a:t>
            </a:r>
          </a:p>
          <a:p>
            <a:pPr algn="ctr"/>
            <a:r>
              <a:rPr lang="en-US" dirty="0" smtClean="0"/>
              <a:t>(approximate)</a:t>
            </a:r>
            <a:endParaRPr lang="en-US" dirty="0"/>
          </a:p>
        </p:txBody>
      </p:sp>
      <p:sp>
        <p:nvSpPr>
          <p:cNvPr id="20" name="TextBox 19"/>
          <p:cNvSpPr txBox="1"/>
          <p:nvPr/>
        </p:nvSpPr>
        <p:spPr>
          <a:xfrm>
            <a:off x="5289935" y="6578714"/>
            <a:ext cx="3940001" cy="246221"/>
          </a:xfrm>
          <a:prstGeom prst="rect">
            <a:avLst/>
          </a:prstGeom>
          <a:noFill/>
        </p:spPr>
        <p:txBody>
          <a:bodyPr wrap="square" rtlCol="0">
            <a:spAutoFit/>
          </a:bodyPr>
          <a:lstStyle/>
          <a:p>
            <a:r>
              <a:rPr lang="en-US" sz="1000" b="1" i="1" dirty="0" smtClean="0"/>
              <a:t>Data is provisional </a:t>
            </a:r>
            <a:r>
              <a:rPr lang="mr-IN" sz="1000" b="1" i="1" dirty="0" smtClean="0"/>
              <a:t>–</a:t>
            </a:r>
            <a:r>
              <a:rPr lang="en-US" sz="1000" b="1" i="1" dirty="0" smtClean="0"/>
              <a:t> not all basin stream flow sites included</a:t>
            </a:r>
            <a:endParaRPr lang="en-US" sz="1000" b="1" i="1" dirty="0"/>
          </a:p>
        </p:txBody>
      </p:sp>
    </p:spTree>
    <p:extLst>
      <p:ext uri="{BB962C8B-B14F-4D97-AF65-F5344CB8AC3E}">
        <p14:creationId xmlns:p14="http://schemas.microsoft.com/office/powerpoint/2010/main" val="24432835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018" y="89708"/>
            <a:ext cx="8952167" cy="523220"/>
          </a:xfrm>
          <a:prstGeom prst="rect">
            <a:avLst/>
          </a:prstGeom>
          <a:noFill/>
        </p:spPr>
        <p:txBody>
          <a:bodyPr wrap="square" rtlCol="0">
            <a:spAutoFit/>
          </a:bodyPr>
          <a:lstStyle/>
          <a:p>
            <a:r>
              <a:rPr lang="en-US" sz="2800" dirty="0" smtClean="0"/>
              <a:t>2017 Water Supply Review / Verification Webinar</a:t>
            </a:r>
            <a:endParaRPr lang="en-US" sz="2800" dirty="0"/>
          </a:p>
        </p:txBody>
      </p:sp>
      <p:sp>
        <p:nvSpPr>
          <p:cNvPr id="3" name="TextBox 2"/>
          <p:cNvSpPr txBox="1"/>
          <p:nvPr/>
        </p:nvSpPr>
        <p:spPr>
          <a:xfrm>
            <a:off x="434321" y="782051"/>
            <a:ext cx="8614864" cy="1384995"/>
          </a:xfrm>
          <a:prstGeom prst="rect">
            <a:avLst/>
          </a:prstGeom>
          <a:noFill/>
        </p:spPr>
        <p:txBody>
          <a:bodyPr wrap="square" rtlCol="0">
            <a:spAutoFit/>
          </a:bodyPr>
          <a:lstStyle/>
          <a:p>
            <a:r>
              <a:rPr lang="en-US" sz="2000" b="1" dirty="0" smtClean="0"/>
              <a:t>Why Do Verification?    </a:t>
            </a:r>
          </a:p>
          <a:p>
            <a:endParaRPr lang="en-US" sz="2400" b="1" dirty="0" smtClean="0"/>
          </a:p>
          <a:p>
            <a:r>
              <a:rPr lang="en-US" sz="2000" b="1" dirty="0"/>
              <a:t> </a:t>
            </a:r>
            <a:r>
              <a:rPr lang="en-US" sz="2000" b="1" dirty="0" smtClean="0"/>
              <a:t>                                 It’s a path to improvement</a:t>
            </a:r>
          </a:p>
          <a:p>
            <a:r>
              <a:rPr lang="en-US" sz="2000" b="1" dirty="0" smtClean="0"/>
              <a:t>    Reviewing the season helps us know where to focus efforts</a:t>
            </a:r>
          </a:p>
        </p:txBody>
      </p:sp>
      <p:sp>
        <p:nvSpPr>
          <p:cNvPr id="5" name="TextBox 4"/>
          <p:cNvSpPr txBox="1"/>
          <p:nvPr/>
        </p:nvSpPr>
        <p:spPr>
          <a:xfrm>
            <a:off x="726318" y="2453220"/>
            <a:ext cx="8102722" cy="3970318"/>
          </a:xfrm>
          <a:prstGeom prst="rect">
            <a:avLst/>
          </a:prstGeom>
          <a:noFill/>
        </p:spPr>
        <p:txBody>
          <a:bodyPr wrap="square" rtlCol="0">
            <a:spAutoFit/>
          </a:bodyPr>
          <a:lstStyle/>
          <a:p>
            <a:r>
              <a:rPr lang="en-US" b="1" i="1" dirty="0" smtClean="0"/>
              <a:t>Primary sources of error in the forecast:</a:t>
            </a:r>
          </a:p>
          <a:p>
            <a:endParaRPr lang="en-US" dirty="0"/>
          </a:p>
          <a:p>
            <a:r>
              <a:rPr lang="en-US" dirty="0" smtClean="0"/>
              <a:t>	Future weather (largest uncertainty and impact)</a:t>
            </a:r>
          </a:p>
          <a:p>
            <a:r>
              <a:rPr lang="en-US" dirty="0"/>
              <a:t>	</a:t>
            </a:r>
            <a:r>
              <a:rPr lang="en-US" dirty="0" smtClean="0"/>
              <a:t>		Hydrology model uses climatology going forward</a:t>
            </a:r>
          </a:p>
          <a:p>
            <a:r>
              <a:rPr lang="en-US" dirty="0"/>
              <a:t>	</a:t>
            </a:r>
            <a:r>
              <a:rPr lang="en-US" dirty="0" smtClean="0"/>
              <a:t>		Extreme future weather results in largest forecast errors </a:t>
            </a:r>
          </a:p>
          <a:p>
            <a:endParaRPr lang="en-US" dirty="0"/>
          </a:p>
          <a:p>
            <a:r>
              <a:rPr lang="en-US" dirty="0" smtClean="0"/>
              <a:t>	Data Issues (impact model states such as snowpack)</a:t>
            </a:r>
          </a:p>
          <a:p>
            <a:r>
              <a:rPr lang="en-US" dirty="0"/>
              <a:t>	</a:t>
            </a:r>
            <a:r>
              <a:rPr lang="en-US" dirty="0" smtClean="0"/>
              <a:t>		Bad data quality, non-functioning gages, network outages</a:t>
            </a:r>
          </a:p>
          <a:p>
            <a:r>
              <a:rPr lang="en-US" dirty="0"/>
              <a:t>	</a:t>
            </a:r>
            <a:r>
              <a:rPr lang="en-US" dirty="0" smtClean="0"/>
              <a:t>		Data availability, network density</a:t>
            </a:r>
          </a:p>
          <a:p>
            <a:r>
              <a:rPr lang="en-US" dirty="0"/>
              <a:t>	</a:t>
            </a:r>
          </a:p>
          <a:p>
            <a:r>
              <a:rPr lang="en-US" dirty="0" smtClean="0"/>
              <a:t>	Model calibration limitations</a:t>
            </a:r>
          </a:p>
          <a:p>
            <a:r>
              <a:rPr lang="en-US" dirty="0"/>
              <a:t>	</a:t>
            </a:r>
            <a:r>
              <a:rPr lang="en-US" dirty="0" smtClean="0"/>
              <a:t>		Quality / availability of historical data</a:t>
            </a:r>
          </a:p>
          <a:p>
            <a:r>
              <a:rPr lang="en-US" dirty="0"/>
              <a:t>	</a:t>
            </a:r>
            <a:r>
              <a:rPr lang="en-US" dirty="0" smtClean="0"/>
              <a:t>		Unknown / </a:t>
            </a:r>
            <a:r>
              <a:rPr lang="en-US" dirty="0" err="1" smtClean="0"/>
              <a:t>Ungaged</a:t>
            </a:r>
            <a:r>
              <a:rPr lang="en-US" dirty="0" smtClean="0"/>
              <a:t> Diversions </a:t>
            </a:r>
          </a:p>
          <a:p>
            <a:r>
              <a:rPr lang="en-US" dirty="0"/>
              <a:t>	</a:t>
            </a:r>
            <a:r>
              <a:rPr lang="en-US" dirty="0" smtClean="0"/>
              <a:t>		Changes in the river basin</a:t>
            </a:r>
          </a:p>
        </p:txBody>
      </p:sp>
    </p:spTree>
    <p:extLst>
      <p:ext uri="{BB962C8B-B14F-4D97-AF65-F5344CB8AC3E}">
        <p14:creationId xmlns:p14="http://schemas.microsoft.com/office/powerpoint/2010/main" val="4464987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rchobs.png"/>
          <p:cNvPicPr>
            <a:picLocks noChangeAspect="1"/>
          </p:cNvPicPr>
          <p:nvPr/>
        </p:nvPicPr>
        <p:blipFill rotWithShape="1">
          <a:blip r:embed="rId3">
            <a:extLst>
              <a:ext uri="{28A0092B-C50C-407E-A947-70E740481C1C}">
                <a14:useLocalDpi xmlns:a14="http://schemas.microsoft.com/office/drawing/2010/main" val="0"/>
              </a:ext>
            </a:extLst>
          </a:blip>
          <a:srcRect l="8102" t="3949" r="30336" b="2330"/>
          <a:stretch/>
        </p:blipFill>
        <p:spPr>
          <a:xfrm>
            <a:off x="87247" y="891192"/>
            <a:ext cx="4595452" cy="5966808"/>
          </a:xfrm>
          <a:prstGeom prst="rect">
            <a:avLst/>
          </a:prstGeom>
        </p:spPr>
      </p:pic>
      <p:sp>
        <p:nvSpPr>
          <p:cNvPr id="15" name="TextBox 14"/>
          <p:cNvSpPr txBox="1"/>
          <p:nvPr/>
        </p:nvSpPr>
        <p:spPr>
          <a:xfrm>
            <a:off x="148992" y="6612317"/>
            <a:ext cx="3940001" cy="246221"/>
          </a:xfrm>
          <a:prstGeom prst="rect">
            <a:avLst/>
          </a:prstGeom>
          <a:noFill/>
        </p:spPr>
        <p:txBody>
          <a:bodyPr wrap="square" rtlCol="0">
            <a:spAutoFit/>
          </a:bodyPr>
          <a:lstStyle/>
          <a:p>
            <a:r>
              <a:rPr lang="en-US" sz="1000" b="1" i="1" dirty="0" smtClean="0"/>
              <a:t>Data is provisional</a:t>
            </a:r>
            <a:endParaRPr lang="en-US" sz="1000" b="1" i="1" dirty="0"/>
          </a:p>
        </p:txBody>
      </p:sp>
      <p:sp>
        <p:nvSpPr>
          <p:cNvPr id="16" name="TextBox 15"/>
          <p:cNvSpPr txBox="1"/>
          <p:nvPr/>
        </p:nvSpPr>
        <p:spPr>
          <a:xfrm>
            <a:off x="1977605" y="1429988"/>
            <a:ext cx="3024573" cy="369332"/>
          </a:xfrm>
          <a:prstGeom prst="rect">
            <a:avLst/>
          </a:prstGeom>
          <a:noFill/>
        </p:spPr>
        <p:txBody>
          <a:bodyPr wrap="square" rtlCol="0">
            <a:spAutoFit/>
          </a:bodyPr>
          <a:lstStyle/>
          <a:p>
            <a:endParaRPr lang="en-US" dirty="0"/>
          </a:p>
        </p:txBody>
      </p:sp>
      <p:pic>
        <p:nvPicPr>
          <p:cNvPr id="18" name="Picture 17" descr="marchobs.png"/>
          <p:cNvPicPr>
            <a:picLocks noChangeAspect="1"/>
          </p:cNvPicPr>
          <p:nvPr/>
        </p:nvPicPr>
        <p:blipFill rotWithShape="1">
          <a:blip r:embed="rId3">
            <a:extLst>
              <a:ext uri="{28A0092B-C50C-407E-A947-70E740481C1C}">
                <a14:useLocalDpi xmlns:a14="http://schemas.microsoft.com/office/drawing/2010/main" val="0"/>
              </a:ext>
            </a:extLst>
          </a:blip>
          <a:srcRect l="83178" t="29883" r="1754" b="26673"/>
          <a:stretch/>
        </p:blipFill>
        <p:spPr>
          <a:xfrm>
            <a:off x="87247" y="895400"/>
            <a:ext cx="987226" cy="2729045"/>
          </a:xfrm>
          <a:prstGeom prst="rect">
            <a:avLst/>
          </a:prstGeom>
        </p:spPr>
      </p:pic>
      <p:sp>
        <p:nvSpPr>
          <p:cNvPr id="19" name="TextBox 18"/>
          <p:cNvSpPr txBox="1"/>
          <p:nvPr/>
        </p:nvSpPr>
        <p:spPr>
          <a:xfrm>
            <a:off x="87247" y="587623"/>
            <a:ext cx="5002178" cy="307777"/>
          </a:xfrm>
          <a:prstGeom prst="rect">
            <a:avLst/>
          </a:prstGeom>
          <a:noFill/>
        </p:spPr>
        <p:txBody>
          <a:bodyPr wrap="square" rtlCol="0">
            <a:spAutoFit/>
          </a:bodyPr>
          <a:lstStyle/>
          <a:p>
            <a:r>
              <a:rPr lang="en-US" sz="1400" dirty="0" smtClean="0"/>
              <a:t>March % of Average Unregulated </a:t>
            </a:r>
            <a:r>
              <a:rPr lang="en-US" sz="1400" dirty="0" err="1" smtClean="0"/>
              <a:t>Streamflow</a:t>
            </a:r>
            <a:r>
              <a:rPr lang="en-US" sz="1400" dirty="0" smtClean="0"/>
              <a:t> for March</a:t>
            </a:r>
            <a:endParaRPr lang="en-US" sz="1400" dirty="0"/>
          </a:p>
        </p:txBody>
      </p:sp>
      <p:sp>
        <p:nvSpPr>
          <p:cNvPr id="20" name="TextBox 19"/>
          <p:cNvSpPr txBox="1"/>
          <p:nvPr/>
        </p:nvSpPr>
        <p:spPr>
          <a:xfrm>
            <a:off x="3683763" y="4695851"/>
            <a:ext cx="646853" cy="276999"/>
          </a:xfrm>
          <a:prstGeom prst="rect">
            <a:avLst/>
          </a:prstGeom>
          <a:noFill/>
        </p:spPr>
        <p:txBody>
          <a:bodyPr wrap="square" rtlCol="0">
            <a:spAutoFit/>
          </a:bodyPr>
          <a:lstStyle/>
          <a:p>
            <a:r>
              <a:rPr lang="en-US" sz="1200" dirty="0" smtClean="0">
                <a:solidFill>
                  <a:schemeClr val="bg1"/>
                </a:solidFill>
              </a:rPr>
              <a:t>200%</a:t>
            </a:r>
            <a:endParaRPr lang="en-US" sz="1200" dirty="0">
              <a:solidFill>
                <a:schemeClr val="bg1"/>
              </a:solidFill>
            </a:endParaRPr>
          </a:p>
        </p:txBody>
      </p:sp>
      <p:sp>
        <p:nvSpPr>
          <p:cNvPr id="21" name="TextBox 20"/>
          <p:cNvSpPr txBox="1"/>
          <p:nvPr/>
        </p:nvSpPr>
        <p:spPr>
          <a:xfrm>
            <a:off x="3512736" y="2027006"/>
            <a:ext cx="646853" cy="276999"/>
          </a:xfrm>
          <a:prstGeom prst="rect">
            <a:avLst/>
          </a:prstGeom>
          <a:noFill/>
        </p:spPr>
        <p:txBody>
          <a:bodyPr wrap="square" rtlCol="0">
            <a:spAutoFit/>
          </a:bodyPr>
          <a:lstStyle/>
          <a:p>
            <a:r>
              <a:rPr lang="en-US" sz="1200" dirty="0" smtClean="0">
                <a:solidFill>
                  <a:schemeClr val="bg1"/>
                </a:solidFill>
              </a:rPr>
              <a:t>407%</a:t>
            </a:r>
            <a:endParaRPr lang="en-US" sz="1200" dirty="0">
              <a:solidFill>
                <a:schemeClr val="bg1"/>
              </a:solidFill>
            </a:endParaRPr>
          </a:p>
        </p:txBody>
      </p:sp>
      <p:sp>
        <p:nvSpPr>
          <p:cNvPr id="22" name="TextBox 21"/>
          <p:cNvSpPr txBox="1"/>
          <p:nvPr/>
        </p:nvSpPr>
        <p:spPr>
          <a:xfrm>
            <a:off x="5679540" y="929224"/>
            <a:ext cx="2673615" cy="369332"/>
          </a:xfrm>
          <a:prstGeom prst="rect">
            <a:avLst/>
          </a:prstGeom>
          <a:noFill/>
        </p:spPr>
        <p:txBody>
          <a:bodyPr wrap="square" rtlCol="0">
            <a:spAutoFit/>
          </a:bodyPr>
          <a:lstStyle/>
          <a:p>
            <a:r>
              <a:rPr lang="en-US" dirty="0" smtClean="0"/>
              <a:t>Notable March Volumes</a:t>
            </a:r>
            <a:endParaRPr lang="en-US" dirty="0"/>
          </a:p>
        </p:txBody>
      </p:sp>
      <p:sp>
        <p:nvSpPr>
          <p:cNvPr id="28" name="TextBox 27"/>
          <p:cNvSpPr txBox="1"/>
          <p:nvPr/>
        </p:nvSpPr>
        <p:spPr>
          <a:xfrm>
            <a:off x="3512736" y="3888446"/>
            <a:ext cx="646853" cy="276999"/>
          </a:xfrm>
          <a:prstGeom prst="rect">
            <a:avLst/>
          </a:prstGeom>
          <a:noFill/>
        </p:spPr>
        <p:txBody>
          <a:bodyPr wrap="square" rtlCol="0">
            <a:spAutoFit/>
          </a:bodyPr>
          <a:lstStyle/>
          <a:p>
            <a:r>
              <a:rPr lang="en-US" sz="1200" dirty="0" smtClean="0">
                <a:solidFill>
                  <a:schemeClr val="bg1"/>
                </a:solidFill>
              </a:rPr>
              <a:t>329%</a:t>
            </a:r>
            <a:endParaRPr lang="en-US" sz="1200" dirty="0">
              <a:solidFill>
                <a:schemeClr val="bg1"/>
              </a:solidFill>
            </a:endParaRPr>
          </a:p>
        </p:txBody>
      </p:sp>
      <p:sp>
        <p:nvSpPr>
          <p:cNvPr id="29" name="TextBox 28"/>
          <p:cNvSpPr txBox="1"/>
          <p:nvPr/>
        </p:nvSpPr>
        <p:spPr>
          <a:xfrm>
            <a:off x="2666639" y="2683546"/>
            <a:ext cx="646853" cy="276999"/>
          </a:xfrm>
          <a:prstGeom prst="rect">
            <a:avLst/>
          </a:prstGeom>
          <a:noFill/>
        </p:spPr>
        <p:txBody>
          <a:bodyPr wrap="square" rtlCol="0">
            <a:spAutoFit/>
          </a:bodyPr>
          <a:lstStyle/>
          <a:p>
            <a:r>
              <a:rPr lang="en-US" sz="1200" dirty="0" smtClean="0">
                <a:solidFill>
                  <a:schemeClr val="bg1"/>
                </a:solidFill>
              </a:rPr>
              <a:t>306%</a:t>
            </a:r>
            <a:endParaRPr lang="en-US" sz="1200" dirty="0">
              <a:solidFill>
                <a:schemeClr val="bg1"/>
              </a:solidFill>
            </a:endParaRPr>
          </a:p>
        </p:txBody>
      </p:sp>
      <p:sp>
        <p:nvSpPr>
          <p:cNvPr id="30" name="TextBox 29"/>
          <p:cNvSpPr txBox="1"/>
          <p:nvPr/>
        </p:nvSpPr>
        <p:spPr>
          <a:xfrm>
            <a:off x="2666639" y="3104100"/>
            <a:ext cx="646853" cy="276999"/>
          </a:xfrm>
          <a:prstGeom prst="rect">
            <a:avLst/>
          </a:prstGeom>
          <a:noFill/>
        </p:spPr>
        <p:txBody>
          <a:bodyPr wrap="square" rtlCol="0">
            <a:spAutoFit/>
          </a:bodyPr>
          <a:lstStyle/>
          <a:p>
            <a:r>
              <a:rPr lang="en-US" sz="1200" dirty="0" smtClean="0">
                <a:solidFill>
                  <a:schemeClr val="bg1"/>
                </a:solidFill>
              </a:rPr>
              <a:t>336%</a:t>
            </a:r>
            <a:endParaRPr lang="en-US" sz="1200" dirty="0">
              <a:solidFill>
                <a:schemeClr val="bg1"/>
              </a:solidFill>
            </a:endParaRPr>
          </a:p>
        </p:txBody>
      </p:sp>
      <p:sp>
        <p:nvSpPr>
          <p:cNvPr id="31" name="TextBox 30"/>
          <p:cNvSpPr txBox="1"/>
          <p:nvPr/>
        </p:nvSpPr>
        <p:spPr>
          <a:xfrm>
            <a:off x="2294742" y="3291074"/>
            <a:ext cx="646853" cy="276999"/>
          </a:xfrm>
          <a:prstGeom prst="rect">
            <a:avLst/>
          </a:prstGeom>
          <a:noFill/>
        </p:spPr>
        <p:txBody>
          <a:bodyPr wrap="square" rtlCol="0">
            <a:spAutoFit/>
          </a:bodyPr>
          <a:lstStyle/>
          <a:p>
            <a:r>
              <a:rPr lang="en-US" sz="1200" dirty="0" smtClean="0">
                <a:solidFill>
                  <a:schemeClr val="bg1"/>
                </a:solidFill>
              </a:rPr>
              <a:t>380%</a:t>
            </a:r>
            <a:endParaRPr lang="en-US" sz="1200" dirty="0">
              <a:solidFill>
                <a:schemeClr val="bg1"/>
              </a:solidFill>
            </a:endParaRPr>
          </a:p>
        </p:txBody>
      </p:sp>
      <p:sp>
        <p:nvSpPr>
          <p:cNvPr id="32" name="TextBox 31"/>
          <p:cNvSpPr txBox="1"/>
          <p:nvPr/>
        </p:nvSpPr>
        <p:spPr>
          <a:xfrm>
            <a:off x="2294742" y="3611447"/>
            <a:ext cx="646853" cy="276999"/>
          </a:xfrm>
          <a:prstGeom prst="rect">
            <a:avLst/>
          </a:prstGeom>
          <a:noFill/>
        </p:spPr>
        <p:txBody>
          <a:bodyPr wrap="square" rtlCol="0">
            <a:spAutoFit/>
          </a:bodyPr>
          <a:lstStyle/>
          <a:p>
            <a:r>
              <a:rPr lang="en-US" sz="1200" dirty="0" smtClean="0">
                <a:solidFill>
                  <a:schemeClr val="bg1"/>
                </a:solidFill>
              </a:rPr>
              <a:t>330%</a:t>
            </a:r>
            <a:endParaRPr lang="en-US" sz="1200" dirty="0">
              <a:solidFill>
                <a:schemeClr val="bg1"/>
              </a:solidFill>
            </a:endParaRPr>
          </a:p>
        </p:txBody>
      </p:sp>
      <p:sp>
        <p:nvSpPr>
          <p:cNvPr id="33" name="TextBox 32"/>
          <p:cNvSpPr txBox="1"/>
          <p:nvPr/>
        </p:nvSpPr>
        <p:spPr>
          <a:xfrm>
            <a:off x="2447142" y="4052728"/>
            <a:ext cx="646853" cy="276999"/>
          </a:xfrm>
          <a:prstGeom prst="rect">
            <a:avLst/>
          </a:prstGeom>
          <a:noFill/>
        </p:spPr>
        <p:txBody>
          <a:bodyPr wrap="square" rtlCol="0">
            <a:spAutoFit/>
          </a:bodyPr>
          <a:lstStyle/>
          <a:p>
            <a:r>
              <a:rPr lang="en-US" sz="1200" dirty="0" smtClean="0">
                <a:solidFill>
                  <a:schemeClr val="bg1"/>
                </a:solidFill>
              </a:rPr>
              <a:t>245%</a:t>
            </a:r>
            <a:endParaRPr lang="en-US" sz="1200" dirty="0">
              <a:solidFill>
                <a:schemeClr val="bg1"/>
              </a:solidFill>
            </a:endParaRPr>
          </a:p>
        </p:txBody>
      </p:sp>
      <p:sp>
        <p:nvSpPr>
          <p:cNvPr id="34" name="TextBox 33"/>
          <p:cNvSpPr txBox="1"/>
          <p:nvPr/>
        </p:nvSpPr>
        <p:spPr>
          <a:xfrm>
            <a:off x="3189309" y="4458383"/>
            <a:ext cx="646853" cy="276999"/>
          </a:xfrm>
          <a:prstGeom prst="rect">
            <a:avLst/>
          </a:prstGeom>
          <a:noFill/>
        </p:spPr>
        <p:txBody>
          <a:bodyPr wrap="square" rtlCol="0">
            <a:spAutoFit/>
          </a:bodyPr>
          <a:lstStyle/>
          <a:p>
            <a:r>
              <a:rPr lang="en-US" sz="1200" dirty="0" smtClean="0">
                <a:solidFill>
                  <a:schemeClr val="bg1"/>
                </a:solidFill>
              </a:rPr>
              <a:t>225%</a:t>
            </a:r>
            <a:endParaRPr lang="en-US" sz="1200" dirty="0">
              <a:solidFill>
                <a:schemeClr val="bg1"/>
              </a:solidFill>
            </a:endParaRPr>
          </a:p>
        </p:txBody>
      </p:sp>
      <p:sp>
        <p:nvSpPr>
          <p:cNvPr id="35" name="TextBox 34"/>
          <p:cNvSpPr txBox="1"/>
          <p:nvPr/>
        </p:nvSpPr>
        <p:spPr>
          <a:xfrm>
            <a:off x="2447142" y="6258932"/>
            <a:ext cx="646853" cy="276999"/>
          </a:xfrm>
          <a:prstGeom prst="rect">
            <a:avLst/>
          </a:prstGeom>
          <a:noFill/>
        </p:spPr>
        <p:txBody>
          <a:bodyPr wrap="square" rtlCol="0">
            <a:spAutoFit/>
          </a:bodyPr>
          <a:lstStyle/>
          <a:p>
            <a:r>
              <a:rPr lang="en-US" sz="1200" dirty="0" smtClean="0">
                <a:solidFill>
                  <a:schemeClr val="bg1"/>
                </a:solidFill>
              </a:rPr>
              <a:t>155%</a:t>
            </a:r>
            <a:endParaRPr lang="en-US" sz="1200" dirty="0">
              <a:solidFill>
                <a:schemeClr val="bg1"/>
              </a:solidFill>
            </a:endParaRPr>
          </a:p>
        </p:txBody>
      </p:sp>
      <p:sp>
        <p:nvSpPr>
          <p:cNvPr id="36" name="TextBox 35"/>
          <p:cNvSpPr txBox="1"/>
          <p:nvPr/>
        </p:nvSpPr>
        <p:spPr>
          <a:xfrm>
            <a:off x="2247021" y="4892520"/>
            <a:ext cx="646853" cy="276999"/>
          </a:xfrm>
          <a:prstGeom prst="rect">
            <a:avLst/>
          </a:prstGeom>
          <a:noFill/>
        </p:spPr>
        <p:txBody>
          <a:bodyPr wrap="square" rtlCol="0">
            <a:spAutoFit/>
          </a:bodyPr>
          <a:lstStyle/>
          <a:p>
            <a:r>
              <a:rPr lang="en-US" sz="1200" dirty="0" smtClean="0">
                <a:solidFill>
                  <a:schemeClr val="bg1"/>
                </a:solidFill>
              </a:rPr>
              <a:t>123%</a:t>
            </a:r>
            <a:endParaRPr lang="en-US" sz="1200" dirty="0">
              <a:solidFill>
                <a:schemeClr val="bg1"/>
              </a:solidFill>
            </a:endParaRPr>
          </a:p>
        </p:txBody>
      </p:sp>
      <p:sp>
        <p:nvSpPr>
          <p:cNvPr id="39" name="TextBox 38"/>
          <p:cNvSpPr txBox="1"/>
          <p:nvPr/>
        </p:nvSpPr>
        <p:spPr>
          <a:xfrm>
            <a:off x="5002178" y="1580606"/>
            <a:ext cx="4009742" cy="2492990"/>
          </a:xfrm>
          <a:prstGeom prst="rect">
            <a:avLst/>
          </a:prstGeom>
          <a:noFill/>
        </p:spPr>
        <p:txBody>
          <a:bodyPr wrap="square" rtlCol="0">
            <a:spAutoFit/>
          </a:bodyPr>
          <a:lstStyle/>
          <a:p>
            <a:r>
              <a:rPr lang="en-US" sz="1200" dirty="0" smtClean="0"/>
              <a:t>Bear-UT/WY (1/75)*	          5.8 /200%</a:t>
            </a:r>
            <a:r>
              <a:rPr lang="en-US" sz="1200" dirty="0"/>
              <a:t>	</a:t>
            </a:r>
            <a:r>
              <a:rPr lang="en-US" sz="1200" dirty="0" smtClean="0"/>
              <a:t>    4.8    (2015)</a:t>
            </a:r>
          </a:p>
          <a:p>
            <a:r>
              <a:rPr lang="en-US" sz="1200" dirty="0" smtClean="0"/>
              <a:t>Smiths Fork   (1/75)*          8.8 /224%	    6.2    (2015)</a:t>
            </a:r>
          </a:p>
          <a:p>
            <a:r>
              <a:rPr lang="en-US" sz="1200" dirty="0" smtClean="0"/>
              <a:t>Stewart Dam (1/89)*          98  /407%          82      (1986)</a:t>
            </a:r>
          </a:p>
          <a:p>
            <a:r>
              <a:rPr lang="en-US" sz="1200" dirty="0" smtClean="0"/>
              <a:t>Logan River    (1/52)*        25  /306%          23     (1986)</a:t>
            </a:r>
          </a:p>
          <a:p>
            <a:r>
              <a:rPr lang="en-US" sz="1200" dirty="0" smtClean="0"/>
              <a:t>Blacksmith Fork (1/99)*     23  /336%          22     (1986) </a:t>
            </a:r>
          </a:p>
          <a:p>
            <a:r>
              <a:rPr lang="en-US" sz="1200" dirty="0" smtClean="0"/>
              <a:t>Little Bear River(1/73)*      29  /380%          24     (1986)    </a:t>
            </a:r>
          </a:p>
          <a:p>
            <a:endParaRPr lang="en-US" sz="1200" dirty="0"/>
          </a:p>
          <a:p>
            <a:r>
              <a:rPr lang="en-US" sz="1200" dirty="0" smtClean="0"/>
              <a:t>South Fork Ogden (1/94)*</a:t>
            </a:r>
            <a:r>
              <a:rPr lang="en-US" sz="1200" dirty="0"/>
              <a:t> </a:t>
            </a:r>
            <a:r>
              <a:rPr lang="en-US" sz="1200" dirty="0" smtClean="0"/>
              <a:t> 29/400%</a:t>
            </a:r>
            <a:r>
              <a:rPr lang="en-US" sz="1200" dirty="0"/>
              <a:t>	</a:t>
            </a:r>
            <a:r>
              <a:rPr lang="en-US" sz="1200" dirty="0" smtClean="0"/>
              <a:t>    25 	  (1986)</a:t>
            </a:r>
          </a:p>
          <a:p>
            <a:r>
              <a:rPr lang="en-US" sz="1200" dirty="0" err="1" smtClean="0"/>
              <a:t>Pineview</a:t>
            </a:r>
            <a:r>
              <a:rPr lang="en-US" sz="1200" dirty="0" smtClean="0"/>
              <a:t> Inflow (1/79)*	80/330%</a:t>
            </a:r>
            <a:r>
              <a:rPr lang="en-US" sz="1200" dirty="0"/>
              <a:t>	</a:t>
            </a:r>
            <a:r>
              <a:rPr lang="en-US" sz="1200" dirty="0" smtClean="0"/>
              <a:t>  </a:t>
            </a:r>
            <a:r>
              <a:rPr lang="en-US" sz="1200" dirty="0"/>
              <a:t> </a:t>
            </a:r>
            <a:r>
              <a:rPr lang="en-US" sz="1200" dirty="0" smtClean="0"/>
              <a:t> 72	  (1986)</a:t>
            </a:r>
          </a:p>
          <a:p>
            <a:endParaRPr lang="en-US" sz="1200" dirty="0"/>
          </a:p>
          <a:p>
            <a:r>
              <a:rPr lang="en-US" sz="1200" dirty="0" smtClean="0"/>
              <a:t>Provo-Woodland(1/52)*    11.6/265%	   11.4	  (1986)</a:t>
            </a:r>
          </a:p>
          <a:p>
            <a:r>
              <a:rPr lang="en-US" sz="1200" dirty="0" smtClean="0"/>
              <a:t>Provo-Hailstone(1/62)*     18.3/319%         16.5   (1986)</a:t>
            </a:r>
          </a:p>
          <a:p>
            <a:endParaRPr lang="en-US" sz="1200" dirty="0"/>
          </a:p>
        </p:txBody>
      </p:sp>
      <p:sp>
        <p:nvSpPr>
          <p:cNvPr id="40" name="TextBox 39"/>
          <p:cNvSpPr txBox="1"/>
          <p:nvPr/>
        </p:nvSpPr>
        <p:spPr>
          <a:xfrm>
            <a:off x="4861948" y="1348195"/>
            <a:ext cx="4404388" cy="261610"/>
          </a:xfrm>
          <a:prstGeom prst="rect">
            <a:avLst/>
          </a:prstGeom>
          <a:noFill/>
        </p:spPr>
        <p:txBody>
          <a:bodyPr wrap="square" rtlCol="0">
            <a:spAutoFit/>
          </a:bodyPr>
          <a:lstStyle/>
          <a:p>
            <a:r>
              <a:rPr lang="en-US" sz="1100" b="1" dirty="0" smtClean="0"/>
              <a:t>Site (Rank/POR) </a:t>
            </a:r>
            <a:r>
              <a:rPr lang="mr-IN" sz="1100" b="1" dirty="0" smtClean="0"/>
              <a:t>–</a:t>
            </a:r>
            <a:r>
              <a:rPr lang="en-US" sz="1100" b="1" dirty="0" smtClean="0"/>
              <a:t>    Mar </a:t>
            </a:r>
            <a:r>
              <a:rPr lang="en-US" sz="1100" b="1" dirty="0" err="1" smtClean="0"/>
              <a:t>Vol</a:t>
            </a:r>
            <a:r>
              <a:rPr lang="en-US" sz="1100" b="1" dirty="0" smtClean="0"/>
              <a:t> KAF / % </a:t>
            </a:r>
            <a:r>
              <a:rPr lang="en-US" sz="1100" b="1" dirty="0" err="1" smtClean="0"/>
              <a:t>Avg</a:t>
            </a:r>
            <a:r>
              <a:rPr lang="en-US" sz="1100" b="1" dirty="0" smtClean="0"/>
              <a:t> </a:t>
            </a:r>
            <a:r>
              <a:rPr lang="mr-IN" sz="1100" b="1" dirty="0" smtClean="0"/>
              <a:t>–</a:t>
            </a:r>
            <a:r>
              <a:rPr lang="en-US" sz="1100" b="1" dirty="0" smtClean="0"/>
              <a:t> old record (year)</a:t>
            </a:r>
            <a:endParaRPr lang="en-US" sz="1100" b="1" dirty="0"/>
          </a:p>
        </p:txBody>
      </p:sp>
      <p:sp>
        <p:nvSpPr>
          <p:cNvPr id="41" name="TextBox 40"/>
          <p:cNvSpPr txBox="1"/>
          <p:nvPr/>
        </p:nvSpPr>
        <p:spPr>
          <a:xfrm>
            <a:off x="4900724" y="4507918"/>
            <a:ext cx="4026316" cy="1815882"/>
          </a:xfrm>
          <a:prstGeom prst="rect">
            <a:avLst/>
          </a:prstGeom>
          <a:noFill/>
        </p:spPr>
        <p:txBody>
          <a:bodyPr wrap="square" rtlCol="0">
            <a:spAutoFit/>
          </a:bodyPr>
          <a:lstStyle/>
          <a:p>
            <a:endParaRPr lang="en-US" sz="1600" dirty="0"/>
          </a:p>
          <a:p>
            <a:r>
              <a:rPr lang="en-US" sz="1600" dirty="0" smtClean="0"/>
              <a:t>Saturated conditions, warm temperatures, low elevation snowmelt and precipitation resulted in record flows at many locations. </a:t>
            </a:r>
          </a:p>
          <a:p>
            <a:endParaRPr lang="en-US" sz="1600" dirty="0" smtClean="0"/>
          </a:p>
          <a:p>
            <a:r>
              <a:rPr lang="en-US" sz="1600" dirty="0" smtClean="0"/>
              <a:t>Many more sites in top 2 or 3 of record</a:t>
            </a:r>
          </a:p>
          <a:p>
            <a:endParaRPr lang="en-US" sz="1600" dirty="0"/>
          </a:p>
        </p:txBody>
      </p:sp>
      <p:sp>
        <p:nvSpPr>
          <p:cNvPr id="24" name="TextBox 23"/>
          <p:cNvSpPr txBox="1"/>
          <p:nvPr/>
        </p:nvSpPr>
        <p:spPr>
          <a:xfrm>
            <a:off x="12860" y="0"/>
            <a:ext cx="8991490" cy="461665"/>
          </a:xfrm>
          <a:prstGeom prst="rect">
            <a:avLst/>
          </a:prstGeom>
          <a:noFill/>
        </p:spPr>
        <p:txBody>
          <a:bodyPr wrap="square" rtlCol="0">
            <a:spAutoFit/>
          </a:bodyPr>
          <a:lstStyle/>
          <a:p>
            <a:r>
              <a:rPr lang="en-US" sz="2400" b="1" dirty="0" smtClean="0"/>
              <a:t>March Weather Impacts:  Record March Runoff</a:t>
            </a:r>
            <a:endParaRPr lang="en-US" sz="2400" b="1" dirty="0"/>
          </a:p>
        </p:txBody>
      </p:sp>
    </p:spTree>
    <p:extLst>
      <p:ext uri="{BB962C8B-B14F-4D97-AF65-F5344CB8AC3E}">
        <p14:creationId xmlns:p14="http://schemas.microsoft.com/office/powerpoint/2010/main" val="413958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56" y="0"/>
            <a:ext cx="8991490" cy="461665"/>
          </a:xfrm>
          <a:prstGeom prst="rect">
            <a:avLst/>
          </a:prstGeom>
          <a:noFill/>
        </p:spPr>
        <p:txBody>
          <a:bodyPr wrap="square" rtlCol="0">
            <a:spAutoFit/>
          </a:bodyPr>
          <a:lstStyle/>
          <a:p>
            <a:r>
              <a:rPr lang="en-US" sz="2400" b="1" dirty="0" smtClean="0"/>
              <a:t>April Weather Impacts: Record April Runoff</a:t>
            </a:r>
            <a:endParaRPr lang="en-US" sz="2400" b="1" dirty="0"/>
          </a:p>
        </p:txBody>
      </p:sp>
      <p:pic>
        <p:nvPicPr>
          <p:cNvPr id="5" name="Picture 4"/>
          <p:cNvPicPr>
            <a:picLocks noChangeAspect="1"/>
          </p:cNvPicPr>
          <p:nvPr/>
        </p:nvPicPr>
        <p:blipFill>
          <a:blip r:embed="rId2"/>
          <a:stretch>
            <a:fillRect/>
          </a:stretch>
        </p:blipFill>
        <p:spPr>
          <a:xfrm>
            <a:off x="12860" y="805398"/>
            <a:ext cx="5104824" cy="6057900"/>
          </a:xfrm>
          <a:prstGeom prst="rect">
            <a:avLst/>
          </a:prstGeom>
        </p:spPr>
      </p:pic>
      <p:sp>
        <p:nvSpPr>
          <p:cNvPr id="6" name="TextBox 5"/>
          <p:cNvSpPr txBox="1"/>
          <p:nvPr/>
        </p:nvSpPr>
        <p:spPr>
          <a:xfrm>
            <a:off x="1346355" y="2041947"/>
            <a:ext cx="1279515" cy="523220"/>
          </a:xfrm>
          <a:prstGeom prst="rect">
            <a:avLst/>
          </a:prstGeom>
          <a:noFill/>
        </p:spPr>
        <p:txBody>
          <a:bodyPr wrap="square" rtlCol="0">
            <a:spAutoFit/>
          </a:bodyPr>
          <a:lstStyle/>
          <a:p>
            <a:r>
              <a:rPr lang="en-US" sz="1400" b="1" i="1" dirty="0" smtClean="0"/>
              <a:t>Upper Green </a:t>
            </a:r>
          </a:p>
          <a:p>
            <a:pPr algn="ctr"/>
            <a:r>
              <a:rPr lang="en-US" sz="1400" b="1" i="1" dirty="0" smtClean="0"/>
              <a:t>265%</a:t>
            </a:r>
            <a:endParaRPr lang="en-US" sz="1400" b="1" i="1" dirty="0"/>
          </a:p>
        </p:txBody>
      </p:sp>
      <p:sp>
        <p:nvSpPr>
          <p:cNvPr id="7" name="TextBox 6"/>
          <p:cNvSpPr txBox="1"/>
          <p:nvPr/>
        </p:nvSpPr>
        <p:spPr>
          <a:xfrm>
            <a:off x="2492189" y="2565167"/>
            <a:ext cx="1260796" cy="523220"/>
          </a:xfrm>
          <a:prstGeom prst="rect">
            <a:avLst/>
          </a:prstGeom>
          <a:noFill/>
        </p:spPr>
        <p:txBody>
          <a:bodyPr wrap="square" rtlCol="0">
            <a:spAutoFit/>
          </a:bodyPr>
          <a:lstStyle/>
          <a:p>
            <a:pPr algn="ctr"/>
            <a:r>
              <a:rPr lang="en-US" sz="1400" b="1" i="1" dirty="0" smtClean="0"/>
              <a:t>Yampa</a:t>
            </a:r>
          </a:p>
          <a:p>
            <a:pPr algn="ctr"/>
            <a:r>
              <a:rPr lang="en-US" sz="1400" b="1" i="1" dirty="0" smtClean="0"/>
              <a:t> 105%</a:t>
            </a:r>
            <a:endParaRPr lang="en-US" sz="1400" b="1" i="1" dirty="0"/>
          </a:p>
        </p:txBody>
      </p:sp>
      <p:sp>
        <p:nvSpPr>
          <p:cNvPr id="8" name="TextBox 7"/>
          <p:cNvSpPr txBox="1"/>
          <p:nvPr/>
        </p:nvSpPr>
        <p:spPr>
          <a:xfrm>
            <a:off x="916285" y="2937546"/>
            <a:ext cx="1088922" cy="523220"/>
          </a:xfrm>
          <a:prstGeom prst="rect">
            <a:avLst/>
          </a:prstGeom>
          <a:noFill/>
        </p:spPr>
        <p:txBody>
          <a:bodyPr wrap="square" rtlCol="0">
            <a:spAutoFit/>
          </a:bodyPr>
          <a:lstStyle/>
          <a:p>
            <a:pPr algn="ctr"/>
            <a:r>
              <a:rPr lang="en-US" sz="1400" b="1" i="1" dirty="0" smtClean="0"/>
              <a:t>Duchesne</a:t>
            </a:r>
          </a:p>
          <a:p>
            <a:pPr algn="ctr"/>
            <a:r>
              <a:rPr lang="en-US" sz="1400" b="1" i="1" dirty="0" smtClean="0"/>
              <a:t>  200%</a:t>
            </a:r>
            <a:endParaRPr lang="en-US" sz="1400" b="1" i="1" dirty="0"/>
          </a:p>
        </p:txBody>
      </p:sp>
      <p:sp>
        <p:nvSpPr>
          <p:cNvPr id="9" name="TextBox 8"/>
          <p:cNvSpPr txBox="1"/>
          <p:nvPr/>
        </p:nvSpPr>
        <p:spPr>
          <a:xfrm>
            <a:off x="3074845" y="3515945"/>
            <a:ext cx="1260796" cy="523220"/>
          </a:xfrm>
          <a:prstGeom prst="rect">
            <a:avLst/>
          </a:prstGeom>
          <a:noFill/>
        </p:spPr>
        <p:txBody>
          <a:bodyPr wrap="square" rtlCol="0">
            <a:spAutoFit/>
          </a:bodyPr>
          <a:lstStyle/>
          <a:p>
            <a:pPr algn="ctr"/>
            <a:r>
              <a:rPr lang="en-US" sz="1400" b="1" i="1" dirty="0" smtClean="0"/>
              <a:t>Colorado</a:t>
            </a:r>
          </a:p>
          <a:p>
            <a:pPr algn="ctr"/>
            <a:r>
              <a:rPr lang="en-US" sz="1400" b="1" i="1" dirty="0" smtClean="0"/>
              <a:t> 120%</a:t>
            </a:r>
            <a:endParaRPr lang="en-US" sz="1400" b="1" i="1" dirty="0"/>
          </a:p>
        </p:txBody>
      </p:sp>
      <p:sp>
        <p:nvSpPr>
          <p:cNvPr id="10" name="TextBox 9"/>
          <p:cNvSpPr txBox="1"/>
          <p:nvPr/>
        </p:nvSpPr>
        <p:spPr>
          <a:xfrm>
            <a:off x="591825" y="5224700"/>
            <a:ext cx="1260796" cy="523220"/>
          </a:xfrm>
          <a:prstGeom prst="rect">
            <a:avLst/>
          </a:prstGeom>
          <a:noFill/>
        </p:spPr>
        <p:txBody>
          <a:bodyPr wrap="square" rtlCol="0">
            <a:spAutoFit/>
          </a:bodyPr>
          <a:lstStyle/>
          <a:p>
            <a:pPr algn="ctr"/>
            <a:r>
              <a:rPr lang="en-US" sz="1400" b="1" i="1" dirty="0" smtClean="0"/>
              <a:t>Lake Powell</a:t>
            </a:r>
          </a:p>
          <a:p>
            <a:pPr algn="ctr"/>
            <a:r>
              <a:rPr lang="en-US" sz="1400" b="1" i="1" dirty="0" smtClean="0"/>
              <a:t> 152%</a:t>
            </a:r>
            <a:endParaRPr lang="en-US" sz="1400" b="1" i="1" dirty="0"/>
          </a:p>
        </p:txBody>
      </p:sp>
      <p:sp>
        <p:nvSpPr>
          <p:cNvPr id="11" name="TextBox 10"/>
          <p:cNvSpPr txBox="1"/>
          <p:nvPr/>
        </p:nvSpPr>
        <p:spPr>
          <a:xfrm>
            <a:off x="2874324" y="4191565"/>
            <a:ext cx="1260796" cy="523220"/>
          </a:xfrm>
          <a:prstGeom prst="rect">
            <a:avLst/>
          </a:prstGeom>
          <a:noFill/>
        </p:spPr>
        <p:txBody>
          <a:bodyPr wrap="square" rtlCol="0">
            <a:spAutoFit/>
          </a:bodyPr>
          <a:lstStyle/>
          <a:p>
            <a:pPr algn="ctr"/>
            <a:r>
              <a:rPr lang="en-US" sz="1400" b="1" i="1" dirty="0" smtClean="0"/>
              <a:t>Gunnison</a:t>
            </a:r>
          </a:p>
          <a:p>
            <a:pPr algn="ctr"/>
            <a:r>
              <a:rPr lang="en-US" sz="1400" b="1" i="1" dirty="0" smtClean="0"/>
              <a:t> 155%</a:t>
            </a:r>
            <a:endParaRPr lang="en-US" sz="1400" b="1" i="1" dirty="0"/>
          </a:p>
        </p:txBody>
      </p:sp>
      <p:sp>
        <p:nvSpPr>
          <p:cNvPr id="12" name="TextBox 11"/>
          <p:cNvSpPr txBox="1"/>
          <p:nvPr/>
        </p:nvSpPr>
        <p:spPr>
          <a:xfrm>
            <a:off x="2157800" y="4672836"/>
            <a:ext cx="1260796" cy="523220"/>
          </a:xfrm>
          <a:prstGeom prst="rect">
            <a:avLst/>
          </a:prstGeom>
          <a:noFill/>
        </p:spPr>
        <p:txBody>
          <a:bodyPr wrap="square" rtlCol="0">
            <a:spAutoFit/>
          </a:bodyPr>
          <a:lstStyle/>
          <a:p>
            <a:pPr algn="ctr"/>
            <a:r>
              <a:rPr lang="en-US" sz="1400" b="1" i="1" dirty="0" smtClean="0"/>
              <a:t>Dolores</a:t>
            </a:r>
          </a:p>
          <a:p>
            <a:pPr algn="ctr"/>
            <a:r>
              <a:rPr lang="en-US" sz="1400" b="1" i="1" dirty="0" smtClean="0"/>
              <a:t> 125%</a:t>
            </a:r>
            <a:endParaRPr lang="en-US" sz="1400" b="1" i="1" dirty="0"/>
          </a:p>
        </p:txBody>
      </p:sp>
      <p:sp>
        <p:nvSpPr>
          <p:cNvPr id="13" name="TextBox 12"/>
          <p:cNvSpPr txBox="1"/>
          <p:nvPr/>
        </p:nvSpPr>
        <p:spPr>
          <a:xfrm>
            <a:off x="2243926" y="5560448"/>
            <a:ext cx="1260796" cy="523220"/>
          </a:xfrm>
          <a:prstGeom prst="rect">
            <a:avLst/>
          </a:prstGeom>
          <a:noFill/>
        </p:spPr>
        <p:txBody>
          <a:bodyPr wrap="square" rtlCol="0">
            <a:spAutoFit/>
          </a:bodyPr>
          <a:lstStyle/>
          <a:p>
            <a:pPr algn="ctr"/>
            <a:r>
              <a:rPr lang="en-US" sz="1400" b="1" i="1" dirty="0" smtClean="0"/>
              <a:t>San Juan</a:t>
            </a:r>
          </a:p>
          <a:p>
            <a:pPr algn="ctr"/>
            <a:r>
              <a:rPr lang="en-US" sz="1400" b="1" i="1" dirty="0" smtClean="0"/>
              <a:t> 145%</a:t>
            </a:r>
            <a:endParaRPr lang="en-US" sz="1400" b="1" i="1" dirty="0"/>
          </a:p>
        </p:txBody>
      </p:sp>
      <p:sp>
        <p:nvSpPr>
          <p:cNvPr id="14" name="TextBox 13"/>
          <p:cNvSpPr txBox="1"/>
          <p:nvPr/>
        </p:nvSpPr>
        <p:spPr>
          <a:xfrm>
            <a:off x="5805563" y="929224"/>
            <a:ext cx="2673615" cy="369332"/>
          </a:xfrm>
          <a:prstGeom prst="rect">
            <a:avLst/>
          </a:prstGeom>
          <a:noFill/>
        </p:spPr>
        <p:txBody>
          <a:bodyPr wrap="square" rtlCol="0">
            <a:spAutoFit/>
          </a:bodyPr>
          <a:lstStyle/>
          <a:p>
            <a:r>
              <a:rPr lang="en-US" dirty="0" smtClean="0"/>
              <a:t>Notable April Volumes</a:t>
            </a:r>
            <a:endParaRPr lang="en-US" dirty="0"/>
          </a:p>
        </p:txBody>
      </p:sp>
      <p:sp>
        <p:nvSpPr>
          <p:cNvPr id="15" name="TextBox 14"/>
          <p:cNvSpPr txBox="1"/>
          <p:nvPr/>
        </p:nvSpPr>
        <p:spPr>
          <a:xfrm>
            <a:off x="5117684" y="1752258"/>
            <a:ext cx="3924862" cy="2677656"/>
          </a:xfrm>
          <a:prstGeom prst="rect">
            <a:avLst/>
          </a:prstGeom>
          <a:noFill/>
        </p:spPr>
        <p:txBody>
          <a:bodyPr wrap="square" rtlCol="0">
            <a:spAutoFit/>
          </a:bodyPr>
          <a:lstStyle/>
          <a:p>
            <a:r>
              <a:rPr lang="en-US" sz="1200" dirty="0" err="1" smtClean="0"/>
              <a:t>Fontenelle</a:t>
            </a:r>
            <a:r>
              <a:rPr lang="en-US" sz="1200" dirty="0" smtClean="0"/>
              <a:t> (1/52)*		225 / 264%</a:t>
            </a:r>
            <a:r>
              <a:rPr lang="en-US" sz="1200" dirty="0"/>
              <a:t>	</a:t>
            </a:r>
            <a:r>
              <a:rPr lang="en-US" sz="1200" dirty="0" smtClean="0"/>
              <a:t> 180	(1986)</a:t>
            </a:r>
          </a:p>
          <a:p>
            <a:r>
              <a:rPr lang="en-US" sz="1200" dirty="0" smtClean="0"/>
              <a:t>Flaming Gorge (1/55)*	350 / 262%	299	(1969)</a:t>
            </a:r>
          </a:p>
          <a:p>
            <a:endParaRPr lang="en-US" sz="1200" dirty="0" smtClean="0"/>
          </a:p>
          <a:p>
            <a:r>
              <a:rPr lang="en-US" sz="1200" dirty="0" smtClean="0"/>
              <a:t>Granby (2/90)	  	  26 / 191%</a:t>
            </a:r>
            <a:r>
              <a:rPr lang="en-US" sz="1200" dirty="0"/>
              <a:t>	</a:t>
            </a:r>
            <a:r>
              <a:rPr lang="en-US" sz="1200" dirty="0" smtClean="0"/>
              <a:t>  30 	(1962)</a:t>
            </a:r>
          </a:p>
          <a:p>
            <a:r>
              <a:rPr lang="en-US" sz="1200" dirty="0" smtClean="0"/>
              <a:t>Willow Creek (2/98)		</a:t>
            </a:r>
            <a:r>
              <a:rPr lang="en-US" sz="1200" dirty="0"/>
              <a:t> </a:t>
            </a:r>
            <a:r>
              <a:rPr lang="en-US" sz="1200" dirty="0" smtClean="0"/>
              <a:t> 15 / 357%</a:t>
            </a:r>
            <a:r>
              <a:rPr lang="en-US" sz="1200" dirty="0"/>
              <a:t>	</a:t>
            </a:r>
            <a:r>
              <a:rPr lang="en-US" sz="1200" dirty="0" smtClean="0"/>
              <a:t>  16	(1962)</a:t>
            </a:r>
          </a:p>
          <a:p>
            <a:endParaRPr lang="en-US" sz="1200" dirty="0"/>
          </a:p>
          <a:p>
            <a:r>
              <a:rPr lang="en-US" sz="1200" dirty="0" smtClean="0"/>
              <a:t>Blue Mesa (1/49)*		 145/ 188%	  137	(1985)</a:t>
            </a:r>
          </a:p>
          <a:p>
            <a:r>
              <a:rPr lang="en-US" sz="1200" dirty="0" smtClean="0"/>
              <a:t>McPhee(7/37)		</a:t>
            </a:r>
            <a:r>
              <a:rPr lang="en-US" sz="1200" dirty="0"/>
              <a:t> </a:t>
            </a:r>
            <a:r>
              <a:rPr lang="en-US" sz="1200" dirty="0" smtClean="0"/>
              <a:t>  95 / 134%	  162	(1985)</a:t>
            </a:r>
          </a:p>
          <a:p>
            <a:endParaRPr lang="en-US" sz="1200" dirty="0"/>
          </a:p>
          <a:p>
            <a:r>
              <a:rPr lang="en-US" sz="1200" dirty="0" err="1" smtClean="0"/>
              <a:t>Vallecito</a:t>
            </a:r>
            <a:r>
              <a:rPr lang="en-US" sz="1200" dirty="0" smtClean="0"/>
              <a:t> (1/76)*		   45 / 192%	  42	(2005)</a:t>
            </a:r>
          </a:p>
          <a:p>
            <a:r>
              <a:rPr lang="en-US" sz="1200" dirty="0" smtClean="0"/>
              <a:t>Navajo (8/47)		 234 / 138%	392	(1985)</a:t>
            </a:r>
          </a:p>
          <a:p>
            <a:r>
              <a:rPr lang="en-US" sz="1200" dirty="0" smtClean="0"/>
              <a:t>Lemon Res(5/54)		   10 / 173%	   13	(2005)</a:t>
            </a:r>
          </a:p>
          <a:p>
            <a:endParaRPr lang="en-US" sz="1200" dirty="0"/>
          </a:p>
          <a:p>
            <a:r>
              <a:rPr lang="en-US" sz="1200" dirty="0" smtClean="0"/>
              <a:t>Lake Powell(5/54)	           1607 / 152%	2708	(1985)</a:t>
            </a:r>
            <a:endParaRPr lang="en-US" sz="1200" dirty="0"/>
          </a:p>
        </p:txBody>
      </p:sp>
      <p:sp>
        <p:nvSpPr>
          <p:cNvPr id="16" name="TextBox 15"/>
          <p:cNvSpPr txBox="1"/>
          <p:nvPr/>
        </p:nvSpPr>
        <p:spPr>
          <a:xfrm>
            <a:off x="5117684" y="1371133"/>
            <a:ext cx="4026316" cy="261610"/>
          </a:xfrm>
          <a:prstGeom prst="rect">
            <a:avLst/>
          </a:prstGeom>
          <a:noFill/>
        </p:spPr>
        <p:txBody>
          <a:bodyPr wrap="square" rtlCol="0">
            <a:spAutoFit/>
          </a:bodyPr>
          <a:lstStyle/>
          <a:p>
            <a:r>
              <a:rPr lang="en-US" sz="1100" dirty="0" smtClean="0"/>
              <a:t>Site (Rank/POR) </a:t>
            </a:r>
            <a:r>
              <a:rPr lang="mr-IN" sz="1100" dirty="0" smtClean="0"/>
              <a:t>–</a:t>
            </a:r>
            <a:r>
              <a:rPr lang="en-US" sz="1100" dirty="0" smtClean="0"/>
              <a:t> Apr </a:t>
            </a:r>
            <a:r>
              <a:rPr lang="en-US" sz="1100" dirty="0" err="1" smtClean="0"/>
              <a:t>Vol</a:t>
            </a:r>
            <a:r>
              <a:rPr lang="en-US" sz="1100" dirty="0" smtClean="0"/>
              <a:t> KAF / % </a:t>
            </a:r>
            <a:r>
              <a:rPr lang="en-US" sz="1100" dirty="0" err="1" smtClean="0"/>
              <a:t>Avg</a:t>
            </a:r>
            <a:r>
              <a:rPr lang="en-US" sz="1100" dirty="0" smtClean="0"/>
              <a:t> </a:t>
            </a:r>
            <a:r>
              <a:rPr lang="mr-IN" sz="1100" dirty="0" smtClean="0"/>
              <a:t>–</a:t>
            </a:r>
            <a:r>
              <a:rPr lang="en-US" sz="1100" dirty="0" smtClean="0"/>
              <a:t> old record (year)</a:t>
            </a:r>
            <a:endParaRPr lang="en-US" sz="1100" dirty="0"/>
          </a:p>
        </p:txBody>
      </p:sp>
      <p:sp>
        <p:nvSpPr>
          <p:cNvPr id="17" name="TextBox 16"/>
          <p:cNvSpPr txBox="1"/>
          <p:nvPr/>
        </p:nvSpPr>
        <p:spPr>
          <a:xfrm>
            <a:off x="5117684" y="4867950"/>
            <a:ext cx="4026316" cy="1169551"/>
          </a:xfrm>
          <a:prstGeom prst="rect">
            <a:avLst/>
          </a:prstGeom>
          <a:noFill/>
        </p:spPr>
        <p:txBody>
          <a:bodyPr wrap="square" rtlCol="0">
            <a:spAutoFit/>
          </a:bodyPr>
          <a:lstStyle/>
          <a:p>
            <a:r>
              <a:rPr lang="en-US" sz="1400" dirty="0" smtClean="0"/>
              <a:t>At least 9 sites in Upper Green River and Duchesne basins with records</a:t>
            </a:r>
          </a:p>
          <a:p>
            <a:endParaRPr lang="en-US" sz="1400" dirty="0" smtClean="0"/>
          </a:p>
          <a:p>
            <a:r>
              <a:rPr lang="en-US" sz="1400" dirty="0" smtClean="0"/>
              <a:t>Many more sites in top 5 of record across the area</a:t>
            </a:r>
          </a:p>
          <a:p>
            <a:endParaRPr lang="en-US" sz="1400" dirty="0"/>
          </a:p>
        </p:txBody>
      </p:sp>
      <p:sp>
        <p:nvSpPr>
          <p:cNvPr id="18" name="TextBox 17"/>
          <p:cNvSpPr txBox="1"/>
          <p:nvPr/>
        </p:nvSpPr>
        <p:spPr>
          <a:xfrm>
            <a:off x="2492189" y="1040755"/>
            <a:ext cx="2625495" cy="923330"/>
          </a:xfrm>
          <a:prstGeom prst="rect">
            <a:avLst/>
          </a:prstGeom>
          <a:noFill/>
        </p:spPr>
        <p:txBody>
          <a:bodyPr wrap="square" rtlCol="0">
            <a:spAutoFit/>
          </a:bodyPr>
          <a:lstStyle/>
          <a:p>
            <a:pPr algn="ctr"/>
            <a:r>
              <a:rPr lang="en-US" dirty="0" smtClean="0"/>
              <a:t>River Basin % average </a:t>
            </a:r>
            <a:r>
              <a:rPr lang="en-US" dirty="0" err="1" smtClean="0"/>
              <a:t>streamflow</a:t>
            </a:r>
            <a:r>
              <a:rPr lang="en-US" dirty="0" smtClean="0"/>
              <a:t> for April</a:t>
            </a:r>
          </a:p>
          <a:p>
            <a:pPr algn="ctr"/>
            <a:r>
              <a:rPr lang="en-US" dirty="0" smtClean="0"/>
              <a:t>(approximate)</a:t>
            </a:r>
            <a:endParaRPr lang="en-US" dirty="0"/>
          </a:p>
        </p:txBody>
      </p:sp>
      <p:sp>
        <p:nvSpPr>
          <p:cNvPr id="20" name="TextBox 19"/>
          <p:cNvSpPr txBox="1"/>
          <p:nvPr/>
        </p:nvSpPr>
        <p:spPr>
          <a:xfrm>
            <a:off x="5289935" y="6578714"/>
            <a:ext cx="3940001" cy="246221"/>
          </a:xfrm>
          <a:prstGeom prst="rect">
            <a:avLst/>
          </a:prstGeom>
          <a:noFill/>
        </p:spPr>
        <p:txBody>
          <a:bodyPr wrap="square" rtlCol="0">
            <a:spAutoFit/>
          </a:bodyPr>
          <a:lstStyle/>
          <a:p>
            <a:r>
              <a:rPr lang="en-US" sz="1000" b="1" i="1" dirty="0" smtClean="0"/>
              <a:t>Data is provisional </a:t>
            </a:r>
            <a:r>
              <a:rPr lang="mr-IN" sz="1000" b="1" i="1" dirty="0" smtClean="0"/>
              <a:t>–</a:t>
            </a:r>
            <a:r>
              <a:rPr lang="en-US" sz="1000" b="1" i="1" dirty="0" smtClean="0"/>
              <a:t> not all basin stream flow sites included</a:t>
            </a:r>
            <a:endParaRPr lang="en-US" sz="1000" b="1" i="1" dirty="0"/>
          </a:p>
        </p:txBody>
      </p:sp>
    </p:spTree>
    <p:extLst>
      <p:ext uri="{BB962C8B-B14F-4D97-AF65-F5344CB8AC3E}">
        <p14:creationId xmlns:p14="http://schemas.microsoft.com/office/powerpoint/2010/main" val="29735159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796" y="2010210"/>
            <a:ext cx="8625840" cy="4247317"/>
          </a:xfrm>
          <a:prstGeom prst="rect">
            <a:avLst/>
          </a:prstGeom>
          <a:noFill/>
        </p:spPr>
        <p:txBody>
          <a:bodyPr wrap="square" rtlCol="0">
            <a:spAutoFit/>
          </a:bodyPr>
          <a:lstStyle/>
          <a:p>
            <a:r>
              <a:rPr lang="en-US" dirty="0" smtClean="0"/>
              <a:t>Extreme wet conditions Dec-Feb </a:t>
            </a:r>
          </a:p>
          <a:p>
            <a:r>
              <a:rPr lang="en-US" dirty="0"/>
              <a:t>	</a:t>
            </a:r>
            <a:r>
              <a:rPr lang="en-US" dirty="0" smtClean="0"/>
              <a:t>Anticipate large forecast errors with early season forecasts. </a:t>
            </a:r>
          </a:p>
          <a:p>
            <a:r>
              <a:rPr lang="en-US" dirty="0"/>
              <a:t>	</a:t>
            </a:r>
            <a:r>
              <a:rPr lang="en-US" dirty="0" smtClean="0"/>
              <a:t>Forecasts too low since precipitation received was much above normal.</a:t>
            </a:r>
          </a:p>
          <a:p>
            <a:endParaRPr lang="en-US" dirty="0"/>
          </a:p>
          <a:p>
            <a:r>
              <a:rPr lang="en-US" dirty="0" smtClean="0"/>
              <a:t>Dry and very warm conditions developed by March</a:t>
            </a:r>
          </a:p>
          <a:p>
            <a:r>
              <a:rPr lang="en-US" dirty="0"/>
              <a:t>	</a:t>
            </a:r>
            <a:r>
              <a:rPr lang="en-US" dirty="0" smtClean="0"/>
              <a:t>Forecasts would trend down in many areas </a:t>
            </a:r>
            <a:r>
              <a:rPr lang="mr-IN" dirty="0" smtClean="0"/>
              <a:t>–</a:t>
            </a:r>
            <a:r>
              <a:rPr lang="en-US" dirty="0" smtClean="0"/>
              <a:t> drier than climatology</a:t>
            </a:r>
          </a:p>
          <a:p>
            <a:r>
              <a:rPr lang="en-US" dirty="0"/>
              <a:t>	</a:t>
            </a:r>
            <a:r>
              <a:rPr lang="en-US" dirty="0" smtClean="0"/>
              <a:t>Forecast errors may be on the high side some areas.</a:t>
            </a:r>
          </a:p>
          <a:p>
            <a:r>
              <a:rPr lang="en-US" dirty="0"/>
              <a:t>	</a:t>
            </a:r>
          </a:p>
          <a:p>
            <a:r>
              <a:rPr lang="en-US" dirty="0" smtClean="0"/>
              <a:t>Impacts of the early snow melt in many areas.</a:t>
            </a:r>
          </a:p>
          <a:p>
            <a:r>
              <a:rPr lang="en-US" dirty="0"/>
              <a:t>	</a:t>
            </a:r>
            <a:r>
              <a:rPr lang="en-US" dirty="0" smtClean="0"/>
              <a:t>Did we shift some of the April-July runoff into March ?</a:t>
            </a:r>
          </a:p>
          <a:p>
            <a:r>
              <a:rPr lang="en-US" dirty="0"/>
              <a:t>	</a:t>
            </a:r>
            <a:r>
              <a:rPr lang="en-US" dirty="0" smtClean="0"/>
              <a:t>Did the model handle the melt properly </a:t>
            </a:r>
            <a:r>
              <a:rPr lang="mr-IN" dirty="0" smtClean="0"/>
              <a:t>–</a:t>
            </a:r>
            <a:r>
              <a:rPr lang="en-US" dirty="0" smtClean="0"/>
              <a:t> could impact the accuracy of late </a:t>
            </a:r>
          </a:p>
          <a:p>
            <a:r>
              <a:rPr lang="en-US" dirty="0"/>
              <a:t>	</a:t>
            </a:r>
            <a:r>
              <a:rPr lang="en-US" dirty="0" smtClean="0"/>
              <a:t>season snow states in the model ? </a:t>
            </a:r>
          </a:p>
          <a:p>
            <a:r>
              <a:rPr lang="en-US" dirty="0"/>
              <a:t>	</a:t>
            </a:r>
            <a:endParaRPr lang="en-US" dirty="0" smtClean="0"/>
          </a:p>
          <a:p>
            <a:r>
              <a:rPr lang="en-US" dirty="0"/>
              <a:t>	</a:t>
            </a:r>
            <a:endParaRPr lang="en-US" dirty="0" smtClean="0"/>
          </a:p>
          <a:p>
            <a:r>
              <a:rPr lang="en-US" dirty="0"/>
              <a:t>	</a:t>
            </a:r>
          </a:p>
        </p:txBody>
      </p:sp>
      <p:sp>
        <p:nvSpPr>
          <p:cNvPr id="6" name="TextBox 5"/>
          <p:cNvSpPr txBox="1"/>
          <p:nvPr/>
        </p:nvSpPr>
        <p:spPr>
          <a:xfrm>
            <a:off x="51056" y="101600"/>
            <a:ext cx="8991490" cy="1569660"/>
          </a:xfrm>
          <a:prstGeom prst="rect">
            <a:avLst/>
          </a:prstGeom>
          <a:noFill/>
        </p:spPr>
        <p:txBody>
          <a:bodyPr wrap="square" rtlCol="0">
            <a:spAutoFit/>
          </a:bodyPr>
          <a:lstStyle/>
          <a:p>
            <a:r>
              <a:rPr lang="en-US" sz="2400" b="1" dirty="0" smtClean="0"/>
              <a:t>Forecast Verification: </a:t>
            </a:r>
          </a:p>
          <a:p>
            <a:endParaRPr lang="en-US" sz="2400" b="1" dirty="0"/>
          </a:p>
          <a:p>
            <a:r>
              <a:rPr lang="en-US" sz="2400" b="1" dirty="0" smtClean="0"/>
              <a:t>What impacts might we expect from the weather scenario that played out?</a:t>
            </a:r>
            <a:endParaRPr lang="en-US" sz="2400" b="1" dirty="0"/>
          </a:p>
        </p:txBody>
      </p:sp>
    </p:spTree>
    <p:extLst>
      <p:ext uri="{BB962C8B-B14F-4D97-AF65-F5344CB8AC3E}">
        <p14:creationId xmlns:p14="http://schemas.microsoft.com/office/powerpoint/2010/main" val="8007963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801" y="1554480"/>
            <a:ext cx="3826809" cy="3662680"/>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7945394" y="1554480"/>
            <a:ext cx="1107128" cy="3662680"/>
          </a:xfrm>
          <a:prstGeom prst="rect">
            <a:avLst/>
          </a:prstGeom>
        </p:spPr>
      </p:pic>
      <p:sp>
        <p:nvSpPr>
          <p:cNvPr id="7" name="Rectangle 6"/>
          <p:cNvSpPr/>
          <p:nvPr/>
        </p:nvSpPr>
        <p:spPr>
          <a:xfrm>
            <a:off x="7996194" y="3688080"/>
            <a:ext cx="903966" cy="1529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
        <p:nvSpPr>
          <p:cNvPr id="8" name="TextBox 7"/>
          <p:cNvSpPr txBox="1"/>
          <p:nvPr/>
        </p:nvSpPr>
        <p:spPr>
          <a:xfrm>
            <a:off x="548640" y="5547360"/>
            <a:ext cx="7589794" cy="923330"/>
          </a:xfrm>
          <a:prstGeom prst="rect">
            <a:avLst/>
          </a:prstGeom>
          <a:noFill/>
        </p:spPr>
        <p:txBody>
          <a:bodyPr wrap="square" rtlCol="0">
            <a:spAutoFit/>
          </a:bodyPr>
          <a:lstStyle/>
          <a:p>
            <a:r>
              <a:rPr lang="en-US" dirty="0" smtClean="0"/>
              <a:t>Reds </a:t>
            </a:r>
            <a:r>
              <a:rPr lang="mr-IN" dirty="0" smtClean="0"/>
              <a:t>–</a:t>
            </a:r>
            <a:r>
              <a:rPr lang="en-US" dirty="0" smtClean="0"/>
              <a:t> This years forecast higher than ESP historical model error.</a:t>
            </a:r>
          </a:p>
          <a:p>
            <a:r>
              <a:rPr lang="en-US" dirty="0" smtClean="0"/>
              <a:t>Blues </a:t>
            </a:r>
            <a:r>
              <a:rPr lang="mr-IN" dirty="0" smtClean="0"/>
              <a:t>–</a:t>
            </a:r>
            <a:r>
              <a:rPr lang="en-US" dirty="0" smtClean="0"/>
              <a:t> This years forecast lower than the ESP historical model error.</a:t>
            </a:r>
          </a:p>
          <a:p>
            <a:r>
              <a:rPr lang="en-US" dirty="0" smtClean="0"/>
              <a:t>Blacks </a:t>
            </a:r>
            <a:r>
              <a:rPr lang="mr-IN" dirty="0" smtClean="0"/>
              <a:t>–</a:t>
            </a:r>
            <a:r>
              <a:rPr lang="en-US" dirty="0" smtClean="0"/>
              <a:t> This years forecast similar to the ESP historical model error.</a:t>
            </a:r>
            <a:endParaRPr lang="en-US" dirty="0"/>
          </a:p>
        </p:txBody>
      </p:sp>
      <p:sp>
        <p:nvSpPr>
          <p:cNvPr id="9" name="TextBox 8"/>
          <p:cNvSpPr txBox="1"/>
          <p:nvPr/>
        </p:nvSpPr>
        <p:spPr>
          <a:xfrm>
            <a:off x="355600" y="1164828"/>
            <a:ext cx="3373120" cy="369332"/>
          </a:xfrm>
          <a:prstGeom prst="rect">
            <a:avLst/>
          </a:prstGeom>
          <a:noFill/>
        </p:spPr>
        <p:txBody>
          <a:bodyPr wrap="square" rtlCol="0">
            <a:spAutoFit/>
          </a:bodyPr>
          <a:lstStyle/>
          <a:p>
            <a:r>
              <a:rPr lang="en-US" dirty="0" smtClean="0"/>
              <a:t>January 2017 Verification Map</a:t>
            </a:r>
            <a:endParaRPr lang="en-US" dirty="0"/>
          </a:p>
        </p:txBody>
      </p:sp>
      <p:sp>
        <p:nvSpPr>
          <p:cNvPr id="10" name="TextBox 9"/>
          <p:cNvSpPr txBox="1"/>
          <p:nvPr/>
        </p:nvSpPr>
        <p:spPr>
          <a:xfrm>
            <a:off x="4582160" y="1164828"/>
            <a:ext cx="3119120" cy="369332"/>
          </a:xfrm>
          <a:prstGeom prst="rect">
            <a:avLst/>
          </a:prstGeom>
          <a:noFill/>
        </p:spPr>
        <p:txBody>
          <a:bodyPr wrap="square" rtlCol="0">
            <a:spAutoFit/>
          </a:bodyPr>
          <a:lstStyle/>
          <a:p>
            <a:r>
              <a:rPr lang="en-US" dirty="0" smtClean="0"/>
              <a:t>April 2017 Verification Map</a:t>
            </a:r>
            <a:endParaRPr lang="en-US" dirty="0"/>
          </a:p>
        </p:txBody>
      </p:sp>
      <p:pic>
        <p:nvPicPr>
          <p:cNvPr id="5" name="Picture 4"/>
          <p:cNvPicPr>
            <a:picLocks noChangeAspect="1"/>
          </p:cNvPicPr>
          <p:nvPr/>
        </p:nvPicPr>
        <p:blipFill>
          <a:blip r:embed="rId4"/>
          <a:stretch>
            <a:fillRect/>
          </a:stretch>
        </p:blipFill>
        <p:spPr>
          <a:xfrm>
            <a:off x="4086657" y="1554480"/>
            <a:ext cx="3858737" cy="3662680"/>
          </a:xfrm>
          <a:prstGeom prst="rect">
            <a:avLst/>
          </a:prstGeom>
          <a:ln>
            <a:solidFill>
              <a:schemeClr val="tx1"/>
            </a:solidFill>
          </a:ln>
        </p:spPr>
      </p:pic>
      <p:sp>
        <p:nvSpPr>
          <p:cNvPr id="11" name="TextBox 10"/>
          <p:cNvSpPr txBox="1"/>
          <p:nvPr/>
        </p:nvSpPr>
        <p:spPr>
          <a:xfrm>
            <a:off x="51056" y="101600"/>
            <a:ext cx="8991490" cy="461665"/>
          </a:xfrm>
          <a:prstGeom prst="rect">
            <a:avLst/>
          </a:prstGeom>
          <a:noFill/>
        </p:spPr>
        <p:txBody>
          <a:bodyPr wrap="square" rtlCol="0">
            <a:spAutoFit/>
          </a:bodyPr>
          <a:lstStyle/>
          <a:p>
            <a:r>
              <a:rPr lang="en-US" sz="2400" b="1" dirty="0" smtClean="0"/>
              <a:t>2017 Forecast Verification Map:</a:t>
            </a:r>
            <a:endParaRPr lang="en-US" sz="2400" b="1" dirty="0"/>
          </a:p>
        </p:txBody>
      </p:sp>
      <p:sp>
        <p:nvSpPr>
          <p:cNvPr id="12" name="Rectangle 11"/>
          <p:cNvSpPr/>
          <p:nvPr/>
        </p:nvSpPr>
        <p:spPr>
          <a:xfrm>
            <a:off x="355600" y="5882640"/>
            <a:ext cx="7589794" cy="62869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1432560" y="1838960"/>
            <a:ext cx="4917440" cy="934720"/>
            <a:chOff x="1432560" y="1838960"/>
            <a:chExt cx="4917440" cy="934720"/>
          </a:xfrm>
        </p:grpSpPr>
        <p:sp>
          <p:nvSpPr>
            <p:cNvPr id="2" name="Oval 1"/>
            <p:cNvSpPr/>
            <p:nvPr/>
          </p:nvSpPr>
          <p:spPr>
            <a:xfrm>
              <a:off x="1432560" y="1838960"/>
              <a:ext cx="1066800" cy="93472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283200" y="1838960"/>
              <a:ext cx="1066800" cy="93472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2600960" y="2306320"/>
              <a:ext cx="2641600" cy="1016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176570" y="1916668"/>
              <a:ext cx="1656080" cy="369332"/>
            </a:xfrm>
            <a:prstGeom prst="rect">
              <a:avLst/>
            </a:prstGeom>
            <a:solidFill>
              <a:srgbClr val="CCFFCC">
                <a:alpha val="40000"/>
              </a:srgbClr>
            </a:solidFill>
          </p:spPr>
          <p:txBody>
            <a:bodyPr wrap="square" rtlCol="0">
              <a:spAutoFit/>
            </a:bodyPr>
            <a:lstStyle/>
            <a:p>
              <a:r>
                <a:rPr lang="en-US" dirty="0" smtClean="0"/>
                <a:t>improvement</a:t>
              </a:r>
              <a:endParaRPr lang="en-US" dirty="0"/>
            </a:p>
          </p:txBody>
        </p:sp>
      </p:grpSp>
      <p:grpSp>
        <p:nvGrpSpPr>
          <p:cNvPr id="28" name="Group 27"/>
          <p:cNvGrpSpPr/>
          <p:nvPr/>
        </p:nvGrpSpPr>
        <p:grpSpPr>
          <a:xfrm>
            <a:off x="2641600" y="3759200"/>
            <a:ext cx="4775200" cy="680720"/>
            <a:chOff x="2641600" y="3759200"/>
            <a:chExt cx="4775200" cy="680720"/>
          </a:xfrm>
        </p:grpSpPr>
        <p:sp>
          <p:nvSpPr>
            <p:cNvPr id="14" name="Oval 13"/>
            <p:cNvSpPr/>
            <p:nvPr/>
          </p:nvSpPr>
          <p:spPr>
            <a:xfrm>
              <a:off x="2641600" y="3759200"/>
              <a:ext cx="1066800" cy="68072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350000" y="3759200"/>
              <a:ext cx="1066800" cy="68072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3810000" y="4053840"/>
              <a:ext cx="2438400" cy="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312920" y="4070588"/>
              <a:ext cx="1656080" cy="369332"/>
            </a:xfrm>
            <a:prstGeom prst="rect">
              <a:avLst/>
            </a:prstGeom>
            <a:solidFill>
              <a:srgbClr val="CCFFCC">
                <a:alpha val="40000"/>
              </a:srgbClr>
            </a:solidFill>
          </p:spPr>
          <p:txBody>
            <a:bodyPr wrap="square" rtlCol="0">
              <a:spAutoFit/>
            </a:bodyPr>
            <a:lstStyle/>
            <a:p>
              <a:r>
                <a:rPr lang="en-US" dirty="0" smtClean="0"/>
                <a:t>improvement</a:t>
              </a:r>
              <a:endParaRPr lang="en-US" dirty="0"/>
            </a:p>
          </p:txBody>
        </p:sp>
      </p:grpSp>
      <p:grpSp>
        <p:nvGrpSpPr>
          <p:cNvPr id="3" name="Group 2"/>
          <p:cNvGrpSpPr/>
          <p:nvPr/>
        </p:nvGrpSpPr>
        <p:grpSpPr>
          <a:xfrm>
            <a:off x="1270000" y="3074908"/>
            <a:ext cx="4358640" cy="623332"/>
            <a:chOff x="1270000" y="3074908"/>
            <a:chExt cx="4358640" cy="623332"/>
          </a:xfrm>
        </p:grpSpPr>
        <p:grpSp>
          <p:nvGrpSpPr>
            <p:cNvPr id="29" name="Group 28"/>
            <p:cNvGrpSpPr/>
            <p:nvPr/>
          </p:nvGrpSpPr>
          <p:grpSpPr>
            <a:xfrm>
              <a:off x="1270000" y="3190240"/>
              <a:ext cx="4358640" cy="508000"/>
              <a:chOff x="1270000" y="3190240"/>
              <a:chExt cx="4358640" cy="508000"/>
            </a:xfrm>
          </p:grpSpPr>
          <p:sp>
            <p:nvSpPr>
              <p:cNvPr id="16" name="Oval 15"/>
              <p:cNvSpPr/>
              <p:nvPr/>
            </p:nvSpPr>
            <p:spPr>
              <a:xfrm>
                <a:off x="1270000" y="3190240"/>
                <a:ext cx="487680" cy="508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40960" y="3190240"/>
                <a:ext cx="487680" cy="508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V="1">
                <a:off x="1940560" y="3454400"/>
                <a:ext cx="3119120" cy="1016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3988382" y="3074908"/>
              <a:ext cx="846790" cy="369332"/>
            </a:xfrm>
            <a:prstGeom prst="rect">
              <a:avLst/>
            </a:prstGeom>
            <a:solidFill>
              <a:srgbClr val="CCFFCC">
                <a:alpha val="40000"/>
              </a:srgbClr>
            </a:solidFill>
          </p:spPr>
          <p:txBody>
            <a:bodyPr wrap="square" rtlCol="0">
              <a:spAutoFit/>
            </a:bodyPr>
            <a:lstStyle/>
            <a:p>
              <a:r>
                <a:rPr lang="en-US" dirty="0" smtClean="0"/>
                <a:t>worse</a:t>
              </a:r>
              <a:endParaRPr lang="en-US" dirty="0"/>
            </a:p>
          </p:txBody>
        </p:sp>
      </p:grpSp>
    </p:spTree>
    <p:extLst>
      <p:ext uri="{BB962C8B-B14F-4D97-AF65-F5344CB8AC3E}">
        <p14:creationId xmlns:p14="http://schemas.microsoft.com/office/powerpoint/2010/main" val="366084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56" y="101600"/>
            <a:ext cx="8991490" cy="461665"/>
          </a:xfrm>
          <a:prstGeom prst="rect">
            <a:avLst/>
          </a:prstGeom>
          <a:noFill/>
        </p:spPr>
        <p:txBody>
          <a:bodyPr wrap="square" rtlCol="0">
            <a:spAutoFit/>
          </a:bodyPr>
          <a:lstStyle/>
          <a:p>
            <a:r>
              <a:rPr lang="en-US" sz="2400" b="1" dirty="0" smtClean="0"/>
              <a:t>Forecast Verification Plots: So what are we looking for ?</a:t>
            </a:r>
            <a:endParaRPr lang="en-US" sz="2400" b="1" dirty="0"/>
          </a:p>
        </p:txBody>
      </p:sp>
      <p:pic>
        <p:nvPicPr>
          <p:cNvPr id="5" name="Picture 4"/>
          <p:cNvPicPr>
            <a:picLocks noChangeAspect="1"/>
          </p:cNvPicPr>
          <p:nvPr/>
        </p:nvPicPr>
        <p:blipFill>
          <a:blip r:embed="rId2"/>
          <a:stretch>
            <a:fillRect/>
          </a:stretch>
        </p:blipFill>
        <p:spPr>
          <a:xfrm>
            <a:off x="0" y="675333"/>
            <a:ext cx="9144000" cy="6193802"/>
          </a:xfrm>
          <a:prstGeom prst="rect">
            <a:avLst/>
          </a:prstGeom>
        </p:spPr>
      </p:pic>
      <p:cxnSp>
        <p:nvCxnSpPr>
          <p:cNvPr id="7" name="Straight Arrow Connector 6"/>
          <p:cNvCxnSpPr/>
          <p:nvPr/>
        </p:nvCxnSpPr>
        <p:spPr>
          <a:xfrm flipV="1">
            <a:off x="1923578" y="4090287"/>
            <a:ext cx="952452" cy="93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923578" y="2231914"/>
            <a:ext cx="0" cy="1867711"/>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923578" y="2231914"/>
            <a:ext cx="1055167" cy="0"/>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978745" y="1877049"/>
            <a:ext cx="4444773" cy="646331"/>
          </a:xfrm>
          <a:prstGeom prst="rect">
            <a:avLst/>
          </a:prstGeom>
          <a:noFill/>
        </p:spPr>
        <p:txBody>
          <a:bodyPr wrap="square" rtlCol="0">
            <a:spAutoFit/>
          </a:bodyPr>
          <a:lstStyle/>
          <a:p>
            <a:r>
              <a:rPr lang="en-US" dirty="0" smtClean="0"/>
              <a:t>Like to see the observed volume fall within the forecast range (the blue line) </a:t>
            </a:r>
            <a:endParaRPr lang="en-US" dirty="0"/>
          </a:p>
        </p:txBody>
      </p:sp>
      <p:sp>
        <p:nvSpPr>
          <p:cNvPr id="14" name="TextBox 13"/>
          <p:cNvSpPr txBox="1"/>
          <p:nvPr/>
        </p:nvSpPr>
        <p:spPr>
          <a:xfrm>
            <a:off x="468054" y="5117530"/>
            <a:ext cx="5835786" cy="830997"/>
          </a:xfrm>
          <a:prstGeom prst="rect">
            <a:avLst/>
          </a:prstGeom>
          <a:solidFill>
            <a:schemeClr val="bg1"/>
          </a:solidFill>
        </p:spPr>
        <p:txBody>
          <a:bodyPr wrap="square" rtlCol="0">
            <a:spAutoFit/>
          </a:bodyPr>
          <a:lstStyle/>
          <a:p>
            <a:r>
              <a:rPr lang="en-US" sz="1600" dirty="0" smtClean="0"/>
              <a:t>If it does not, it may be due to extreme weather in the future. It may not be a bad forecast. However, It could indicate an error in the model states (snow etc.) or other issues.</a:t>
            </a:r>
            <a:endParaRPr lang="en-US" sz="1600" dirty="0"/>
          </a:p>
        </p:txBody>
      </p:sp>
    </p:spTree>
    <p:extLst>
      <p:ext uri="{BB962C8B-B14F-4D97-AF65-F5344CB8AC3E}">
        <p14:creationId xmlns:p14="http://schemas.microsoft.com/office/powerpoint/2010/main" val="1936155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785" r="52992" b="2657"/>
          <a:stretch/>
        </p:blipFill>
        <p:spPr>
          <a:xfrm>
            <a:off x="118082" y="1546060"/>
            <a:ext cx="4156766" cy="5080001"/>
          </a:xfrm>
          <a:prstGeom prst="rect">
            <a:avLst/>
          </a:prstGeom>
        </p:spPr>
      </p:pic>
      <p:sp>
        <p:nvSpPr>
          <p:cNvPr id="5" name="TextBox 4"/>
          <p:cNvSpPr txBox="1"/>
          <p:nvPr/>
        </p:nvSpPr>
        <p:spPr>
          <a:xfrm>
            <a:off x="4696893" y="1933081"/>
            <a:ext cx="3408281" cy="923330"/>
          </a:xfrm>
          <a:prstGeom prst="rect">
            <a:avLst/>
          </a:prstGeom>
          <a:noFill/>
        </p:spPr>
        <p:txBody>
          <a:bodyPr wrap="square" rtlCol="0">
            <a:spAutoFit/>
          </a:bodyPr>
          <a:lstStyle/>
          <a:p>
            <a:r>
              <a:rPr lang="en-US" dirty="0" smtClean="0"/>
              <a:t>Grey Bars </a:t>
            </a:r>
            <a:r>
              <a:rPr lang="mr-IN" dirty="0" smtClean="0"/>
              <a:t>–</a:t>
            </a:r>
            <a:r>
              <a:rPr lang="en-US" dirty="0" smtClean="0"/>
              <a:t> If we just forecast average every month, this would be the historical error.</a:t>
            </a:r>
            <a:endParaRPr lang="en-US" dirty="0"/>
          </a:p>
        </p:txBody>
      </p:sp>
      <p:sp>
        <p:nvSpPr>
          <p:cNvPr id="6" name="TextBox 5"/>
          <p:cNvSpPr txBox="1"/>
          <p:nvPr/>
        </p:nvSpPr>
        <p:spPr>
          <a:xfrm>
            <a:off x="4625187" y="3158227"/>
            <a:ext cx="3408281" cy="1477328"/>
          </a:xfrm>
          <a:prstGeom prst="rect">
            <a:avLst/>
          </a:prstGeom>
          <a:noFill/>
        </p:spPr>
        <p:txBody>
          <a:bodyPr wrap="square" rtlCol="0">
            <a:spAutoFit/>
          </a:bodyPr>
          <a:lstStyle/>
          <a:p>
            <a:r>
              <a:rPr lang="en-US" dirty="0" smtClean="0"/>
              <a:t>Red Bars - The historical forecast error. So we do provide information that is better than just going with average.</a:t>
            </a:r>
            <a:endParaRPr lang="en-US" dirty="0"/>
          </a:p>
        </p:txBody>
      </p:sp>
      <p:sp>
        <p:nvSpPr>
          <p:cNvPr id="7" name="TextBox 6"/>
          <p:cNvSpPr txBox="1"/>
          <p:nvPr/>
        </p:nvSpPr>
        <p:spPr>
          <a:xfrm>
            <a:off x="4696893" y="4989771"/>
            <a:ext cx="4370070" cy="923330"/>
          </a:xfrm>
          <a:prstGeom prst="rect">
            <a:avLst/>
          </a:prstGeom>
          <a:noFill/>
        </p:spPr>
        <p:txBody>
          <a:bodyPr wrap="square" rtlCol="0">
            <a:spAutoFit/>
          </a:bodyPr>
          <a:lstStyle/>
          <a:p>
            <a:pPr algn="ctr"/>
            <a:r>
              <a:rPr lang="en-US" dirty="0" smtClean="0"/>
              <a:t>2017 error in yellow</a:t>
            </a:r>
          </a:p>
          <a:p>
            <a:r>
              <a:rPr lang="en-US" dirty="0" smtClean="0"/>
              <a:t>Worse than the historical forecast error *</a:t>
            </a:r>
          </a:p>
          <a:p>
            <a:r>
              <a:rPr lang="en-US" dirty="0" smtClean="0"/>
              <a:t>Better than the historical forecast error</a:t>
            </a:r>
            <a:endParaRPr lang="en-US" dirty="0"/>
          </a:p>
        </p:txBody>
      </p:sp>
      <p:sp>
        <p:nvSpPr>
          <p:cNvPr id="8" name="TextBox 7"/>
          <p:cNvSpPr txBox="1"/>
          <p:nvPr/>
        </p:nvSpPr>
        <p:spPr>
          <a:xfrm>
            <a:off x="1157882" y="1129965"/>
            <a:ext cx="2362453" cy="369332"/>
          </a:xfrm>
          <a:prstGeom prst="rect">
            <a:avLst/>
          </a:prstGeom>
          <a:noFill/>
        </p:spPr>
        <p:txBody>
          <a:bodyPr wrap="square" rtlCol="0">
            <a:spAutoFit/>
          </a:bodyPr>
          <a:lstStyle/>
          <a:p>
            <a:r>
              <a:rPr lang="en-US" dirty="0" smtClean="0"/>
              <a:t>Mean Absolute Error</a:t>
            </a:r>
            <a:endParaRPr lang="en-US" dirty="0"/>
          </a:p>
        </p:txBody>
      </p:sp>
      <p:cxnSp>
        <p:nvCxnSpPr>
          <p:cNvPr id="10" name="Straight Arrow Connector 9"/>
          <p:cNvCxnSpPr/>
          <p:nvPr/>
        </p:nvCxnSpPr>
        <p:spPr>
          <a:xfrm flipH="1">
            <a:off x="2455830" y="2437362"/>
            <a:ext cx="2169357" cy="93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644083" y="3822452"/>
            <a:ext cx="1934415" cy="93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1"/>
          </p:cNvCxnSpPr>
          <p:nvPr/>
        </p:nvCxnSpPr>
        <p:spPr>
          <a:xfrm flipH="1" flipV="1">
            <a:off x="1699473" y="3158228"/>
            <a:ext cx="2997420" cy="229320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1157882" y="5098850"/>
            <a:ext cx="3467306" cy="6566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1056" y="101600"/>
            <a:ext cx="8991490" cy="461665"/>
          </a:xfrm>
          <a:prstGeom prst="rect">
            <a:avLst/>
          </a:prstGeom>
          <a:noFill/>
        </p:spPr>
        <p:txBody>
          <a:bodyPr wrap="square" rtlCol="0">
            <a:spAutoFit/>
          </a:bodyPr>
          <a:lstStyle/>
          <a:p>
            <a:r>
              <a:rPr lang="en-US" sz="2400" b="1" dirty="0" smtClean="0"/>
              <a:t>2017 Error Plots: So what are we looking for ?</a:t>
            </a:r>
            <a:endParaRPr lang="en-US" sz="2400" b="1" dirty="0"/>
          </a:p>
        </p:txBody>
      </p:sp>
      <p:sp>
        <p:nvSpPr>
          <p:cNvPr id="21" name="TextBox 20"/>
          <p:cNvSpPr txBox="1"/>
          <p:nvPr/>
        </p:nvSpPr>
        <p:spPr>
          <a:xfrm>
            <a:off x="4224263" y="6441395"/>
            <a:ext cx="4818283" cy="338554"/>
          </a:xfrm>
          <a:prstGeom prst="rect">
            <a:avLst/>
          </a:prstGeom>
          <a:noFill/>
        </p:spPr>
        <p:txBody>
          <a:bodyPr wrap="square" rtlCol="0">
            <a:spAutoFit/>
          </a:bodyPr>
          <a:lstStyle/>
          <a:p>
            <a:r>
              <a:rPr lang="en-US" sz="1600" dirty="0" smtClean="0"/>
              <a:t>* does not necessarily mean a bad forecast</a:t>
            </a:r>
            <a:endParaRPr lang="en-US" sz="1600" dirty="0"/>
          </a:p>
        </p:txBody>
      </p:sp>
    </p:spTree>
    <p:extLst>
      <p:ext uri="{BB962C8B-B14F-4D97-AF65-F5344CB8AC3E}">
        <p14:creationId xmlns:p14="http://schemas.microsoft.com/office/powerpoint/2010/main" val="3403349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0" y="-1"/>
            <a:ext cx="9144000" cy="664199"/>
          </a:xfrm>
          <a:prstGeom prst="rect">
            <a:avLst/>
          </a:prstGeom>
        </p:spPr>
        <p:txBody>
          <a:bodyPr lIns="91425" tIns="91425" rIns="91425" bIns="91425" anchor="t" anchorCtr="0">
            <a:noAutofit/>
          </a:bodyPr>
          <a:lstStyle/>
          <a:p>
            <a:pPr algn="ctr">
              <a:spcBef>
                <a:spcPts val="0"/>
              </a:spcBef>
              <a:buNone/>
            </a:pPr>
            <a:r>
              <a:rPr lang="en-US" dirty="0" smtClean="0"/>
              <a:t>2017 Forecast/Runoff Impacts</a:t>
            </a:r>
            <a:endParaRPr lang="en" dirty="0"/>
          </a:p>
        </p:txBody>
      </p:sp>
      <p:sp>
        <p:nvSpPr>
          <p:cNvPr id="4" name="TextBox 3"/>
          <p:cNvSpPr txBox="1"/>
          <p:nvPr/>
        </p:nvSpPr>
        <p:spPr>
          <a:xfrm>
            <a:off x="0" y="683190"/>
            <a:ext cx="8925905" cy="4401205"/>
          </a:xfrm>
          <a:prstGeom prst="rect">
            <a:avLst/>
          </a:prstGeom>
          <a:noFill/>
        </p:spPr>
        <p:txBody>
          <a:bodyPr wrap="square" rtlCol="0">
            <a:spAutoFit/>
          </a:bodyPr>
          <a:lstStyle/>
          <a:p>
            <a:r>
              <a:rPr lang="en-US" sz="2400" u="sng" dirty="0" smtClean="0">
                <a:solidFill>
                  <a:srgbClr val="000000"/>
                </a:solidFill>
                <a:latin typeface="Arial"/>
              </a:rPr>
              <a:t>Upper Green River Basin</a:t>
            </a:r>
          </a:p>
          <a:p>
            <a:endParaRPr lang="en-US" sz="2400" u="sng" dirty="0" smtClean="0">
              <a:solidFill>
                <a:srgbClr val="000000"/>
              </a:solidFill>
              <a:latin typeface="Arial"/>
            </a:endParaRPr>
          </a:p>
          <a:p>
            <a:pPr marL="342900" indent="-342900">
              <a:buFont typeface="Arial"/>
              <a:buChar char="•"/>
            </a:pPr>
            <a:r>
              <a:rPr lang="en-US" sz="1600" dirty="0" smtClean="0">
                <a:solidFill>
                  <a:srgbClr val="000000"/>
                </a:solidFill>
              </a:rPr>
              <a:t>Early season forecast errors due to extreme wet weather that followed.</a:t>
            </a:r>
          </a:p>
          <a:p>
            <a:endParaRPr lang="en-US" sz="1600" dirty="0">
              <a:solidFill>
                <a:srgbClr val="000000"/>
              </a:solidFill>
            </a:endParaRPr>
          </a:p>
          <a:p>
            <a:pPr marL="342900" indent="-342900">
              <a:buFont typeface="Arial"/>
              <a:buChar char="•"/>
            </a:pPr>
            <a:r>
              <a:rPr lang="en-US" sz="1600" dirty="0" smtClean="0">
                <a:solidFill>
                  <a:srgbClr val="000000"/>
                </a:solidFill>
              </a:rPr>
              <a:t>Seasonal </a:t>
            </a:r>
            <a:r>
              <a:rPr lang="en-US" sz="1600" dirty="0">
                <a:solidFill>
                  <a:srgbClr val="000000"/>
                </a:solidFill>
              </a:rPr>
              <a:t>forecasts and the model performed </a:t>
            </a:r>
            <a:r>
              <a:rPr lang="en-US" sz="1600" dirty="0" smtClean="0">
                <a:solidFill>
                  <a:srgbClr val="000000"/>
                </a:solidFill>
              </a:rPr>
              <a:t>very </a:t>
            </a:r>
            <a:r>
              <a:rPr lang="en-US" sz="1600" dirty="0">
                <a:solidFill>
                  <a:srgbClr val="000000"/>
                </a:solidFill>
              </a:rPr>
              <a:t>well despite concerns of higher forecast uncertainty due to record </a:t>
            </a:r>
            <a:r>
              <a:rPr lang="en-US" sz="1600" dirty="0" smtClean="0">
                <a:solidFill>
                  <a:srgbClr val="000000"/>
                </a:solidFill>
              </a:rPr>
              <a:t>conditions</a:t>
            </a:r>
          </a:p>
          <a:p>
            <a:endParaRPr lang="en-US" sz="1600" dirty="0">
              <a:solidFill>
                <a:srgbClr val="000000"/>
              </a:solidFill>
            </a:endParaRPr>
          </a:p>
          <a:p>
            <a:r>
              <a:rPr lang="en-US" sz="2400" u="sng" dirty="0" smtClean="0">
                <a:solidFill>
                  <a:srgbClr val="000000"/>
                </a:solidFill>
                <a:latin typeface="Arial"/>
              </a:rPr>
              <a:t>Yampa River Basin</a:t>
            </a:r>
          </a:p>
          <a:p>
            <a:endParaRPr lang="en-US" sz="2400" u="sng" dirty="0" smtClean="0">
              <a:solidFill>
                <a:srgbClr val="000000"/>
              </a:solidFill>
              <a:latin typeface="Arial"/>
            </a:endParaRPr>
          </a:p>
          <a:p>
            <a:pPr marL="342900" indent="-342900">
              <a:buFont typeface="Arial"/>
              <a:buChar char="•"/>
            </a:pPr>
            <a:r>
              <a:rPr lang="en-US" sz="1600" dirty="0" smtClean="0">
                <a:solidFill>
                  <a:srgbClr val="000000"/>
                </a:solidFill>
              </a:rPr>
              <a:t>Largest forecast errors were in February and March. Errors were primarily </a:t>
            </a:r>
            <a:r>
              <a:rPr lang="en-US" sz="1600" dirty="0">
                <a:solidFill>
                  <a:srgbClr val="000000"/>
                </a:solidFill>
              </a:rPr>
              <a:t>w</a:t>
            </a:r>
            <a:r>
              <a:rPr lang="en-US" sz="1600" dirty="0" smtClean="0">
                <a:solidFill>
                  <a:srgbClr val="000000"/>
                </a:solidFill>
              </a:rPr>
              <a:t>eather related as March was very dry and warm.</a:t>
            </a:r>
          </a:p>
          <a:p>
            <a:pPr marL="342900" indent="-342900">
              <a:buFont typeface="Arial"/>
              <a:buChar char="•"/>
            </a:pPr>
            <a:endParaRPr lang="en-US" sz="1600" dirty="0">
              <a:solidFill>
                <a:srgbClr val="000000"/>
              </a:solidFill>
            </a:endParaRPr>
          </a:p>
          <a:p>
            <a:pPr marL="342900" indent="-342900">
              <a:buFont typeface="Arial"/>
              <a:buChar char="•"/>
            </a:pPr>
            <a:r>
              <a:rPr lang="en-US" sz="1600" dirty="0" smtClean="0">
                <a:solidFill>
                  <a:srgbClr val="000000"/>
                </a:solidFill>
              </a:rPr>
              <a:t>Seasonal </a:t>
            </a:r>
            <a:r>
              <a:rPr lang="en-US" sz="1600" dirty="0">
                <a:solidFill>
                  <a:srgbClr val="000000"/>
                </a:solidFill>
              </a:rPr>
              <a:t>forecasts and the model performed </a:t>
            </a:r>
            <a:r>
              <a:rPr lang="en-US" sz="1600" dirty="0" smtClean="0">
                <a:solidFill>
                  <a:srgbClr val="000000"/>
                </a:solidFill>
              </a:rPr>
              <a:t>well with no major adjustments required.</a:t>
            </a:r>
          </a:p>
          <a:p>
            <a:pPr lvl="1"/>
            <a:endParaRPr lang="en-US" sz="1600" dirty="0" smtClean="0">
              <a:solidFill>
                <a:srgbClr val="000000"/>
              </a:solidFill>
              <a:latin typeface="Arial"/>
            </a:endParaRPr>
          </a:p>
          <a:p>
            <a:r>
              <a:rPr lang="en-US" sz="2400" u="sng" dirty="0" smtClean="0">
                <a:solidFill>
                  <a:srgbClr val="000000"/>
                </a:solidFill>
                <a:latin typeface="Arial"/>
              </a:rPr>
              <a:t>Duchesne River Basin</a:t>
            </a:r>
            <a:endParaRPr lang="en-US" sz="2400" u="sng" dirty="0">
              <a:solidFill>
                <a:srgbClr val="000000"/>
              </a:solidFill>
              <a:latin typeface="Arial"/>
            </a:endParaRPr>
          </a:p>
        </p:txBody>
      </p:sp>
      <p:sp>
        <p:nvSpPr>
          <p:cNvPr id="2" name="Rectangle 1"/>
          <p:cNvSpPr/>
          <p:nvPr/>
        </p:nvSpPr>
        <p:spPr>
          <a:xfrm>
            <a:off x="132080" y="4958832"/>
            <a:ext cx="8254567" cy="1754326"/>
          </a:xfrm>
          <a:prstGeom prst="rect">
            <a:avLst/>
          </a:prstGeom>
        </p:spPr>
        <p:txBody>
          <a:bodyPr wrap="square">
            <a:spAutoFit/>
          </a:bodyPr>
          <a:lstStyle/>
          <a:p>
            <a:pPr marL="342900" indent="-342900">
              <a:buFont typeface="Arial"/>
              <a:buChar char="•"/>
            </a:pPr>
            <a:endParaRPr lang="en-US" sz="1200" dirty="0">
              <a:solidFill>
                <a:srgbClr val="000000"/>
              </a:solidFill>
            </a:endParaRPr>
          </a:p>
          <a:p>
            <a:pPr marL="342900" indent="-342900">
              <a:buFont typeface="Arial"/>
              <a:buChar char="•"/>
            </a:pPr>
            <a:endParaRPr lang="en-US" sz="1600" dirty="0" smtClean="0">
              <a:solidFill>
                <a:srgbClr val="000000"/>
              </a:solidFill>
            </a:endParaRPr>
          </a:p>
          <a:p>
            <a:pPr marL="342900" indent="-342900">
              <a:buFont typeface="Arial"/>
              <a:buChar char="•"/>
            </a:pPr>
            <a:r>
              <a:rPr lang="en-US" sz="1600" dirty="0" smtClean="0">
                <a:solidFill>
                  <a:srgbClr val="000000"/>
                </a:solidFill>
              </a:rPr>
              <a:t>Largest forecast errors were early and again in May. Extreme wet followed by very dry and warm conditions April-June.</a:t>
            </a:r>
          </a:p>
          <a:p>
            <a:pPr marL="342900" indent="-342900">
              <a:buFont typeface="Arial"/>
              <a:buChar char="•"/>
            </a:pPr>
            <a:endParaRPr lang="en-US" sz="1600" dirty="0">
              <a:solidFill>
                <a:srgbClr val="000000"/>
              </a:solidFill>
            </a:endParaRPr>
          </a:p>
          <a:p>
            <a:pPr marL="342900" indent="-342900">
              <a:buFont typeface="Arial"/>
              <a:buChar char="•"/>
            </a:pPr>
            <a:r>
              <a:rPr lang="en-US" sz="1600" dirty="0" smtClean="0">
                <a:solidFill>
                  <a:srgbClr val="000000"/>
                </a:solidFill>
              </a:rPr>
              <a:t>Seasonal forecasts </a:t>
            </a:r>
            <a:r>
              <a:rPr lang="en-US" sz="1600" dirty="0">
                <a:solidFill>
                  <a:srgbClr val="000000"/>
                </a:solidFill>
              </a:rPr>
              <a:t>and the </a:t>
            </a:r>
            <a:r>
              <a:rPr lang="en-US" sz="1600" dirty="0" smtClean="0">
                <a:solidFill>
                  <a:srgbClr val="000000"/>
                </a:solidFill>
              </a:rPr>
              <a:t>model </a:t>
            </a:r>
            <a:r>
              <a:rPr lang="en-US" sz="1600" dirty="0" smtClean="0">
                <a:solidFill>
                  <a:srgbClr val="000000"/>
                </a:solidFill>
              </a:rPr>
              <a:t>guidance</a:t>
            </a:r>
            <a:r>
              <a:rPr lang="en-US" sz="1600" dirty="0" smtClean="0">
                <a:solidFill>
                  <a:srgbClr val="000000"/>
                </a:solidFill>
              </a:rPr>
              <a:t> </a:t>
            </a:r>
            <a:r>
              <a:rPr lang="en-US" sz="1600" dirty="0" smtClean="0">
                <a:solidFill>
                  <a:srgbClr val="000000"/>
                </a:solidFill>
              </a:rPr>
              <a:t>too high. Possible model snow states were a little off but conditions were also very dry later in spring.</a:t>
            </a:r>
          </a:p>
        </p:txBody>
      </p:sp>
    </p:spTree>
    <p:extLst>
      <p:ext uri="{BB962C8B-B14F-4D97-AF65-F5344CB8AC3E}">
        <p14:creationId xmlns:p14="http://schemas.microsoft.com/office/powerpoint/2010/main" val="95674626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Picture 1"/>
          <p:cNvPicPr>
            <a:picLocks noChangeAspect="1"/>
          </p:cNvPicPr>
          <p:nvPr/>
        </p:nvPicPr>
        <p:blipFill rotWithShape="1">
          <a:blip r:embed="rId3"/>
          <a:srcRect b="8569"/>
          <a:stretch/>
        </p:blipFill>
        <p:spPr>
          <a:xfrm>
            <a:off x="172826" y="664198"/>
            <a:ext cx="8775364" cy="5611031"/>
          </a:xfrm>
          <a:prstGeom prst="rect">
            <a:avLst/>
          </a:prstGeom>
          <a:ln w="12700">
            <a:noFill/>
            <a:prstDash val="solid"/>
          </a:ln>
        </p:spPr>
      </p:pic>
      <p:sp>
        <p:nvSpPr>
          <p:cNvPr id="76"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chemeClr val="dk1"/>
              </a:buClr>
              <a:buSzPct val="25000"/>
              <a:buFont typeface="Tahoma"/>
              <a:buNone/>
            </a:pPr>
            <a:r>
              <a:rPr lang="en-US" sz="3200" b="0" i="0" u="none" strike="noStrike" cap="none" dirty="0" smtClean="0">
                <a:solidFill>
                  <a:schemeClr val="dk1"/>
                </a:solidFill>
                <a:sym typeface="Tahoma"/>
              </a:rPr>
              <a:t>Forecast </a:t>
            </a:r>
            <a:r>
              <a:rPr lang="en-US" sz="3200" dirty="0" smtClean="0"/>
              <a:t>Evolution Plot: </a:t>
            </a:r>
            <a:r>
              <a:rPr lang="en-US" sz="2800" dirty="0" err="1" smtClean="0"/>
              <a:t>Fontenelle</a:t>
            </a:r>
            <a:r>
              <a:rPr lang="en-US" sz="2800" dirty="0" smtClean="0"/>
              <a:t> Reservoir Inflow</a:t>
            </a:r>
            <a:endParaRPr lang="en-US" sz="2800" b="0" i="0" u="none" strike="noStrike" cap="none" dirty="0">
              <a:solidFill>
                <a:schemeClr val="dk1"/>
              </a:solidFill>
              <a:sym typeface="Tahoma"/>
            </a:endParaRPr>
          </a:p>
        </p:txBody>
      </p:sp>
      <p:sp>
        <p:nvSpPr>
          <p:cNvPr id="54" name="TextBox 53"/>
          <p:cNvSpPr txBox="1"/>
          <p:nvPr/>
        </p:nvSpPr>
        <p:spPr>
          <a:xfrm>
            <a:off x="698650" y="3596176"/>
            <a:ext cx="1102009" cy="246221"/>
          </a:xfrm>
          <a:prstGeom prst="rect">
            <a:avLst/>
          </a:prstGeom>
          <a:noFill/>
        </p:spPr>
        <p:txBody>
          <a:bodyPr wrap="square" rtlCol="0">
            <a:spAutoFit/>
          </a:bodyPr>
          <a:lstStyle/>
          <a:p>
            <a:r>
              <a:rPr lang="en-US" sz="1000" dirty="0" smtClean="0">
                <a:solidFill>
                  <a:schemeClr val="bg1"/>
                </a:solidFill>
              </a:rPr>
              <a:t>Flaming Gorge</a:t>
            </a:r>
            <a:endParaRPr lang="en-US" sz="1000" dirty="0">
              <a:solidFill>
                <a:schemeClr val="bg1"/>
              </a:solidFill>
            </a:endParaRPr>
          </a:p>
        </p:txBody>
      </p:sp>
      <p:sp>
        <p:nvSpPr>
          <p:cNvPr id="31" name="TextBox 30"/>
          <p:cNvSpPr txBox="1"/>
          <p:nvPr/>
        </p:nvSpPr>
        <p:spPr>
          <a:xfrm>
            <a:off x="5659129" y="5689873"/>
            <a:ext cx="2026985" cy="261610"/>
          </a:xfrm>
          <a:prstGeom prst="rect">
            <a:avLst/>
          </a:prstGeom>
          <a:noFill/>
        </p:spPr>
        <p:txBody>
          <a:bodyPr wrap="square" rtlCol="0">
            <a:spAutoFit/>
          </a:bodyPr>
          <a:lstStyle/>
          <a:p>
            <a:r>
              <a:rPr lang="en-US" sz="1100" dirty="0" smtClean="0">
                <a:solidFill>
                  <a:srgbClr val="FF6600"/>
                </a:solidFill>
                <a:latin typeface="+mj-lt"/>
                <a:cs typeface="Times New Roman"/>
              </a:rPr>
              <a:t>April-July Observed Volumes</a:t>
            </a:r>
            <a:endParaRPr lang="en-US" sz="1100" dirty="0">
              <a:solidFill>
                <a:srgbClr val="FF6600"/>
              </a:solidFill>
              <a:latin typeface="+mj-lt"/>
              <a:cs typeface="Times New Roman"/>
            </a:endParaRPr>
          </a:p>
        </p:txBody>
      </p:sp>
      <p:sp>
        <p:nvSpPr>
          <p:cNvPr id="61" name="TextBox 60"/>
          <p:cNvSpPr txBox="1"/>
          <p:nvPr/>
        </p:nvSpPr>
        <p:spPr>
          <a:xfrm>
            <a:off x="6811189" y="1302861"/>
            <a:ext cx="1892770" cy="738664"/>
          </a:xfrm>
          <a:prstGeom prst="rect">
            <a:avLst/>
          </a:prstGeom>
          <a:solidFill>
            <a:schemeClr val="bg1"/>
          </a:solidFill>
          <a:ln w="22225">
            <a:solidFill>
              <a:srgbClr val="FF0000"/>
            </a:solid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1719 KAF/237%</a:t>
            </a:r>
          </a:p>
          <a:p>
            <a:pPr algn="ctr"/>
            <a:r>
              <a:rPr lang="en-US" sz="1100" b="1" dirty="0" smtClean="0">
                <a:solidFill>
                  <a:srgbClr val="FF0000"/>
                </a:solidFill>
              </a:rPr>
              <a:t>Highest on Record</a:t>
            </a:r>
          </a:p>
          <a:p>
            <a:pPr algn="ctr"/>
            <a:r>
              <a:rPr lang="en-US" sz="900" dirty="0" smtClean="0">
                <a:solidFill>
                  <a:srgbClr val="FF0000"/>
                </a:solidFill>
              </a:rPr>
              <a:t>PREVIOUS RECORD=1683 KAF</a:t>
            </a:r>
            <a:endParaRPr lang="en-US" sz="900" dirty="0">
              <a:solidFill>
                <a:srgbClr val="FF0000"/>
              </a:solidFill>
            </a:endParaRPr>
          </a:p>
        </p:txBody>
      </p:sp>
      <p:sp>
        <p:nvSpPr>
          <p:cNvPr id="11" name="TextBox 10"/>
          <p:cNvSpPr txBox="1"/>
          <p:nvPr/>
        </p:nvSpPr>
        <p:spPr>
          <a:xfrm>
            <a:off x="530557" y="6373676"/>
            <a:ext cx="8613443" cy="369332"/>
          </a:xfrm>
          <a:prstGeom prst="rect">
            <a:avLst/>
          </a:prstGeom>
          <a:noFill/>
        </p:spPr>
        <p:txBody>
          <a:bodyPr wrap="square" rtlCol="0">
            <a:spAutoFit/>
          </a:bodyPr>
          <a:lstStyle/>
          <a:p>
            <a:r>
              <a:rPr lang="en-US" dirty="0" smtClean="0"/>
              <a:t>Near record snow + saturated soil conditions +June rain event = record runoff! </a:t>
            </a:r>
            <a:endParaRPr lang="en-US" dirty="0"/>
          </a:p>
        </p:txBody>
      </p:sp>
      <p:cxnSp>
        <p:nvCxnSpPr>
          <p:cNvPr id="22" name="Straight Connector 21"/>
          <p:cNvCxnSpPr/>
          <p:nvPr/>
        </p:nvCxnSpPr>
        <p:spPr>
          <a:xfrm>
            <a:off x="4317998" y="3093041"/>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361720" y="3093041"/>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317998" y="3317634"/>
            <a:ext cx="2043722"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317998" y="3542426"/>
            <a:ext cx="2043722" cy="261610"/>
          </a:xfrm>
          <a:prstGeom prst="rect">
            <a:avLst/>
          </a:prstGeom>
          <a:noFill/>
        </p:spPr>
        <p:txBody>
          <a:bodyPr wrap="square" rtlCol="0">
            <a:spAutoFit/>
          </a:bodyPr>
          <a:lstStyle/>
          <a:p>
            <a:r>
              <a:rPr lang="en-US" sz="1100" dirty="0" smtClean="0"/>
              <a:t>Mar-Jun weather near normal</a:t>
            </a:r>
            <a:endParaRPr lang="en-US" sz="1100" dirty="0"/>
          </a:p>
        </p:txBody>
      </p:sp>
      <p:grpSp>
        <p:nvGrpSpPr>
          <p:cNvPr id="42" name="Group 41"/>
          <p:cNvGrpSpPr/>
          <p:nvPr/>
        </p:nvGrpSpPr>
        <p:grpSpPr>
          <a:xfrm>
            <a:off x="2735385" y="3210172"/>
            <a:ext cx="2421546" cy="1799284"/>
            <a:chOff x="2735385" y="3210172"/>
            <a:chExt cx="2421546" cy="1799284"/>
          </a:xfrm>
        </p:grpSpPr>
        <p:cxnSp>
          <p:nvCxnSpPr>
            <p:cNvPr id="9" name="Straight Arrow Connector 8"/>
            <p:cNvCxnSpPr/>
            <p:nvPr/>
          </p:nvCxnSpPr>
          <p:spPr>
            <a:xfrm flipH="1">
              <a:off x="2735385" y="4747846"/>
              <a:ext cx="1227016" cy="0"/>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962402" y="3210172"/>
              <a:ext cx="0" cy="1537674"/>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68756" y="4747846"/>
              <a:ext cx="2088175" cy="261610"/>
            </a:xfrm>
            <a:prstGeom prst="rect">
              <a:avLst/>
            </a:prstGeom>
            <a:noFill/>
          </p:spPr>
          <p:txBody>
            <a:bodyPr wrap="square" rtlCol="0">
              <a:spAutoFit/>
            </a:bodyPr>
            <a:lstStyle/>
            <a:p>
              <a:r>
                <a:rPr lang="en-US" sz="1100" dirty="0" smtClean="0"/>
                <a:t>Record precipitation Dec-Feb</a:t>
              </a:r>
              <a:endParaRPr lang="en-US" sz="1100" dirty="0"/>
            </a:p>
          </p:txBody>
        </p:sp>
        <p:cxnSp>
          <p:nvCxnSpPr>
            <p:cNvPr id="55" name="Straight Arrow Connector 54"/>
            <p:cNvCxnSpPr/>
            <p:nvPr/>
          </p:nvCxnSpPr>
          <p:spPr>
            <a:xfrm flipH="1" flipV="1">
              <a:off x="3429978" y="4054231"/>
              <a:ext cx="532424" cy="693616"/>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9259422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55" name="Picture 54"/>
          <p:cNvPicPr>
            <a:picLocks noChangeAspect="1"/>
          </p:cNvPicPr>
          <p:nvPr/>
        </p:nvPicPr>
        <p:blipFill rotWithShape="1">
          <a:blip r:embed="rId3"/>
          <a:srcRect t="1850" b="8316"/>
          <a:stretch/>
        </p:blipFill>
        <p:spPr>
          <a:xfrm>
            <a:off x="464189" y="664198"/>
            <a:ext cx="8201120" cy="5218388"/>
          </a:xfrm>
          <a:prstGeom prst="rect">
            <a:avLst/>
          </a:prstGeom>
        </p:spPr>
      </p:pic>
      <p:sp>
        <p:nvSpPr>
          <p:cNvPr id="76"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chemeClr val="dk1"/>
              </a:buClr>
              <a:buSzPct val="25000"/>
              <a:buFont typeface="Tahoma"/>
              <a:buNone/>
            </a:pPr>
            <a:r>
              <a:rPr lang="en-US" sz="3200" b="0" i="0" u="none" strike="noStrike" cap="none" dirty="0" smtClean="0">
                <a:solidFill>
                  <a:schemeClr val="dk1"/>
                </a:solidFill>
                <a:sym typeface="Tahoma"/>
              </a:rPr>
              <a:t>Forecast </a:t>
            </a:r>
            <a:r>
              <a:rPr lang="en-US" sz="3200" dirty="0" smtClean="0"/>
              <a:t>Evolution Plot: </a:t>
            </a:r>
            <a:r>
              <a:rPr lang="en-US" sz="2800" dirty="0" smtClean="0"/>
              <a:t>Flaming Gorge Inflow</a:t>
            </a:r>
            <a:endParaRPr lang="en-US" sz="2800" b="0" i="0" u="none" strike="noStrike" cap="none" dirty="0">
              <a:solidFill>
                <a:schemeClr val="dk1"/>
              </a:solidFill>
              <a:sym typeface="Tahoma"/>
            </a:endParaRPr>
          </a:p>
        </p:txBody>
      </p:sp>
      <p:sp>
        <p:nvSpPr>
          <p:cNvPr id="54" name="TextBox 53"/>
          <p:cNvSpPr txBox="1"/>
          <p:nvPr/>
        </p:nvSpPr>
        <p:spPr>
          <a:xfrm>
            <a:off x="698650" y="3596176"/>
            <a:ext cx="1102009" cy="246221"/>
          </a:xfrm>
          <a:prstGeom prst="rect">
            <a:avLst/>
          </a:prstGeom>
          <a:noFill/>
        </p:spPr>
        <p:txBody>
          <a:bodyPr wrap="square" rtlCol="0">
            <a:spAutoFit/>
          </a:bodyPr>
          <a:lstStyle/>
          <a:p>
            <a:r>
              <a:rPr lang="en-US" sz="1000" dirty="0" smtClean="0">
                <a:solidFill>
                  <a:schemeClr val="bg1"/>
                </a:solidFill>
              </a:rPr>
              <a:t>Flaming Gorge</a:t>
            </a:r>
            <a:endParaRPr lang="en-US" sz="1000" dirty="0">
              <a:solidFill>
                <a:schemeClr val="bg1"/>
              </a:solidFill>
            </a:endParaRPr>
          </a:p>
        </p:txBody>
      </p:sp>
      <p:sp>
        <p:nvSpPr>
          <p:cNvPr id="31" name="TextBox 30"/>
          <p:cNvSpPr txBox="1"/>
          <p:nvPr/>
        </p:nvSpPr>
        <p:spPr>
          <a:xfrm>
            <a:off x="5512590" y="5291054"/>
            <a:ext cx="2026985" cy="261610"/>
          </a:xfrm>
          <a:prstGeom prst="rect">
            <a:avLst/>
          </a:prstGeom>
          <a:noFill/>
        </p:spPr>
        <p:txBody>
          <a:bodyPr wrap="square" rtlCol="0">
            <a:spAutoFit/>
          </a:bodyPr>
          <a:lstStyle/>
          <a:p>
            <a:r>
              <a:rPr lang="en-US" sz="1100" dirty="0" smtClean="0">
                <a:solidFill>
                  <a:srgbClr val="FF6600"/>
                </a:solidFill>
                <a:latin typeface="+mj-lt"/>
                <a:cs typeface="Times New Roman"/>
              </a:rPr>
              <a:t>April-July Observed Volumes</a:t>
            </a:r>
            <a:endParaRPr lang="en-US" sz="1100" dirty="0">
              <a:solidFill>
                <a:srgbClr val="FF6600"/>
              </a:solidFill>
              <a:latin typeface="+mj-lt"/>
              <a:cs typeface="Times New Roman"/>
            </a:endParaRPr>
          </a:p>
        </p:txBody>
      </p:sp>
      <p:sp>
        <p:nvSpPr>
          <p:cNvPr id="61" name="TextBox 60"/>
          <p:cNvSpPr txBox="1"/>
          <p:nvPr/>
        </p:nvSpPr>
        <p:spPr>
          <a:xfrm>
            <a:off x="6547844" y="1156134"/>
            <a:ext cx="1892770" cy="754053"/>
          </a:xfrm>
          <a:prstGeom prst="rect">
            <a:avLst/>
          </a:prstGeom>
          <a:solidFill>
            <a:schemeClr val="bg1"/>
          </a:solidFill>
          <a:ln w="22225">
            <a:solidFill>
              <a:srgbClr val="FF0000"/>
            </a:solid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2214 KAF/226%</a:t>
            </a:r>
          </a:p>
          <a:p>
            <a:pPr algn="ctr"/>
            <a:r>
              <a:rPr lang="en-US" sz="1100" b="1" dirty="0" smtClean="0">
                <a:solidFill>
                  <a:srgbClr val="FF0000"/>
                </a:solidFill>
              </a:rPr>
              <a:t>2</a:t>
            </a:r>
            <a:r>
              <a:rPr lang="en-US" sz="1100" b="1" baseline="30000" dirty="0" smtClean="0">
                <a:solidFill>
                  <a:srgbClr val="FF0000"/>
                </a:solidFill>
              </a:rPr>
              <a:t>nd</a:t>
            </a:r>
            <a:r>
              <a:rPr lang="en-US" sz="1100" b="1" dirty="0" smtClean="0">
                <a:solidFill>
                  <a:srgbClr val="FF0000"/>
                </a:solidFill>
              </a:rPr>
              <a:t> Highest on Record</a:t>
            </a:r>
          </a:p>
          <a:p>
            <a:pPr algn="ctr"/>
            <a:r>
              <a:rPr lang="en-US" sz="1000" dirty="0" smtClean="0">
                <a:solidFill>
                  <a:srgbClr val="FF0000"/>
                </a:solidFill>
              </a:rPr>
              <a:t>RECORD=2224 KAF (1986)</a:t>
            </a:r>
            <a:endParaRPr lang="en-US" sz="1000" dirty="0">
              <a:solidFill>
                <a:srgbClr val="FF0000"/>
              </a:solidFill>
            </a:endParaRPr>
          </a:p>
        </p:txBody>
      </p:sp>
      <p:sp>
        <p:nvSpPr>
          <p:cNvPr id="27" name="TextBox 26"/>
          <p:cNvSpPr txBox="1"/>
          <p:nvPr/>
        </p:nvSpPr>
        <p:spPr>
          <a:xfrm>
            <a:off x="718190" y="5874326"/>
            <a:ext cx="8318348" cy="984885"/>
          </a:xfrm>
          <a:prstGeom prst="rect">
            <a:avLst/>
          </a:prstGeom>
          <a:noFill/>
        </p:spPr>
        <p:txBody>
          <a:bodyPr wrap="square" rtlCol="0">
            <a:spAutoFit/>
          </a:bodyPr>
          <a:lstStyle/>
          <a:p>
            <a:r>
              <a:rPr lang="en-US" sz="2000" dirty="0" smtClean="0"/>
              <a:t>April-July volume impacted more by March warm up and snowmelt.</a:t>
            </a:r>
            <a:endParaRPr lang="en-US" dirty="0" smtClean="0"/>
          </a:p>
          <a:p>
            <a:r>
              <a:rPr lang="en-US" sz="2000" dirty="0"/>
              <a:t> </a:t>
            </a:r>
            <a:r>
              <a:rPr lang="en-US" sz="2000" dirty="0" smtClean="0"/>
              <a:t>    </a:t>
            </a:r>
            <a:r>
              <a:rPr lang="en-US" dirty="0" smtClean="0"/>
              <a:t>                  </a:t>
            </a:r>
            <a:r>
              <a:rPr lang="en-US" i="1" dirty="0" smtClean="0">
                <a:solidFill>
                  <a:srgbClr val="FF0000"/>
                </a:solidFill>
              </a:rPr>
              <a:t>2017 March-July Observed  =  2614 KAF </a:t>
            </a:r>
          </a:p>
          <a:p>
            <a:r>
              <a:rPr lang="en-US" i="1" dirty="0">
                <a:solidFill>
                  <a:srgbClr val="FF0000"/>
                </a:solidFill>
              </a:rPr>
              <a:t> </a:t>
            </a:r>
            <a:r>
              <a:rPr lang="en-US" i="1" dirty="0" smtClean="0">
                <a:solidFill>
                  <a:srgbClr val="FF0000"/>
                </a:solidFill>
              </a:rPr>
              <a:t>                       </a:t>
            </a:r>
            <a:r>
              <a:rPr lang="en-US" i="1" dirty="0" smtClean="0"/>
              <a:t>March-July Record (1986)   =  2385 KAF</a:t>
            </a:r>
            <a:endParaRPr lang="en-US" i="1" dirty="0"/>
          </a:p>
        </p:txBody>
      </p:sp>
      <p:grpSp>
        <p:nvGrpSpPr>
          <p:cNvPr id="8" name="Group 7"/>
          <p:cNvGrpSpPr/>
          <p:nvPr/>
        </p:nvGrpSpPr>
        <p:grpSpPr>
          <a:xfrm>
            <a:off x="2735385" y="3210172"/>
            <a:ext cx="2421546" cy="1799284"/>
            <a:chOff x="2735385" y="3210172"/>
            <a:chExt cx="2421546" cy="1799284"/>
          </a:xfrm>
        </p:grpSpPr>
        <p:cxnSp>
          <p:nvCxnSpPr>
            <p:cNvPr id="9" name="Straight Arrow Connector 8"/>
            <p:cNvCxnSpPr/>
            <p:nvPr/>
          </p:nvCxnSpPr>
          <p:spPr>
            <a:xfrm flipH="1">
              <a:off x="2735385" y="4747846"/>
              <a:ext cx="1227016" cy="0"/>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962402" y="3210172"/>
              <a:ext cx="0" cy="1537674"/>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68756" y="4747846"/>
              <a:ext cx="2088175" cy="261610"/>
            </a:xfrm>
            <a:prstGeom prst="rect">
              <a:avLst/>
            </a:prstGeom>
            <a:noFill/>
          </p:spPr>
          <p:txBody>
            <a:bodyPr wrap="square" rtlCol="0">
              <a:spAutoFit/>
            </a:bodyPr>
            <a:lstStyle/>
            <a:p>
              <a:r>
                <a:rPr lang="en-US" sz="1100" dirty="0" smtClean="0"/>
                <a:t>Record precipitation Dec-Feb</a:t>
              </a:r>
              <a:endParaRPr lang="en-US" sz="1100" dirty="0"/>
            </a:p>
          </p:txBody>
        </p:sp>
        <p:cxnSp>
          <p:nvCxnSpPr>
            <p:cNvPr id="12" name="Straight Arrow Connector 11"/>
            <p:cNvCxnSpPr/>
            <p:nvPr/>
          </p:nvCxnSpPr>
          <p:spPr>
            <a:xfrm flipH="1" flipV="1">
              <a:off x="3429978" y="4054231"/>
              <a:ext cx="532424" cy="693616"/>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4317998" y="3542426"/>
            <a:ext cx="2043722" cy="261610"/>
          </a:xfrm>
          <a:prstGeom prst="rect">
            <a:avLst/>
          </a:prstGeom>
          <a:noFill/>
        </p:spPr>
        <p:txBody>
          <a:bodyPr wrap="square" rtlCol="0">
            <a:spAutoFit/>
          </a:bodyPr>
          <a:lstStyle/>
          <a:p>
            <a:r>
              <a:rPr lang="en-US" sz="1100" dirty="0" smtClean="0"/>
              <a:t>Mar-Jun weather near normal</a:t>
            </a:r>
            <a:endParaRPr lang="en-US" sz="1100" dirty="0"/>
          </a:p>
        </p:txBody>
      </p:sp>
      <p:cxnSp>
        <p:nvCxnSpPr>
          <p:cNvPr id="13" name="Straight Connector 12"/>
          <p:cNvCxnSpPr/>
          <p:nvPr/>
        </p:nvCxnSpPr>
        <p:spPr>
          <a:xfrm>
            <a:off x="4317998" y="3317634"/>
            <a:ext cx="2043722"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317998" y="3093041"/>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361720" y="3093041"/>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72490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664198"/>
            <a:ext cx="9144000" cy="6193802"/>
          </a:xfrm>
          <a:prstGeom prst="rect">
            <a:avLst/>
          </a:prstGeom>
        </p:spPr>
      </p:pic>
      <p:sp>
        <p:nvSpPr>
          <p:cNvPr id="76"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chemeClr val="dk1"/>
              </a:buClr>
              <a:buSzPct val="25000"/>
              <a:buFont typeface="Tahoma"/>
              <a:buNone/>
            </a:pPr>
            <a:r>
              <a:rPr lang="en-US" sz="3200" b="0" i="0" u="none" strike="noStrike" cap="none" dirty="0" smtClean="0">
                <a:solidFill>
                  <a:schemeClr val="dk1"/>
                </a:solidFill>
                <a:sym typeface="Tahoma"/>
              </a:rPr>
              <a:t>Forecast </a:t>
            </a:r>
            <a:r>
              <a:rPr lang="en-US" sz="3200" dirty="0" smtClean="0"/>
              <a:t>Evolution Plot: </a:t>
            </a:r>
            <a:r>
              <a:rPr lang="en-US" sz="2800" dirty="0" smtClean="0"/>
              <a:t>Yampa River-</a:t>
            </a:r>
            <a:r>
              <a:rPr lang="en-US" sz="2800" dirty="0" err="1" smtClean="0"/>
              <a:t>Maybell</a:t>
            </a:r>
            <a:endParaRPr lang="en-US" sz="2800" b="0" i="0" u="none" strike="noStrike" cap="none" dirty="0">
              <a:solidFill>
                <a:schemeClr val="dk1"/>
              </a:solidFill>
              <a:sym typeface="Tahoma"/>
            </a:endParaRPr>
          </a:p>
        </p:txBody>
      </p:sp>
      <p:sp>
        <p:nvSpPr>
          <p:cNvPr id="54" name="TextBox 53"/>
          <p:cNvSpPr txBox="1"/>
          <p:nvPr/>
        </p:nvSpPr>
        <p:spPr>
          <a:xfrm>
            <a:off x="698650" y="3596176"/>
            <a:ext cx="1102009" cy="246221"/>
          </a:xfrm>
          <a:prstGeom prst="rect">
            <a:avLst/>
          </a:prstGeom>
          <a:noFill/>
        </p:spPr>
        <p:txBody>
          <a:bodyPr wrap="square" rtlCol="0">
            <a:spAutoFit/>
          </a:bodyPr>
          <a:lstStyle/>
          <a:p>
            <a:r>
              <a:rPr lang="en-US" sz="1000" dirty="0" smtClean="0">
                <a:solidFill>
                  <a:schemeClr val="bg1"/>
                </a:solidFill>
              </a:rPr>
              <a:t>Flaming Gorge</a:t>
            </a:r>
            <a:endParaRPr lang="en-US" sz="1000" dirty="0">
              <a:solidFill>
                <a:schemeClr val="bg1"/>
              </a:solidFill>
            </a:endParaRPr>
          </a:p>
        </p:txBody>
      </p:sp>
      <p:sp>
        <p:nvSpPr>
          <p:cNvPr id="62" name="TextBox 61"/>
          <p:cNvSpPr txBox="1"/>
          <p:nvPr/>
        </p:nvSpPr>
        <p:spPr>
          <a:xfrm>
            <a:off x="895872" y="3745069"/>
            <a:ext cx="831689" cy="307777"/>
          </a:xfrm>
          <a:prstGeom prst="rect">
            <a:avLst/>
          </a:prstGeom>
          <a:noFill/>
        </p:spPr>
        <p:txBody>
          <a:bodyPr wrap="square" rtlCol="0">
            <a:spAutoFit/>
          </a:bodyPr>
          <a:lstStyle/>
          <a:p>
            <a:r>
              <a:rPr lang="en-US" sz="1400" dirty="0">
                <a:solidFill>
                  <a:schemeClr val="bg1"/>
                </a:solidFill>
              </a:rPr>
              <a:t>*</a:t>
            </a:r>
            <a:r>
              <a:rPr lang="en-US" sz="1400" dirty="0" smtClean="0">
                <a:solidFill>
                  <a:schemeClr val="bg1"/>
                </a:solidFill>
              </a:rPr>
              <a:t>231%</a:t>
            </a:r>
            <a:endParaRPr lang="en-US" sz="1400" dirty="0">
              <a:solidFill>
                <a:schemeClr val="bg1"/>
              </a:solidFill>
            </a:endParaRPr>
          </a:p>
        </p:txBody>
      </p:sp>
      <p:sp>
        <p:nvSpPr>
          <p:cNvPr id="68" name="TextBox 67"/>
          <p:cNvSpPr txBox="1"/>
          <p:nvPr/>
        </p:nvSpPr>
        <p:spPr>
          <a:xfrm>
            <a:off x="625552" y="5746720"/>
            <a:ext cx="831689" cy="307777"/>
          </a:xfrm>
          <a:prstGeom prst="rect">
            <a:avLst/>
          </a:prstGeom>
          <a:noFill/>
        </p:spPr>
        <p:txBody>
          <a:bodyPr wrap="square" rtlCol="0">
            <a:spAutoFit/>
          </a:bodyPr>
          <a:lstStyle/>
          <a:p>
            <a:r>
              <a:rPr lang="en-US" sz="1400" dirty="0" smtClean="0">
                <a:solidFill>
                  <a:schemeClr val="bg1"/>
                </a:solidFill>
              </a:rPr>
              <a:t>152%</a:t>
            </a:r>
            <a:endParaRPr lang="en-US" sz="1400" dirty="0">
              <a:solidFill>
                <a:schemeClr val="bg1"/>
              </a:solidFill>
            </a:endParaRPr>
          </a:p>
        </p:txBody>
      </p:sp>
      <p:sp>
        <p:nvSpPr>
          <p:cNvPr id="69" name="TextBox 68"/>
          <p:cNvSpPr txBox="1"/>
          <p:nvPr/>
        </p:nvSpPr>
        <p:spPr>
          <a:xfrm>
            <a:off x="2290925" y="6490011"/>
            <a:ext cx="2136323" cy="276999"/>
          </a:xfrm>
          <a:prstGeom prst="rect">
            <a:avLst/>
          </a:prstGeom>
          <a:noFill/>
        </p:spPr>
        <p:txBody>
          <a:bodyPr wrap="square" rtlCol="0">
            <a:spAutoFit/>
          </a:bodyPr>
          <a:lstStyle/>
          <a:p>
            <a:r>
              <a:rPr lang="en-US" sz="1200" dirty="0" smtClean="0">
                <a:solidFill>
                  <a:schemeClr val="bg1"/>
                </a:solidFill>
              </a:rPr>
              <a:t>*Record volume forecasted</a:t>
            </a:r>
            <a:endParaRPr lang="en-US" sz="1200" dirty="0">
              <a:solidFill>
                <a:schemeClr val="bg1"/>
              </a:solidFill>
            </a:endParaRPr>
          </a:p>
        </p:txBody>
      </p:sp>
      <p:sp>
        <p:nvSpPr>
          <p:cNvPr id="20" name="TextBox 19"/>
          <p:cNvSpPr txBox="1"/>
          <p:nvPr/>
        </p:nvSpPr>
        <p:spPr>
          <a:xfrm>
            <a:off x="6993982" y="3273009"/>
            <a:ext cx="1892770" cy="430887"/>
          </a:xfrm>
          <a:prstGeom prst="rect">
            <a:avLst/>
          </a:prstGeom>
          <a:solidFill>
            <a:schemeClr val="bg1"/>
          </a:solidFill>
          <a:ln w="22225">
            <a:solidFill>
              <a:srgbClr val="FF0000"/>
            </a:solid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799 KAF/85%</a:t>
            </a:r>
          </a:p>
        </p:txBody>
      </p:sp>
      <p:grpSp>
        <p:nvGrpSpPr>
          <p:cNvPr id="18" name="Group 17"/>
          <p:cNvGrpSpPr/>
          <p:nvPr/>
        </p:nvGrpSpPr>
        <p:grpSpPr>
          <a:xfrm>
            <a:off x="3923983" y="4279759"/>
            <a:ext cx="1463904" cy="1166895"/>
            <a:chOff x="3923983" y="4017997"/>
            <a:chExt cx="1463904" cy="1166895"/>
          </a:xfrm>
        </p:grpSpPr>
        <p:cxnSp>
          <p:nvCxnSpPr>
            <p:cNvPr id="13" name="Straight Arrow Connector 12"/>
            <p:cNvCxnSpPr/>
            <p:nvPr/>
          </p:nvCxnSpPr>
          <p:spPr>
            <a:xfrm flipV="1">
              <a:off x="5028658" y="4475414"/>
              <a:ext cx="0" cy="3093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301866" y="4017997"/>
              <a:ext cx="0" cy="3093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23983" y="4334446"/>
              <a:ext cx="811794" cy="400110"/>
            </a:xfrm>
            <a:prstGeom prst="rect">
              <a:avLst/>
            </a:prstGeom>
            <a:noFill/>
          </p:spPr>
          <p:txBody>
            <a:bodyPr wrap="square" rtlCol="0">
              <a:spAutoFit/>
            </a:bodyPr>
            <a:lstStyle/>
            <a:p>
              <a:pPr algn="ctr"/>
              <a:r>
                <a:rPr lang="en-US" sz="1000" dirty="0" smtClean="0">
                  <a:solidFill>
                    <a:srgbClr val="FF0000"/>
                  </a:solidFill>
                </a:rPr>
                <a:t>1030 KAF </a:t>
              </a:r>
              <a:endParaRPr lang="en-US" sz="1000" dirty="0">
                <a:solidFill>
                  <a:srgbClr val="FF0000"/>
                </a:solidFill>
              </a:endParaRPr>
            </a:p>
            <a:p>
              <a:pPr algn="ctr"/>
              <a:r>
                <a:rPr lang="en-US" sz="1000" dirty="0" smtClean="0">
                  <a:solidFill>
                    <a:srgbClr val="FF0000"/>
                  </a:solidFill>
                </a:rPr>
                <a:t>110%</a:t>
              </a:r>
              <a:endParaRPr lang="en-US" sz="1000" dirty="0">
                <a:solidFill>
                  <a:srgbClr val="FF0000"/>
                </a:solidFill>
              </a:endParaRPr>
            </a:p>
          </p:txBody>
        </p:sp>
        <p:sp>
          <p:nvSpPr>
            <p:cNvPr id="24" name="TextBox 23"/>
            <p:cNvSpPr txBox="1"/>
            <p:nvPr/>
          </p:nvSpPr>
          <p:spPr>
            <a:xfrm>
              <a:off x="4531602" y="4784782"/>
              <a:ext cx="856285" cy="400110"/>
            </a:xfrm>
            <a:prstGeom prst="rect">
              <a:avLst/>
            </a:prstGeom>
            <a:noFill/>
          </p:spPr>
          <p:txBody>
            <a:bodyPr wrap="square" rtlCol="0">
              <a:spAutoFit/>
            </a:bodyPr>
            <a:lstStyle/>
            <a:p>
              <a:pPr algn="ctr"/>
              <a:r>
                <a:rPr lang="en-US" sz="1000" dirty="0" smtClean="0">
                  <a:solidFill>
                    <a:srgbClr val="FF0000"/>
                  </a:solidFill>
                </a:rPr>
                <a:t>750 KAF </a:t>
              </a:r>
              <a:endParaRPr lang="en-US" sz="1000" dirty="0">
                <a:solidFill>
                  <a:srgbClr val="FF0000"/>
                </a:solidFill>
              </a:endParaRPr>
            </a:p>
            <a:p>
              <a:pPr algn="ctr"/>
              <a:r>
                <a:rPr lang="en-US" sz="1000" dirty="0" smtClean="0">
                  <a:solidFill>
                    <a:srgbClr val="FF0000"/>
                  </a:solidFill>
                </a:rPr>
                <a:t>80%</a:t>
              </a:r>
              <a:endParaRPr lang="en-US" sz="1000" dirty="0">
                <a:solidFill>
                  <a:srgbClr val="FF0000"/>
                </a:solidFill>
              </a:endParaRPr>
            </a:p>
          </p:txBody>
        </p:sp>
      </p:grpSp>
      <p:sp>
        <p:nvSpPr>
          <p:cNvPr id="25" name="TextBox 24"/>
          <p:cNvSpPr txBox="1"/>
          <p:nvPr/>
        </p:nvSpPr>
        <p:spPr>
          <a:xfrm>
            <a:off x="2315388" y="2255046"/>
            <a:ext cx="1398953" cy="261610"/>
          </a:xfrm>
          <a:prstGeom prst="rect">
            <a:avLst/>
          </a:prstGeom>
          <a:noFill/>
        </p:spPr>
        <p:txBody>
          <a:bodyPr wrap="square" rtlCol="0">
            <a:spAutoFit/>
          </a:bodyPr>
          <a:lstStyle/>
          <a:p>
            <a:r>
              <a:rPr lang="en-US" sz="1100" dirty="0" smtClean="0"/>
              <a:t>Wet Dec and Jan</a:t>
            </a:r>
            <a:endParaRPr lang="en-US" sz="1100" dirty="0"/>
          </a:p>
        </p:txBody>
      </p:sp>
      <p:grpSp>
        <p:nvGrpSpPr>
          <p:cNvPr id="4" name="Group 3"/>
          <p:cNvGrpSpPr/>
          <p:nvPr/>
        </p:nvGrpSpPr>
        <p:grpSpPr>
          <a:xfrm>
            <a:off x="2315388" y="2385851"/>
            <a:ext cx="1341709" cy="449385"/>
            <a:chOff x="2315388" y="2161159"/>
            <a:chExt cx="1341709" cy="449385"/>
          </a:xfrm>
        </p:grpSpPr>
        <p:cxnSp>
          <p:nvCxnSpPr>
            <p:cNvPr id="19" name="Straight Connector 18"/>
            <p:cNvCxnSpPr/>
            <p:nvPr/>
          </p:nvCxnSpPr>
          <p:spPr>
            <a:xfrm>
              <a:off x="2315388" y="2161159"/>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657097" y="2161159"/>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315388" y="2360250"/>
              <a:ext cx="1341709"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grpSp>
      <p:cxnSp>
        <p:nvCxnSpPr>
          <p:cNvPr id="28" name="Straight Connector 27"/>
          <p:cNvCxnSpPr/>
          <p:nvPr/>
        </p:nvCxnSpPr>
        <p:spPr>
          <a:xfrm>
            <a:off x="4335950" y="2135557"/>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028658" y="3056122"/>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350760" y="2367136"/>
            <a:ext cx="677898" cy="993479"/>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509568" y="2255046"/>
            <a:ext cx="1398953" cy="430887"/>
          </a:xfrm>
          <a:prstGeom prst="rect">
            <a:avLst/>
          </a:prstGeom>
          <a:noFill/>
        </p:spPr>
        <p:txBody>
          <a:bodyPr wrap="square" rtlCol="0">
            <a:spAutoFit/>
          </a:bodyPr>
          <a:lstStyle/>
          <a:p>
            <a:r>
              <a:rPr lang="en-US" sz="1100" dirty="0" smtClean="0"/>
              <a:t>Warm dry March and snowmelt</a:t>
            </a:r>
            <a:endParaRPr lang="en-US" sz="1100" dirty="0"/>
          </a:p>
        </p:txBody>
      </p:sp>
      <p:cxnSp>
        <p:nvCxnSpPr>
          <p:cNvPr id="9" name="Straight Arrow Connector 8"/>
          <p:cNvCxnSpPr/>
          <p:nvPr/>
        </p:nvCxnSpPr>
        <p:spPr>
          <a:xfrm>
            <a:off x="4427248" y="4464538"/>
            <a:ext cx="486675" cy="531780"/>
          </a:xfrm>
          <a:prstGeom prst="straightConnector1">
            <a:avLst/>
          </a:prstGeom>
          <a:ln w="12700">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5057965" y="3273009"/>
            <a:ext cx="1341709" cy="449385"/>
            <a:chOff x="2315388" y="2161159"/>
            <a:chExt cx="1341709" cy="449385"/>
          </a:xfrm>
        </p:grpSpPr>
        <p:cxnSp>
          <p:nvCxnSpPr>
            <p:cNvPr id="33" name="Straight Connector 32"/>
            <p:cNvCxnSpPr/>
            <p:nvPr/>
          </p:nvCxnSpPr>
          <p:spPr>
            <a:xfrm>
              <a:off x="2315388" y="2161159"/>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657097" y="2161159"/>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15388" y="2360250"/>
              <a:ext cx="1341709"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5057965" y="3072973"/>
            <a:ext cx="1512187" cy="430887"/>
          </a:xfrm>
          <a:prstGeom prst="rect">
            <a:avLst/>
          </a:prstGeom>
          <a:noFill/>
        </p:spPr>
        <p:txBody>
          <a:bodyPr wrap="square" rtlCol="0">
            <a:spAutoFit/>
          </a:bodyPr>
          <a:lstStyle/>
          <a:p>
            <a:r>
              <a:rPr lang="en-US" sz="1100" dirty="0" smtClean="0"/>
              <a:t>Average Apr-May weather</a:t>
            </a:r>
            <a:endParaRPr lang="en-US" sz="1100" dirty="0"/>
          </a:p>
        </p:txBody>
      </p:sp>
    </p:spTree>
    <p:extLst>
      <p:ext uri="{BB962C8B-B14F-4D97-AF65-F5344CB8AC3E}">
        <p14:creationId xmlns:p14="http://schemas.microsoft.com/office/powerpoint/2010/main" val="128916082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4229" y="1298520"/>
            <a:ext cx="8308421" cy="2862322"/>
          </a:xfrm>
          <a:prstGeom prst="rect">
            <a:avLst/>
          </a:prstGeom>
          <a:noFill/>
        </p:spPr>
        <p:txBody>
          <a:bodyPr wrap="square" rtlCol="0">
            <a:spAutoFit/>
          </a:bodyPr>
          <a:lstStyle/>
          <a:p>
            <a:endParaRPr lang="en-US" sz="2000" dirty="0" smtClean="0"/>
          </a:p>
          <a:p>
            <a:pPr marL="342900" indent="-342900">
              <a:buFont typeface="Wingdings" charset="2"/>
              <a:buChar char="Ø"/>
            </a:pPr>
            <a:r>
              <a:rPr lang="en-US" sz="2000" dirty="0" smtClean="0"/>
              <a:t>Understanding the forecasts </a:t>
            </a:r>
            <a:r>
              <a:rPr lang="mr-IN" sz="2000" dirty="0" smtClean="0"/>
              <a:t>–</a:t>
            </a:r>
            <a:r>
              <a:rPr lang="en-US" sz="2000" dirty="0" smtClean="0"/>
              <a:t> what are we providing?</a:t>
            </a:r>
          </a:p>
          <a:p>
            <a:endParaRPr lang="en-US" sz="2000" dirty="0" smtClean="0"/>
          </a:p>
          <a:p>
            <a:pPr marL="342900" indent="-342900">
              <a:buFont typeface="Wingdings" charset="2"/>
              <a:buChar char="Ø"/>
            </a:pPr>
            <a:r>
              <a:rPr lang="en-US" sz="2000" dirty="0" smtClean="0"/>
              <a:t>Weather recap </a:t>
            </a:r>
            <a:r>
              <a:rPr lang="mr-IN" sz="2000" dirty="0" smtClean="0"/>
              <a:t>–</a:t>
            </a:r>
            <a:r>
              <a:rPr lang="en-US" sz="2000" dirty="0" smtClean="0"/>
              <a:t> primary impacts to the 2017 runoff</a:t>
            </a:r>
          </a:p>
          <a:p>
            <a:pPr marL="342900" indent="-342900">
              <a:buFont typeface="Wingdings" charset="2"/>
              <a:buChar char="Ø"/>
            </a:pPr>
            <a:endParaRPr lang="en-US" sz="2000" dirty="0"/>
          </a:p>
          <a:p>
            <a:pPr marL="342900" indent="-342900">
              <a:buFont typeface="Wingdings" charset="2"/>
              <a:buChar char="Ø"/>
            </a:pPr>
            <a:r>
              <a:rPr lang="en-US" sz="2000" dirty="0" smtClean="0"/>
              <a:t>Forecasts and verification for key sites </a:t>
            </a:r>
            <a:r>
              <a:rPr lang="mr-IN" sz="2000" dirty="0" smtClean="0"/>
              <a:t>–</a:t>
            </a:r>
            <a:r>
              <a:rPr lang="en-US" sz="2000" dirty="0" smtClean="0"/>
              <a:t> basin highlights</a:t>
            </a:r>
          </a:p>
          <a:p>
            <a:endParaRPr lang="en-US" sz="2000" dirty="0"/>
          </a:p>
          <a:p>
            <a:pPr marL="342900" indent="-342900">
              <a:buFont typeface="Wingdings" charset="2"/>
              <a:buChar char="Ø"/>
            </a:pPr>
            <a:r>
              <a:rPr lang="en-US" sz="2000" dirty="0" smtClean="0"/>
              <a:t>Summary / Conclusion &amp; the next steps toward improvement</a:t>
            </a:r>
          </a:p>
          <a:p>
            <a:endParaRPr lang="en-US" sz="2000" dirty="0"/>
          </a:p>
        </p:txBody>
      </p:sp>
      <p:sp>
        <p:nvSpPr>
          <p:cNvPr id="5" name="TextBox 4"/>
          <p:cNvSpPr txBox="1"/>
          <p:nvPr/>
        </p:nvSpPr>
        <p:spPr>
          <a:xfrm>
            <a:off x="93155" y="121463"/>
            <a:ext cx="7342914" cy="461665"/>
          </a:xfrm>
          <a:prstGeom prst="rect">
            <a:avLst/>
          </a:prstGeom>
          <a:noFill/>
        </p:spPr>
        <p:txBody>
          <a:bodyPr wrap="square" rtlCol="0">
            <a:spAutoFit/>
          </a:bodyPr>
          <a:lstStyle/>
          <a:p>
            <a:r>
              <a:rPr lang="en-US" sz="2400" dirty="0" smtClean="0"/>
              <a:t>2017 Water Supply </a:t>
            </a:r>
            <a:r>
              <a:rPr lang="en-US" sz="2400" dirty="0" smtClean="0"/>
              <a:t>Review / Verification </a:t>
            </a:r>
            <a:r>
              <a:rPr lang="en-US" sz="2400" dirty="0" smtClean="0"/>
              <a:t>Webinar</a:t>
            </a:r>
            <a:endParaRPr lang="en-US" sz="2400" dirty="0"/>
          </a:p>
        </p:txBody>
      </p:sp>
    </p:spTree>
    <p:extLst>
      <p:ext uri="{BB962C8B-B14F-4D97-AF65-F5344CB8AC3E}">
        <p14:creationId xmlns:p14="http://schemas.microsoft.com/office/powerpoint/2010/main" val="42582040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Picture 1"/>
          <p:cNvPicPr>
            <a:picLocks noChangeAspect="1"/>
          </p:cNvPicPr>
          <p:nvPr/>
        </p:nvPicPr>
        <p:blipFill rotWithShape="1">
          <a:blip r:embed="rId3"/>
          <a:srcRect b="8058"/>
          <a:stretch/>
        </p:blipFill>
        <p:spPr>
          <a:xfrm>
            <a:off x="0" y="633334"/>
            <a:ext cx="9144000" cy="5611031"/>
          </a:xfrm>
          <a:prstGeom prst="rect">
            <a:avLst/>
          </a:prstGeom>
        </p:spPr>
      </p:pic>
      <p:sp>
        <p:nvSpPr>
          <p:cNvPr id="76"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chemeClr val="dk1"/>
              </a:buClr>
              <a:buSzPct val="25000"/>
              <a:buFont typeface="Tahoma"/>
              <a:buNone/>
            </a:pPr>
            <a:r>
              <a:rPr lang="en-US" sz="3200" b="0" i="0" u="none" strike="noStrike" cap="none" dirty="0" smtClean="0">
                <a:solidFill>
                  <a:schemeClr val="dk1"/>
                </a:solidFill>
                <a:sym typeface="Tahoma"/>
              </a:rPr>
              <a:t>Forecast </a:t>
            </a:r>
            <a:r>
              <a:rPr lang="en-US" sz="3200" dirty="0" smtClean="0"/>
              <a:t>Evolution Plot: </a:t>
            </a:r>
            <a:r>
              <a:rPr lang="en-US" sz="2800" dirty="0" smtClean="0"/>
              <a:t>Duchesne River-</a:t>
            </a:r>
            <a:r>
              <a:rPr lang="en-US" sz="2800" dirty="0" err="1" smtClean="0"/>
              <a:t>Tabiona</a:t>
            </a:r>
            <a:endParaRPr lang="en-US" sz="2800" b="0" i="0" u="none" strike="noStrike" cap="none" dirty="0">
              <a:solidFill>
                <a:schemeClr val="dk1"/>
              </a:solidFill>
              <a:sym typeface="Tahoma"/>
            </a:endParaRPr>
          </a:p>
        </p:txBody>
      </p:sp>
      <p:sp>
        <p:nvSpPr>
          <p:cNvPr id="62" name="TextBox 61"/>
          <p:cNvSpPr txBox="1"/>
          <p:nvPr/>
        </p:nvSpPr>
        <p:spPr>
          <a:xfrm>
            <a:off x="895872" y="3745069"/>
            <a:ext cx="831689" cy="307777"/>
          </a:xfrm>
          <a:prstGeom prst="rect">
            <a:avLst/>
          </a:prstGeom>
          <a:noFill/>
        </p:spPr>
        <p:txBody>
          <a:bodyPr wrap="square" rtlCol="0">
            <a:spAutoFit/>
          </a:bodyPr>
          <a:lstStyle/>
          <a:p>
            <a:r>
              <a:rPr lang="en-US" sz="1400" dirty="0">
                <a:solidFill>
                  <a:schemeClr val="bg1"/>
                </a:solidFill>
              </a:rPr>
              <a:t>*</a:t>
            </a:r>
            <a:r>
              <a:rPr lang="en-US" sz="1400" dirty="0" smtClean="0">
                <a:solidFill>
                  <a:schemeClr val="bg1"/>
                </a:solidFill>
              </a:rPr>
              <a:t>231%</a:t>
            </a:r>
            <a:endParaRPr lang="en-US" sz="1400" dirty="0">
              <a:solidFill>
                <a:schemeClr val="bg1"/>
              </a:solidFill>
            </a:endParaRPr>
          </a:p>
        </p:txBody>
      </p:sp>
      <p:sp>
        <p:nvSpPr>
          <p:cNvPr id="20" name="TextBox 19"/>
          <p:cNvSpPr txBox="1"/>
          <p:nvPr/>
        </p:nvSpPr>
        <p:spPr>
          <a:xfrm>
            <a:off x="7069995" y="2032589"/>
            <a:ext cx="1892770" cy="430887"/>
          </a:xfrm>
          <a:prstGeom prst="rect">
            <a:avLst/>
          </a:prstGeom>
          <a:solidFill>
            <a:schemeClr val="bg1"/>
          </a:solidFill>
          <a:ln w="22225">
            <a:solidFill>
              <a:srgbClr val="FF0000"/>
            </a:solid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167 KAF/155%</a:t>
            </a:r>
          </a:p>
        </p:txBody>
      </p:sp>
      <p:grpSp>
        <p:nvGrpSpPr>
          <p:cNvPr id="37" name="Group 36"/>
          <p:cNvGrpSpPr/>
          <p:nvPr/>
        </p:nvGrpSpPr>
        <p:grpSpPr>
          <a:xfrm>
            <a:off x="2635554" y="3153204"/>
            <a:ext cx="2088175" cy="1799285"/>
            <a:chOff x="2635554" y="3210172"/>
            <a:chExt cx="2088175" cy="1799285"/>
          </a:xfrm>
        </p:grpSpPr>
        <p:cxnSp>
          <p:nvCxnSpPr>
            <p:cNvPr id="38" name="Straight Arrow Connector 37"/>
            <p:cNvCxnSpPr/>
            <p:nvPr/>
          </p:nvCxnSpPr>
          <p:spPr>
            <a:xfrm flipH="1">
              <a:off x="2735385" y="4747846"/>
              <a:ext cx="1227016" cy="0"/>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3962402" y="3210172"/>
              <a:ext cx="0" cy="1537674"/>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635554" y="4747847"/>
              <a:ext cx="2088175" cy="261610"/>
            </a:xfrm>
            <a:prstGeom prst="rect">
              <a:avLst/>
            </a:prstGeom>
            <a:noFill/>
          </p:spPr>
          <p:txBody>
            <a:bodyPr wrap="square" rtlCol="0">
              <a:spAutoFit/>
            </a:bodyPr>
            <a:lstStyle/>
            <a:p>
              <a:r>
                <a:rPr lang="en-US" sz="1100" dirty="0" smtClean="0"/>
                <a:t>Record precipitation Dec-Feb</a:t>
              </a:r>
              <a:endParaRPr lang="en-US" sz="1100" dirty="0"/>
            </a:p>
          </p:txBody>
        </p:sp>
        <p:cxnSp>
          <p:nvCxnSpPr>
            <p:cNvPr id="41" name="Straight Arrow Connector 40"/>
            <p:cNvCxnSpPr/>
            <p:nvPr/>
          </p:nvCxnSpPr>
          <p:spPr>
            <a:xfrm flipH="1" flipV="1">
              <a:off x="3429978" y="4054231"/>
              <a:ext cx="532424" cy="693616"/>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5011355" y="2928511"/>
            <a:ext cx="1447287" cy="449385"/>
            <a:chOff x="2315388" y="2161159"/>
            <a:chExt cx="1341709" cy="449385"/>
          </a:xfrm>
        </p:grpSpPr>
        <p:cxnSp>
          <p:nvCxnSpPr>
            <p:cNvPr id="44" name="Straight Connector 43"/>
            <p:cNvCxnSpPr/>
            <p:nvPr/>
          </p:nvCxnSpPr>
          <p:spPr>
            <a:xfrm>
              <a:off x="2315388" y="2161159"/>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657097" y="2161159"/>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315388" y="2360250"/>
              <a:ext cx="1341709"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4981820" y="2867203"/>
            <a:ext cx="2088175" cy="261610"/>
          </a:xfrm>
          <a:prstGeom prst="rect">
            <a:avLst/>
          </a:prstGeom>
          <a:noFill/>
        </p:spPr>
        <p:txBody>
          <a:bodyPr wrap="square" rtlCol="0">
            <a:spAutoFit/>
          </a:bodyPr>
          <a:lstStyle/>
          <a:p>
            <a:r>
              <a:rPr lang="en-US" sz="1100" dirty="0" smtClean="0"/>
              <a:t>Below average </a:t>
            </a:r>
            <a:r>
              <a:rPr lang="en-US" sz="1100" dirty="0" err="1" smtClean="0"/>
              <a:t>precip</a:t>
            </a:r>
            <a:endParaRPr lang="en-US" sz="1100" dirty="0"/>
          </a:p>
        </p:txBody>
      </p:sp>
      <p:sp>
        <p:nvSpPr>
          <p:cNvPr id="48" name="TextBox 47"/>
          <p:cNvSpPr txBox="1"/>
          <p:nvPr/>
        </p:nvSpPr>
        <p:spPr>
          <a:xfrm>
            <a:off x="515982" y="6244365"/>
            <a:ext cx="8628018" cy="646331"/>
          </a:xfrm>
          <a:prstGeom prst="rect">
            <a:avLst/>
          </a:prstGeom>
          <a:noFill/>
        </p:spPr>
        <p:txBody>
          <a:bodyPr wrap="square" rtlCol="0">
            <a:spAutoFit/>
          </a:bodyPr>
          <a:lstStyle/>
          <a:p>
            <a:r>
              <a:rPr lang="en-US" dirty="0" smtClean="0"/>
              <a:t>Forecasts were too high from March on.</a:t>
            </a:r>
          </a:p>
          <a:p>
            <a:r>
              <a:rPr lang="en-US" dirty="0" smtClean="0"/>
              <a:t>Conditions were dry but model snow states may have been off.</a:t>
            </a:r>
            <a:endParaRPr lang="en-US" dirty="0"/>
          </a:p>
        </p:txBody>
      </p:sp>
      <p:sp>
        <p:nvSpPr>
          <p:cNvPr id="3" name="Oval 2"/>
          <p:cNvSpPr/>
          <p:nvPr/>
        </p:nvSpPr>
        <p:spPr>
          <a:xfrm>
            <a:off x="5592239" y="1772029"/>
            <a:ext cx="265828" cy="77772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5941551" y="1284262"/>
            <a:ext cx="1708396" cy="600164"/>
          </a:xfrm>
          <a:prstGeom prst="rect">
            <a:avLst/>
          </a:prstGeom>
          <a:solidFill>
            <a:schemeClr val="bg1">
              <a:lumMod val="95000"/>
              <a:alpha val="71000"/>
            </a:schemeClr>
          </a:solidFill>
        </p:spPr>
        <p:txBody>
          <a:bodyPr wrap="square" rtlCol="0">
            <a:spAutoFit/>
          </a:bodyPr>
          <a:lstStyle/>
          <a:p>
            <a:r>
              <a:rPr lang="en-US" sz="1100" dirty="0" smtClean="0"/>
              <a:t>Storm prior to/during water supply then dried out</a:t>
            </a:r>
            <a:r>
              <a:rPr lang="mr-IN" sz="1100" dirty="0" smtClean="0"/>
              <a:t>…</a:t>
            </a:r>
            <a:r>
              <a:rPr lang="en-US" sz="1100" dirty="0" smtClean="0"/>
              <a:t>..</a:t>
            </a:r>
            <a:endParaRPr lang="en-US" sz="1100" dirty="0"/>
          </a:p>
        </p:txBody>
      </p:sp>
      <p:cxnSp>
        <p:nvCxnSpPr>
          <p:cNvPr id="6" name="Straight Arrow Connector 5"/>
          <p:cNvCxnSpPr/>
          <p:nvPr/>
        </p:nvCxnSpPr>
        <p:spPr>
          <a:xfrm flipH="1">
            <a:off x="5858067" y="1884426"/>
            <a:ext cx="443047" cy="64806"/>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030316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54" name="TextBox 53"/>
          <p:cNvSpPr txBox="1"/>
          <p:nvPr/>
        </p:nvSpPr>
        <p:spPr>
          <a:xfrm>
            <a:off x="698650" y="3596176"/>
            <a:ext cx="1102009" cy="246221"/>
          </a:xfrm>
          <a:prstGeom prst="rect">
            <a:avLst/>
          </a:prstGeom>
          <a:noFill/>
        </p:spPr>
        <p:txBody>
          <a:bodyPr wrap="square" rtlCol="0">
            <a:spAutoFit/>
          </a:bodyPr>
          <a:lstStyle/>
          <a:p>
            <a:r>
              <a:rPr lang="en-US" sz="1000" dirty="0" smtClean="0">
                <a:solidFill>
                  <a:schemeClr val="bg1"/>
                </a:solidFill>
              </a:rPr>
              <a:t>Flaming Gorge</a:t>
            </a:r>
            <a:endParaRPr lang="en-US" sz="1000" dirty="0">
              <a:solidFill>
                <a:schemeClr val="bg1"/>
              </a:solidFill>
            </a:endParaRPr>
          </a:p>
        </p:txBody>
      </p:sp>
      <p:pic>
        <p:nvPicPr>
          <p:cNvPr id="2" name="Picture 1"/>
          <p:cNvPicPr>
            <a:picLocks noChangeAspect="1"/>
          </p:cNvPicPr>
          <p:nvPr/>
        </p:nvPicPr>
        <p:blipFill rotWithShape="1">
          <a:blip r:embed="rId3"/>
          <a:srcRect t="10670" r="51816" b="1709"/>
          <a:stretch/>
        </p:blipFill>
        <p:spPr>
          <a:xfrm>
            <a:off x="390770" y="1055076"/>
            <a:ext cx="4049351" cy="4775549"/>
          </a:xfrm>
          <a:prstGeom prst="rect">
            <a:avLst/>
          </a:prstGeom>
        </p:spPr>
      </p:pic>
      <p:sp>
        <p:nvSpPr>
          <p:cNvPr id="15" name="Shape 76"/>
          <p:cNvSpPr txBox="1">
            <a:spLocks noGrp="1"/>
          </p:cNvSpPr>
          <p:nvPr>
            <p:ph type="title"/>
          </p:nvPr>
        </p:nvSpPr>
        <p:spPr>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chemeClr val="dk1"/>
              </a:buClr>
              <a:buSzPct val="25000"/>
              <a:buFont typeface="Tahoma"/>
              <a:buNone/>
            </a:pPr>
            <a:r>
              <a:rPr lang="en-US" sz="2800" b="0" i="0" u="none" strike="noStrike" cap="none" dirty="0" smtClean="0">
                <a:solidFill>
                  <a:schemeClr val="dk1"/>
                </a:solidFill>
                <a:sym typeface="Tahoma"/>
              </a:rPr>
              <a:t>Forecast </a:t>
            </a:r>
            <a:r>
              <a:rPr lang="en-US" sz="2800" dirty="0" smtClean="0"/>
              <a:t>Verification: </a:t>
            </a:r>
            <a:r>
              <a:rPr lang="en-US" sz="2400" dirty="0" err="1" smtClean="0"/>
              <a:t>Fontenelle</a:t>
            </a:r>
            <a:r>
              <a:rPr lang="en-US" sz="2400" dirty="0"/>
              <a:t> </a:t>
            </a:r>
            <a:r>
              <a:rPr lang="en-US" sz="2400" dirty="0" smtClean="0"/>
              <a:t>and Flaming Gorge Inflows</a:t>
            </a:r>
            <a:endParaRPr lang="en-US" sz="2400" b="0" i="0" u="none" strike="noStrike" cap="none" dirty="0">
              <a:solidFill>
                <a:schemeClr val="dk1"/>
              </a:solidFill>
              <a:sym typeface="Tahoma"/>
            </a:endParaRPr>
          </a:p>
        </p:txBody>
      </p:sp>
      <p:pic>
        <p:nvPicPr>
          <p:cNvPr id="4" name="Picture 3"/>
          <p:cNvPicPr>
            <a:picLocks noChangeAspect="1"/>
          </p:cNvPicPr>
          <p:nvPr/>
        </p:nvPicPr>
        <p:blipFill rotWithShape="1">
          <a:blip r:embed="rId4"/>
          <a:srcRect t="10325" r="51816" b="1725"/>
          <a:stretch/>
        </p:blipFill>
        <p:spPr>
          <a:xfrm>
            <a:off x="4796691" y="1055075"/>
            <a:ext cx="3951653" cy="4775551"/>
          </a:xfrm>
          <a:prstGeom prst="rect">
            <a:avLst/>
          </a:prstGeom>
        </p:spPr>
      </p:pic>
      <p:sp>
        <p:nvSpPr>
          <p:cNvPr id="5" name="Oval 4"/>
          <p:cNvSpPr/>
          <p:nvPr/>
        </p:nvSpPr>
        <p:spPr>
          <a:xfrm>
            <a:off x="1046461" y="1406769"/>
            <a:ext cx="501352" cy="24227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497813" y="2659184"/>
            <a:ext cx="605692" cy="21297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28076" y="742462"/>
            <a:ext cx="3311770" cy="369332"/>
          </a:xfrm>
          <a:prstGeom prst="rect">
            <a:avLst/>
          </a:prstGeom>
          <a:noFill/>
        </p:spPr>
        <p:txBody>
          <a:bodyPr wrap="square" rtlCol="0">
            <a:spAutoFit/>
          </a:bodyPr>
          <a:lstStyle/>
          <a:p>
            <a:r>
              <a:rPr lang="en-US" dirty="0" err="1" smtClean="0"/>
              <a:t>Fontenelle</a:t>
            </a:r>
            <a:r>
              <a:rPr lang="en-US" dirty="0" smtClean="0"/>
              <a:t> Reservoir Inflow</a:t>
            </a:r>
            <a:endParaRPr lang="en-US" dirty="0"/>
          </a:p>
        </p:txBody>
      </p:sp>
      <p:sp>
        <p:nvSpPr>
          <p:cNvPr id="22" name="TextBox 21"/>
          <p:cNvSpPr txBox="1"/>
          <p:nvPr/>
        </p:nvSpPr>
        <p:spPr>
          <a:xfrm>
            <a:off x="5330146" y="773240"/>
            <a:ext cx="3572223" cy="369332"/>
          </a:xfrm>
          <a:prstGeom prst="rect">
            <a:avLst/>
          </a:prstGeom>
          <a:noFill/>
        </p:spPr>
        <p:txBody>
          <a:bodyPr wrap="square" rtlCol="0">
            <a:spAutoFit/>
          </a:bodyPr>
          <a:lstStyle/>
          <a:p>
            <a:r>
              <a:rPr lang="en-US" dirty="0" smtClean="0"/>
              <a:t>Flaming Gorge Reservoir Inflow</a:t>
            </a:r>
            <a:endParaRPr lang="en-US" dirty="0"/>
          </a:p>
        </p:txBody>
      </p:sp>
      <p:sp>
        <p:nvSpPr>
          <p:cNvPr id="11" name="Oval 10"/>
          <p:cNvSpPr/>
          <p:nvPr/>
        </p:nvSpPr>
        <p:spPr>
          <a:xfrm>
            <a:off x="5917413" y="3024554"/>
            <a:ext cx="605692" cy="21297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381331" y="1436076"/>
            <a:ext cx="605692" cy="21297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9257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a:buSzPct val="25000"/>
            </a:pPr>
            <a:r>
              <a:rPr lang="en-US" sz="3200" dirty="0"/>
              <a:t/>
            </a:r>
            <a:br>
              <a:rPr lang="en-US" sz="3200" dirty="0"/>
            </a:br>
            <a:endParaRPr lang="en-US" sz="2800" b="0" i="0" u="none" strike="noStrike" cap="none" dirty="0">
              <a:solidFill>
                <a:schemeClr val="dk1"/>
              </a:solidFill>
              <a:sym typeface="Tahoma"/>
            </a:endParaRPr>
          </a:p>
        </p:txBody>
      </p:sp>
      <p:sp>
        <p:nvSpPr>
          <p:cNvPr id="54" name="TextBox 53"/>
          <p:cNvSpPr txBox="1"/>
          <p:nvPr/>
        </p:nvSpPr>
        <p:spPr>
          <a:xfrm>
            <a:off x="698650" y="3596176"/>
            <a:ext cx="1102009" cy="246221"/>
          </a:xfrm>
          <a:prstGeom prst="rect">
            <a:avLst/>
          </a:prstGeom>
          <a:noFill/>
        </p:spPr>
        <p:txBody>
          <a:bodyPr wrap="square" rtlCol="0">
            <a:spAutoFit/>
          </a:bodyPr>
          <a:lstStyle/>
          <a:p>
            <a:r>
              <a:rPr lang="en-US" sz="1000" dirty="0" smtClean="0">
                <a:solidFill>
                  <a:schemeClr val="bg1"/>
                </a:solidFill>
              </a:rPr>
              <a:t>Flaming Gorge</a:t>
            </a:r>
            <a:endParaRPr lang="en-US" sz="1000" dirty="0">
              <a:solidFill>
                <a:schemeClr val="bg1"/>
              </a:solidFill>
            </a:endParaRPr>
          </a:p>
        </p:txBody>
      </p:sp>
      <p:sp>
        <p:nvSpPr>
          <p:cNvPr id="62" name="TextBox 61"/>
          <p:cNvSpPr txBox="1"/>
          <p:nvPr/>
        </p:nvSpPr>
        <p:spPr>
          <a:xfrm>
            <a:off x="895872" y="3745069"/>
            <a:ext cx="831689" cy="307777"/>
          </a:xfrm>
          <a:prstGeom prst="rect">
            <a:avLst/>
          </a:prstGeom>
          <a:noFill/>
        </p:spPr>
        <p:txBody>
          <a:bodyPr wrap="square" rtlCol="0">
            <a:spAutoFit/>
          </a:bodyPr>
          <a:lstStyle/>
          <a:p>
            <a:r>
              <a:rPr lang="en-US" sz="1400" dirty="0">
                <a:solidFill>
                  <a:schemeClr val="bg1"/>
                </a:solidFill>
              </a:rPr>
              <a:t>*</a:t>
            </a:r>
            <a:r>
              <a:rPr lang="en-US" sz="1400" dirty="0" smtClean="0">
                <a:solidFill>
                  <a:schemeClr val="bg1"/>
                </a:solidFill>
              </a:rPr>
              <a:t>231%</a:t>
            </a:r>
            <a:endParaRPr lang="en-US" sz="1400" dirty="0">
              <a:solidFill>
                <a:schemeClr val="bg1"/>
              </a:solidFill>
            </a:endParaRPr>
          </a:p>
        </p:txBody>
      </p:sp>
      <p:sp>
        <p:nvSpPr>
          <p:cNvPr id="68" name="TextBox 67"/>
          <p:cNvSpPr txBox="1"/>
          <p:nvPr/>
        </p:nvSpPr>
        <p:spPr>
          <a:xfrm>
            <a:off x="625552" y="5746720"/>
            <a:ext cx="831689" cy="307777"/>
          </a:xfrm>
          <a:prstGeom prst="rect">
            <a:avLst/>
          </a:prstGeom>
          <a:noFill/>
        </p:spPr>
        <p:txBody>
          <a:bodyPr wrap="square" rtlCol="0">
            <a:spAutoFit/>
          </a:bodyPr>
          <a:lstStyle/>
          <a:p>
            <a:r>
              <a:rPr lang="en-US" sz="1400" dirty="0" smtClean="0">
                <a:solidFill>
                  <a:schemeClr val="bg1"/>
                </a:solidFill>
              </a:rPr>
              <a:t>152%</a:t>
            </a:r>
            <a:endParaRPr lang="en-US" sz="1400" dirty="0">
              <a:solidFill>
                <a:schemeClr val="bg1"/>
              </a:solidFill>
            </a:endParaRPr>
          </a:p>
        </p:txBody>
      </p:sp>
      <p:sp>
        <p:nvSpPr>
          <p:cNvPr id="69" name="TextBox 68"/>
          <p:cNvSpPr txBox="1"/>
          <p:nvPr/>
        </p:nvSpPr>
        <p:spPr>
          <a:xfrm>
            <a:off x="2290925" y="6490011"/>
            <a:ext cx="2136323" cy="276999"/>
          </a:xfrm>
          <a:prstGeom prst="rect">
            <a:avLst/>
          </a:prstGeom>
          <a:noFill/>
        </p:spPr>
        <p:txBody>
          <a:bodyPr wrap="square" rtlCol="0">
            <a:spAutoFit/>
          </a:bodyPr>
          <a:lstStyle/>
          <a:p>
            <a:r>
              <a:rPr lang="en-US" sz="1200" dirty="0" smtClean="0">
                <a:solidFill>
                  <a:schemeClr val="bg1"/>
                </a:solidFill>
              </a:rPr>
              <a:t>*Record volume forecasted</a:t>
            </a:r>
            <a:endParaRPr lang="en-US" sz="1200" dirty="0">
              <a:solidFill>
                <a:schemeClr val="bg1"/>
              </a:solidFill>
            </a:endParaRPr>
          </a:p>
        </p:txBody>
      </p:sp>
      <p:sp>
        <p:nvSpPr>
          <p:cNvPr id="37" name="Shape 76"/>
          <p:cNvSpPr txBox="1">
            <a:spLocks/>
          </p:cNvSpPr>
          <p:nvPr/>
        </p:nvSpPr>
        <p:spPr>
          <a:xfrm>
            <a:off x="0" y="-1"/>
            <a:ext cx="9144000"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3200" dirty="0" smtClean="0"/>
              <a:t>Forecast Verification:</a:t>
            </a:r>
            <a:endParaRPr lang="en-US" sz="2800" dirty="0"/>
          </a:p>
        </p:txBody>
      </p:sp>
      <p:pic>
        <p:nvPicPr>
          <p:cNvPr id="2" name="Picture 1"/>
          <p:cNvPicPr>
            <a:picLocks noChangeAspect="1"/>
          </p:cNvPicPr>
          <p:nvPr/>
        </p:nvPicPr>
        <p:blipFill rotWithShape="1">
          <a:blip r:embed="rId3"/>
          <a:srcRect t="10785" r="52992" b="2657"/>
          <a:stretch/>
        </p:blipFill>
        <p:spPr>
          <a:xfrm>
            <a:off x="118082" y="1546060"/>
            <a:ext cx="4156766" cy="5080001"/>
          </a:xfrm>
          <a:prstGeom prst="rect">
            <a:avLst/>
          </a:prstGeom>
        </p:spPr>
      </p:pic>
      <p:sp>
        <p:nvSpPr>
          <p:cNvPr id="40" name="Oval 39"/>
          <p:cNvSpPr/>
          <p:nvPr/>
        </p:nvSpPr>
        <p:spPr>
          <a:xfrm>
            <a:off x="1457241" y="2981178"/>
            <a:ext cx="501352" cy="24227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958593" y="2994854"/>
            <a:ext cx="501352" cy="24227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srcRect t="10276" r="51583"/>
          <a:stretch/>
        </p:blipFill>
        <p:spPr>
          <a:xfrm>
            <a:off x="4876972" y="1478967"/>
            <a:ext cx="4099271" cy="5147094"/>
          </a:xfrm>
          <a:prstGeom prst="rect">
            <a:avLst/>
          </a:prstGeom>
        </p:spPr>
      </p:pic>
      <p:sp>
        <p:nvSpPr>
          <p:cNvPr id="13" name="Oval 12"/>
          <p:cNvSpPr/>
          <p:nvPr/>
        </p:nvSpPr>
        <p:spPr>
          <a:xfrm>
            <a:off x="5565393" y="1877254"/>
            <a:ext cx="501352" cy="24227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709153" y="4173414"/>
            <a:ext cx="501352" cy="24227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457241" y="1185472"/>
            <a:ext cx="1979265" cy="369332"/>
          </a:xfrm>
          <a:prstGeom prst="rect">
            <a:avLst/>
          </a:prstGeom>
          <a:noFill/>
        </p:spPr>
        <p:txBody>
          <a:bodyPr wrap="square" rtlCol="0">
            <a:spAutoFit/>
          </a:bodyPr>
          <a:lstStyle/>
          <a:p>
            <a:r>
              <a:rPr lang="en-US" dirty="0" smtClean="0"/>
              <a:t>Yampa - </a:t>
            </a:r>
            <a:r>
              <a:rPr lang="en-US" dirty="0" err="1" smtClean="0"/>
              <a:t>Maybell</a:t>
            </a:r>
            <a:endParaRPr lang="en-US" dirty="0"/>
          </a:p>
        </p:txBody>
      </p:sp>
      <p:sp>
        <p:nvSpPr>
          <p:cNvPr id="16" name="TextBox 15"/>
          <p:cNvSpPr txBox="1"/>
          <p:nvPr/>
        </p:nvSpPr>
        <p:spPr>
          <a:xfrm>
            <a:off x="6118770" y="1116184"/>
            <a:ext cx="2409583" cy="369332"/>
          </a:xfrm>
          <a:prstGeom prst="rect">
            <a:avLst/>
          </a:prstGeom>
          <a:noFill/>
        </p:spPr>
        <p:txBody>
          <a:bodyPr wrap="square" rtlCol="0">
            <a:spAutoFit/>
          </a:bodyPr>
          <a:lstStyle/>
          <a:p>
            <a:r>
              <a:rPr lang="en-US" dirty="0" smtClean="0"/>
              <a:t>Duchesne - </a:t>
            </a:r>
            <a:r>
              <a:rPr lang="en-US" dirty="0" err="1" smtClean="0"/>
              <a:t>Tabiona</a:t>
            </a:r>
            <a:r>
              <a:rPr lang="en-US" dirty="0" smtClean="0"/>
              <a:t> </a:t>
            </a:r>
            <a:endParaRPr lang="en-US" dirty="0"/>
          </a:p>
        </p:txBody>
      </p:sp>
    </p:spTree>
    <p:extLst>
      <p:ext uri="{BB962C8B-B14F-4D97-AF65-F5344CB8AC3E}">
        <p14:creationId xmlns:p14="http://schemas.microsoft.com/office/powerpoint/2010/main" val="413620038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0" y="-1"/>
            <a:ext cx="9144000" cy="664199"/>
          </a:xfrm>
          <a:prstGeom prst="rect">
            <a:avLst/>
          </a:prstGeom>
        </p:spPr>
        <p:txBody>
          <a:bodyPr lIns="91425" tIns="91425" rIns="91425" bIns="91425" anchor="t" anchorCtr="0">
            <a:noAutofit/>
          </a:bodyPr>
          <a:lstStyle/>
          <a:p>
            <a:pPr algn="ctr">
              <a:spcBef>
                <a:spcPts val="0"/>
              </a:spcBef>
              <a:buNone/>
            </a:pPr>
            <a:r>
              <a:rPr lang="en-US" dirty="0" smtClean="0"/>
              <a:t>2017 Forecast / Runoff Impacts</a:t>
            </a:r>
            <a:endParaRPr lang="en" dirty="0"/>
          </a:p>
        </p:txBody>
      </p:sp>
      <p:sp>
        <p:nvSpPr>
          <p:cNvPr id="4" name="TextBox 3"/>
          <p:cNvSpPr txBox="1"/>
          <p:nvPr/>
        </p:nvSpPr>
        <p:spPr>
          <a:xfrm>
            <a:off x="0" y="683190"/>
            <a:ext cx="8925905" cy="3046988"/>
          </a:xfrm>
          <a:prstGeom prst="rect">
            <a:avLst/>
          </a:prstGeom>
          <a:noFill/>
        </p:spPr>
        <p:txBody>
          <a:bodyPr wrap="square" rtlCol="0">
            <a:spAutoFit/>
          </a:bodyPr>
          <a:lstStyle/>
          <a:p>
            <a:r>
              <a:rPr lang="en-US" sz="2400" u="sng" dirty="0" smtClean="0">
                <a:solidFill>
                  <a:srgbClr val="000000"/>
                </a:solidFill>
                <a:latin typeface="Arial"/>
              </a:rPr>
              <a:t>Colorado River Headwaters</a:t>
            </a:r>
          </a:p>
          <a:p>
            <a:endParaRPr lang="en-US" sz="2400" u="sng" dirty="0" smtClean="0">
              <a:solidFill>
                <a:srgbClr val="000000"/>
              </a:solidFill>
              <a:latin typeface="Arial"/>
            </a:endParaRPr>
          </a:p>
          <a:p>
            <a:pPr marL="342900" indent="-342900">
              <a:buFont typeface="Arial"/>
              <a:buChar char="•"/>
            </a:pPr>
            <a:r>
              <a:rPr lang="en-US" sz="1600" dirty="0" smtClean="0">
                <a:solidFill>
                  <a:srgbClr val="000000"/>
                </a:solidFill>
              </a:rPr>
              <a:t>Early season forecast errors were better than usual. Forecast errors increased above historical errors most likely due to snow state issues as well as the dry warm March.</a:t>
            </a:r>
          </a:p>
          <a:p>
            <a:pPr marL="342900" indent="-342900">
              <a:buFont typeface="Arial"/>
              <a:buChar char="•"/>
            </a:pPr>
            <a:endParaRPr lang="en-US" sz="1600" dirty="0">
              <a:solidFill>
                <a:srgbClr val="000000"/>
              </a:solidFill>
            </a:endParaRPr>
          </a:p>
          <a:p>
            <a:pPr marL="342900" indent="-342900">
              <a:buFont typeface="Arial"/>
              <a:buChar char="•"/>
            </a:pPr>
            <a:r>
              <a:rPr lang="en-US" sz="1600" dirty="0" smtClean="0">
                <a:solidFill>
                  <a:srgbClr val="000000"/>
                </a:solidFill>
              </a:rPr>
              <a:t>Farther downstream (Colorado-Cameo) forecast errors were minimized as upstream errors (too high, too low) cancelled each other out.</a:t>
            </a:r>
          </a:p>
          <a:p>
            <a:endParaRPr lang="en-US" sz="1600" dirty="0">
              <a:solidFill>
                <a:srgbClr val="000000"/>
              </a:solidFill>
            </a:endParaRPr>
          </a:p>
          <a:p>
            <a:pPr marL="342900" indent="-342900">
              <a:buFont typeface="Arial"/>
              <a:buChar char="•"/>
            </a:pPr>
            <a:r>
              <a:rPr lang="en-US" sz="1600" dirty="0" smtClean="0">
                <a:solidFill>
                  <a:srgbClr val="000000"/>
                </a:solidFill>
              </a:rPr>
              <a:t>Model performed as expected. Issues with the snow states have been identified as due to data limitations. The use of newer SNOTEL sites, once they have a sufficient record, may result in better snowpack representation.</a:t>
            </a:r>
          </a:p>
        </p:txBody>
      </p:sp>
    </p:spTree>
    <p:extLst>
      <p:ext uri="{BB962C8B-B14F-4D97-AF65-F5344CB8AC3E}">
        <p14:creationId xmlns:p14="http://schemas.microsoft.com/office/powerpoint/2010/main" val="224778075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FDC2.evol.png"/>
          <p:cNvPicPr>
            <a:picLocks noChangeAspect="1"/>
          </p:cNvPicPr>
          <p:nvPr/>
        </p:nvPicPr>
        <p:blipFill rotWithShape="1">
          <a:blip r:embed="rId2">
            <a:extLst>
              <a:ext uri="{28A0092B-C50C-407E-A947-70E740481C1C}">
                <a14:useLocalDpi xmlns:a14="http://schemas.microsoft.com/office/drawing/2010/main" val="0"/>
              </a:ext>
            </a:extLst>
          </a:blip>
          <a:srcRect b="8188"/>
          <a:stretch/>
        </p:blipFill>
        <p:spPr>
          <a:xfrm>
            <a:off x="0" y="914600"/>
            <a:ext cx="9144000" cy="4197651"/>
          </a:xfrm>
          <a:prstGeom prst="rect">
            <a:avLst/>
          </a:prstGeom>
        </p:spPr>
      </p:pic>
      <p:pic>
        <p:nvPicPr>
          <p:cNvPr id="5" name="Picture 4" descr="WFDC2.7-10.errskill.png"/>
          <p:cNvPicPr>
            <a:picLocks noChangeAspect="1"/>
          </p:cNvPicPr>
          <p:nvPr/>
        </p:nvPicPr>
        <p:blipFill rotWithShape="1">
          <a:blip r:embed="rId3">
            <a:extLst>
              <a:ext uri="{28A0092B-C50C-407E-A947-70E740481C1C}">
                <a14:useLocalDpi xmlns:a14="http://schemas.microsoft.com/office/drawing/2010/main" val="0"/>
              </a:ext>
            </a:extLst>
          </a:blip>
          <a:srcRect r="51946"/>
          <a:stretch/>
        </p:blipFill>
        <p:spPr>
          <a:xfrm>
            <a:off x="-1" y="3745221"/>
            <a:ext cx="2987041" cy="3117697"/>
          </a:xfrm>
          <a:prstGeom prst="rect">
            <a:avLst/>
          </a:prstGeom>
        </p:spPr>
      </p:pic>
      <p:sp>
        <p:nvSpPr>
          <p:cNvPr id="15" name="TextBox 14"/>
          <p:cNvSpPr txBox="1"/>
          <p:nvPr/>
        </p:nvSpPr>
        <p:spPr>
          <a:xfrm>
            <a:off x="3912562" y="5127039"/>
            <a:ext cx="3656490" cy="1077218"/>
          </a:xfrm>
          <a:prstGeom prst="rect">
            <a:avLst/>
          </a:prstGeom>
          <a:noFill/>
        </p:spPr>
        <p:txBody>
          <a:bodyPr wrap="square" rtlCol="0">
            <a:spAutoFit/>
          </a:bodyPr>
          <a:lstStyle/>
          <a:p>
            <a:r>
              <a:rPr lang="en-US" sz="1600" dirty="0" smtClean="0"/>
              <a:t>Williams Fork was the highest forecast (as a percent of average) in the area.</a:t>
            </a:r>
          </a:p>
          <a:p>
            <a:endParaRPr lang="en-US" sz="1600" dirty="0"/>
          </a:p>
          <a:p>
            <a:r>
              <a:rPr lang="en-US" sz="1600" dirty="0" smtClean="0"/>
              <a:t>Snow States / Data availability issue</a:t>
            </a:r>
            <a:endParaRPr lang="en-US" sz="1600" dirty="0"/>
          </a:p>
        </p:txBody>
      </p:sp>
      <p:sp>
        <p:nvSpPr>
          <p:cNvPr id="16" name="Oval 15"/>
          <p:cNvSpPr/>
          <p:nvPr/>
        </p:nvSpPr>
        <p:spPr>
          <a:xfrm>
            <a:off x="5628483" y="2841426"/>
            <a:ext cx="904577" cy="24842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76"/>
          <p:cNvSpPr txBox="1">
            <a:spLocks/>
          </p:cNvSpPr>
          <p:nvPr/>
        </p:nvSpPr>
        <p:spPr>
          <a:xfrm>
            <a:off x="0" y="-1"/>
            <a:ext cx="9144000"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3200" dirty="0" smtClean="0"/>
              <a:t>Forecast Evolution Plot: </a:t>
            </a:r>
            <a:r>
              <a:rPr lang="en-US" sz="2800" dirty="0" smtClean="0"/>
              <a:t>Williams Fork Reservoir</a:t>
            </a:r>
            <a:endParaRPr lang="en-US" sz="2800" dirty="0"/>
          </a:p>
        </p:txBody>
      </p:sp>
      <p:sp>
        <p:nvSpPr>
          <p:cNvPr id="18" name="TextBox 17"/>
          <p:cNvSpPr txBox="1"/>
          <p:nvPr/>
        </p:nvSpPr>
        <p:spPr>
          <a:xfrm>
            <a:off x="6907435" y="2248032"/>
            <a:ext cx="1892770" cy="430887"/>
          </a:xfrm>
          <a:prstGeom prst="rect">
            <a:avLst/>
          </a:prstGeom>
          <a:solidFill>
            <a:schemeClr val="bg1"/>
          </a:solidFill>
          <a:ln w="22225">
            <a:solidFill>
              <a:srgbClr val="FF0000"/>
            </a:solid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90 KAF/94%</a:t>
            </a:r>
          </a:p>
        </p:txBody>
      </p:sp>
      <p:cxnSp>
        <p:nvCxnSpPr>
          <p:cNvPr id="14" name="Straight Connector 13"/>
          <p:cNvCxnSpPr/>
          <p:nvPr/>
        </p:nvCxnSpPr>
        <p:spPr>
          <a:xfrm>
            <a:off x="4335950" y="3229510"/>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50760" y="3449757"/>
            <a:ext cx="1369320"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720080" y="3229510"/>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259320" y="3678895"/>
            <a:ext cx="1531880" cy="261610"/>
          </a:xfrm>
          <a:prstGeom prst="rect">
            <a:avLst/>
          </a:prstGeom>
          <a:noFill/>
        </p:spPr>
        <p:txBody>
          <a:bodyPr wrap="square" rtlCol="0">
            <a:spAutoFit/>
          </a:bodyPr>
          <a:lstStyle/>
          <a:p>
            <a:r>
              <a:rPr lang="en-US" sz="1100" dirty="0" smtClean="0"/>
              <a:t>Warm, Dry, Snowmelt</a:t>
            </a:r>
            <a:endParaRPr lang="en-US" sz="1100" dirty="0"/>
          </a:p>
        </p:txBody>
      </p:sp>
      <p:cxnSp>
        <p:nvCxnSpPr>
          <p:cNvPr id="25" name="Straight Arrow Connector 24"/>
          <p:cNvCxnSpPr/>
          <p:nvPr/>
        </p:nvCxnSpPr>
        <p:spPr>
          <a:xfrm>
            <a:off x="6126480" y="2055641"/>
            <a:ext cx="0" cy="2913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644134" y="1614296"/>
            <a:ext cx="1777852" cy="461665"/>
          </a:xfrm>
          <a:prstGeom prst="rect">
            <a:avLst/>
          </a:prstGeom>
          <a:noFill/>
        </p:spPr>
        <p:txBody>
          <a:bodyPr wrap="square" rtlCol="0">
            <a:spAutoFit/>
          </a:bodyPr>
          <a:lstStyle/>
          <a:p>
            <a:r>
              <a:rPr lang="en-US" sz="1200" dirty="0" smtClean="0"/>
              <a:t>May storm, too much precipitation indicated</a:t>
            </a:r>
            <a:endParaRPr lang="en-US" sz="1200" dirty="0"/>
          </a:p>
        </p:txBody>
      </p:sp>
      <p:sp>
        <p:nvSpPr>
          <p:cNvPr id="28" name="Oval 27"/>
          <p:cNvSpPr/>
          <p:nvPr/>
        </p:nvSpPr>
        <p:spPr>
          <a:xfrm>
            <a:off x="2824480" y="2787206"/>
            <a:ext cx="172720" cy="14907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1747520" y="2248032"/>
            <a:ext cx="1036320" cy="5391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031314" y="1917141"/>
            <a:ext cx="1092126" cy="276999"/>
          </a:xfrm>
          <a:prstGeom prst="rect">
            <a:avLst/>
          </a:prstGeom>
          <a:noFill/>
        </p:spPr>
        <p:txBody>
          <a:bodyPr wrap="square" rtlCol="0">
            <a:spAutoFit/>
          </a:bodyPr>
          <a:lstStyle/>
          <a:p>
            <a:r>
              <a:rPr lang="en-US" sz="1200" dirty="0" smtClean="0"/>
              <a:t>Best forecast</a:t>
            </a:r>
            <a:endParaRPr lang="en-US" sz="1200" dirty="0"/>
          </a:p>
        </p:txBody>
      </p:sp>
    </p:spTree>
    <p:extLst>
      <p:ext uri="{BB962C8B-B14F-4D97-AF65-F5344CB8AC3E}">
        <p14:creationId xmlns:p14="http://schemas.microsoft.com/office/powerpoint/2010/main" val="26706966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PSC2.evol.png"/>
          <p:cNvPicPr>
            <a:picLocks noChangeAspect="1"/>
          </p:cNvPicPr>
          <p:nvPr/>
        </p:nvPicPr>
        <p:blipFill rotWithShape="1">
          <a:blip r:embed="rId2">
            <a:extLst>
              <a:ext uri="{28A0092B-C50C-407E-A947-70E740481C1C}">
                <a14:useLocalDpi xmlns:a14="http://schemas.microsoft.com/office/drawing/2010/main" val="0"/>
              </a:ext>
            </a:extLst>
          </a:blip>
          <a:srcRect b="8097"/>
          <a:stretch/>
        </p:blipFill>
        <p:spPr>
          <a:xfrm>
            <a:off x="0" y="960280"/>
            <a:ext cx="9144000" cy="4201786"/>
          </a:xfrm>
          <a:prstGeom prst="rect">
            <a:avLst/>
          </a:prstGeom>
        </p:spPr>
      </p:pic>
      <p:sp>
        <p:nvSpPr>
          <p:cNvPr id="12" name="TextBox 11"/>
          <p:cNvSpPr txBox="1"/>
          <p:nvPr/>
        </p:nvSpPr>
        <p:spPr>
          <a:xfrm>
            <a:off x="2942607" y="5468508"/>
            <a:ext cx="5976924" cy="646331"/>
          </a:xfrm>
          <a:prstGeom prst="rect">
            <a:avLst/>
          </a:prstGeom>
          <a:noFill/>
        </p:spPr>
        <p:txBody>
          <a:bodyPr wrap="square" rtlCol="0">
            <a:spAutoFit/>
          </a:bodyPr>
          <a:lstStyle/>
          <a:p>
            <a:r>
              <a:rPr lang="en-US" dirty="0" smtClean="0"/>
              <a:t>Model performed rather well. Observed volumes fell within the 10/90 forecast range throughout the season.</a:t>
            </a:r>
            <a:endParaRPr lang="en-US" dirty="0"/>
          </a:p>
        </p:txBody>
      </p:sp>
      <p:pic>
        <p:nvPicPr>
          <p:cNvPr id="13" name="Picture 12" descr="GPSC2.7-10.errskill.png"/>
          <p:cNvPicPr>
            <a:picLocks/>
          </p:cNvPicPr>
          <p:nvPr/>
        </p:nvPicPr>
        <p:blipFill rotWithShape="1">
          <a:blip r:embed="rId3">
            <a:extLst>
              <a:ext uri="{28A0092B-C50C-407E-A947-70E740481C1C}">
                <a14:useLocalDpi xmlns:a14="http://schemas.microsoft.com/office/drawing/2010/main" val="0"/>
              </a:ext>
            </a:extLst>
          </a:blip>
          <a:srcRect t="1351" r="49964"/>
          <a:stretch/>
        </p:blipFill>
        <p:spPr>
          <a:xfrm>
            <a:off x="0" y="3862963"/>
            <a:ext cx="2880360" cy="3008376"/>
          </a:xfrm>
          <a:prstGeom prst="rect">
            <a:avLst/>
          </a:prstGeom>
        </p:spPr>
      </p:pic>
      <p:sp>
        <p:nvSpPr>
          <p:cNvPr id="14" name="Shape 76"/>
          <p:cNvSpPr txBox="1">
            <a:spLocks/>
          </p:cNvSpPr>
          <p:nvPr/>
        </p:nvSpPr>
        <p:spPr>
          <a:xfrm>
            <a:off x="0" y="-1"/>
            <a:ext cx="9144000"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3200" dirty="0" smtClean="0"/>
              <a:t>Forecast Evolution Plot: </a:t>
            </a:r>
            <a:r>
              <a:rPr lang="en-US" sz="2800" dirty="0" smtClean="0"/>
              <a:t>Eagle Bellow Gypsum</a:t>
            </a:r>
            <a:endParaRPr lang="en-US" sz="2800" dirty="0"/>
          </a:p>
        </p:txBody>
      </p:sp>
      <p:sp>
        <p:nvSpPr>
          <p:cNvPr id="15" name="TextBox 14"/>
          <p:cNvSpPr txBox="1"/>
          <p:nvPr/>
        </p:nvSpPr>
        <p:spPr>
          <a:xfrm>
            <a:off x="7026761" y="2542672"/>
            <a:ext cx="1892770" cy="430887"/>
          </a:xfrm>
          <a:prstGeom prst="rect">
            <a:avLst/>
          </a:prstGeom>
          <a:solidFill>
            <a:schemeClr val="bg1"/>
          </a:solidFill>
          <a:ln w="22225">
            <a:solidFill>
              <a:srgbClr val="FF0000"/>
            </a:solid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308 KAF/92%</a:t>
            </a:r>
          </a:p>
        </p:txBody>
      </p:sp>
      <p:cxnSp>
        <p:nvCxnSpPr>
          <p:cNvPr id="16" name="Straight Connector 15"/>
          <p:cNvCxnSpPr/>
          <p:nvPr/>
        </p:nvCxnSpPr>
        <p:spPr>
          <a:xfrm>
            <a:off x="4335950" y="3556793"/>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50760" y="3777040"/>
            <a:ext cx="1369320"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720080" y="3556793"/>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259320" y="3825848"/>
            <a:ext cx="1531880" cy="261610"/>
          </a:xfrm>
          <a:prstGeom prst="rect">
            <a:avLst/>
          </a:prstGeom>
          <a:noFill/>
        </p:spPr>
        <p:txBody>
          <a:bodyPr wrap="square" rtlCol="0">
            <a:spAutoFit/>
          </a:bodyPr>
          <a:lstStyle/>
          <a:p>
            <a:r>
              <a:rPr lang="en-US" sz="1100" dirty="0" smtClean="0"/>
              <a:t>Warm, Dry, Snowmelt</a:t>
            </a:r>
            <a:endParaRPr lang="en-US" sz="1100" dirty="0"/>
          </a:p>
        </p:txBody>
      </p:sp>
    </p:spTree>
    <p:extLst>
      <p:ext uri="{BB962C8B-B14F-4D97-AF65-F5344CB8AC3E}">
        <p14:creationId xmlns:p14="http://schemas.microsoft.com/office/powerpoint/2010/main" val="2015749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URC2.evol.png"/>
          <p:cNvPicPr>
            <a:picLocks noChangeAspect="1"/>
          </p:cNvPicPr>
          <p:nvPr/>
        </p:nvPicPr>
        <p:blipFill rotWithShape="1">
          <a:blip r:embed="rId2">
            <a:extLst>
              <a:ext uri="{28A0092B-C50C-407E-A947-70E740481C1C}">
                <a14:useLocalDpi xmlns:a14="http://schemas.microsoft.com/office/drawing/2010/main" val="0"/>
              </a:ext>
            </a:extLst>
          </a:blip>
          <a:srcRect b="8497"/>
          <a:stretch/>
        </p:blipFill>
        <p:spPr>
          <a:xfrm>
            <a:off x="0" y="887192"/>
            <a:ext cx="9144000" cy="4183513"/>
          </a:xfrm>
          <a:prstGeom prst="rect">
            <a:avLst/>
          </a:prstGeom>
        </p:spPr>
      </p:pic>
      <p:pic>
        <p:nvPicPr>
          <p:cNvPr id="4" name="Picture 3" descr="RURC2.7-10.errskill.png"/>
          <p:cNvPicPr>
            <a:picLocks/>
          </p:cNvPicPr>
          <p:nvPr/>
        </p:nvPicPr>
        <p:blipFill rotWithShape="1">
          <a:blip r:embed="rId3">
            <a:extLst>
              <a:ext uri="{28A0092B-C50C-407E-A947-70E740481C1C}">
                <a14:useLocalDpi xmlns:a14="http://schemas.microsoft.com/office/drawing/2010/main" val="0"/>
              </a:ext>
            </a:extLst>
          </a:blip>
          <a:srcRect r="52036"/>
          <a:stretch/>
        </p:blipFill>
        <p:spPr>
          <a:xfrm>
            <a:off x="0" y="3849624"/>
            <a:ext cx="2880360" cy="3008376"/>
          </a:xfrm>
          <a:prstGeom prst="rect">
            <a:avLst/>
          </a:prstGeom>
        </p:spPr>
      </p:pic>
      <p:sp>
        <p:nvSpPr>
          <p:cNvPr id="12" name="TextBox 11"/>
          <p:cNvSpPr txBox="1"/>
          <p:nvPr/>
        </p:nvSpPr>
        <p:spPr>
          <a:xfrm>
            <a:off x="3216094" y="5308250"/>
            <a:ext cx="5470706" cy="646331"/>
          </a:xfrm>
          <a:prstGeom prst="rect">
            <a:avLst/>
          </a:prstGeom>
          <a:noFill/>
        </p:spPr>
        <p:txBody>
          <a:bodyPr wrap="square" rtlCol="0">
            <a:spAutoFit/>
          </a:bodyPr>
          <a:lstStyle/>
          <a:p>
            <a:r>
              <a:rPr lang="en-US" dirty="0" smtClean="0"/>
              <a:t>Model tends to have a low bias. This may be a candidate for recalibration. </a:t>
            </a:r>
            <a:endParaRPr lang="en-US" dirty="0"/>
          </a:p>
        </p:txBody>
      </p:sp>
      <p:sp>
        <p:nvSpPr>
          <p:cNvPr id="14" name="Shape 76"/>
          <p:cNvSpPr txBox="1">
            <a:spLocks/>
          </p:cNvSpPr>
          <p:nvPr/>
        </p:nvSpPr>
        <p:spPr>
          <a:xfrm>
            <a:off x="0" y="-1"/>
            <a:ext cx="9144000"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3200" dirty="0" smtClean="0"/>
              <a:t>Forecast Evolution Plot: </a:t>
            </a:r>
            <a:r>
              <a:rPr lang="en-US" sz="2800" dirty="0" err="1" smtClean="0"/>
              <a:t>Ruedi</a:t>
            </a:r>
            <a:r>
              <a:rPr lang="en-US" sz="2800" dirty="0" smtClean="0"/>
              <a:t> Reservoir Inflow</a:t>
            </a:r>
            <a:endParaRPr lang="en-US" sz="2800" dirty="0"/>
          </a:p>
        </p:txBody>
      </p:sp>
      <p:sp>
        <p:nvSpPr>
          <p:cNvPr id="13" name="TextBox 12"/>
          <p:cNvSpPr txBox="1"/>
          <p:nvPr/>
        </p:nvSpPr>
        <p:spPr>
          <a:xfrm>
            <a:off x="7026761" y="2441072"/>
            <a:ext cx="1892770" cy="430887"/>
          </a:xfrm>
          <a:prstGeom prst="rect">
            <a:avLst/>
          </a:prstGeom>
          <a:solidFill>
            <a:schemeClr val="bg1"/>
          </a:solidFill>
          <a:ln w="22225">
            <a:solidFill>
              <a:srgbClr val="FF0000"/>
            </a:solid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140 KAF/101%</a:t>
            </a:r>
          </a:p>
        </p:txBody>
      </p:sp>
      <p:sp>
        <p:nvSpPr>
          <p:cNvPr id="15" name="Oval 14"/>
          <p:cNvSpPr/>
          <p:nvPr/>
        </p:nvSpPr>
        <p:spPr>
          <a:xfrm>
            <a:off x="2021840" y="5369210"/>
            <a:ext cx="70104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7431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0" y="-1"/>
            <a:ext cx="9144000" cy="664199"/>
          </a:xfrm>
          <a:prstGeom prst="rect">
            <a:avLst/>
          </a:prstGeom>
        </p:spPr>
        <p:txBody>
          <a:bodyPr lIns="91425" tIns="91425" rIns="91425" bIns="91425" anchor="t" anchorCtr="0">
            <a:noAutofit/>
          </a:bodyPr>
          <a:lstStyle/>
          <a:p>
            <a:pPr algn="ctr">
              <a:spcBef>
                <a:spcPts val="0"/>
              </a:spcBef>
              <a:buNone/>
            </a:pPr>
            <a:r>
              <a:rPr lang="en-US" dirty="0" smtClean="0"/>
              <a:t>2017 Forecast/Runoff Impacts</a:t>
            </a:r>
            <a:endParaRPr lang="en" dirty="0"/>
          </a:p>
        </p:txBody>
      </p:sp>
      <p:sp>
        <p:nvSpPr>
          <p:cNvPr id="4" name="TextBox 3"/>
          <p:cNvSpPr txBox="1"/>
          <p:nvPr/>
        </p:nvSpPr>
        <p:spPr>
          <a:xfrm>
            <a:off x="218095" y="664198"/>
            <a:ext cx="8925905" cy="6247865"/>
          </a:xfrm>
          <a:prstGeom prst="rect">
            <a:avLst/>
          </a:prstGeom>
          <a:noFill/>
        </p:spPr>
        <p:txBody>
          <a:bodyPr wrap="square" rtlCol="0">
            <a:spAutoFit/>
          </a:bodyPr>
          <a:lstStyle/>
          <a:p>
            <a:r>
              <a:rPr lang="en-US" sz="2400" u="sng" dirty="0" smtClean="0">
                <a:solidFill>
                  <a:srgbClr val="000000"/>
                </a:solidFill>
                <a:latin typeface="Arial"/>
              </a:rPr>
              <a:t>Gunnison</a:t>
            </a:r>
          </a:p>
          <a:p>
            <a:endParaRPr lang="en-US" sz="2400" u="sng" dirty="0" smtClean="0">
              <a:solidFill>
                <a:srgbClr val="000000"/>
              </a:solidFill>
              <a:latin typeface="Arial"/>
            </a:endParaRPr>
          </a:p>
          <a:p>
            <a:pPr marL="342900" indent="-342900">
              <a:buFont typeface="Arial"/>
              <a:buChar char="•"/>
            </a:pPr>
            <a:r>
              <a:rPr lang="en-US" sz="1600" dirty="0" smtClean="0">
                <a:solidFill>
                  <a:srgbClr val="000000"/>
                </a:solidFill>
              </a:rPr>
              <a:t>Largest errors were at the beginning of the season. Errors climbed above historical errors late in the season.</a:t>
            </a:r>
          </a:p>
          <a:p>
            <a:pPr marL="342900" indent="-342900">
              <a:buFont typeface="Arial"/>
              <a:buChar char="•"/>
            </a:pPr>
            <a:endParaRPr lang="en-US" sz="1600" dirty="0">
              <a:solidFill>
                <a:srgbClr val="000000"/>
              </a:solidFill>
            </a:endParaRPr>
          </a:p>
          <a:p>
            <a:pPr marL="342900" indent="-342900">
              <a:buFont typeface="Arial"/>
              <a:buChar char="•"/>
            </a:pPr>
            <a:r>
              <a:rPr lang="en-US" sz="1600" dirty="0" smtClean="0">
                <a:solidFill>
                  <a:srgbClr val="000000"/>
                </a:solidFill>
              </a:rPr>
              <a:t>Early season errors were explained by the extreme wet weather that followed. Late season errors were due to inaccurate model snow states at the highest elevations. Too much snow melted out of these areas in the model during the very warm periods earlier in spring.</a:t>
            </a:r>
          </a:p>
          <a:p>
            <a:pPr marL="342900" indent="-342900">
              <a:buFont typeface="Arial"/>
              <a:buChar char="•"/>
            </a:pPr>
            <a:endParaRPr lang="en-US" sz="1600" dirty="0">
              <a:solidFill>
                <a:srgbClr val="000000"/>
              </a:solidFill>
            </a:endParaRPr>
          </a:p>
          <a:p>
            <a:r>
              <a:rPr lang="en-US" sz="2400" u="sng" dirty="0" smtClean="0">
                <a:solidFill>
                  <a:srgbClr val="000000"/>
                </a:solidFill>
              </a:rPr>
              <a:t>Dolores</a:t>
            </a:r>
            <a:endParaRPr lang="en-US" sz="2400" u="sng" dirty="0">
              <a:solidFill>
                <a:srgbClr val="000000"/>
              </a:solidFill>
            </a:endParaRPr>
          </a:p>
          <a:p>
            <a:endParaRPr lang="en-US" sz="2400" u="sng" dirty="0">
              <a:solidFill>
                <a:srgbClr val="000000"/>
              </a:solidFill>
            </a:endParaRPr>
          </a:p>
          <a:p>
            <a:pPr marL="342900" indent="-342900">
              <a:buFont typeface="Arial"/>
              <a:buChar char="•"/>
            </a:pPr>
            <a:r>
              <a:rPr lang="en-US" sz="1600" dirty="0">
                <a:solidFill>
                  <a:srgbClr val="000000"/>
                </a:solidFill>
              </a:rPr>
              <a:t>Largest errors were </a:t>
            </a:r>
            <a:r>
              <a:rPr lang="en-US" sz="1600" dirty="0" smtClean="0">
                <a:solidFill>
                  <a:srgbClr val="000000"/>
                </a:solidFill>
              </a:rPr>
              <a:t>February </a:t>
            </a:r>
            <a:r>
              <a:rPr lang="mr-IN" sz="1600" dirty="0" smtClean="0">
                <a:solidFill>
                  <a:srgbClr val="000000"/>
                </a:solidFill>
              </a:rPr>
              <a:t>–</a:t>
            </a:r>
            <a:r>
              <a:rPr lang="en-US" sz="1600" dirty="0" smtClean="0">
                <a:solidFill>
                  <a:srgbClr val="000000"/>
                </a:solidFill>
              </a:rPr>
              <a:t> April, above historical error. These improved later in the season.</a:t>
            </a:r>
          </a:p>
          <a:p>
            <a:pPr marL="342900" indent="-342900">
              <a:buFont typeface="Arial"/>
              <a:buChar char="•"/>
            </a:pPr>
            <a:endParaRPr lang="en-US" sz="1600" dirty="0">
              <a:solidFill>
                <a:srgbClr val="000000"/>
              </a:solidFill>
            </a:endParaRPr>
          </a:p>
          <a:p>
            <a:pPr marL="342900" indent="-342900">
              <a:buFont typeface="Arial"/>
              <a:buChar char="•"/>
            </a:pPr>
            <a:r>
              <a:rPr lang="en-US" sz="1600" dirty="0" smtClean="0">
                <a:solidFill>
                  <a:srgbClr val="000000"/>
                </a:solidFill>
              </a:rPr>
              <a:t>Forecast error was easily attributed to a record / near record snowpack that developed early to be followed by very dry and warm conditions March-April.</a:t>
            </a:r>
          </a:p>
          <a:p>
            <a:endParaRPr lang="en-US" sz="1600" dirty="0">
              <a:solidFill>
                <a:srgbClr val="000000"/>
              </a:solidFill>
            </a:endParaRPr>
          </a:p>
          <a:p>
            <a:r>
              <a:rPr lang="en-US" sz="2400" u="sng" dirty="0" smtClean="0">
                <a:solidFill>
                  <a:srgbClr val="000000"/>
                </a:solidFill>
              </a:rPr>
              <a:t>San Juan</a:t>
            </a:r>
            <a:endParaRPr lang="en-US" sz="2400" u="sng" dirty="0">
              <a:solidFill>
                <a:srgbClr val="000000"/>
              </a:solidFill>
            </a:endParaRPr>
          </a:p>
          <a:p>
            <a:endParaRPr lang="en-US" sz="2400" u="sng" dirty="0">
              <a:solidFill>
                <a:srgbClr val="000000"/>
              </a:solidFill>
            </a:endParaRPr>
          </a:p>
          <a:p>
            <a:pPr marL="342900" indent="-342900">
              <a:buFont typeface="Arial"/>
              <a:buChar char="•"/>
            </a:pPr>
            <a:r>
              <a:rPr lang="en-US" sz="1600" dirty="0" smtClean="0">
                <a:solidFill>
                  <a:srgbClr val="000000"/>
                </a:solidFill>
              </a:rPr>
              <a:t>Early season errors due to wet weather that followed. Some late season errors due to snow states at high elevations too low. Animas and eastern tributaries of the San Juan River.</a:t>
            </a:r>
          </a:p>
          <a:p>
            <a:pPr marL="342900" indent="-342900">
              <a:buFont typeface="Arial"/>
              <a:buChar char="•"/>
            </a:pPr>
            <a:endParaRPr lang="en-US" sz="1600" dirty="0" smtClean="0">
              <a:solidFill>
                <a:srgbClr val="000000"/>
              </a:solidFill>
            </a:endParaRPr>
          </a:p>
        </p:txBody>
      </p:sp>
    </p:spTree>
    <p:extLst>
      <p:ext uri="{BB962C8B-B14F-4D97-AF65-F5344CB8AC3E}">
        <p14:creationId xmlns:p14="http://schemas.microsoft.com/office/powerpoint/2010/main" val="215352575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1680"/>
            <a:ext cx="9144000" cy="5191760"/>
          </a:xfrm>
          <a:prstGeom prst="rect">
            <a:avLst/>
          </a:prstGeom>
        </p:spPr>
      </p:pic>
      <p:sp>
        <p:nvSpPr>
          <p:cNvPr id="5"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Tahoma"/>
              <a:buNone/>
            </a:pPr>
            <a:r>
              <a:rPr lang="en-US" sz="3200" b="0" i="0" u="none" strike="noStrike" cap="none" dirty="0" smtClean="0">
                <a:solidFill>
                  <a:schemeClr val="dk1"/>
                </a:solidFill>
                <a:sym typeface="Tahoma"/>
              </a:rPr>
              <a:t>Forecast </a:t>
            </a:r>
            <a:r>
              <a:rPr lang="en-US" sz="3200" dirty="0" smtClean="0"/>
              <a:t>Evolution Plot: </a:t>
            </a:r>
            <a:r>
              <a:rPr lang="en-US" sz="2800" dirty="0" smtClean="0"/>
              <a:t>Blue Mesa Inflow</a:t>
            </a:r>
            <a:endParaRPr lang="en-US" sz="2800" b="0" i="0" u="none" strike="noStrike" cap="none" dirty="0">
              <a:solidFill>
                <a:schemeClr val="dk1"/>
              </a:solidFill>
              <a:sym typeface="Tahoma"/>
            </a:endParaRPr>
          </a:p>
        </p:txBody>
      </p:sp>
      <p:sp>
        <p:nvSpPr>
          <p:cNvPr id="6" name="TextBox 5"/>
          <p:cNvSpPr txBox="1"/>
          <p:nvPr/>
        </p:nvSpPr>
        <p:spPr>
          <a:xfrm>
            <a:off x="7109582" y="2238178"/>
            <a:ext cx="1892770" cy="430887"/>
          </a:xfrm>
          <a:prstGeom prst="rect">
            <a:avLst/>
          </a:prstGeom>
          <a:noFill/>
          <a:ln w="22225">
            <a:solidFill>
              <a:srgbClr val="FF0000"/>
            </a:solid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915 KAF / 136%</a:t>
            </a:r>
          </a:p>
        </p:txBody>
      </p:sp>
      <p:pic>
        <p:nvPicPr>
          <p:cNvPr id="2" name="Picture 1"/>
          <p:cNvPicPr>
            <a:picLocks noChangeAspect="1"/>
          </p:cNvPicPr>
          <p:nvPr/>
        </p:nvPicPr>
        <p:blipFill>
          <a:blip r:embed="rId3"/>
          <a:stretch>
            <a:fillRect/>
          </a:stretch>
        </p:blipFill>
        <p:spPr>
          <a:xfrm>
            <a:off x="0" y="3992880"/>
            <a:ext cx="2987040" cy="2865120"/>
          </a:xfrm>
          <a:prstGeom prst="rect">
            <a:avLst/>
          </a:prstGeom>
        </p:spPr>
      </p:pic>
      <p:sp>
        <p:nvSpPr>
          <p:cNvPr id="7" name="Oval 6"/>
          <p:cNvSpPr/>
          <p:nvPr/>
        </p:nvSpPr>
        <p:spPr>
          <a:xfrm>
            <a:off x="487680" y="440436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362200" y="593344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6563360" y="2204720"/>
            <a:ext cx="0" cy="406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868160" y="2204720"/>
            <a:ext cx="0" cy="406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85840" y="1696720"/>
            <a:ext cx="1534160" cy="523220"/>
          </a:xfrm>
          <a:prstGeom prst="rect">
            <a:avLst/>
          </a:prstGeom>
          <a:noFill/>
        </p:spPr>
        <p:txBody>
          <a:bodyPr wrap="square" rtlCol="0">
            <a:spAutoFit/>
          </a:bodyPr>
          <a:lstStyle/>
          <a:p>
            <a:r>
              <a:rPr lang="en-US" sz="1400" dirty="0" smtClean="0"/>
              <a:t>Late season snow adjustment</a:t>
            </a:r>
            <a:endParaRPr lang="en-US" sz="1400" dirty="0"/>
          </a:p>
        </p:txBody>
      </p:sp>
      <p:grpSp>
        <p:nvGrpSpPr>
          <p:cNvPr id="15" name="Group 14"/>
          <p:cNvGrpSpPr/>
          <p:nvPr/>
        </p:nvGrpSpPr>
        <p:grpSpPr>
          <a:xfrm>
            <a:off x="2533954" y="2814320"/>
            <a:ext cx="2312366" cy="1471150"/>
            <a:chOff x="2635554" y="3210172"/>
            <a:chExt cx="2088175" cy="1799285"/>
          </a:xfrm>
        </p:grpSpPr>
        <p:cxnSp>
          <p:nvCxnSpPr>
            <p:cNvPr id="16" name="Straight Arrow Connector 15"/>
            <p:cNvCxnSpPr/>
            <p:nvPr/>
          </p:nvCxnSpPr>
          <p:spPr>
            <a:xfrm flipH="1">
              <a:off x="2735385" y="4747846"/>
              <a:ext cx="1227016" cy="0"/>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962402" y="3210172"/>
              <a:ext cx="0" cy="1537674"/>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635554" y="4747847"/>
              <a:ext cx="2088175" cy="261610"/>
            </a:xfrm>
            <a:prstGeom prst="rect">
              <a:avLst/>
            </a:prstGeom>
            <a:noFill/>
          </p:spPr>
          <p:txBody>
            <a:bodyPr wrap="square" rtlCol="0">
              <a:spAutoFit/>
            </a:bodyPr>
            <a:lstStyle/>
            <a:p>
              <a:r>
                <a:rPr lang="en-US" sz="1100" dirty="0" smtClean="0"/>
                <a:t>Record precipitation Dec-Feb</a:t>
              </a:r>
              <a:endParaRPr lang="en-US" sz="1100" dirty="0"/>
            </a:p>
          </p:txBody>
        </p:sp>
        <p:cxnSp>
          <p:nvCxnSpPr>
            <p:cNvPr id="19" name="Straight Arrow Connector 18"/>
            <p:cNvCxnSpPr/>
            <p:nvPr/>
          </p:nvCxnSpPr>
          <p:spPr>
            <a:xfrm flipH="1" flipV="1">
              <a:off x="3429978" y="4054231"/>
              <a:ext cx="532424" cy="693616"/>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20" name="Straight Connector 19"/>
          <p:cNvCxnSpPr/>
          <p:nvPr/>
        </p:nvCxnSpPr>
        <p:spPr>
          <a:xfrm>
            <a:off x="4584440" y="3223489"/>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84440" y="3448182"/>
            <a:ext cx="1369320"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943600" y="3223489"/>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553960" y="3643758"/>
            <a:ext cx="1531880" cy="261610"/>
          </a:xfrm>
          <a:prstGeom prst="rect">
            <a:avLst/>
          </a:prstGeom>
          <a:noFill/>
        </p:spPr>
        <p:txBody>
          <a:bodyPr wrap="square" rtlCol="0">
            <a:spAutoFit/>
          </a:bodyPr>
          <a:lstStyle/>
          <a:p>
            <a:r>
              <a:rPr lang="en-US" sz="1100" dirty="0" smtClean="0"/>
              <a:t>Warm, Dry, Snowmelt</a:t>
            </a:r>
            <a:endParaRPr lang="en-US" sz="1100" dirty="0"/>
          </a:p>
        </p:txBody>
      </p:sp>
      <p:sp>
        <p:nvSpPr>
          <p:cNvPr id="24" name="TextBox 23"/>
          <p:cNvSpPr txBox="1"/>
          <p:nvPr/>
        </p:nvSpPr>
        <p:spPr>
          <a:xfrm>
            <a:off x="3479754" y="6096000"/>
            <a:ext cx="5212171" cy="584776"/>
          </a:xfrm>
          <a:prstGeom prst="rect">
            <a:avLst/>
          </a:prstGeom>
          <a:noFill/>
        </p:spPr>
        <p:txBody>
          <a:bodyPr wrap="square" rtlCol="0">
            <a:spAutoFit/>
          </a:bodyPr>
          <a:lstStyle/>
          <a:p>
            <a:r>
              <a:rPr lang="en-US" sz="1600" dirty="0" smtClean="0"/>
              <a:t>Increase in error (compared to historical) late in season. Not enough snow at high elevations of the model</a:t>
            </a:r>
            <a:endParaRPr lang="en-US" sz="1600" dirty="0"/>
          </a:p>
        </p:txBody>
      </p:sp>
      <p:cxnSp>
        <p:nvCxnSpPr>
          <p:cNvPr id="26" name="Straight Arrow Connector 25"/>
          <p:cNvCxnSpPr/>
          <p:nvPr/>
        </p:nvCxnSpPr>
        <p:spPr>
          <a:xfrm flipH="1" flipV="1">
            <a:off x="2814320" y="6096000"/>
            <a:ext cx="599349" cy="2133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6146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Tahoma"/>
              <a:buNone/>
            </a:pPr>
            <a:r>
              <a:rPr lang="en-US" sz="3200" b="0" i="0" u="none" strike="noStrike" cap="none" dirty="0" smtClean="0">
                <a:solidFill>
                  <a:schemeClr val="dk1"/>
                </a:solidFill>
                <a:sym typeface="Tahoma"/>
              </a:rPr>
              <a:t>Forecast </a:t>
            </a:r>
            <a:r>
              <a:rPr lang="en-US" sz="3200" dirty="0" smtClean="0"/>
              <a:t>Evolution Plot: </a:t>
            </a:r>
            <a:r>
              <a:rPr lang="en-US" sz="2800" dirty="0" smtClean="0"/>
              <a:t>McPhee Reservoir Inflow</a:t>
            </a:r>
            <a:endParaRPr lang="en-US" sz="2800" b="0" i="0" u="none" strike="noStrike" cap="none" dirty="0">
              <a:solidFill>
                <a:schemeClr val="dk1"/>
              </a:solidFill>
              <a:sym typeface="Tahoma"/>
            </a:endParaRPr>
          </a:p>
        </p:txBody>
      </p:sp>
      <p:pic>
        <p:nvPicPr>
          <p:cNvPr id="3" name="Picture 2"/>
          <p:cNvPicPr>
            <a:picLocks noChangeAspect="1"/>
          </p:cNvPicPr>
          <p:nvPr/>
        </p:nvPicPr>
        <p:blipFill>
          <a:blip r:embed="rId2"/>
          <a:stretch>
            <a:fillRect/>
          </a:stretch>
        </p:blipFill>
        <p:spPr>
          <a:xfrm>
            <a:off x="0" y="664198"/>
            <a:ext cx="9144000" cy="4810760"/>
          </a:xfrm>
          <a:prstGeom prst="rect">
            <a:avLst/>
          </a:prstGeom>
        </p:spPr>
      </p:pic>
      <p:pic>
        <p:nvPicPr>
          <p:cNvPr id="4" name="Picture 3"/>
          <p:cNvPicPr>
            <a:picLocks noChangeAspect="1"/>
          </p:cNvPicPr>
          <p:nvPr/>
        </p:nvPicPr>
        <p:blipFill>
          <a:blip r:embed="rId3"/>
          <a:stretch>
            <a:fillRect/>
          </a:stretch>
        </p:blipFill>
        <p:spPr>
          <a:xfrm>
            <a:off x="0" y="3902612"/>
            <a:ext cx="3241040" cy="2955388"/>
          </a:xfrm>
          <a:prstGeom prst="rect">
            <a:avLst/>
          </a:prstGeom>
        </p:spPr>
      </p:pic>
      <p:sp>
        <p:nvSpPr>
          <p:cNvPr id="6" name="Oval 5"/>
          <p:cNvSpPr/>
          <p:nvPr/>
        </p:nvSpPr>
        <p:spPr>
          <a:xfrm>
            <a:off x="939800" y="465836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391920" y="4658360"/>
            <a:ext cx="53848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772920" y="4963160"/>
            <a:ext cx="53848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56542" y="2268658"/>
            <a:ext cx="1892770" cy="430887"/>
          </a:xfrm>
          <a:prstGeom prst="rect">
            <a:avLst/>
          </a:prstGeom>
          <a:noFill/>
          <a:ln w="22225">
            <a:no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346 KAF / 117%</a:t>
            </a:r>
          </a:p>
        </p:txBody>
      </p:sp>
      <p:cxnSp>
        <p:nvCxnSpPr>
          <p:cNvPr id="10" name="Straight Connector 9"/>
          <p:cNvCxnSpPr/>
          <p:nvPr/>
        </p:nvCxnSpPr>
        <p:spPr>
          <a:xfrm>
            <a:off x="4302648" y="1138533"/>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713352" y="2034491"/>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2648" y="1341120"/>
            <a:ext cx="1403908" cy="927538"/>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40452" y="1446953"/>
            <a:ext cx="884428" cy="430887"/>
          </a:xfrm>
          <a:prstGeom prst="rect">
            <a:avLst/>
          </a:prstGeom>
          <a:noFill/>
        </p:spPr>
        <p:txBody>
          <a:bodyPr wrap="square" rtlCol="0">
            <a:spAutoFit/>
          </a:bodyPr>
          <a:lstStyle/>
          <a:p>
            <a:r>
              <a:rPr lang="en-US" sz="1100" dirty="0" smtClean="0"/>
              <a:t>Warm, Dry, </a:t>
            </a:r>
          </a:p>
          <a:p>
            <a:r>
              <a:rPr lang="en-US" sz="1100" dirty="0" smtClean="0"/>
              <a:t>Snowmelt</a:t>
            </a:r>
            <a:endParaRPr lang="en-US" sz="1100" dirty="0"/>
          </a:p>
        </p:txBody>
      </p:sp>
      <p:sp>
        <p:nvSpPr>
          <p:cNvPr id="16" name="TextBox 15"/>
          <p:cNvSpPr txBox="1"/>
          <p:nvPr/>
        </p:nvSpPr>
        <p:spPr>
          <a:xfrm>
            <a:off x="3490598" y="5552910"/>
            <a:ext cx="5470706" cy="1200329"/>
          </a:xfrm>
          <a:prstGeom prst="rect">
            <a:avLst/>
          </a:prstGeom>
          <a:noFill/>
        </p:spPr>
        <p:txBody>
          <a:bodyPr wrap="square" rtlCol="0">
            <a:spAutoFit/>
          </a:bodyPr>
          <a:lstStyle/>
          <a:p>
            <a:r>
              <a:rPr lang="en-US" dirty="0" smtClean="0"/>
              <a:t>Model performed well. No significant adjustments to model states were necessary. Another dry warm spring had significant impacts on evolving forecasts and runoff.</a:t>
            </a:r>
            <a:endParaRPr lang="en-US" dirty="0"/>
          </a:p>
        </p:txBody>
      </p:sp>
    </p:spTree>
    <p:extLst>
      <p:ext uri="{BB962C8B-B14F-4D97-AF65-F5344CB8AC3E}">
        <p14:creationId xmlns:p14="http://schemas.microsoft.com/office/powerpoint/2010/main" val="30596460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1613" y="3895981"/>
            <a:ext cx="8837341" cy="2662421"/>
            <a:chOff x="128160" y="3954488"/>
            <a:chExt cx="8837341" cy="2662421"/>
          </a:xfrm>
        </p:grpSpPr>
        <p:sp>
          <p:nvSpPr>
            <p:cNvPr id="7" name="Freeform 7"/>
            <p:cNvSpPr>
              <a:spLocks/>
            </p:cNvSpPr>
            <p:nvPr/>
          </p:nvSpPr>
          <p:spPr bwMode="auto">
            <a:xfrm>
              <a:off x="2015295" y="4336117"/>
              <a:ext cx="6081682" cy="1241425"/>
            </a:xfrm>
            <a:custGeom>
              <a:avLst/>
              <a:gdLst/>
              <a:ahLst/>
              <a:cxnLst>
                <a:cxn ang="0">
                  <a:pos x="0" y="782"/>
                </a:cxn>
                <a:cxn ang="0">
                  <a:pos x="192" y="710"/>
                </a:cxn>
                <a:cxn ang="0">
                  <a:pos x="584" y="646"/>
                </a:cxn>
                <a:cxn ang="0">
                  <a:pos x="992" y="646"/>
                </a:cxn>
                <a:cxn ang="0">
                  <a:pos x="1112" y="566"/>
                </a:cxn>
                <a:cxn ang="0">
                  <a:pos x="1136" y="542"/>
                </a:cxn>
                <a:cxn ang="0">
                  <a:pos x="1184" y="526"/>
                </a:cxn>
                <a:cxn ang="0">
                  <a:pos x="1448" y="478"/>
                </a:cxn>
                <a:cxn ang="0">
                  <a:pos x="1984" y="188"/>
                </a:cxn>
                <a:cxn ang="0">
                  <a:pos x="2456" y="20"/>
                </a:cxn>
                <a:cxn ang="0">
                  <a:pos x="2624" y="20"/>
                </a:cxn>
                <a:cxn ang="0">
                  <a:pos x="2616" y="20"/>
                </a:cxn>
                <a:cxn ang="0">
                  <a:pos x="2800" y="12"/>
                </a:cxn>
                <a:cxn ang="0">
                  <a:pos x="2968" y="132"/>
                </a:cxn>
                <a:cxn ang="0">
                  <a:pos x="3128" y="164"/>
                </a:cxn>
                <a:cxn ang="0">
                  <a:pos x="3456" y="140"/>
                </a:cxn>
                <a:cxn ang="0">
                  <a:pos x="3680" y="110"/>
                </a:cxn>
                <a:cxn ang="0">
                  <a:pos x="4032" y="78"/>
                </a:cxn>
              </a:cxnLst>
              <a:rect l="0" t="0" r="r" b="b"/>
              <a:pathLst>
                <a:path w="4032" h="782">
                  <a:moveTo>
                    <a:pt x="0" y="782"/>
                  </a:moveTo>
                  <a:cubicBezTo>
                    <a:pt x="63" y="740"/>
                    <a:pt x="121" y="729"/>
                    <a:pt x="192" y="710"/>
                  </a:cubicBezTo>
                  <a:cubicBezTo>
                    <a:pt x="324" y="674"/>
                    <a:pt x="445" y="655"/>
                    <a:pt x="584" y="646"/>
                  </a:cubicBezTo>
                  <a:cubicBezTo>
                    <a:pt x="665" y="649"/>
                    <a:pt x="892" y="663"/>
                    <a:pt x="992" y="646"/>
                  </a:cubicBezTo>
                  <a:cubicBezTo>
                    <a:pt x="1008" y="643"/>
                    <a:pt x="1094" y="579"/>
                    <a:pt x="1112" y="566"/>
                  </a:cubicBezTo>
                  <a:cubicBezTo>
                    <a:pt x="1121" y="559"/>
                    <a:pt x="1126" y="547"/>
                    <a:pt x="1136" y="542"/>
                  </a:cubicBezTo>
                  <a:cubicBezTo>
                    <a:pt x="1151" y="534"/>
                    <a:pt x="1184" y="526"/>
                    <a:pt x="1184" y="526"/>
                  </a:cubicBezTo>
                  <a:cubicBezTo>
                    <a:pt x="1255" y="473"/>
                    <a:pt x="1367" y="482"/>
                    <a:pt x="1448" y="478"/>
                  </a:cubicBezTo>
                  <a:cubicBezTo>
                    <a:pt x="1585" y="392"/>
                    <a:pt x="1825" y="220"/>
                    <a:pt x="1984" y="188"/>
                  </a:cubicBezTo>
                  <a:cubicBezTo>
                    <a:pt x="2192" y="202"/>
                    <a:pt x="2240" y="16"/>
                    <a:pt x="2456" y="20"/>
                  </a:cubicBezTo>
                  <a:cubicBezTo>
                    <a:pt x="2485" y="27"/>
                    <a:pt x="2600" y="0"/>
                    <a:pt x="2624" y="20"/>
                  </a:cubicBezTo>
                  <a:cubicBezTo>
                    <a:pt x="2633" y="27"/>
                    <a:pt x="2606" y="15"/>
                    <a:pt x="2616" y="20"/>
                  </a:cubicBezTo>
                  <a:cubicBezTo>
                    <a:pt x="2631" y="28"/>
                    <a:pt x="2800" y="12"/>
                    <a:pt x="2800" y="12"/>
                  </a:cubicBezTo>
                  <a:cubicBezTo>
                    <a:pt x="2883" y="5"/>
                    <a:pt x="2894" y="153"/>
                    <a:pt x="2968" y="132"/>
                  </a:cubicBezTo>
                  <a:cubicBezTo>
                    <a:pt x="3029" y="95"/>
                    <a:pt x="3059" y="179"/>
                    <a:pt x="3128" y="164"/>
                  </a:cubicBezTo>
                  <a:cubicBezTo>
                    <a:pt x="3238" y="82"/>
                    <a:pt x="3324" y="150"/>
                    <a:pt x="3456" y="140"/>
                  </a:cubicBezTo>
                  <a:cubicBezTo>
                    <a:pt x="3536" y="108"/>
                    <a:pt x="3597" y="135"/>
                    <a:pt x="3680" y="110"/>
                  </a:cubicBezTo>
                  <a:cubicBezTo>
                    <a:pt x="3794" y="76"/>
                    <a:pt x="3914" y="78"/>
                    <a:pt x="4032" y="78"/>
                  </a:cubicBezTo>
                </a:path>
              </a:pathLst>
            </a:custGeom>
            <a:noFill/>
            <a:ln w="57150" cap="flat" cmpd="sng">
              <a:solidFill>
                <a:schemeClr val="accent1">
                  <a:lumMod val="50000"/>
                </a:schemeClr>
              </a:solidFill>
              <a:prstDash val="solid"/>
              <a:round/>
              <a:headEnd/>
              <a:tailEnd/>
            </a:ln>
            <a:effectLst/>
          </p:spPr>
          <p:txBody>
            <a:bodyPr/>
            <a:lstStyle/>
            <a:p>
              <a:endParaRPr lang="en-US" dirty="0"/>
            </a:p>
          </p:txBody>
        </p:sp>
        <p:sp>
          <p:nvSpPr>
            <p:cNvPr id="8" name="Text Box 8"/>
            <p:cNvSpPr txBox="1">
              <a:spLocks noChangeArrowheads="1"/>
            </p:cNvSpPr>
            <p:nvPr/>
          </p:nvSpPr>
          <p:spPr bwMode="auto">
            <a:xfrm>
              <a:off x="8091965" y="4228167"/>
              <a:ext cx="806631" cy="381323"/>
            </a:xfrm>
            <a:prstGeom prst="rect">
              <a:avLst/>
            </a:prstGeom>
            <a:noFill/>
            <a:ln w="9525">
              <a:noFill/>
              <a:miter lim="800000"/>
              <a:headEnd/>
              <a:tailEnd/>
            </a:ln>
            <a:effectLst/>
          </p:spPr>
          <p:txBody>
            <a:bodyPr wrap="none">
              <a:spAutoFit/>
            </a:bodyPr>
            <a:lstStyle/>
            <a:p>
              <a:pPr>
                <a:lnSpc>
                  <a:spcPct val="75000"/>
                </a:lnSpc>
                <a:spcAft>
                  <a:spcPct val="40000"/>
                </a:spcAft>
                <a:buFont typeface="Wingdings" pitchFamily="2" charset="2"/>
                <a:buNone/>
              </a:pPr>
              <a:r>
                <a:rPr lang="en-US" sz="2400" dirty="0" smtClean="0"/>
                <a:t>1981</a:t>
              </a:r>
              <a:endParaRPr lang="en-US" sz="2800" dirty="0"/>
            </a:p>
          </p:txBody>
        </p:sp>
        <p:sp>
          <p:nvSpPr>
            <p:cNvPr id="10" name="Freeform 10"/>
            <p:cNvSpPr>
              <a:spLocks/>
            </p:cNvSpPr>
            <p:nvPr/>
          </p:nvSpPr>
          <p:spPr bwMode="auto">
            <a:xfrm>
              <a:off x="2015295" y="4532967"/>
              <a:ext cx="6154082" cy="1320800"/>
            </a:xfrm>
            <a:custGeom>
              <a:avLst/>
              <a:gdLst/>
              <a:ahLst/>
              <a:cxnLst>
                <a:cxn ang="0">
                  <a:pos x="0" y="704"/>
                </a:cxn>
                <a:cxn ang="0">
                  <a:pos x="152" y="696"/>
                </a:cxn>
                <a:cxn ang="0">
                  <a:pos x="312" y="760"/>
                </a:cxn>
                <a:cxn ang="0">
                  <a:pos x="448" y="832"/>
                </a:cxn>
                <a:cxn ang="0">
                  <a:pos x="744" y="800"/>
                </a:cxn>
                <a:cxn ang="0">
                  <a:pos x="1040" y="728"/>
                </a:cxn>
                <a:cxn ang="0">
                  <a:pos x="1224" y="656"/>
                </a:cxn>
                <a:cxn ang="0">
                  <a:pos x="1264" y="640"/>
                </a:cxn>
                <a:cxn ang="0">
                  <a:pos x="1336" y="632"/>
                </a:cxn>
                <a:cxn ang="0">
                  <a:pos x="1360" y="608"/>
                </a:cxn>
                <a:cxn ang="0">
                  <a:pos x="1544" y="560"/>
                </a:cxn>
                <a:cxn ang="0">
                  <a:pos x="1680" y="512"/>
                </a:cxn>
                <a:cxn ang="0">
                  <a:pos x="1696" y="488"/>
                </a:cxn>
                <a:cxn ang="0">
                  <a:pos x="1760" y="464"/>
                </a:cxn>
                <a:cxn ang="0">
                  <a:pos x="1832" y="432"/>
                </a:cxn>
                <a:cxn ang="0">
                  <a:pos x="2096" y="248"/>
                </a:cxn>
                <a:cxn ang="0">
                  <a:pos x="2144" y="200"/>
                </a:cxn>
                <a:cxn ang="0">
                  <a:pos x="2200" y="168"/>
                </a:cxn>
                <a:cxn ang="0">
                  <a:pos x="2272" y="120"/>
                </a:cxn>
                <a:cxn ang="0">
                  <a:pos x="2320" y="32"/>
                </a:cxn>
                <a:cxn ang="0">
                  <a:pos x="2368" y="0"/>
                </a:cxn>
                <a:cxn ang="0">
                  <a:pos x="2512" y="32"/>
                </a:cxn>
                <a:cxn ang="0">
                  <a:pos x="2640" y="104"/>
                </a:cxn>
                <a:cxn ang="0">
                  <a:pos x="2816" y="152"/>
                </a:cxn>
                <a:cxn ang="0">
                  <a:pos x="2960" y="232"/>
                </a:cxn>
                <a:cxn ang="0">
                  <a:pos x="3112" y="288"/>
                </a:cxn>
                <a:cxn ang="0">
                  <a:pos x="3344" y="536"/>
                </a:cxn>
                <a:cxn ang="0">
                  <a:pos x="3624" y="712"/>
                </a:cxn>
                <a:cxn ang="0">
                  <a:pos x="3992" y="776"/>
                </a:cxn>
                <a:cxn ang="0">
                  <a:pos x="4264" y="736"/>
                </a:cxn>
              </a:cxnLst>
              <a:rect l="0" t="0" r="r" b="b"/>
              <a:pathLst>
                <a:path w="4264" h="832">
                  <a:moveTo>
                    <a:pt x="0" y="704"/>
                  </a:moveTo>
                  <a:cubicBezTo>
                    <a:pt x="81" y="677"/>
                    <a:pt x="31" y="687"/>
                    <a:pt x="152" y="696"/>
                  </a:cubicBezTo>
                  <a:cubicBezTo>
                    <a:pt x="204" y="727"/>
                    <a:pt x="254" y="743"/>
                    <a:pt x="312" y="760"/>
                  </a:cubicBezTo>
                  <a:cubicBezTo>
                    <a:pt x="348" y="814"/>
                    <a:pt x="391" y="813"/>
                    <a:pt x="448" y="832"/>
                  </a:cubicBezTo>
                  <a:cubicBezTo>
                    <a:pt x="551" y="826"/>
                    <a:pt x="642" y="808"/>
                    <a:pt x="744" y="800"/>
                  </a:cubicBezTo>
                  <a:cubicBezTo>
                    <a:pt x="842" y="775"/>
                    <a:pt x="943" y="756"/>
                    <a:pt x="1040" y="728"/>
                  </a:cubicBezTo>
                  <a:cubicBezTo>
                    <a:pt x="1076" y="692"/>
                    <a:pt x="1172" y="665"/>
                    <a:pt x="1224" y="656"/>
                  </a:cubicBezTo>
                  <a:cubicBezTo>
                    <a:pt x="1237" y="651"/>
                    <a:pt x="1250" y="643"/>
                    <a:pt x="1264" y="640"/>
                  </a:cubicBezTo>
                  <a:cubicBezTo>
                    <a:pt x="1288" y="635"/>
                    <a:pt x="1313" y="640"/>
                    <a:pt x="1336" y="632"/>
                  </a:cubicBezTo>
                  <a:cubicBezTo>
                    <a:pt x="1347" y="628"/>
                    <a:pt x="1350" y="613"/>
                    <a:pt x="1360" y="608"/>
                  </a:cubicBezTo>
                  <a:cubicBezTo>
                    <a:pt x="1412" y="579"/>
                    <a:pt x="1486" y="568"/>
                    <a:pt x="1544" y="560"/>
                  </a:cubicBezTo>
                  <a:cubicBezTo>
                    <a:pt x="1593" y="544"/>
                    <a:pt x="1634" y="535"/>
                    <a:pt x="1680" y="512"/>
                  </a:cubicBezTo>
                  <a:cubicBezTo>
                    <a:pt x="1685" y="504"/>
                    <a:pt x="1688" y="494"/>
                    <a:pt x="1696" y="488"/>
                  </a:cubicBezTo>
                  <a:cubicBezTo>
                    <a:pt x="1714" y="474"/>
                    <a:pt x="1740" y="474"/>
                    <a:pt x="1760" y="464"/>
                  </a:cubicBezTo>
                  <a:cubicBezTo>
                    <a:pt x="1829" y="429"/>
                    <a:pt x="1771" y="447"/>
                    <a:pt x="1832" y="432"/>
                  </a:cubicBezTo>
                  <a:cubicBezTo>
                    <a:pt x="1920" y="374"/>
                    <a:pt x="2018" y="319"/>
                    <a:pt x="2096" y="248"/>
                  </a:cubicBezTo>
                  <a:cubicBezTo>
                    <a:pt x="2113" y="233"/>
                    <a:pt x="2128" y="216"/>
                    <a:pt x="2144" y="200"/>
                  </a:cubicBezTo>
                  <a:cubicBezTo>
                    <a:pt x="2159" y="185"/>
                    <a:pt x="2183" y="182"/>
                    <a:pt x="2200" y="168"/>
                  </a:cubicBezTo>
                  <a:cubicBezTo>
                    <a:pt x="2226" y="146"/>
                    <a:pt x="2239" y="131"/>
                    <a:pt x="2272" y="120"/>
                  </a:cubicBezTo>
                  <a:cubicBezTo>
                    <a:pt x="2280" y="89"/>
                    <a:pt x="2295" y="54"/>
                    <a:pt x="2320" y="32"/>
                  </a:cubicBezTo>
                  <a:cubicBezTo>
                    <a:pt x="2334" y="19"/>
                    <a:pt x="2368" y="0"/>
                    <a:pt x="2368" y="0"/>
                  </a:cubicBezTo>
                  <a:cubicBezTo>
                    <a:pt x="2426" y="6"/>
                    <a:pt x="2460" y="13"/>
                    <a:pt x="2512" y="32"/>
                  </a:cubicBezTo>
                  <a:cubicBezTo>
                    <a:pt x="2558" y="49"/>
                    <a:pt x="2594" y="85"/>
                    <a:pt x="2640" y="104"/>
                  </a:cubicBezTo>
                  <a:cubicBezTo>
                    <a:pt x="2694" y="126"/>
                    <a:pt x="2766" y="124"/>
                    <a:pt x="2816" y="152"/>
                  </a:cubicBezTo>
                  <a:cubicBezTo>
                    <a:pt x="2867" y="180"/>
                    <a:pt x="2901" y="217"/>
                    <a:pt x="2960" y="232"/>
                  </a:cubicBezTo>
                  <a:cubicBezTo>
                    <a:pt x="3003" y="261"/>
                    <a:pt x="3063" y="270"/>
                    <a:pt x="3112" y="288"/>
                  </a:cubicBezTo>
                  <a:cubicBezTo>
                    <a:pt x="3163" y="307"/>
                    <a:pt x="3290" y="527"/>
                    <a:pt x="3344" y="536"/>
                  </a:cubicBezTo>
                  <a:cubicBezTo>
                    <a:pt x="3381" y="542"/>
                    <a:pt x="3587" y="709"/>
                    <a:pt x="3624" y="712"/>
                  </a:cubicBezTo>
                  <a:cubicBezTo>
                    <a:pt x="3801" y="756"/>
                    <a:pt x="3804" y="770"/>
                    <a:pt x="3992" y="776"/>
                  </a:cubicBezTo>
                  <a:cubicBezTo>
                    <a:pt x="4084" y="807"/>
                    <a:pt x="4141" y="736"/>
                    <a:pt x="4264" y="736"/>
                  </a:cubicBezTo>
                </a:path>
              </a:pathLst>
            </a:custGeom>
            <a:noFill/>
            <a:ln w="57150" cap="flat" cmpd="sng">
              <a:solidFill>
                <a:schemeClr val="accent1">
                  <a:lumMod val="75000"/>
                </a:schemeClr>
              </a:solidFill>
              <a:prstDash val="solid"/>
              <a:round/>
              <a:headEnd/>
              <a:tailEnd/>
            </a:ln>
            <a:effectLst/>
          </p:spPr>
          <p:txBody>
            <a:bodyPr/>
            <a:lstStyle/>
            <a:p>
              <a:endParaRPr lang="en-US" dirty="0"/>
            </a:p>
          </p:txBody>
        </p:sp>
        <p:sp>
          <p:nvSpPr>
            <p:cNvPr id="11" name="Text Box 11"/>
            <p:cNvSpPr txBox="1">
              <a:spLocks noChangeArrowheads="1"/>
            </p:cNvSpPr>
            <p:nvPr/>
          </p:nvSpPr>
          <p:spPr bwMode="auto">
            <a:xfrm>
              <a:off x="8103115" y="4609167"/>
              <a:ext cx="806631" cy="381323"/>
            </a:xfrm>
            <a:prstGeom prst="rect">
              <a:avLst/>
            </a:prstGeom>
            <a:noFill/>
            <a:ln w="9525">
              <a:noFill/>
              <a:miter lim="800000"/>
              <a:headEnd/>
              <a:tailEnd/>
            </a:ln>
            <a:effectLst/>
          </p:spPr>
          <p:txBody>
            <a:bodyPr wrap="none">
              <a:spAutoFit/>
            </a:bodyPr>
            <a:lstStyle/>
            <a:p>
              <a:pPr>
                <a:lnSpc>
                  <a:spcPct val="75000"/>
                </a:lnSpc>
                <a:spcAft>
                  <a:spcPct val="40000"/>
                </a:spcAft>
                <a:buFont typeface="Wingdings" pitchFamily="2" charset="2"/>
                <a:buNone/>
              </a:pPr>
              <a:r>
                <a:rPr lang="en-US" sz="2400" dirty="0" smtClean="0"/>
                <a:t>1982</a:t>
              </a:r>
              <a:endParaRPr lang="en-US" sz="2800" dirty="0"/>
            </a:p>
          </p:txBody>
        </p:sp>
        <p:sp>
          <p:nvSpPr>
            <p:cNvPr id="13" name="Freeform 13"/>
            <p:cNvSpPr>
              <a:spLocks/>
            </p:cNvSpPr>
            <p:nvPr/>
          </p:nvSpPr>
          <p:spPr bwMode="auto">
            <a:xfrm>
              <a:off x="2015295" y="4864755"/>
              <a:ext cx="6142015" cy="701675"/>
            </a:xfrm>
            <a:custGeom>
              <a:avLst/>
              <a:gdLst/>
              <a:ahLst/>
              <a:cxnLst>
                <a:cxn ang="0">
                  <a:pos x="0" y="442"/>
                </a:cxn>
                <a:cxn ang="0">
                  <a:pos x="72" y="402"/>
                </a:cxn>
                <a:cxn ang="0">
                  <a:pos x="232" y="250"/>
                </a:cxn>
                <a:cxn ang="0">
                  <a:pos x="328" y="255"/>
                </a:cxn>
                <a:cxn ang="0">
                  <a:pos x="400" y="207"/>
                </a:cxn>
                <a:cxn ang="0">
                  <a:pos x="416" y="215"/>
                </a:cxn>
                <a:cxn ang="0">
                  <a:pos x="520" y="159"/>
                </a:cxn>
                <a:cxn ang="0">
                  <a:pos x="696" y="175"/>
                </a:cxn>
                <a:cxn ang="0">
                  <a:pos x="936" y="167"/>
                </a:cxn>
                <a:cxn ang="0">
                  <a:pos x="1096" y="130"/>
                </a:cxn>
                <a:cxn ang="0">
                  <a:pos x="1264" y="154"/>
                </a:cxn>
                <a:cxn ang="0">
                  <a:pos x="1384" y="122"/>
                </a:cxn>
                <a:cxn ang="0">
                  <a:pos x="1528" y="138"/>
                </a:cxn>
                <a:cxn ang="0">
                  <a:pos x="1584" y="162"/>
                </a:cxn>
                <a:cxn ang="0">
                  <a:pos x="1744" y="55"/>
                </a:cxn>
                <a:cxn ang="0">
                  <a:pos x="1984" y="111"/>
                </a:cxn>
                <a:cxn ang="0">
                  <a:pos x="2264" y="71"/>
                </a:cxn>
                <a:cxn ang="0">
                  <a:pos x="2448" y="15"/>
                </a:cxn>
                <a:cxn ang="0">
                  <a:pos x="2696" y="63"/>
                </a:cxn>
                <a:cxn ang="0">
                  <a:pos x="2976" y="207"/>
                </a:cxn>
                <a:cxn ang="0">
                  <a:pos x="3152" y="303"/>
                </a:cxn>
                <a:cxn ang="0">
                  <a:pos x="3256" y="319"/>
                </a:cxn>
                <a:cxn ang="0">
                  <a:pos x="3288" y="330"/>
                </a:cxn>
                <a:cxn ang="0">
                  <a:pos x="3344" y="306"/>
                </a:cxn>
                <a:cxn ang="0">
                  <a:pos x="3896" y="242"/>
                </a:cxn>
                <a:cxn ang="0">
                  <a:pos x="4072" y="266"/>
                </a:cxn>
              </a:cxnLst>
              <a:rect l="0" t="0" r="r" b="b"/>
              <a:pathLst>
                <a:path w="4072" h="442">
                  <a:moveTo>
                    <a:pt x="0" y="442"/>
                  </a:moveTo>
                  <a:cubicBezTo>
                    <a:pt x="26" y="433"/>
                    <a:pt x="72" y="402"/>
                    <a:pt x="72" y="402"/>
                  </a:cubicBezTo>
                  <a:cubicBezTo>
                    <a:pt x="115" y="338"/>
                    <a:pt x="168" y="293"/>
                    <a:pt x="232" y="250"/>
                  </a:cubicBezTo>
                  <a:cubicBezTo>
                    <a:pt x="256" y="213"/>
                    <a:pt x="287" y="276"/>
                    <a:pt x="328" y="255"/>
                  </a:cubicBezTo>
                  <a:cubicBezTo>
                    <a:pt x="338" y="250"/>
                    <a:pt x="391" y="213"/>
                    <a:pt x="400" y="207"/>
                  </a:cubicBezTo>
                  <a:cubicBezTo>
                    <a:pt x="407" y="202"/>
                    <a:pt x="409" y="219"/>
                    <a:pt x="416" y="215"/>
                  </a:cubicBezTo>
                  <a:cubicBezTo>
                    <a:pt x="462" y="189"/>
                    <a:pt x="469" y="176"/>
                    <a:pt x="520" y="159"/>
                  </a:cubicBezTo>
                  <a:cubicBezTo>
                    <a:pt x="599" y="172"/>
                    <a:pt x="604" y="182"/>
                    <a:pt x="696" y="175"/>
                  </a:cubicBezTo>
                  <a:cubicBezTo>
                    <a:pt x="781" y="158"/>
                    <a:pt x="843" y="162"/>
                    <a:pt x="936" y="167"/>
                  </a:cubicBezTo>
                  <a:cubicBezTo>
                    <a:pt x="998" y="179"/>
                    <a:pt x="1038" y="111"/>
                    <a:pt x="1096" y="130"/>
                  </a:cubicBezTo>
                  <a:cubicBezTo>
                    <a:pt x="1160" y="178"/>
                    <a:pt x="1164" y="161"/>
                    <a:pt x="1264" y="154"/>
                  </a:cubicBezTo>
                  <a:cubicBezTo>
                    <a:pt x="1304" y="144"/>
                    <a:pt x="1344" y="132"/>
                    <a:pt x="1384" y="122"/>
                  </a:cubicBezTo>
                  <a:cubicBezTo>
                    <a:pt x="1390" y="122"/>
                    <a:pt x="1497" y="127"/>
                    <a:pt x="1528" y="138"/>
                  </a:cubicBezTo>
                  <a:cubicBezTo>
                    <a:pt x="1638" y="179"/>
                    <a:pt x="1454" y="130"/>
                    <a:pt x="1584" y="162"/>
                  </a:cubicBezTo>
                  <a:cubicBezTo>
                    <a:pt x="1633" y="199"/>
                    <a:pt x="1685" y="40"/>
                    <a:pt x="1744" y="55"/>
                  </a:cubicBezTo>
                  <a:cubicBezTo>
                    <a:pt x="1833" y="121"/>
                    <a:pt x="1872" y="100"/>
                    <a:pt x="1984" y="111"/>
                  </a:cubicBezTo>
                  <a:cubicBezTo>
                    <a:pt x="2055" y="168"/>
                    <a:pt x="2171" y="48"/>
                    <a:pt x="2264" y="71"/>
                  </a:cubicBezTo>
                  <a:cubicBezTo>
                    <a:pt x="2370" y="65"/>
                    <a:pt x="2360" y="0"/>
                    <a:pt x="2448" y="15"/>
                  </a:cubicBezTo>
                  <a:cubicBezTo>
                    <a:pt x="2528" y="28"/>
                    <a:pt x="2614" y="55"/>
                    <a:pt x="2696" y="63"/>
                  </a:cubicBezTo>
                  <a:cubicBezTo>
                    <a:pt x="2740" y="78"/>
                    <a:pt x="2930" y="201"/>
                    <a:pt x="2976" y="207"/>
                  </a:cubicBezTo>
                  <a:cubicBezTo>
                    <a:pt x="3112" y="252"/>
                    <a:pt x="3040" y="359"/>
                    <a:pt x="3152" y="303"/>
                  </a:cubicBezTo>
                  <a:cubicBezTo>
                    <a:pt x="3179" y="289"/>
                    <a:pt x="3229" y="333"/>
                    <a:pt x="3256" y="319"/>
                  </a:cubicBezTo>
                  <a:cubicBezTo>
                    <a:pt x="3289" y="302"/>
                    <a:pt x="3262" y="351"/>
                    <a:pt x="3288" y="330"/>
                  </a:cubicBezTo>
                  <a:cubicBezTo>
                    <a:pt x="3304" y="317"/>
                    <a:pt x="3325" y="314"/>
                    <a:pt x="3344" y="306"/>
                  </a:cubicBezTo>
                  <a:cubicBezTo>
                    <a:pt x="3510" y="240"/>
                    <a:pt x="3728" y="247"/>
                    <a:pt x="3896" y="242"/>
                  </a:cubicBezTo>
                  <a:cubicBezTo>
                    <a:pt x="3952" y="248"/>
                    <a:pt x="4016" y="266"/>
                    <a:pt x="4072" y="266"/>
                  </a:cubicBezTo>
                </a:path>
              </a:pathLst>
            </a:custGeom>
            <a:noFill/>
            <a:ln w="57150" cap="flat" cmpd="sng">
              <a:solidFill>
                <a:schemeClr val="accent1"/>
              </a:solidFill>
              <a:prstDash val="solid"/>
              <a:round/>
              <a:headEnd/>
              <a:tailEnd/>
            </a:ln>
            <a:effectLst/>
          </p:spPr>
          <p:txBody>
            <a:bodyPr/>
            <a:lstStyle/>
            <a:p>
              <a:endParaRPr lang="en-US" dirty="0"/>
            </a:p>
          </p:txBody>
        </p:sp>
        <p:sp>
          <p:nvSpPr>
            <p:cNvPr id="14" name="Text Box 14"/>
            <p:cNvSpPr txBox="1">
              <a:spLocks noChangeArrowheads="1"/>
            </p:cNvSpPr>
            <p:nvPr/>
          </p:nvSpPr>
          <p:spPr bwMode="auto">
            <a:xfrm>
              <a:off x="8103115" y="4980643"/>
              <a:ext cx="806631" cy="381323"/>
            </a:xfrm>
            <a:prstGeom prst="rect">
              <a:avLst/>
            </a:prstGeom>
            <a:noFill/>
            <a:ln w="9525">
              <a:noFill/>
              <a:miter lim="800000"/>
              <a:headEnd/>
              <a:tailEnd/>
            </a:ln>
            <a:effectLst/>
          </p:spPr>
          <p:txBody>
            <a:bodyPr wrap="none">
              <a:spAutoFit/>
            </a:bodyPr>
            <a:lstStyle/>
            <a:p>
              <a:pPr>
                <a:lnSpc>
                  <a:spcPct val="75000"/>
                </a:lnSpc>
                <a:spcAft>
                  <a:spcPct val="40000"/>
                </a:spcAft>
                <a:buFont typeface="Wingdings" pitchFamily="2" charset="2"/>
                <a:buNone/>
              </a:pPr>
              <a:r>
                <a:rPr lang="en-US" sz="2400" dirty="0" smtClean="0"/>
                <a:t>1983</a:t>
              </a:r>
              <a:endParaRPr lang="en-US" sz="2400" dirty="0"/>
            </a:p>
          </p:txBody>
        </p:sp>
        <p:sp>
          <p:nvSpPr>
            <p:cNvPr id="16" name="Freeform 16"/>
            <p:cNvSpPr>
              <a:spLocks/>
            </p:cNvSpPr>
            <p:nvPr/>
          </p:nvSpPr>
          <p:spPr bwMode="auto">
            <a:xfrm>
              <a:off x="2015295" y="5079069"/>
              <a:ext cx="6105814" cy="619126"/>
            </a:xfrm>
            <a:custGeom>
              <a:avLst/>
              <a:gdLst/>
              <a:ahLst/>
              <a:cxnLst>
                <a:cxn ang="0">
                  <a:pos x="0" y="344"/>
                </a:cxn>
                <a:cxn ang="0">
                  <a:pos x="224" y="352"/>
                </a:cxn>
                <a:cxn ang="0">
                  <a:pos x="280" y="320"/>
                </a:cxn>
                <a:cxn ang="0">
                  <a:pos x="384" y="296"/>
                </a:cxn>
                <a:cxn ang="0">
                  <a:pos x="464" y="264"/>
                </a:cxn>
                <a:cxn ang="0">
                  <a:pos x="520" y="224"/>
                </a:cxn>
                <a:cxn ang="0">
                  <a:pos x="568" y="184"/>
                </a:cxn>
                <a:cxn ang="0">
                  <a:pos x="624" y="168"/>
                </a:cxn>
                <a:cxn ang="0">
                  <a:pos x="768" y="176"/>
                </a:cxn>
                <a:cxn ang="0">
                  <a:pos x="832" y="192"/>
                </a:cxn>
                <a:cxn ang="0">
                  <a:pos x="1000" y="248"/>
                </a:cxn>
                <a:cxn ang="0">
                  <a:pos x="1200" y="232"/>
                </a:cxn>
                <a:cxn ang="0">
                  <a:pos x="1352" y="200"/>
                </a:cxn>
                <a:cxn ang="0">
                  <a:pos x="1616" y="168"/>
                </a:cxn>
                <a:cxn ang="0">
                  <a:pos x="1752" y="136"/>
                </a:cxn>
                <a:cxn ang="0">
                  <a:pos x="1848" y="160"/>
                </a:cxn>
                <a:cxn ang="0">
                  <a:pos x="1904" y="184"/>
                </a:cxn>
                <a:cxn ang="0">
                  <a:pos x="2424" y="16"/>
                </a:cxn>
                <a:cxn ang="0">
                  <a:pos x="2688" y="120"/>
                </a:cxn>
                <a:cxn ang="0">
                  <a:pos x="2904" y="280"/>
                </a:cxn>
                <a:cxn ang="0">
                  <a:pos x="3024" y="344"/>
                </a:cxn>
                <a:cxn ang="0">
                  <a:pos x="3272" y="360"/>
                </a:cxn>
                <a:cxn ang="0">
                  <a:pos x="3544" y="296"/>
                </a:cxn>
                <a:cxn ang="0">
                  <a:pos x="4048" y="312"/>
                </a:cxn>
              </a:cxnLst>
              <a:rect l="0" t="0" r="r" b="b"/>
              <a:pathLst>
                <a:path w="4048" h="390">
                  <a:moveTo>
                    <a:pt x="0" y="344"/>
                  </a:moveTo>
                  <a:cubicBezTo>
                    <a:pt x="100" y="354"/>
                    <a:pt x="113" y="359"/>
                    <a:pt x="224" y="352"/>
                  </a:cubicBezTo>
                  <a:cubicBezTo>
                    <a:pt x="243" y="342"/>
                    <a:pt x="260" y="328"/>
                    <a:pt x="280" y="320"/>
                  </a:cubicBezTo>
                  <a:cubicBezTo>
                    <a:pt x="312" y="306"/>
                    <a:pt x="351" y="306"/>
                    <a:pt x="384" y="296"/>
                  </a:cubicBezTo>
                  <a:cubicBezTo>
                    <a:pt x="414" y="288"/>
                    <a:pt x="433" y="272"/>
                    <a:pt x="464" y="264"/>
                  </a:cubicBezTo>
                  <a:cubicBezTo>
                    <a:pt x="526" y="202"/>
                    <a:pt x="446" y="277"/>
                    <a:pt x="520" y="224"/>
                  </a:cubicBezTo>
                  <a:cubicBezTo>
                    <a:pt x="549" y="203"/>
                    <a:pt x="536" y="198"/>
                    <a:pt x="568" y="184"/>
                  </a:cubicBezTo>
                  <a:cubicBezTo>
                    <a:pt x="586" y="176"/>
                    <a:pt x="606" y="174"/>
                    <a:pt x="624" y="168"/>
                  </a:cubicBezTo>
                  <a:cubicBezTo>
                    <a:pt x="672" y="171"/>
                    <a:pt x="720" y="170"/>
                    <a:pt x="768" y="176"/>
                  </a:cubicBezTo>
                  <a:cubicBezTo>
                    <a:pt x="790" y="179"/>
                    <a:pt x="832" y="192"/>
                    <a:pt x="832" y="192"/>
                  </a:cubicBezTo>
                  <a:cubicBezTo>
                    <a:pt x="886" y="228"/>
                    <a:pt x="937" y="237"/>
                    <a:pt x="1000" y="248"/>
                  </a:cubicBezTo>
                  <a:cubicBezTo>
                    <a:pt x="1067" y="242"/>
                    <a:pt x="1133" y="239"/>
                    <a:pt x="1200" y="232"/>
                  </a:cubicBezTo>
                  <a:cubicBezTo>
                    <a:pt x="1251" y="227"/>
                    <a:pt x="1302" y="210"/>
                    <a:pt x="1352" y="200"/>
                  </a:cubicBezTo>
                  <a:cubicBezTo>
                    <a:pt x="1438" y="183"/>
                    <a:pt x="1529" y="175"/>
                    <a:pt x="1616" y="168"/>
                  </a:cubicBezTo>
                  <a:cubicBezTo>
                    <a:pt x="1660" y="146"/>
                    <a:pt x="1706" y="151"/>
                    <a:pt x="1752" y="136"/>
                  </a:cubicBezTo>
                  <a:cubicBezTo>
                    <a:pt x="1784" y="144"/>
                    <a:pt x="1821" y="142"/>
                    <a:pt x="1848" y="160"/>
                  </a:cubicBezTo>
                  <a:cubicBezTo>
                    <a:pt x="1881" y="182"/>
                    <a:pt x="1863" y="174"/>
                    <a:pt x="1904" y="184"/>
                  </a:cubicBezTo>
                  <a:cubicBezTo>
                    <a:pt x="2040" y="181"/>
                    <a:pt x="2273" y="0"/>
                    <a:pt x="2424" y="16"/>
                  </a:cubicBezTo>
                  <a:cubicBezTo>
                    <a:pt x="2482" y="22"/>
                    <a:pt x="2623" y="117"/>
                    <a:pt x="2688" y="120"/>
                  </a:cubicBezTo>
                  <a:cubicBezTo>
                    <a:pt x="2795" y="125"/>
                    <a:pt x="2904" y="280"/>
                    <a:pt x="2904" y="280"/>
                  </a:cubicBezTo>
                  <a:cubicBezTo>
                    <a:pt x="2962" y="319"/>
                    <a:pt x="2952" y="330"/>
                    <a:pt x="3024" y="344"/>
                  </a:cubicBezTo>
                  <a:cubicBezTo>
                    <a:pt x="3117" y="390"/>
                    <a:pt x="3121" y="366"/>
                    <a:pt x="3272" y="360"/>
                  </a:cubicBezTo>
                  <a:cubicBezTo>
                    <a:pt x="3357" y="326"/>
                    <a:pt x="3454" y="306"/>
                    <a:pt x="3544" y="296"/>
                  </a:cubicBezTo>
                  <a:cubicBezTo>
                    <a:pt x="3675" y="263"/>
                    <a:pt x="3902" y="312"/>
                    <a:pt x="4048" y="312"/>
                  </a:cubicBezTo>
                </a:path>
              </a:pathLst>
            </a:custGeom>
            <a:noFill/>
            <a:ln w="57150" cap="flat" cmpd="sng">
              <a:solidFill>
                <a:schemeClr val="accent1">
                  <a:lumMod val="60000"/>
                  <a:lumOff val="40000"/>
                </a:schemeClr>
              </a:solidFill>
              <a:prstDash val="solid"/>
              <a:round/>
              <a:headEnd/>
              <a:tailEnd/>
            </a:ln>
            <a:effectLst/>
          </p:spPr>
          <p:txBody>
            <a:bodyPr/>
            <a:lstStyle/>
            <a:p>
              <a:endParaRPr lang="en-US" dirty="0"/>
            </a:p>
          </p:txBody>
        </p:sp>
        <p:sp>
          <p:nvSpPr>
            <p:cNvPr id="17" name="Text Box 17"/>
            <p:cNvSpPr txBox="1">
              <a:spLocks noChangeArrowheads="1"/>
            </p:cNvSpPr>
            <p:nvPr/>
          </p:nvSpPr>
          <p:spPr bwMode="auto">
            <a:xfrm>
              <a:off x="8192323" y="5187173"/>
              <a:ext cx="620683" cy="525850"/>
            </a:xfrm>
            <a:prstGeom prst="rect">
              <a:avLst/>
            </a:prstGeom>
            <a:noFill/>
            <a:ln w="9525">
              <a:noFill/>
              <a:miter lim="800000"/>
              <a:headEnd/>
              <a:tailEnd/>
            </a:ln>
            <a:effectLst/>
          </p:spPr>
          <p:txBody>
            <a:bodyPr wrap="none">
              <a:spAutoFit/>
            </a:bodyPr>
            <a:lstStyle/>
            <a:p>
              <a:pPr>
                <a:lnSpc>
                  <a:spcPct val="75000"/>
                </a:lnSpc>
                <a:spcAft>
                  <a:spcPct val="40000"/>
                </a:spcAft>
                <a:buFont typeface="Wingdings" pitchFamily="2" charset="2"/>
                <a:buNone/>
              </a:pPr>
              <a:r>
                <a:rPr lang="en-US" sz="3600" dirty="0" smtClean="0"/>
                <a:t>….</a:t>
              </a:r>
              <a:endParaRPr lang="en-US" sz="4800" dirty="0"/>
            </a:p>
          </p:txBody>
        </p:sp>
        <p:sp>
          <p:nvSpPr>
            <p:cNvPr id="19" name="Freeform 19"/>
            <p:cNvSpPr>
              <a:spLocks/>
            </p:cNvSpPr>
            <p:nvPr/>
          </p:nvSpPr>
          <p:spPr bwMode="auto">
            <a:xfrm>
              <a:off x="2015295" y="5599769"/>
              <a:ext cx="6178215" cy="488950"/>
            </a:xfrm>
            <a:custGeom>
              <a:avLst/>
              <a:gdLst/>
              <a:ahLst/>
              <a:cxnLst>
                <a:cxn ang="0">
                  <a:pos x="0" y="34"/>
                </a:cxn>
                <a:cxn ang="0">
                  <a:pos x="136" y="18"/>
                </a:cxn>
                <a:cxn ang="0">
                  <a:pos x="424" y="66"/>
                </a:cxn>
                <a:cxn ang="0">
                  <a:pos x="816" y="154"/>
                </a:cxn>
                <a:cxn ang="0">
                  <a:pos x="1168" y="146"/>
                </a:cxn>
                <a:cxn ang="0">
                  <a:pos x="1304" y="90"/>
                </a:cxn>
                <a:cxn ang="0">
                  <a:pos x="1560" y="26"/>
                </a:cxn>
                <a:cxn ang="0">
                  <a:pos x="1912" y="42"/>
                </a:cxn>
                <a:cxn ang="0">
                  <a:pos x="2160" y="98"/>
                </a:cxn>
                <a:cxn ang="0">
                  <a:pos x="2576" y="162"/>
                </a:cxn>
                <a:cxn ang="0">
                  <a:pos x="2856" y="202"/>
                </a:cxn>
                <a:cxn ang="0">
                  <a:pos x="3120" y="266"/>
                </a:cxn>
                <a:cxn ang="0">
                  <a:pos x="3456" y="178"/>
                </a:cxn>
                <a:cxn ang="0">
                  <a:pos x="3768" y="162"/>
                </a:cxn>
                <a:cxn ang="0">
                  <a:pos x="3928" y="170"/>
                </a:cxn>
                <a:cxn ang="0">
                  <a:pos x="3960" y="194"/>
                </a:cxn>
                <a:cxn ang="0">
                  <a:pos x="4064" y="226"/>
                </a:cxn>
                <a:cxn ang="0">
                  <a:pos x="4096" y="250"/>
                </a:cxn>
              </a:cxnLst>
              <a:rect l="0" t="0" r="r" b="b"/>
              <a:pathLst>
                <a:path w="4096" h="308">
                  <a:moveTo>
                    <a:pt x="0" y="34"/>
                  </a:moveTo>
                  <a:cubicBezTo>
                    <a:pt x="52" y="0"/>
                    <a:pt x="62" y="11"/>
                    <a:pt x="136" y="18"/>
                  </a:cubicBezTo>
                  <a:cubicBezTo>
                    <a:pt x="231" y="37"/>
                    <a:pt x="328" y="50"/>
                    <a:pt x="424" y="66"/>
                  </a:cubicBezTo>
                  <a:cubicBezTo>
                    <a:pt x="547" y="128"/>
                    <a:pt x="685" y="121"/>
                    <a:pt x="816" y="154"/>
                  </a:cubicBezTo>
                  <a:cubicBezTo>
                    <a:pt x="933" y="151"/>
                    <a:pt x="1051" y="153"/>
                    <a:pt x="1168" y="146"/>
                  </a:cubicBezTo>
                  <a:cubicBezTo>
                    <a:pt x="1213" y="143"/>
                    <a:pt x="1264" y="105"/>
                    <a:pt x="1304" y="90"/>
                  </a:cubicBezTo>
                  <a:cubicBezTo>
                    <a:pt x="1397" y="54"/>
                    <a:pt x="1460" y="34"/>
                    <a:pt x="1560" y="26"/>
                  </a:cubicBezTo>
                  <a:cubicBezTo>
                    <a:pt x="1625" y="28"/>
                    <a:pt x="1828" y="34"/>
                    <a:pt x="1912" y="42"/>
                  </a:cubicBezTo>
                  <a:cubicBezTo>
                    <a:pt x="1995" y="50"/>
                    <a:pt x="2078" y="84"/>
                    <a:pt x="2160" y="98"/>
                  </a:cubicBezTo>
                  <a:cubicBezTo>
                    <a:pt x="2311" y="158"/>
                    <a:pt x="2399" y="156"/>
                    <a:pt x="2576" y="162"/>
                  </a:cubicBezTo>
                  <a:cubicBezTo>
                    <a:pt x="2672" y="178"/>
                    <a:pt x="2757" y="196"/>
                    <a:pt x="2856" y="202"/>
                  </a:cubicBezTo>
                  <a:cubicBezTo>
                    <a:pt x="2940" y="236"/>
                    <a:pt x="3030" y="256"/>
                    <a:pt x="3120" y="266"/>
                  </a:cubicBezTo>
                  <a:cubicBezTo>
                    <a:pt x="3286" y="308"/>
                    <a:pt x="3327" y="221"/>
                    <a:pt x="3456" y="178"/>
                  </a:cubicBezTo>
                  <a:cubicBezTo>
                    <a:pt x="3563" y="188"/>
                    <a:pt x="3662" y="173"/>
                    <a:pt x="3768" y="162"/>
                  </a:cubicBezTo>
                  <a:cubicBezTo>
                    <a:pt x="3821" y="165"/>
                    <a:pt x="3875" y="161"/>
                    <a:pt x="3928" y="170"/>
                  </a:cubicBezTo>
                  <a:cubicBezTo>
                    <a:pt x="3941" y="172"/>
                    <a:pt x="3948" y="188"/>
                    <a:pt x="3960" y="194"/>
                  </a:cubicBezTo>
                  <a:cubicBezTo>
                    <a:pt x="3990" y="209"/>
                    <a:pt x="4031" y="218"/>
                    <a:pt x="4064" y="226"/>
                  </a:cubicBezTo>
                  <a:cubicBezTo>
                    <a:pt x="4090" y="252"/>
                    <a:pt x="4077" y="250"/>
                    <a:pt x="4096" y="250"/>
                  </a:cubicBezTo>
                </a:path>
              </a:pathLst>
            </a:custGeom>
            <a:noFill/>
            <a:ln w="57150" cap="flat" cmpd="sng">
              <a:solidFill>
                <a:schemeClr val="accent1">
                  <a:lumMod val="40000"/>
                  <a:lumOff val="60000"/>
                </a:schemeClr>
              </a:solidFill>
              <a:prstDash val="solid"/>
              <a:round/>
              <a:headEnd/>
              <a:tailEnd/>
            </a:ln>
            <a:effectLst/>
          </p:spPr>
          <p:txBody>
            <a:bodyPr/>
            <a:lstStyle/>
            <a:p>
              <a:endParaRPr lang="en-US" dirty="0"/>
            </a:p>
          </p:txBody>
        </p:sp>
        <p:sp>
          <p:nvSpPr>
            <p:cNvPr id="20" name="Text Box 20"/>
            <p:cNvSpPr txBox="1">
              <a:spLocks noChangeArrowheads="1"/>
            </p:cNvSpPr>
            <p:nvPr/>
          </p:nvSpPr>
          <p:spPr bwMode="auto">
            <a:xfrm>
              <a:off x="8158870" y="5752169"/>
              <a:ext cx="806631" cy="381323"/>
            </a:xfrm>
            <a:prstGeom prst="rect">
              <a:avLst/>
            </a:prstGeom>
            <a:noFill/>
            <a:ln w="9525">
              <a:noFill/>
              <a:miter lim="800000"/>
              <a:headEnd/>
              <a:tailEnd/>
            </a:ln>
            <a:effectLst/>
          </p:spPr>
          <p:txBody>
            <a:bodyPr wrap="none">
              <a:spAutoFit/>
            </a:bodyPr>
            <a:lstStyle/>
            <a:p>
              <a:pPr>
                <a:lnSpc>
                  <a:spcPct val="75000"/>
                </a:lnSpc>
                <a:spcAft>
                  <a:spcPct val="40000"/>
                </a:spcAft>
                <a:buFont typeface="Wingdings" pitchFamily="2" charset="2"/>
                <a:buNone/>
              </a:pPr>
              <a:r>
                <a:rPr lang="en-US" sz="2400" dirty="0" smtClean="0"/>
                <a:t>2010</a:t>
              </a:r>
              <a:endParaRPr lang="en-US" sz="2800" dirty="0"/>
            </a:p>
          </p:txBody>
        </p:sp>
        <p:sp>
          <p:nvSpPr>
            <p:cNvPr id="22" name="Line 22"/>
            <p:cNvSpPr>
              <a:spLocks noChangeShapeType="1"/>
            </p:cNvSpPr>
            <p:nvPr/>
          </p:nvSpPr>
          <p:spPr bwMode="auto">
            <a:xfrm>
              <a:off x="1547548" y="4864755"/>
              <a:ext cx="467747" cy="735012"/>
            </a:xfrm>
            <a:prstGeom prst="line">
              <a:avLst/>
            </a:prstGeom>
            <a:noFill/>
            <a:ln w="25400">
              <a:solidFill>
                <a:schemeClr val="tx1"/>
              </a:solidFill>
              <a:round/>
              <a:headEnd/>
              <a:tailEnd type="triangle" w="med" len="med"/>
            </a:ln>
            <a:effectLst/>
          </p:spPr>
          <p:txBody>
            <a:bodyPr wrap="none" anchor="ctr"/>
            <a:lstStyle/>
            <a:p>
              <a:endParaRPr lang="en-US" dirty="0"/>
            </a:p>
          </p:txBody>
        </p:sp>
        <p:sp>
          <p:nvSpPr>
            <p:cNvPr id="3" name="Line 3"/>
            <p:cNvSpPr>
              <a:spLocks noChangeShapeType="1"/>
            </p:cNvSpPr>
            <p:nvPr/>
          </p:nvSpPr>
          <p:spPr bwMode="auto">
            <a:xfrm>
              <a:off x="579861" y="6209367"/>
              <a:ext cx="8153400" cy="0"/>
            </a:xfrm>
            <a:prstGeom prst="line">
              <a:avLst/>
            </a:prstGeom>
            <a:noFill/>
            <a:ln w="57150">
              <a:solidFill>
                <a:srgbClr val="FF0000"/>
              </a:solidFill>
              <a:round/>
              <a:headEnd/>
              <a:tailEnd/>
            </a:ln>
            <a:effectLst/>
          </p:spPr>
          <p:txBody>
            <a:bodyPr/>
            <a:lstStyle/>
            <a:p>
              <a:endParaRPr lang="en-US" dirty="0"/>
            </a:p>
          </p:txBody>
        </p:sp>
        <p:sp>
          <p:nvSpPr>
            <p:cNvPr id="4" name="Line 4"/>
            <p:cNvSpPr>
              <a:spLocks noChangeShapeType="1"/>
            </p:cNvSpPr>
            <p:nvPr/>
          </p:nvSpPr>
          <p:spPr bwMode="auto">
            <a:xfrm>
              <a:off x="2046249" y="4336117"/>
              <a:ext cx="0" cy="2274472"/>
            </a:xfrm>
            <a:prstGeom prst="line">
              <a:avLst/>
            </a:prstGeom>
            <a:noFill/>
            <a:ln w="57150">
              <a:solidFill>
                <a:srgbClr val="FF0000"/>
              </a:solidFill>
              <a:round/>
              <a:headEnd/>
              <a:tailEnd/>
            </a:ln>
            <a:effectLst/>
          </p:spPr>
          <p:txBody>
            <a:bodyPr/>
            <a:lstStyle/>
            <a:p>
              <a:endParaRPr lang="en-US" dirty="0"/>
            </a:p>
          </p:txBody>
        </p:sp>
        <p:sp>
          <p:nvSpPr>
            <p:cNvPr id="5" name="Freeform 5"/>
            <p:cNvSpPr>
              <a:spLocks/>
            </p:cNvSpPr>
            <p:nvPr/>
          </p:nvSpPr>
          <p:spPr bwMode="auto">
            <a:xfrm>
              <a:off x="579861" y="5599767"/>
              <a:ext cx="1469486" cy="274638"/>
            </a:xfrm>
            <a:custGeom>
              <a:avLst/>
              <a:gdLst/>
              <a:ahLst/>
              <a:cxnLst>
                <a:cxn ang="0">
                  <a:pos x="0" y="120"/>
                </a:cxn>
                <a:cxn ang="0">
                  <a:pos x="136" y="96"/>
                </a:cxn>
                <a:cxn ang="0">
                  <a:pos x="424" y="104"/>
                </a:cxn>
                <a:cxn ang="0">
                  <a:pos x="544" y="136"/>
                </a:cxn>
                <a:cxn ang="0">
                  <a:pos x="856" y="56"/>
                </a:cxn>
                <a:cxn ang="0">
                  <a:pos x="976" y="0"/>
                </a:cxn>
              </a:cxnLst>
              <a:rect l="0" t="0" r="r" b="b"/>
              <a:pathLst>
                <a:path w="976" h="173">
                  <a:moveTo>
                    <a:pt x="0" y="120"/>
                  </a:moveTo>
                  <a:cubicBezTo>
                    <a:pt x="120" y="103"/>
                    <a:pt x="76" y="116"/>
                    <a:pt x="136" y="96"/>
                  </a:cubicBezTo>
                  <a:cubicBezTo>
                    <a:pt x="232" y="99"/>
                    <a:pt x="328" y="99"/>
                    <a:pt x="424" y="104"/>
                  </a:cubicBezTo>
                  <a:cubicBezTo>
                    <a:pt x="458" y="106"/>
                    <a:pt x="499" y="130"/>
                    <a:pt x="544" y="136"/>
                  </a:cubicBezTo>
                  <a:cubicBezTo>
                    <a:pt x="654" y="173"/>
                    <a:pt x="762" y="107"/>
                    <a:pt x="856" y="56"/>
                  </a:cubicBezTo>
                  <a:cubicBezTo>
                    <a:pt x="877" y="45"/>
                    <a:pt x="946" y="0"/>
                    <a:pt x="976" y="0"/>
                  </a:cubicBezTo>
                </a:path>
              </a:pathLst>
            </a:custGeom>
            <a:noFill/>
            <a:ln w="57150" cap="flat" cmpd="sng">
              <a:solidFill>
                <a:schemeClr val="accent2"/>
              </a:solidFill>
              <a:prstDash val="solid"/>
              <a:round/>
              <a:headEnd/>
              <a:tailEnd/>
            </a:ln>
            <a:effectLst/>
          </p:spPr>
          <p:txBody>
            <a:bodyPr/>
            <a:lstStyle/>
            <a:p>
              <a:endParaRPr lang="en-US" dirty="0"/>
            </a:p>
          </p:txBody>
        </p:sp>
        <p:sp>
          <p:nvSpPr>
            <p:cNvPr id="21" name="Text Box 21"/>
            <p:cNvSpPr txBox="1">
              <a:spLocks noChangeArrowheads="1"/>
            </p:cNvSpPr>
            <p:nvPr/>
          </p:nvSpPr>
          <p:spPr bwMode="auto">
            <a:xfrm>
              <a:off x="128160" y="3954488"/>
              <a:ext cx="2841968" cy="1379865"/>
            </a:xfrm>
            <a:prstGeom prst="rect">
              <a:avLst/>
            </a:prstGeom>
            <a:noFill/>
            <a:ln w="9525">
              <a:noFill/>
              <a:miter lim="800000"/>
              <a:headEnd/>
              <a:tailEnd/>
            </a:ln>
            <a:effectLst/>
          </p:spPr>
          <p:txBody>
            <a:bodyPr wrap="square">
              <a:spAutoFit/>
            </a:bodyPr>
            <a:lstStyle/>
            <a:p>
              <a:pPr>
                <a:lnSpc>
                  <a:spcPct val="75000"/>
                </a:lnSpc>
                <a:spcAft>
                  <a:spcPct val="40000"/>
                </a:spcAft>
                <a:buFont typeface="Wingdings" pitchFamily="2" charset="2"/>
                <a:buNone/>
              </a:pPr>
              <a:r>
                <a:rPr lang="en-US" b="1" u="sng" dirty="0"/>
                <a:t>Current hydrologic </a:t>
              </a:r>
              <a:r>
                <a:rPr lang="en-US" b="1" u="sng" dirty="0" smtClean="0"/>
                <a:t>model states : </a:t>
              </a:r>
              <a:r>
                <a:rPr lang="en-US" b="1" dirty="0" smtClean="0"/>
                <a:t> </a:t>
              </a:r>
              <a:endParaRPr lang="en-US" b="1" dirty="0"/>
            </a:p>
            <a:p>
              <a:pPr>
                <a:lnSpc>
                  <a:spcPct val="75000"/>
                </a:lnSpc>
                <a:spcAft>
                  <a:spcPct val="40000"/>
                </a:spcAft>
                <a:buFont typeface="Wingdings" pitchFamily="2" charset="2"/>
                <a:buNone/>
              </a:pPr>
              <a:r>
                <a:rPr lang="en-US" sz="1600" dirty="0"/>
                <a:t>River / Res. Levels</a:t>
              </a:r>
            </a:p>
            <a:p>
              <a:pPr>
                <a:lnSpc>
                  <a:spcPct val="75000"/>
                </a:lnSpc>
                <a:spcAft>
                  <a:spcPct val="40000"/>
                </a:spcAft>
                <a:buFont typeface="Wingdings" pitchFamily="2" charset="2"/>
                <a:buNone/>
              </a:pPr>
              <a:r>
                <a:rPr lang="en-US" sz="1600" dirty="0"/>
                <a:t>Soil Moisture</a:t>
              </a:r>
            </a:p>
            <a:p>
              <a:pPr>
                <a:lnSpc>
                  <a:spcPct val="75000"/>
                </a:lnSpc>
                <a:spcAft>
                  <a:spcPct val="40000"/>
                </a:spcAft>
                <a:buFont typeface="Wingdings" pitchFamily="2" charset="2"/>
                <a:buNone/>
              </a:pPr>
              <a:r>
                <a:rPr lang="en-US" sz="1600" dirty="0"/>
                <a:t>Snowpack</a:t>
              </a:r>
            </a:p>
          </p:txBody>
        </p:sp>
        <p:sp>
          <p:nvSpPr>
            <p:cNvPr id="23" name="Text Box 23"/>
            <p:cNvSpPr txBox="1">
              <a:spLocks noChangeArrowheads="1"/>
            </p:cNvSpPr>
            <p:nvPr/>
          </p:nvSpPr>
          <p:spPr bwMode="auto">
            <a:xfrm>
              <a:off x="2187874" y="6287424"/>
              <a:ext cx="1771447" cy="323165"/>
            </a:xfrm>
            <a:prstGeom prst="rect">
              <a:avLst/>
            </a:prstGeom>
            <a:noFill/>
            <a:ln w="9525">
              <a:noFill/>
              <a:miter lim="800000"/>
              <a:headEnd/>
              <a:tailEnd/>
            </a:ln>
            <a:effectLst/>
          </p:spPr>
          <p:txBody>
            <a:bodyPr wrap="none">
              <a:spAutoFit/>
            </a:bodyPr>
            <a:lstStyle/>
            <a:p>
              <a:pPr>
                <a:lnSpc>
                  <a:spcPct val="75000"/>
                </a:lnSpc>
                <a:spcAft>
                  <a:spcPct val="40000"/>
                </a:spcAft>
                <a:buFont typeface="Wingdings" pitchFamily="2" charset="2"/>
                <a:buNone/>
              </a:pPr>
              <a:r>
                <a:rPr lang="en-US" sz="2000" dirty="0"/>
                <a:t>-&gt; Future Time</a:t>
              </a:r>
              <a:r>
                <a:rPr lang="en-US" sz="2000" dirty="0">
                  <a:solidFill>
                    <a:srgbClr val="FFFFFF"/>
                  </a:solidFill>
                </a:rPr>
                <a:t> </a:t>
              </a:r>
            </a:p>
          </p:txBody>
        </p:sp>
        <p:sp>
          <p:nvSpPr>
            <p:cNvPr id="24" name="Text Box 24"/>
            <p:cNvSpPr txBox="1">
              <a:spLocks noChangeArrowheads="1"/>
            </p:cNvSpPr>
            <p:nvPr/>
          </p:nvSpPr>
          <p:spPr bwMode="auto">
            <a:xfrm>
              <a:off x="708172" y="6280920"/>
              <a:ext cx="1195869" cy="335989"/>
            </a:xfrm>
            <a:prstGeom prst="rect">
              <a:avLst/>
            </a:prstGeom>
            <a:noFill/>
            <a:ln w="9525">
              <a:noFill/>
              <a:miter lim="800000"/>
              <a:headEnd/>
              <a:tailEnd/>
            </a:ln>
            <a:effectLst/>
          </p:spPr>
          <p:txBody>
            <a:bodyPr wrap="square">
              <a:spAutoFit/>
            </a:bodyPr>
            <a:lstStyle/>
            <a:p>
              <a:pPr>
                <a:lnSpc>
                  <a:spcPct val="75000"/>
                </a:lnSpc>
                <a:spcAft>
                  <a:spcPct val="40000"/>
                </a:spcAft>
                <a:buFont typeface="Wingdings" pitchFamily="2" charset="2"/>
                <a:buNone/>
              </a:pPr>
              <a:r>
                <a:rPr lang="en-US" sz="2000" dirty="0"/>
                <a:t>Past  &lt;-</a:t>
              </a:r>
            </a:p>
          </p:txBody>
        </p:sp>
      </p:grpSp>
      <p:sp>
        <p:nvSpPr>
          <p:cNvPr id="28" name="Content Placeholder 27"/>
          <p:cNvSpPr>
            <a:spLocks noGrp="1"/>
          </p:cNvSpPr>
          <p:nvPr>
            <p:ph idx="1"/>
          </p:nvPr>
        </p:nvSpPr>
        <p:spPr>
          <a:xfrm>
            <a:off x="395988" y="662959"/>
            <a:ext cx="8602966" cy="2915532"/>
          </a:xfrm>
        </p:spPr>
        <p:txBody>
          <a:bodyPr>
            <a:noAutofit/>
          </a:bodyPr>
          <a:lstStyle/>
          <a:p>
            <a:pPr>
              <a:spcBef>
                <a:spcPts val="600"/>
              </a:spcBef>
              <a:buFont typeface="Arial" pitchFamily="34" charset="0"/>
              <a:buChar char="•"/>
            </a:pPr>
            <a:r>
              <a:rPr lang="en-US" sz="1600" dirty="0" smtClean="0">
                <a:latin typeface="+mn-lt"/>
              </a:rPr>
              <a:t> Start </a:t>
            </a:r>
            <a:r>
              <a:rPr lang="en-US" sz="1600" dirty="0">
                <a:latin typeface="+mn-lt"/>
              </a:rPr>
              <a:t>with current conditions </a:t>
            </a:r>
            <a:r>
              <a:rPr lang="en-US" sz="1600" dirty="0" smtClean="0">
                <a:latin typeface="+mn-lt"/>
              </a:rPr>
              <a:t>of </a:t>
            </a:r>
            <a:r>
              <a:rPr lang="en-US" sz="1600" dirty="0" err="1" smtClean="0">
                <a:latin typeface="+mn-lt"/>
              </a:rPr>
              <a:t>streamflow</a:t>
            </a:r>
            <a:r>
              <a:rPr lang="en-US" sz="1600" dirty="0" smtClean="0">
                <a:latin typeface="+mn-lt"/>
              </a:rPr>
              <a:t>, soil moisture, snowpack</a:t>
            </a:r>
            <a:endParaRPr lang="en-US" sz="1600" dirty="0">
              <a:latin typeface="+mn-lt"/>
            </a:endParaRPr>
          </a:p>
          <a:p>
            <a:pPr>
              <a:spcBef>
                <a:spcPts val="600"/>
              </a:spcBef>
              <a:buFont typeface="Arial" pitchFamily="34" charset="0"/>
              <a:buChar char="•"/>
            </a:pPr>
            <a:r>
              <a:rPr lang="en-US" sz="1600" dirty="0" smtClean="0">
                <a:latin typeface="+mn-lt"/>
              </a:rPr>
              <a:t> Apply </a:t>
            </a:r>
            <a:r>
              <a:rPr lang="en-US" sz="1600" dirty="0">
                <a:latin typeface="+mn-lt"/>
              </a:rPr>
              <a:t>precipitation and temperature from each historical year </a:t>
            </a:r>
            <a:r>
              <a:rPr lang="en-US" sz="1600" dirty="0" smtClean="0">
                <a:latin typeface="+mn-lt"/>
              </a:rPr>
              <a:t>used in model calibration</a:t>
            </a:r>
            <a:br>
              <a:rPr lang="en-US" sz="1600" dirty="0" smtClean="0">
                <a:latin typeface="+mn-lt"/>
              </a:rPr>
            </a:br>
            <a:r>
              <a:rPr lang="en-US" sz="1600" dirty="0" smtClean="0">
                <a:latin typeface="+mn-lt"/>
              </a:rPr>
              <a:t>  (</a:t>
            </a:r>
            <a:r>
              <a:rPr lang="en-US" sz="1600" dirty="0">
                <a:latin typeface="+mn-lt"/>
              </a:rPr>
              <a:t>1981-</a:t>
            </a:r>
            <a:r>
              <a:rPr lang="en-US" sz="1600" dirty="0" smtClean="0">
                <a:latin typeface="+mn-lt"/>
              </a:rPr>
              <a:t>2015) from current date into the future.</a:t>
            </a:r>
            <a:endParaRPr lang="en-US" sz="1600" i="1" dirty="0">
              <a:latin typeface="+mn-lt"/>
            </a:endParaRPr>
          </a:p>
          <a:p>
            <a:pPr>
              <a:spcBef>
                <a:spcPts val="600"/>
              </a:spcBef>
              <a:buFont typeface="Arial" pitchFamily="34" charset="0"/>
              <a:buChar char="•"/>
            </a:pPr>
            <a:r>
              <a:rPr lang="en-US" sz="1600" dirty="0" smtClean="0">
                <a:latin typeface="+mn-lt"/>
              </a:rPr>
              <a:t> A </a:t>
            </a:r>
            <a:r>
              <a:rPr lang="en-US" sz="1600" dirty="0">
                <a:latin typeface="+mn-lt"/>
              </a:rPr>
              <a:t>forecast is generated for each of the years (1981-</a:t>
            </a:r>
            <a:r>
              <a:rPr lang="en-US" sz="1600" dirty="0" smtClean="0">
                <a:latin typeface="+mn-lt"/>
              </a:rPr>
              <a:t>2015) </a:t>
            </a:r>
            <a:br>
              <a:rPr lang="en-US" sz="1600" dirty="0" smtClean="0">
                <a:latin typeface="+mn-lt"/>
              </a:rPr>
            </a:br>
            <a:r>
              <a:rPr lang="en-US" sz="1600" dirty="0" smtClean="0">
                <a:latin typeface="+mn-lt"/>
              </a:rPr>
              <a:t>  </a:t>
            </a:r>
            <a:r>
              <a:rPr lang="en-US" sz="1600" i="1" dirty="0" smtClean="0">
                <a:latin typeface="+mn-lt"/>
              </a:rPr>
              <a:t>as if, going </a:t>
            </a:r>
            <a:r>
              <a:rPr lang="en-US" sz="1600" i="1" dirty="0">
                <a:latin typeface="+mn-lt"/>
              </a:rPr>
              <a:t>forward, </a:t>
            </a:r>
            <a:r>
              <a:rPr lang="en-US" sz="1600" dirty="0">
                <a:latin typeface="+mn-lt"/>
              </a:rPr>
              <a:t>that year will happen</a:t>
            </a:r>
          </a:p>
          <a:p>
            <a:pPr>
              <a:spcBef>
                <a:spcPts val="600"/>
              </a:spcBef>
              <a:buFont typeface="Arial" pitchFamily="34" charset="0"/>
              <a:buChar char="•"/>
            </a:pPr>
            <a:r>
              <a:rPr lang="en-US" sz="1600" dirty="0" smtClean="0">
                <a:latin typeface="+mn-lt"/>
              </a:rPr>
              <a:t>  This </a:t>
            </a:r>
            <a:r>
              <a:rPr lang="en-US" sz="1600" dirty="0">
                <a:latin typeface="+mn-lt"/>
              </a:rPr>
              <a:t>creates </a:t>
            </a:r>
            <a:r>
              <a:rPr lang="en-US" sz="1600" dirty="0" smtClean="0">
                <a:latin typeface="+mn-lt"/>
              </a:rPr>
              <a:t>35 </a:t>
            </a:r>
            <a:r>
              <a:rPr lang="en-US" sz="1600" dirty="0">
                <a:latin typeface="+mn-lt"/>
              </a:rPr>
              <a:t>possible future </a:t>
            </a:r>
            <a:r>
              <a:rPr lang="en-US" sz="1600" dirty="0" err="1">
                <a:latin typeface="+mn-lt"/>
              </a:rPr>
              <a:t>streamflow</a:t>
            </a:r>
            <a:r>
              <a:rPr lang="en-US" sz="1600" dirty="0">
                <a:latin typeface="+mn-lt"/>
              </a:rPr>
              <a:t> patterns.  </a:t>
            </a:r>
            <a:r>
              <a:rPr lang="en-US" sz="1600" dirty="0" smtClean="0">
                <a:latin typeface="+mn-lt"/>
              </a:rPr>
              <a:t/>
            </a:r>
            <a:br>
              <a:rPr lang="en-US" sz="1600" dirty="0" smtClean="0">
                <a:latin typeface="+mn-lt"/>
              </a:rPr>
            </a:br>
            <a:r>
              <a:rPr lang="en-US" sz="1600" dirty="0" smtClean="0">
                <a:latin typeface="+mn-lt"/>
              </a:rPr>
              <a:t>   Each </a:t>
            </a:r>
            <a:r>
              <a:rPr lang="en-US" sz="1600" dirty="0">
                <a:latin typeface="+mn-lt"/>
              </a:rPr>
              <a:t>year is given a 1/</a:t>
            </a:r>
            <a:r>
              <a:rPr lang="en-US" sz="1600" dirty="0" smtClean="0">
                <a:latin typeface="+mn-lt"/>
              </a:rPr>
              <a:t>35 </a:t>
            </a:r>
            <a:r>
              <a:rPr lang="en-US" sz="1600" dirty="0">
                <a:latin typeface="+mn-lt"/>
              </a:rPr>
              <a:t>chance of </a:t>
            </a:r>
            <a:r>
              <a:rPr lang="en-US" sz="1600" dirty="0" smtClean="0">
                <a:latin typeface="+mn-lt"/>
              </a:rPr>
              <a:t>occurring</a:t>
            </a:r>
            <a:endParaRPr lang="en-US" sz="1600" dirty="0">
              <a:latin typeface="+mn-lt"/>
            </a:endParaRPr>
          </a:p>
        </p:txBody>
      </p:sp>
      <p:sp>
        <p:nvSpPr>
          <p:cNvPr id="25" name="Text Placeholder 4"/>
          <p:cNvSpPr txBox="1">
            <a:spLocks/>
          </p:cNvSpPr>
          <p:nvPr/>
        </p:nvSpPr>
        <p:spPr>
          <a:xfrm>
            <a:off x="83554" y="22295"/>
            <a:ext cx="8915400" cy="608113"/>
          </a:xfrm>
          <a:prstGeom prst="rect">
            <a:avLst/>
          </a:prstGeom>
        </p:spPr>
        <p:txBody>
          <a:bodyPr/>
          <a:lstStyle/>
          <a:p>
            <a:pPr marL="342900" marR="0" lvl="0" indent="-342900"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Probabilistic Forecasts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202992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Tahoma"/>
              <a:buNone/>
            </a:pPr>
            <a:r>
              <a:rPr lang="en-US" sz="3200" b="0" i="0" u="none" strike="noStrike" cap="none" dirty="0" smtClean="0">
                <a:solidFill>
                  <a:schemeClr val="dk1"/>
                </a:solidFill>
                <a:sym typeface="Tahoma"/>
              </a:rPr>
              <a:t>Forecast </a:t>
            </a:r>
            <a:r>
              <a:rPr lang="en-US" sz="3200" dirty="0" smtClean="0"/>
              <a:t>Evolution Plot: </a:t>
            </a:r>
            <a:r>
              <a:rPr lang="en-US" sz="2800" dirty="0" err="1" smtClean="0"/>
              <a:t>Vallecito</a:t>
            </a:r>
            <a:r>
              <a:rPr lang="en-US" sz="2800" dirty="0" smtClean="0"/>
              <a:t> Reservoir Inflow</a:t>
            </a:r>
            <a:endParaRPr lang="en-US" sz="2800" b="0" i="0" u="none" strike="noStrike" cap="none" dirty="0">
              <a:solidFill>
                <a:schemeClr val="dk1"/>
              </a:solidFill>
              <a:sym typeface="Tahoma"/>
            </a:endParaRPr>
          </a:p>
        </p:txBody>
      </p:sp>
      <p:pic>
        <p:nvPicPr>
          <p:cNvPr id="2" name="Picture 1"/>
          <p:cNvPicPr>
            <a:picLocks noChangeAspect="1"/>
          </p:cNvPicPr>
          <p:nvPr/>
        </p:nvPicPr>
        <p:blipFill>
          <a:blip r:embed="rId2"/>
          <a:stretch>
            <a:fillRect/>
          </a:stretch>
        </p:blipFill>
        <p:spPr>
          <a:xfrm>
            <a:off x="0" y="756920"/>
            <a:ext cx="9144000" cy="4892040"/>
          </a:xfrm>
          <a:prstGeom prst="rect">
            <a:avLst/>
          </a:prstGeom>
        </p:spPr>
      </p:pic>
      <p:pic>
        <p:nvPicPr>
          <p:cNvPr id="3" name="Picture 2"/>
          <p:cNvPicPr>
            <a:picLocks noChangeAspect="1"/>
          </p:cNvPicPr>
          <p:nvPr/>
        </p:nvPicPr>
        <p:blipFill>
          <a:blip r:embed="rId3"/>
          <a:stretch>
            <a:fillRect/>
          </a:stretch>
        </p:blipFill>
        <p:spPr>
          <a:xfrm>
            <a:off x="0" y="4165600"/>
            <a:ext cx="2621280" cy="2692400"/>
          </a:xfrm>
          <a:prstGeom prst="rect">
            <a:avLst/>
          </a:prstGeom>
        </p:spPr>
      </p:pic>
      <p:sp>
        <p:nvSpPr>
          <p:cNvPr id="6" name="Oval 5"/>
          <p:cNvSpPr/>
          <p:nvPr/>
        </p:nvSpPr>
        <p:spPr>
          <a:xfrm>
            <a:off x="330200" y="493776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1463" y="2806711"/>
            <a:ext cx="2312366" cy="1518860"/>
            <a:chOff x="2635554" y="3210172"/>
            <a:chExt cx="2088175" cy="1857636"/>
          </a:xfrm>
        </p:grpSpPr>
        <p:cxnSp>
          <p:nvCxnSpPr>
            <p:cNvPr id="8" name="Straight Arrow Connector 7"/>
            <p:cNvCxnSpPr/>
            <p:nvPr/>
          </p:nvCxnSpPr>
          <p:spPr>
            <a:xfrm flipH="1">
              <a:off x="2735385" y="4747846"/>
              <a:ext cx="1227016" cy="0"/>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962402" y="3210172"/>
              <a:ext cx="0" cy="1537674"/>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635554" y="4747847"/>
              <a:ext cx="2088175" cy="319961"/>
            </a:xfrm>
            <a:prstGeom prst="rect">
              <a:avLst/>
            </a:prstGeom>
            <a:noFill/>
          </p:spPr>
          <p:txBody>
            <a:bodyPr wrap="square" rtlCol="0">
              <a:spAutoFit/>
            </a:bodyPr>
            <a:lstStyle/>
            <a:p>
              <a:r>
                <a:rPr lang="en-US" sz="1100" dirty="0" smtClean="0"/>
                <a:t>    Very wet Dec-Feb</a:t>
              </a:r>
              <a:endParaRPr lang="en-US" sz="1100" dirty="0"/>
            </a:p>
          </p:txBody>
        </p:sp>
        <p:cxnSp>
          <p:nvCxnSpPr>
            <p:cNvPr id="11" name="Straight Arrow Connector 10"/>
            <p:cNvCxnSpPr/>
            <p:nvPr/>
          </p:nvCxnSpPr>
          <p:spPr>
            <a:xfrm flipH="1" flipV="1">
              <a:off x="3429978" y="4054231"/>
              <a:ext cx="532424" cy="693616"/>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2759078" y="5786590"/>
            <a:ext cx="6181722" cy="923330"/>
          </a:xfrm>
          <a:prstGeom prst="rect">
            <a:avLst/>
          </a:prstGeom>
          <a:noFill/>
        </p:spPr>
        <p:txBody>
          <a:bodyPr wrap="square" rtlCol="0">
            <a:spAutoFit/>
          </a:bodyPr>
          <a:lstStyle/>
          <a:p>
            <a:r>
              <a:rPr lang="en-US" dirty="0" smtClean="0"/>
              <a:t>Forecast declined due to dry March-April. May was wetter. Model performed very well with consistent forecasts mid March forward  </a:t>
            </a:r>
            <a:endParaRPr lang="en-US" dirty="0"/>
          </a:p>
        </p:txBody>
      </p:sp>
      <p:sp>
        <p:nvSpPr>
          <p:cNvPr id="13" name="TextBox 12"/>
          <p:cNvSpPr txBox="1"/>
          <p:nvPr/>
        </p:nvSpPr>
        <p:spPr>
          <a:xfrm>
            <a:off x="7156542" y="2268658"/>
            <a:ext cx="1892770" cy="430887"/>
          </a:xfrm>
          <a:prstGeom prst="rect">
            <a:avLst/>
          </a:prstGeom>
          <a:noFill/>
          <a:ln w="22225">
            <a:no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214 KAF / 110%</a:t>
            </a:r>
          </a:p>
        </p:txBody>
      </p:sp>
    </p:spTree>
    <p:extLst>
      <p:ext uri="{BB962C8B-B14F-4D97-AF65-F5344CB8AC3E}">
        <p14:creationId xmlns:p14="http://schemas.microsoft.com/office/powerpoint/2010/main" val="34471440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6"/>
          <p:cNvSpPr txBox="1">
            <a:spLocks noGrp="1"/>
          </p:cNvSpPr>
          <p:nvPr>
            <p:ph type="title"/>
          </p:nvPr>
        </p:nvSpPr>
        <p:spPr>
          <a:xfrm>
            <a:off x="0" y="0"/>
            <a:ext cx="9144000" cy="6641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Tahoma"/>
              <a:buNone/>
            </a:pPr>
            <a:r>
              <a:rPr lang="en-US" sz="3200" b="0" i="0" u="none" strike="noStrike" cap="none" dirty="0" smtClean="0">
                <a:solidFill>
                  <a:schemeClr val="dk1"/>
                </a:solidFill>
                <a:sym typeface="Tahoma"/>
              </a:rPr>
              <a:t>Forecast </a:t>
            </a:r>
            <a:r>
              <a:rPr lang="en-US" sz="3200" dirty="0" smtClean="0"/>
              <a:t>Evolution Plot: </a:t>
            </a:r>
            <a:r>
              <a:rPr lang="en-US" sz="2800" dirty="0" smtClean="0"/>
              <a:t>Navajo Reservoir Inflow</a:t>
            </a:r>
            <a:endParaRPr lang="en-US" sz="2800" b="0" i="0" u="none" strike="noStrike" cap="none" dirty="0">
              <a:solidFill>
                <a:schemeClr val="dk1"/>
              </a:solidFill>
              <a:sym typeface="Tahoma"/>
            </a:endParaRPr>
          </a:p>
        </p:txBody>
      </p:sp>
      <p:pic>
        <p:nvPicPr>
          <p:cNvPr id="3" name="Picture 2"/>
          <p:cNvPicPr>
            <a:picLocks noChangeAspect="1"/>
          </p:cNvPicPr>
          <p:nvPr/>
        </p:nvPicPr>
        <p:blipFill>
          <a:blip r:embed="rId2"/>
          <a:stretch>
            <a:fillRect/>
          </a:stretch>
        </p:blipFill>
        <p:spPr>
          <a:xfrm>
            <a:off x="0" y="731520"/>
            <a:ext cx="9144000" cy="4693920"/>
          </a:xfrm>
          <a:prstGeom prst="rect">
            <a:avLst/>
          </a:prstGeom>
        </p:spPr>
      </p:pic>
      <p:sp>
        <p:nvSpPr>
          <p:cNvPr id="4" name="TextBox 3"/>
          <p:cNvSpPr txBox="1"/>
          <p:nvPr/>
        </p:nvSpPr>
        <p:spPr>
          <a:xfrm>
            <a:off x="5897880" y="1682988"/>
            <a:ext cx="1168400" cy="738664"/>
          </a:xfrm>
          <a:prstGeom prst="rect">
            <a:avLst/>
          </a:prstGeom>
          <a:noFill/>
        </p:spPr>
        <p:txBody>
          <a:bodyPr wrap="square" rtlCol="0">
            <a:spAutoFit/>
          </a:bodyPr>
          <a:lstStyle/>
          <a:p>
            <a:r>
              <a:rPr lang="en-US" sz="1400" dirty="0" smtClean="0"/>
              <a:t>Model state adjustment to add snow</a:t>
            </a:r>
            <a:endParaRPr lang="en-US" sz="1400" dirty="0"/>
          </a:p>
        </p:txBody>
      </p:sp>
      <p:cxnSp>
        <p:nvCxnSpPr>
          <p:cNvPr id="7" name="Straight Arrow Connector 6"/>
          <p:cNvCxnSpPr/>
          <p:nvPr/>
        </p:nvCxnSpPr>
        <p:spPr>
          <a:xfrm>
            <a:off x="6482080" y="2662476"/>
            <a:ext cx="0" cy="3550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0" y="3960596"/>
            <a:ext cx="3108960" cy="2897403"/>
          </a:xfrm>
          <a:prstGeom prst="rect">
            <a:avLst/>
          </a:prstGeom>
        </p:spPr>
      </p:pic>
      <p:sp>
        <p:nvSpPr>
          <p:cNvPr id="8" name="Oval 7"/>
          <p:cNvSpPr/>
          <p:nvPr/>
        </p:nvSpPr>
        <p:spPr>
          <a:xfrm>
            <a:off x="397480" y="481076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463800" y="582168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962278" y="5614015"/>
            <a:ext cx="6181722" cy="1200329"/>
          </a:xfrm>
          <a:prstGeom prst="rect">
            <a:avLst/>
          </a:prstGeom>
          <a:noFill/>
        </p:spPr>
        <p:txBody>
          <a:bodyPr wrap="square" rtlCol="0">
            <a:spAutoFit/>
          </a:bodyPr>
          <a:lstStyle/>
          <a:p>
            <a:r>
              <a:rPr lang="en-US" dirty="0" smtClean="0"/>
              <a:t>Early season error due to wet weather that followed. Late season error was due to a model snow states being too low in eastern headwaters of the San Juan. (Rio </a:t>
            </a:r>
            <a:r>
              <a:rPr lang="en-US" dirty="0" err="1" smtClean="0"/>
              <a:t>Blanco,Navajo</a:t>
            </a:r>
            <a:r>
              <a:rPr lang="en-US" dirty="0" smtClean="0"/>
              <a:t>). </a:t>
            </a:r>
            <a:endParaRPr lang="en-US" dirty="0"/>
          </a:p>
        </p:txBody>
      </p:sp>
      <p:sp>
        <p:nvSpPr>
          <p:cNvPr id="11" name="TextBox 10"/>
          <p:cNvSpPr txBox="1"/>
          <p:nvPr/>
        </p:nvSpPr>
        <p:spPr>
          <a:xfrm>
            <a:off x="7066280" y="2586633"/>
            <a:ext cx="1892770" cy="430887"/>
          </a:xfrm>
          <a:prstGeom prst="rect">
            <a:avLst/>
          </a:prstGeom>
          <a:noFill/>
          <a:ln w="22225">
            <a:no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778 KAF / 106%</a:t>
            </a:r>
          </a:p>
        </p:txBody>
      </p:sp>
    </p:spTree>
    <p:extLst>
      <p:ext uri="{BB962C8B-B14F-4D97-AF65-F5344CB8AC3E}">
        <p14:creationId xmlns:p14="http://schemas.microsoft.com/office/powerpoint/2010/main" val="19538158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DA3.evol.png"/>
          <p:cNvPicPr>
            <a:picLocks noChangeAspect="1"/>
          </p:cNvPicPr>
          <p:nvPr/>
        </p:nvPicPr>
        <p:blipFill rotWithShape="1">
          <a:blip r:embed="rId2">
            <a:extLst>
              <a:ext uri="{28A0092B-C50C-407E-A947-70E740481C1C}">
                <a14:useLocalDpi xmlns:a14="http://schemas.microsoft.com/office/drawing/2010/main" val="0"/>
              </a:ext>
            </a:extLst>
          </a:blip>
          <a:srcRect b="8851"/>
          <a:stretch/>
        </p:blipFill>
        <p:spPr>
          <a:xfrm>
            <a:off x="0" y="857656"/>
            <a:ext cx="9144000" cy="4167356"/>
          </a:xfrm>
          <a:prstGeom prst="rect">
            <a:avLst/>
          </a:prstGeom>
        </p:spPr>
      </p:pic>
      <p:sp>
        <p:nvSpPr>
          <p:cNvPr id="4" name="TextBox 3"/>
          <p:cNvSpPr txBox="1"/>
          <p:nvPr/>
        </p:nvSpPr>
        <p:spPr>
          <a:xfrm>
            <a:off x="3400345" y="3220309"/>
            <a:ext cx="530915" cy="461665"/>
          </a:xfrm>
          <a:prstGeom prst="rect">
            <a:avLst/>
          </a:prstGeom>
          <a:noFill/>
        </p:spPr>
        <p:txBody>
          <a:bodyPr wrap="none" rtlCol="0">
            <a:spAutoFit/>
          </a:bodyPr>
          <a:lstStyle/>
          <a:p>
            <a:r>
              <a:rPr lang="en-US" sz="1200" b="1" dirty="0" smtClean="0"/>
              <a:t>9600</a:t>
            </a:r>
          </a:p>
          <a:p>
            <a:r>
              <a:rPr lang="en-US" sz="1200" b="1" dirty="0" smtClean="0"/>
              <a:t>134% </a:t>
            </a:r>
            <a:endParaRPr lang="en-US" sz="1200" b="1" dirty="0"/>
          </a:p>
        </p:txBody>
      </p:sp>
      <p:sp>
        <p:nvSpPr>
          <p:cNvPr id="5" name="TextBox 4"/>
          <p:cNvSpPr txBox="1"/>
          <p:nvPr/>
        </p:nvSpPr>
        <p:spPr>
          <a:xfrm>
            <a:off x="4044392" y="3032911"/>
            <a:ext cx="574647" cy="461665"/>
          </a:xfrm>
          <a:prstGeom prst="rect">
            <a:avLst/>
          </a:prstGeom>
          <a:noFill/>
        </p:spPr>
        <p:txBody>
          <a:bodyPr wrap="none" rtlCol="0">
            <a:spAutoFit/>
          </a:bodyPr>
          <a:lstStyle/>
          <a:p>
            <a:r>
              <a:rPr lang="en-US" sz="1200" b="1" dirty="0" smtClean="0"/>
              <a:t>10400</a:t>
            </a:r>
          </a:p>
          <a:p>
            <a:r>
              <a:rPr lang="en-US" sz="1200" b="1" dirty="0" smtClean="0"/>
              <a:t>145% </a:t>
            </a:r>
            <a:endParaRPr lang="en-US" sz="1200" b="1" dirty="0"/>
          </a:p>
        </p:txBody>
      </p:sp>
      <p:sp>
        <p:nvSpPr>
          <p:cNvPr id="6" name="TextBox 5"/>
          <p:cNvSpPr txBox="1"/>
          <p:nvPr/>
        </p:nvSpPr>
        <p:spPr>
          <a:xfrm>
            <a:off x="4792092" y="3228861"/>
            <a:ext cx="530915" cy="461665"/>
          </a:xfrm>
          <a:prstGeom prst="rect">
            <a:avLst/>
          </a:prstGeom>
          <a:noFill/>
        </p:spPr>
        <p:txBody>
          <a:bodyPr wrap="none" rtlCol="0">
            <a:spAutoFit/>
          </a:bodyPr>
          <a:lstStyle/>
          <a:p>
            <a:r>
              <a:rPr lang="en-US" sz="1200" b="1" dirty="0" smtClean="0"/>
              <a:t>9300</a:t>
            </a:r>
          </a:p>
          <a:p>
            <a:r>
              <a:rPr lang="en-US" sz="1200" b="1" dirty="0" smtClean="0"/>
              <a:t>130% </a:t>
            </a:r>
          </a:p>
        </p:txBody>
      </p:sp>
      <p:sp>
        <p:nvSpPr>
          <p:cNvPr id="7" name="TextBox 6"/>
          <p:cNvSpPr txBox="1"/>
          <p:nvPr/>
        </p:nvSpPr>
        <p:spPr>
          <a:xfrm>
            <a:off x="5477099" y="3259039"/>
            <a:ext cx="530915" cy="461665"/>
          </a:xfrm>
          <a:prstGeom prst="rect">
            <a:avLst/>
          </a:prstGeom>
          <a:noFill/>
        </p:spPr>
        <p:txBody>
          <a:bodyPr wrap="none" rtlCol="0">
            <a:spAutoFit/>
          </a:bodyPr>
          <a:lstStyle/>
          <a:p>
            <a:r>
              <a:rPr lang="en-US" sz="1200" b="1" dirty="0" smtClean="0"/>
              <a:t>8800</a:t>
            </a:r>
          </a:p>
          <a:p>
            <a:r>
              <a:rPr lang="en-US" sz="1200" b="1" dirty="0" smtClean="0"/>
              <a:t>123% </a:t>
            </a:r>
          </a:p>
        </p:txBody>
      </p:sp>
      <p:sp>
        <p:nvSpPr>
          <p:cNvPr id="8" name="TextBox 7"/>
          <p:cNvSpPr txBox="1"/>
          <p:nvPr/>
        </p:nvSpPr>
        <p:spPr>
          <a:xfrm>
            <a:off x="6203083" y="3299291"/>
            <a:ext cx="530915" cy="461665"/>
          </a:xfrm>
          <a:prstGeom prst="rect">
            <a:avLst/>
          </a:prstGeom>
          <a:noFill/>
        </p:spPr>
        <p:txBody>
          <a:bodyPr wrap="none" rtlCol="0">
            <a:spAutoFit/>
          </a:bodyPr>
          <a:lstStyle/>
          <a:p>
            <a:r>
              <a:rPr lang="en-US" sz="1200" b="1" dirty="0" smtClean="0"/>
              <a:t>8300</a:t>
            </a:r>
          </a:p>
          <a:p>
            <a:r>
              <a:rPr lang="en-US" sz="1200" b="1" dirty="0" smtClean="0"/>
              <a:t>116% </a:t>
            </a:r>
          </a:p>
        </p:txBody>
      </p:sp>
      <p:pic>
        <p:nvPicPr>
          <p:cNvPr id="11" name="Picture 10" descr="GLDA3.7-10.errskill.png"/>
          <p:cNvPicPr>
            <a:picLocks/>
          </p:cNvPicPr>
          <p:nvPr/>
        </p:nvPicPr>
        <p:blipFill rotWithShape="1">
          <a:blip r:embed="rId3">
            <a:extLst>
              <a:ext uri="{28A0092B-C50C-407E-A947-70E740481C1C}">
                <a14:useLocalDpi xmlns:a14="http://schemas.microsoft.com/office/drawing/2010/main" val="0"/>
              </a:ext>
            </a:extLst>
          </a:blip>
          <a:srcRect r="51957"/>
          <a:stretch/>
        </p:blipFill>
        <p:spPr>
          <a:xfrm>
            <a:off x="0" y="3849624"/>
            <a:ext cx="2880360" cy="3008376"/>
          </a:xfrm>
          <a:prstGeom prst="rect">
            <a:avLst/>
          </a:prstGeom>
        </p:spPr>
      </p:pic>
      <p:sp>
        <p:nvSpPr>
          <p:cNvPr id="10" name="TextBox 9"/>
          <p:cNvSpPr txBox="1"/>
          <p:nvPr/>
        </p:nvSpPr>
        <p:spPr>
          <a:xfrm>
            <a:off x="2713106" y="3693127"/>
            <a:ext cx="496650" cy="461665"/>
          </a:xfrm>
          <a:prstGeom prst="rect">
            <a:avLst/>
          </a:prstGeom>
          <a:noFill/>
        </p:spPr>
        <p:txBody>
          <a:bodyPr wrap="none" rtlCol="0">
            <a:spAutoFit/>
          </a:bodyPr>
          <a:lstStyle/>
          <a:p>
            <a:r>
              <a:rPr lang="en-US" sz="1200" b="1" dirty="0" smtClean="0"/>
              <a:t>6500</a:t>
            </a:r>
          </a:p>
          <a:p>
            <a:r>
              <a:rPr lang="en-US" sz="1200" b="1" dirty="0" smtClean="0"/>
              <a:t>91% </a:t>
            </a:r>
            <a:endParaRPr lang="en-US" sz="1200" b="1" dirty="0"/>
          </a:p>
        </p:txBody>
      </p:sp>
      <p:sp>
        <p:nvSpPr>
          <p:cNvPr id="13" name="Shape 76"/>
          <p:cNvSpPr txBox="1">
            <a:spLocks/>
          </p:cNvSpPr>
          <p:nvPr/>
        </p:nvSpPr>
        <p:spPr>
          <a:xfrm>
            <a:off x="0" y="-1"/>
            <a:ext cx="9144000"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3200" dirty="0" smtClean="0"/>
              <a:t>Forecast Evolution Plot: </a:t>
            </a:r>
            <a:r>
              <a:rPr lang="en-US" sz="2800" dirty="0" smtClean="0"/>
              <a:t>Lake Powell</a:t>
            </a:r>
            <a:endParaRPr lang="en-US" sz="2800" dirty="0"/>
          </a:p>
        </p:txBody>
      </p:sp>
      <p:sp>
        <p:nvSpPr>
          <p:cNvPr id="2" name="TextBox 1"/>
          <p:cNvSpPr txBox="1"/>
          <p:nvPr/>
        </p:nvSpPr>
        <p:spPr>
          <a:xfrm>
            <a:off x="3068320" y="5100320"/>
            <a:ext cx="5212080" cy="1477328"/>
          </a:xfrm>
          <a:prstGeom prst="rect">
            <a:avLst/>
          </a:prstGeom>
          <a:noFill/>
        </p:spPr>
        <p:txBody>
          <a:bodyPr wrap="square" rtlCol="0">
            <a:spAutoFit/>
          </a:bodyPr>
          <a:lstStyle/>
          <a:p>
            <a:r>
              <a:rPr lang="en-US" dirty="0" smtClean="0"/>
              <a:t>Reflected the basin as a whole with early season errors due to wet weather that followed. Forecasts decreased due to warm dry March-April. Overall model performed as expected. Largest error was in March.</a:t>
            </a:r>
            <a:endParaRPr lang="en-US" dirty="0"/>
          </a:p>
        </p:txBody>
      </p:sp>
      <p:sp>
        <p:nvSpPr>
          <p:cNvPr id="14" name="Oval 13"/>
          <p:cNvSpPr/>
          <p:nvPr/>
        </p:nvSpPr>
        <p:spPr>
          <a:xfrm>
            <a:off x="1203960" y="468376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156542" y="2268658"/>
            <a:ext cx="1892770" cy="430887"/>
          </a:xfrm>
          <a:prstGeom prst="rect">
            <a:avLst/>
          </a:prstGeom>
          <a:noFill/>
          <a:ln w="22225">
            <a:no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8174 KAF / 114%</a:t>
            </a:r>
          </a:p>
        </p:txBody>
      </p:sp>
    </p:spTree>
    <p:extLst>
      <p:ext uri="{BB962C8B-B14F-4D97-AF65-F5344CB8AC3E}">
        <p14:creationId xmlns:p14="http://schemas.microsoft.com/office/powerpoint/2010/main" val="12254113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0" y="-1"/>
            <a:ext cx="9144000" cy="664199"/>
          </a:xfrm>
          <a:prstGeom prst="rect">
            <a:avLst/>
          </a:prstGeom>
        </p:spPr>
        <p:txBody>
          <a:bodyPr lIns="91425" tIns="91425" rIns="91425" bIns="91425" anchor="t" anchorCtr="0">
            <a:noAutofit/>
          </a:bodyPr>
          <a:lstStyle/>
          <a:p>
            <a:pPr algn="ctr">
              <a:spcBef>
                <a:spcPts val="0"/>
              </a:spcBef>
              <a:buNone/>
            </a:pPr>
            <a:r>
              <a:rPr lang="en-US" dirty="0" smtClean="0"/>
              <a:t>2017 Forecast/Runoff Impacts</a:t>
            </a:r>
            <a:endParaRPr lang="en" dirty="0"/>
          </a:p>
        </p:txBody>
      </p:sp>
      <p:sp>
        <p:nvSpPr>
          <p:cNvPr id="4" name="TextBox 3"/>
          <p:cNvSpPr txBox="1"/>
          <p:nvPr/>
        </p:nvSpPr>
        <p:spPr>
          <a:xfrm>
            <a:off x="218095" y="664198"/>
            <a:ext cx="8925905" cy="6001643"/>
          </a:xfrm>
          <a:prstGeom prst="rect">
            <a:avLst/>
          </a:prstGeom>
          <a:noFill/>
        </p:spPr>
        <p:txBody>
          <a:bodyPr wrap="square" rtlCol="0">
            <a:spAutoFit/>
          </a:bodyPr>
          <a:lstStyle/>
          <a:p>
            <a:r>
              <a:rPr lang="en-US" sz="2400" u="sng" dirty="0" smtClean="0">
                <a:solidFill>
                  <a:srgbClr val="000000"/>
                </a:solidFill>
                <a:latin typeface="Arial"/>
              </a:rPr>
              <a:t>Eastern Great Basin </a:t>
            </a:r>
            <a:endParaRPr lang="en-US" sz="2400" u="sng" dirty="0">
              <a:solidFill>
                <a:srgbClr val="000000"/>
              </a:solidFill>
              <a:latin typeface="Arial"/>
            </a:endParaRPr>
          </a:p>
          <a:p>
            <a:endParaRPr lang="en-US" sz="2400" u="sng" dirty="0" smtClean="0">
              <a:solidFill>
                <a:srgbClr val="000000"/>
              </a:solidFill>
              <a:latin typeface="Arial"/>
            </a:endParaRPr>
          </a:p>
          <a:p>
            <a:pPr marL="342900" indent="-342900">
              <a:buFont typeface="Arial"/>
              <a:buChar char="•"/>
            </a:pPr>
            <a:r>
              <a:rPr lang="en-US" sz="1600" dirty="0" smtClean="0">
                <a:solidFill>
                  <a:srgbClr val="000000"/>
                </a:solidFill>
              </a:rPr>
              <a:t>Errors greater than historical existed throughout the forecast season for many sites. Largest errors were early in the season and again in March</a:t>
            </a:r>
          </a:p>
          <a:p>
            <a:pPr marL="342900" indent="-342900">
              <a:buFont typeface="Arial"/>
              <a:buChar char="•"/>
            </a:pPr>
            <a:endParaRPr lang="en-US" sz="1600" dirty="0">
              <a:solidFill>
                <a:srgbClr val="000000"/>
              </a:solidFill>
            </a:endParaRPr>
          </a:p>
          <a:p>
            <a:pPr marL="342900" indent="-342900">
              <a:buFont typeface="Arial"/>
              <a:buChar char="•"/>
            </a:pPr>
            <a:r>
              <a:rPr lang="en-US" sz="1600" dirty="0" smtClean="0">
                <a:solidFill>
                  <a:srgbClr val="000000"/>
                </a:solidFill>
              </a:rPr>
              <a:t>Several things contributed to forecast errors larger than the historical errors. Early season errors can be attributed to the extreme wet conditions that followed. Significant snow at </a:t>
            </a:r>
            <a:r>
              <a:rPr lang="en-US" sz="1600" dirty="0" smtClean="0">
                <a:solidFill>
                  <a:srgbClr val="000000"/>
                </a:solidFill>
              </a:rPr>
              <a:t>lower </a:t>
            </a:r>
            <a:r>
              <a:rPr lang="en-US" sz="1600" dirty="0" smtClean="0">
                <a:solidFill>
                  <a:srgbClr val="000000"/>
                </a:solidFill>
              </a:rPr>
              <a:t>elevations melted in February and early March due to warm temperatures. Saturated soils and flooding was the result. Models most likely struggled with soil moisture states as well as how much high elevation snow remained later in the season.</a:t>
            </a:r>
          </a:p>
          <a:p>
            <a:pPr marL="342900" indent="-342900">
              <a:buFont typeface="Arial"/>
              <a:buChar char="•"/>
            </a:pPr>
            <a:endParaRPr lang="en-US" sz="1600" dirty="0">
              <a:solidFill>
                <a:srgbClr val="000000"/>
              </a:solidFill>
            </a:endParaRPr>
          </a:p>
          <a:p>
            <a:r>
              <a:rPr lang="en-US" sz="2400" u="sng" dirty="0" smtClean="0">
                <a:solidFill>
                  <a:srgbClr val="000000"/>
                </a:solidFill>
              </a:rPr>
              <a:t>Sevier</a:t>
            </a:r>
            <a:endParaRPr lang="en-US" sz="2400" u="sng" dirty="0">
              <a:solidFill>
                <a:srgbClr val="000000"/>
              </a:solidFill>
            </a:endParaRPr>
          </a:p>
          <a:p>
            <a:endParaRPr lang="en-US" sz="2400" u="sng" dirty="0">
              <a:solidFill>
                <a:srgbClr val="000000"/>
              </a:solidFill>
            </a:endParaRPr>
          </a:p>
          <a:p>
            <a:pPr marL="342900" indent="-342900">
              <a:buFont typeface="Arial"/>
              <a:buChar char="•"/>
            </a:pPr>
            <a:r>
              <a:rPr lang="en-US" sz="1600" dirty="0" smtClean="0">
                <a:solidFill>
                  <a:srgbClr val="000000"/>
                </a:solidFill>
              </a:rPr>
              <a:t>Errors a little above the historical error Feb-May, however historical errors are generally small in the spring. The dry spring weather may have resulted in a little too much melt out of high elevation snow in the model</a:t>
            </a:r>
          </a:p>
          <a:p>
            <a:endParaRPr lang="en-US" sz="1600" dirty="0">
              <a:solidFill>
                <a:srgbClr val="000000"/>
              </a:solidFill>
            </a:endParaRPr>
          </a:p>
          <a:p>
            <a:r>
              <a:rPr lang="en-US" sz="2400" u="sng" dirty="0" smtClean="0">
                <a:solidFill>
                  <a:srgbClr val="000000"/>
                </a:solidFill>
              </a:rPr>
              <a:t>Virgin</a:t>
            </a:r>
            <a:endParaRPr lang="en-US" sz="2400" u="sng" dirty="0">
              <a:solidFill>
                <a:srgbClr val="000000"/>
              </a:solidFill>
            </a:endParaRPr>
          </a:p>
          <a:p>
            <a:endParaRPr lang="en-US" sz="2400" u="sng" dirty="0">
              <a:solidFill>
                <a:srgbClr val="000000"/>
              </a:solidFill>
            </a:endParaRPr>
          </a:p>
          <a:p>
            <a:pPr marL="342900" indent="-342900">
              <a:buFont typeface="Arial"/>
              <a:buChar char="•"/>
            </a:pPr>
            <a:r>
              <a:rPr lang="en-US" sz="1600" dirty="0" smtClean="0">
                <a:solidFill>
                  <a:srgbClr val="000000"/>
                </a:solidFill>
              </a:rPr>
              <a:t>Forecast errors were below the historical error throughout the season.</a:t>
            </a:r>
          </a:p>
          <a:p>
            <a:pPr marL="342900" indent="-342900">
              <a:buFont typeface="Arial"/>
              <a:buChar char="•"/>
            </a:pPr>
            <a:endParaRPr lang="en-US" sz="1600" dirty="0" smtClean="0">
              <a:solidFill>
                <a:srgbClr val="000000"/>
              </a:solidFill>
            </a:endParaRPr>
          </a:p>
        </p:txBody>
      </p:sp>
    </p:spTree>
    <p:extLst>
      <p:ext uri="{BB962C8B-B14F-4D97-AF65-F5344CB8AC3E}">
        <p14:creationId xmlns:p14="http://schemas.microsoft.com/office/powerpoint/2010/main" val="420023549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76"/>
          <p:cNvSpPr txBox="1">
            <a:spLocks/>
          </p:cNvSpPr>
          <p:nvPr/>
        </p:nvSpPr>
        <p:spPr>
          <a:xfrm>
            <a:off x="0" y="0"/>
            <a:ext cx="9144000" cy="664198"/>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28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pPr>
              <a:buSzPct val="25000"/>
            </a:pPr>
            <a:r>
              <a:rPr lang="en-US" sz="3200" dirty="0" smtClean="0"/>
              <a:t>Forecast Evolution Plot:  </a:t>
            </a:r>
            <a:r>
              <a:rPr lang="en-US" dirty="0" err="1" smtClean="0"/>
              <a:t>Pineview</a:t>
            </a:r>
            <a:r>
              <a:rPr lang="en-US" dirty="0" smtClean="0"/>
              <a:t> Reservoir Inflow</a:t>
            </a:r>
            <a:endParaRPr lang="en-US" dirty="0"/>
          </a:p>
        </p:txBody>
      </p:sp>
      <p:pic>
        <p:nvPicPr>
          <p:cNvPr id="19" name="Picture 18"/>
          <p:cNvPicPr>
            <a:picLocks noChangeAspect="1"/>
          </p:cNvPicPr>
          <p:nvPr/>
        </p:nvPicPr>
        <p:blipFill>
          <a:blip r:embed="rId2"/>
          <a:stretch>
            <a:fillRect/>
          </a:stretch>
        </p:blipFill>
        <p:spPr>
          <a:xfrm>
            <a:off x="0" y="664198"/>
            <a:ext cx="9144000" cy="4923802"/>
          </a:xfrm>
          <a:prstGeom prst="rect">
            <a:avLst/>
          </a:prstGeom>
        </p:spPr>
      </p:pic>
      <p:pic>
        <p:nvPicPr>
          <p:cNvPr id="20" name="Picture 19"/>
          <p:cNvPicPr>
            <a:picLocks noChangeAspect="1"/>
          </p:cNvPicPr>
          <p:nvPr/>
        </p:nvPicPr>
        <p:blipFill>
          <a:blip r:embed="rId3"/>
          <a:stretch>
            <a:fillRect/>
          </a:stretch>
        </p:blipFill>
        <p:spPr>
          <a:xfrm>
            <a:off x="25400" y="4100064"/>
            <a:ext cx="3225800" cy="2757936"/>
          </a:xfrm>
          <a:prstGeom prst="rect">
            <a:avLst/>
          </a:prstGeom>
        </p:spPr>
      </p:pic>
      <p:sp>
        <p:nvSpPr>
          <p:cNvPr id="5" name="Oval 4"/>
          <p:cNvSpPr/>
          <p:nvPr/>
        </p:nvSpPr>
        <p:spPr>
          <a:xfrm flipV="1">
            <a:off x="1419860" y="4531360"/>
            <a:ext cx="452120" cy="24384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805129" y="2828849"/>
            <a:ext cx="2312366" cy="1518860"/>
            <a:chOff x="2635554" y="3210172"/>
            <a:chExt cx="2088175" cy="1857636"/>
          </a:xfrm>
        </p:grpSpPr>
        <p:cxnSp>
          <p:nvCxnSpPr>
            <p:cNvPr id="7" name="Straight Arrow Connector 6"/>
            <p:cNvCxnSpPr/>
            <p:nvPr/>
          </p:nvCxnSpPr>
          <p:spPr>
            <a:xfrm flipH="1">
              <a:off x="2735385" y="4747846"/>
              <a:ext cx="1227016" cy="0"/>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962402" y="3210172"/>
              <a:ext cx="0" cy="1537674"/>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635554" y="4747847"/>
              <a:ext cx="2088175" cy="319961"/>
            </a:xfrm>
            <a:prstGeom prst="rect">
              <a:avLst/>
            </a:prstGeom>
            <a:noFill/>
          </p:spPr>
          <p:txBody>
            <a:bodyPr wrap="square" rtlCol="0">
              <a:spAutoFit/>
            </a:bodyPr>
            <a:lstStyle/>
            <a:p>
              <a:r>
                <a:rPr lang="en-US" sz="1100" dirty="0" smtClean="0"/>
                <a:t>    Record wet Dec-Feb</a:t>
              </a:r>
              <a:endParaRPr lang="en-US" sz="1100" dirty="0"/>
            </a:p>
          </p:txBody>
        </p:sp>
        <p:cxnSp>
          <p:nvCxnSpPr>
            <p:cNvPr id="10" name="Straight Arrow Connector 9"/>
            <p:cNvCxnSpPr/>
            <p:nvPr/>
          </p:nvCxnSpPr>
          <p:spPr>
            <a:xfrm flipH="1" flipV="1">
              <a:off x="3429978" y="4054231"/>
              <a:ext cx="532424" cy="693616"/>
            </a:xfrm>
            <a:prstGeom prst="straightConnector1">
              <a:avLst/>
            </a:prstGeom>
            <a:ln w="127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7156542" y="2285963"/>
            <a:ext cx="1892770" cy="430887"/>
          </a:xfrm>
          <a:prstGeom prst="rect">
            <a:avLst/>
          </a:prstGeom>
          <a:noFill/>
          <a:ln w="22225">
            <a:no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178 KAF / 158%</a:t>
            </a:r>
          </a:p>
        </p:txBody>
      </p:sp>
      <p:cxnSp>
        <p:nvCxnSpPr>
          <p:cNvPr id="12" name="Straight Connector 11"/>
          <p:cNvCxnSpPr/>
          <p:nvPr/>
        </p:nvCxnSpPr>
        <p:spPr>
          <a:xfrm>
            <a:off x="4432835" y="2974617"/>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2835" y="3199310"/>
            <a:ext cx="1369320"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791995" y="2974617"/>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351555" y="3344086"/>
            <a:ext cx="1531880" cy="261610"/>
          </a:xfrm>
          <a:prstGeom prst="rect">
            <a:avLst/>
          </a:prstGeom>
          <a:noFill/>
        </p:spPr>
        <p:txBody>
          <a:bodyPr wrap="square" rtlCol="0">
            <a:spAutoFit/>
          </a:bodyPr>
          <a:lstStyle/>
          <a:p>
            <a:r>
              <a:rPr lang="en-US" sz="1100" dirty="0" smtClean="0"/>
              <a:t>Warm, Dry, Snowmelt</a:t>
            </a:r>
            <a:endParaRPr lang="en-US" sz="1100" dirty="0"/>
          </a:p>
        </p:txBody>
      </p:sp>
      <p:sp>
        <p:nvSpPr>
          <p:cNvPr id="2" name="TextBox 1"/>
          <p:cNvSpPr txBox="1"/>
          <p:nvPr/>
        </p:nvSpPr>
        <p:spPr>
          <a:xfrm>
            <a:off x="3180080" y="5588000"/>
            <a:ext cx="5689600" cy="1200329"/>
          </a:xfrm>
          <a:prstGeom prst="rect">
            <a:avLst/>
          </a:prstGeom>
          <a:noFill/>
        </p:spPr>
        <p:txBody>
          <a:bodyPr wrap="square" rtlCol="0">
            <a:spAutoFit/>
          </a:bodyPr>
          <a:lstStyle/>
          <a:p>
            <a:r>
              <a:rPr lang="en-US" dirty="0" smtClean="0"/>
              <a:t>Forecast error was above historical throughout the season. The extreme back and forth weather had a large impact. Model snow states may have been </a:t>
            </a:r>
            <a:r>
              <a:rPr lang="en-US" dirty="0" smtClean="0"/>
              <a:t>too high.</a:t>
            </a:r>
            <a:endParaRPr lang="en-US" dirty="0"/>
          </a:p>
        </p:txBody>
      </p:sp>
    </p:spTree>
    <p:extLst>
      <p:ext uri="{BB962C8B-B14F-4D97-AF65-F5344CB8AC3E}">
        <p14:creationId xmlns:p14="http://schemas.microsoft.com/office/powerpoint/2010/main" val="417858233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04520"/>
            <a:ext cx="9144000" cy="4932680"/>
          </a:xfrm>
          <a:prstGeom prst="rect">
            <a:avLst/>
          </a:prstGeom>
        </p:spPr>
      </p:pic>
      <p:pic>
        <p:nvPicPr>
          <p:cNvPr id="4" name="Picture 3"/>
          <p:cNvPicPr>
            <a:picLocks noChangeAspect="1"/>
          </p:cNvPicPr>
          <p:nvPr/>
        </p:nvPicPr>
        <p:blipFill>
          <a:blip r:embed="rId3"/>
          <a:stretch>
            <a:fillRect/>
          </a:stretch>
        </p:blipFill>
        <p:spPr>
          <a:xfrm>
            <a:off x="0" y="3845517"/>
            <a:ext cx="3444240" cy="3012482"/>
          </a:xfrm>
          <a:prstGeom prst="rect">
            <a:avLst/>
          </a:prstGeom>
        </p:spPr>
      </p:pic>
      <p:sp>
        <p:nvSpPr>
          <p:cNvPr id="5" name="Shape 76"/>
          <p:cNvSpPr txBox="1">
            <a:spLocks/>
          </p:cNvSpPr>
          <p:nvPr/>
        </p:nvSpPr>
        <p:spPr>
          <a:xfrm>
            <a:off x="0" y="0"/>
            <a:ext cx="9144000" cy="664198"/>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28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pPr>
              <a:buSzPct val="25000"/>
            </a:pPr>
            <a:r>
              <a:rPr lang="en-US" sz="3200" dirty="0" smtClean="0"/>
              <a:t>Forecast Evolution Plot:  </a:t>
            </a:r>
            <a:r>
              <a:rPr lang="en-US" dirty="0" smtClean="0"/>
              <a:t>Weber River at Oakley</a:t>
            </a:r>
            <a:endParaRPr lang="en-US" dirty="0"/>
          </a:p>
        </p:txBody>
      </p:sp>
      <p:sp>
        <p:nvSpPr>
          <p:cNvPr id="6" name="TextBox 5"/>
          <p:cNvSpPr txBox="1"/>
          <p:nvPr/>
        </p:nvSpPr>
        <p:spPr>
          <a:xfrm>
            <a:off x="3180080" y="5588000"/>
            <a:ext cx="5689600" cy="646331"/>
          </a:xfrm>
          <a:prstGeom prst="rect">
            <a:avLst/>
          </a:prstGeom>
          <a:noFill/>
        </p:spPr>
        <p:txBody>
          <a:bodyPr wrap="square" rtlCol="0">
            <a:spAutoFit/>
          </a:bodyPr>
          <a:lstStyle/>
          <a:p>
            <a:r>
              <a:rPr lang="en-US" dirty="0" smtClean="0"/>
              <a:t>Model performed much better at this higher elevation </a:t>
            </a:r>
            <a:r>
              <a:rPr lang="en-US" dirty="0" smtClean="0"/>
              <a:t>site.</a:t>
            </a:r>
            <a:endParaRPr lang="en-US" dirty="0"/>
          </a:p>
        </p:txBody>
      </p:sp>
      <p:sp>
        <p:nvSpPr>
          <p:cNvPr id="7" name="Oval 6"/>
          <p:cNvSpPr/>
          <p:nvPr/>
        </p:nvSpPr>
        <p:spPr>
          <a:xfrm>
            <a:off x="492760" y="433832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270760" y="551688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65102" y="2003566"/>
            <a:ext cx="1892770" cy="430887"/>
          </a:xfrm>
          <a:prstGeom prst="rect">
            <a:avLst/>
          </a:prstGeom>
          <a:noFill/>
          <a:ln w="22225">
            <a:no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163KAF / 138%</a:t>
            </a:r>
          </a:p>
        </p:txBody>
      </p:sp>
      <p:cxnSp>
        <p:nvCxnSpPr>
          <p:cNvPr id="10" name="Straight Arrow Connector 9"/>
          <p:cNvCxnSpPr/>
          <p:nvPr/>
        </p:nvCxnSpPr>
        <p:spPr>
          <a:xfrm>
            <a:off x="6694527" y="2003566"/>
            <a:ext cx="0" cy="2589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51910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48884"/>
            <a:ext cx="9144000" cy="4983480"/>
          </a:xfrm>
          <a:prstGeom prst="rect">
            <a:avLst/>
          </a:prstGeom>
        </p:spPr>
      </p:pic>
      <p:pic>
        <p:nvPicPr>
          <p:cNvPr id="4" name="Picture 3"/>
          <p:cNvPicPr>
            <a:picLocks noChangeAspect="1"/>
          </p:cNvPicPr>
          <p:nvPr/>
        </p:nvPicPr>
        <p:blipFill>
          <a:blip r:embed="rId3"/>
          <a:stretch>
            <a:fillRect/>
          </a:stretch>
        </p:blipFill>
        <p:spPr>
          <a:xfrm>
            <a:off x="0" y="4318000"/>
            <a:ext cx="2895600" cy="2540000"/>
          </a:xfrm>
          <a:prstGeom prst="rect">
            <a:avLst/>
          </a:prstGeom>
        </p:spPr>
      </p:pic>
      <p:sp>
        <p:nvSpPr>
          <p:cNvPr id="5" name="Oval 4"/>
          <p:cNvSpPr/>
          <p:nvPr/>
        </p:nvSpPr>
        <p:spPr>
          <a:xfrm>
            <a:off x="391160" y="4622800"/>
            <a:ext cx="452120" cy="254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007360" y="5740400"/>
            <a:ext cx="5689600" cy="923330"/>
          </a:xfrm>
          <a:prstGeom prst="rect">
            <a:avLst/>
          </a:prstGeom>
          <a:noFill/>
        </p:spPr>
        <p:txBody>
          <a:bodyPr wrap="square" rtlCol="0">
            <a:spAutoFit/>
          </a:bodyPr>
          <a:lstStyle/>
          <a:p>
            <a:r>
              <a:rPr lang="en-US" dirty="0" smtClean="0"/>
              <a:t>Historical errors are low here. Model performed fairly well but may have melted too much high elevation snow during the warm March-April period.</a:t>
            </a:r>
            <a:endParaRPr lang="en-US" dirty="0"/>
          </a:p>
        </p:txBody>
      </p:sp>
      <p:sp>
        <p:nvSpPr>
          <p:cNvPr id="7" name="Shape 76"/>
          <p:cNvSpPr txBox="1">
            <a:spLocks/>
          </p:cNvSpPr>
          <p:nvPr/>
        </p:nvSpPr>
        <p:spPr>
          <a:xfrm>
            <a:off x="0" y="0"/>
            <a:ext cx="9144000" cy="664198"/>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28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pPr>
              <a:buSzPct val="25000"/>
            </a:pPr>
            <a:r>
              <a:rPr lang="en-US" sz="3200" dirty="0" smtClean="0"/>
              <a:t>Forecast Evolution Plot:  </a:t>
            </a:r>
            <a:r>
              <a:rPr lang="en-US" dirty="0" smtClean="0"/>
              <a:t>Sevier River at Hatch</a:t>
            </a:r>
            <a:endParaRPr lang="en-US" dirty="0"/>
          </a:p>
        </p:txBody>
      </p:sp>
      <p:sp>
        <p:nvSpPr>
          <p:cNvPr id="8" name="TextBox 7"/>
          <p:cNvSpPr txBox="1"/>
          <p:nvPr/>
        </p:nvSpPr>
        <p:spPr>
          <a:xfrm>
            <a:off x="7065102" y="3050046"/>
            <a:ext cx="1892770" cy="430887"/>
          </a:xfrm>
          <a:prstGeom prst="rect">
            <a:avLst/>
          </a:prstGeom>
          <a:noFill/>
          <a:ln w="22225">
            <a:no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58 KAF / 121%</a:t>
            </a:r>
          </a:p>
        </p:txBody>
      </p:sp>
      <p:cxnSp>
        <p:nvCxnSpPr>
          <p:cNvPr id="9" name="Straight Connector 8"/>
          <p:cNvCxnSpPr/>
          <p:nvPr/>
        </p:nvCxnSpPr>
        <p:spPr>
          <a:xfrm>
            <a:off x="4794475" y="2974617"/>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794475" y="3199310"/>
            <a:ext cx="806724" cy="0"/>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02871" y="2974617"/>
            <a:ext cx="0" cy="449385"/>
          </a:xfrm>
          <a:prstGeom prst="line">
            <a:avLst/>
          </a:prstGeom>
          <a:ln w="1587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620680" y="2543730"/>
            <a:ext cx="1148722" cy="430887"/>
          </a:xfrm>
          <a:prstGeom prst="rect">
            <a:avLst/>
          </a:prstGeom>
          <a:noFill/>
        </p:spPr>
        <p:txBody>
          <a:bodyPr wrap="square" rtlCol="0">
            <a:spAutoFit/>
          </a:bodyPr>
          <a:lstStyle/>
          <a:p>
            <a:pPr algn="ctr"/>
            <a:r>
              <a:rPr lang="en-US" sz="1100" dirty="0" smtClean="0"/>
              <a:t>Not enoug</a:t>
            </a:r>
            <a:r>
              <a:rPr lang="en-US" sz="1100" dirty="0" smtClean="0"/>
              <a:t>h</a:t>
            </a:r>
          </a:p>
          <a:p>
            <a:pPr algn="ctr"/>
            <a:r>
              <a:rPr lang="en-US" sz="1100" dirty="0"/>
              <a:t>s</a:t>
            </a:r>
            <a:r>
              <a:rPr lang="en-US" sz="1100" dirty="0" smtClean="0"/>
              <a:t>now in model</a:t>
            </a:r>
            <a:endParaRPr lang="en-US" sz="1100" dirty="0"/>
          </a:p>
        </p:txBody>
      </p:sp>
      <p:cxnSp>
        <p:nvCxnSpPr>
          <p:cNvPr id="18" name="Straight Arrow Connector 17"/>
          <p:cNvCxnSpPr/>
          <p:nvPr/>
        </p:nvCxnSpPr>
        <p:spPr>
          <a:xfrm>
            <a:off x="5845095" y="3455700"/>
            <a:ext cx="8410" cy="1946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47089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75640"/>
            <a:ext cx="9144000" cy="5074920"/>
          </a:xfrm>
          <a:prstGeom prst="rect">
            <a:avLst/>
          </a:prstGeom>
        </p:spPr>
      </p:pic>
      <p:sp>
        <p:nvSpPr>
          <p:cNvPr id="4" name="Shape 76"/>
          <p:cNvSpPr txBox="1">
            <a:spLocks/>
          </p:cNvSpPr>
          <p:nvPr/>
        </p:nvSpPr>
        <p:spPr>
          <a:xfrm>
            <a:off x="0" y="-1"/>
            <a:ext cx="9144000"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3200" dirty="0" smtClean="0"/>
              <a:t>Forecast Evolution Plot: </a:t>
            </a:r>
            <a:r>
              <a:rPr lang="en-US" sz="2800" dirty="0" smtClean="0"/>
              <a:t>Virgin at Virgin</a:t>
            </a:r>
            <a:endParaRPr lang="en-US" sz="2800" dirty="0"/>
          </a:p>
        </p:txBody>
      </p:sp>
      <p:pic>
        <p:nvPicPr>
          <p:cNvPr id="5" name="Picture 4"/>
          <p:cNvPicPr>
            <a:picLocks noChangeAspect="1"/>
          </p:cNvPicPr>
          <p:nvPr/>
        </p:nvPicPr>
        <p:blipFill>
          <a:blip r:embed="rId3"/>
          <a:stretch>
            <a:fillRect/>
          </a:stretch>
        </p:blipFill>
        <p:spPr>
          <a:xfrm>
            <a:off x="0" y="4358640"/>
            <a:ext cx="3149600" cy="2499360"/>
          </a:xfrm>
          <a:prstGeom prst="rect">
            <a:avLst/>
          </a:prstGeom>
        </p:spPr>
      </p:pic>
      <p:sp>
        <p:nvSpPr>
          <p:cNvPr id="6" name="TextBox 5"/>
          <p:cNvSpPr txBox="1"/>
          <p:nvPr/>
        </p:nvSpPr>
        <p:spPr>
          <a:xfrm>
            <a:off x="7065102" y="2978926"/>
            <a:ext cx="1892770" cy="430887"/>
          </a:xfrm>
          <a:prstGeom prst="rect">
            <a:avLst/>
          </a:prstGeom>
          <a:noFill/>
          <a:ln w="22225">
            <a:noFill/>
          </a:ln>
        </p:spPr>
        <p:txBody>
          <a:bodyPr wrap="square" rtlCol="0">
            <a:spAutoFit/>
          </a:bodyPr>
          <a:lstStyle/>
          <a:p>
            <a:r>
              <a:rPr lang="en-US" sz="1100" b="1" dirty="0" smtClean="0">
                <a:solidFill>
                  <a:srgbClr val="FF0000"/>
                </a:solidFill>
              </a:rPr>
              <a:t>APRIL-JULY OBSERVED</a:t>
            </a:r>
          </a:p>
          <a:p>
            <a:pPr algn="ctr"/>
            <a:r>
              <a:rPr lang="en-US" sz="1100" b="1" dirty="0" smtClean="0">
                <a:solidFill>
                  <a:srgbClr val="FF0000"/>
                </a:solidFill>
              </a:rPr>
              <a:t>85 KAF / 112%</a:t>
            </a:r>
          </a:p>
        </p:txBody>
      </p:sp>
      <p:sp>
        <p:nvSpPr>
          <p:cNvPr id="7" name="TextBox 6"/>
          <p:cNvSpPr txBox="1"/>
          <p:nvPr/>
        </p:nvSpPr>
        <p:spPr>
          <a:xfrm>
            <a:off x="3268272" y="5760720"/>
            <a:ext cx="5689600" cy="646331"/>
          </a:xfrm>
          <a:prstGeom prst="rect">
            <a:avLst/>
          </a:prstGeom>
          <a:noFill/>
        </p:spPr>
        <p:txBody>
          <a:bodyPr wrap="square" rtlCol="0">
            <a:spAutoFit/>
          </a:bodyPr>
          <a:lstStyle/>
          <a:p>
            <a:r>
              <a:rPr lang="en-US" dirty="0" smtClean="0"/>
              <a:t>A good forecast throughout as the forecast / model error was lower than the historical error.</a:t>
            </a:r>
            <a:endParaRPr lang="en-US" dirty="0"/>
          </a:p>
        </p:txBody>
      </p:sp>
    </p:spTree>
    <p:extLst>
      <p:ext uri="{BB962C8B-B14F-4D97-AF65-F5344CB8AC3E}">
        <p14:creationId xmlns:p14="http://schemas.microsoft.com/office/powerpoint/2010/main" val="4719309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0" y="-1"/>
            <a:ext cx="9144000" cy="664199"/>
          </a:xfrm>
          <a:prstGeom prst="rect">
            <a:avLst/>
          </a:prstGeom>
        </p:spPr>
        <p:txBody>
          <a:bodyPr lIns="91425" tIns="91425" rIns="91425" bIns="91425" anchor="t" anchorCtr="0">
            <a:noAutofit/>
          </a:bodyPr>
          <a:lstStyle/>
          <a:p>
            <a:pPr algn="ctr">
              <a:spcBef>
                <a:spcPts val="0"/>
              </a:spcBef>
              <a:buNone/>
            </a:pPr>
            <a:r>
              <a:rPr lang="en-US" dirty="0" smtClean="0"/>
              <a:t>2017 Forecast / Runoff Impacts</a:t>
            </a:r>
            <a:endParaRPr lang="en" dirty="0"/>
          </a:p>
        </p:txBody>
      </p:sp>
      <p:sp>
        <p:nvSpPr>
          <p:cNvPr id="4" name="TextBox 3"/>
          <p:cNvSpPr txBox="1"/>
          <p:nvPr/>
        </p:nvSpPr>
        <p:spPr>
          <a:xfrm>
            <a:off x="106335" y="806438"/>
            <a:ext cx="8925905" cy="3293209"/>
          </a:xfrm>
          <a:prstGeom prst="rect">
            <a:avLst/>
          </a:prstGeom>
          <a:noFill/>
        </p:spPr>
        <p:txBody>
          <a:bodyPr wrap="square" rtlCol="0">
            <a:spAutoFit/>
          </a:bodyPr>
          <a:lstStyle/>
          <a:p>
            <a:r>
              <a:rPr lang="en-US" sz="2400" u="sng" dirty="0" smtClean="0">
                <a:solidFill>
                  <a:srgbClr val="000000"/>
                </a:solidFill>
                <a:latin typeface="Arial"/>
              </a:rPr>
              <a:t>Lower Colorado </a:t>
            </a:r>
            <a:r>
              <a:rPr lang="mr-IN" sz="2400" u="sng" dirty="0" smtClean="0">
                <a:solidFill>
                  <a:srgbClr val="000000"/>
                </a:solidFill>
                <a:latin typeface="Arial"/>
              </a:rPr>
              <a:t>–</a:t>
            </a:r>
            <a:r>
              <a:rPr lang="en-US" sz="2400" u="sng" dirty="0" smtClean="0">
                <a:solidFill>
                  <a:srgbClr val="000000"/>
                </a:solidFill>
                <a:latin typeface="Arial"/>
              </a:rPr>
              <a:t> Little Colorado, Gila, Salt, Verde</a:t>
            </a:r>
            <a:endParaRPr lang="en-US" sz="2400" u="sng" dirty="0">
              <a:solidFill>
                <a:srgbClr val="000000"/>
              </a:solidFill>
              <a:latin typeface="Arial"/>
            </a:endParaRPr>
          </a:p>
          <a:p>
            <a:endParaRPr lang="en-US" sz="2400" u="sng" dirty="0" smtClean="0">
              <a:solidFill>
                <a:srgbClr val="000000"/>
              </a:solidFill>
              <a:latin typeface="Arial"/>
            </a:endParaRPr>
          </a:p>
          <a:p>
            <a:pPr marL="342900" indent="-342900">
              <a:buFont typeface="Arial"/>
              <a:buChar char="•"/>
            </a:pPr>
            <a:r>
              <a:rPr lang="en-US" sz="1600" dirty="0" smtClean="0">
                <a:solidFill>
                  <a:srgbClr val="000000"/>
                </a:solidFill>
              </a:rPr>
              <a:t>Forecasts are developed based on current snowpack, soil moisture conditions, ENSO (El Nino outlook), and short term rainfall outlook. Snowpack plays a role but the winter rain events are what really generates the seasonal volumes.</a:t>
            </a:r>
          </a:p>
          <a:p>
            <a:pPr marL="342900" indent="-342900">
              <a:buFont typeface="Arial"/>
              <a:buChar char="•"/>
            </a:pPr>
            <a:endParaRPr lang="en-US" sz="1600" dirty="0">
              <a:solidFill>
                <a:srgbClr val="000000"/>
              </a:solidFill>
            </a:endParaRPr>
          </a:p>
          <a:p>
            <a:pPr marL="342900" indent="-342900">
              <a:buFont typeface="Arial"/>
              <a:buChar char="•"/>
            </a:pPr>
            <a:r>
              <a:rPr lang="en-US" sz="1600" dirty="0" smtClean="0">
                <a:solidFill>
                  <a:srgbClr val="000000"/>
                </a:solidFill>
              </a:rPr>
              <a:t>Above average observed Dec-Feb. Weak La </a:t>
            </a:r>
            <a:r>
              <a:rPr lang="en-US" sz="1600" dirty="0" smtClean="0">
                <a:solidFill>
                  <a:srgbClr val="000000"/>
                </a:solidFill>
              </a:rPr>
              <a:t>Nina conditions gave way to weak El Nino conditions By February. Forecasts </a:t>
            </a:r>
            <a:r>
              <a:rPr lang="en-US" sz="1600" dirty="0" smtClean="0">
                <a:solidFill>
                  <a:srgbClr val="000000"/>
                </a:solidFill>
              </a:rPr>
              <a:t>correctly </a:t>
            </a:r>
            <a:r>
              <a:rPr lang="en-US" sz="1600" dirty="0" smtClean="0">
                <a:solidFill>
                  <a:srgbClr val="000000"/>
                </a:solidFill>
              </a:rPr>
              <a:t>called for above median volumes as the season progressed.</a:t>
            </a:r>
          </a:p>
          <a:p>
            <a:pPr marL="342900" indent="-342900">
              <a:buFont typeface="Arial"/>
              <a:buChar char="•"/>
            </a:pPr>
            <a:endParaRPr lang="en-US" sz="1600" dirty="0">
              <a:solidFill>
                <a:srgbClr val="000000"/>
              </a:solidFill>
            </a:endParaRPr>
          </a:p>
          <a:p>
            <a:pPr marL="342900" indent="-342900">
              <a:buFont typeface="Arial"/>
              <a:buChar char="•"/>
            </a:pPr>
            <a:r>
              <a:rPr lang="en-US" sz="1600" dirty="0" smtClean="0">
                <a:solidFill>
                  <a:srgbClr val="000000"/>
                </a:solidFill>
              </a:rPr>
              <a:t>Notice the forecast range is quite large, anticipating the potential of winter rain events. A wet period from mid January into February had the largest impact on the forecasts. </a:t>
            </a:r>
          </a:p>
        </p:txBody>
      </p:sp>
    </p:spTree>
    <p:extLst>
      <p:ext uri="{BB962C8B-B14F-4D97-AF65-F5344CB8AC3E}">
        <p14:creationId xmlns:p14="http://schemas.microsoft.com/office/powerpoint/2010/main" val="334864131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33400"/>
            <a:ext cx="9144000" cy="3672840"/>
          </a:xfrm>
          <a:prstGeom prst="rect">
            <a:avLst/>
          </a:prstGeom>
        </p:spPr>
      </p:pic>
      <p:pic>
        <p:nvPicPr>
          <p:cNvPr id="5" name="Picture 4"/>
          <p:cNvPicPr>
            <a:picLocks noChangeAspect="1"/>
          </p:cNvPicPr>
          <p:nvPr/>
        </p:nvPicPr>
        <p:blipFill>
          <a:blip r:embed="rId3"/>
          <a:stretch>
            <a:fillRect/>
          </a:stretch>
        </p:blipFill>
        <p:spPr>
          <a:xfrm>
            <a:off x="0" y="3637280"/>
            <a:ext cx="9144000" cy="3032760"/>
          </a:xfrm>
          <a:prstGeom prst="rect">
            <a:avLst/>
          </a:prstGeom>
        </p:spPr>
      </p:pic>
      <p:sp>
        <p:nvSpPr>
          <p:cNvPr id="6" name="TextBox 5"/>
          <p:cNvSpPr txBox="1"/>
          <p:nvPr/>
        </p:nvSpPr>
        <p:spPr>
          <a:xfrm>
            <a:off x="532222" y="4228606"/>
            <a:ext cx="1892770" cy="430887"/>
          </a:xfrm>
          <a:prstGeom prst="rect">
            <a:avLst/>
          </a:prstGeom>
          <a:noFill/>
          <a:ln w="22225">
            <a:noFill/>
          </a:ln>
        </p:spPr>
        <p:txBody>
          <a:bodyPr wrap="square" rtlCol="0">
            <a:spAutoFit/>
          </a:bodyPr>
          <a:lstStyle/>
          <a:p>
            <a:r>
              <a:rPr lang="en-US" sz="1100" b="1" dirty="0" smtClean="0">
                <a:solidFill>
                  <a:srgbClr val="FF0000"/>
                </a:solidFill>
              </a:rPr>
              <a:t>Jan-May OBSERVED</a:t>
            </a:r>
          </a:p>
          <a:p>
            <a:pPr algn="ctr"/>
            <a:r>
              <a:rPr lang="en-US" sz="1100" b="1" dirty="0" smtClean="0">
                <a:solidFill>
                  <a:srgbClr val="FF0000"/>
                </a:solidFill>
              </a:rPr>
              <a:t>158 KAF / 282% median</a:t>
            </a:r>
          </a:p>
        </p:txBody>
      </p:sp>
      <p:sp>
        <p:nvSpPr>
          <p:cNvPr id="7" name="TextBox 6"/>
          <p:cNvSpPr txBox="1"/>
          <p:nvPr/>
        </p:nvSpPr>
        <p:spPr>
          <a:xfrm>
            <a:off x="579774" y="1089166"/>
            <a:ext cx="1892770" cy="430887"/>
          </a:xfrm>
          <a:prstGeom prst="rect">
            <a:avLst/>
          </a:prstGeom>
          <a:noFill/>
          <a:ln w="22225">
            <a:noFill/>
          </a:ln>
        </p:spPr>
        <p:txBody>
          <a:bodyPr wrap="square" rtlCol="0">
            <a:spAutoFit/>
          </a:bodyPr>
          <a:lstStyle/>
          <a:p>
            <a:r>
              <a:rPr lang="en-US" sz="1100" b="1" dirty="0" smtClean="0">
                <a:solidFill>
                  <a:srgbClr val="FF0000"/>
                </a:solidFill>
              </a:rPr>
              <a:t>Jan-May OBSERVED</a:t>
            </a:r>
          </a:p>
          <a:p>
            <a:pPr algn="ctr"/>
            <a:r>
              <a:rPr lang="en-US" sz="1100" b="1" dirty="0">
                <a:solidFill>
                  <a:srgbClr val="FF0000"/>
                </a:solidFill>
              </a:rPr>
              <a:t>4</a:t>
            </a:r>
            <a:r>
              <a:rPr lang="en-US" sz="1100" b="1" dirty="0" smtClean="0">
                <a:solidFill>
                  <a:srgbClr val="FF0000"/>
                </a:solidFill>
              </a:rPr>
              <a:t>58 KAF / 156% median</a:t>
            </a:r>
          </a:p>
        </p:txBody>
      </p:sp>
      <p:sp>
        <p:nvSpPr>
          <p:cNvPr id="8" name="Shape 76"/>
          <p:cNvSpPr txBox="1">
            <a:spLocks/>
          </p:cNvSpPr>
          <p:nvPr/>
        </p:nvSpPr>
        <p:spPr>
          <a:xfrm>
            <a:off x="0" y="-1"/>
            <a:ext cx="9144000"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3200" dirty="0" smtClean="0"/>
              <a:t>Forecast Evolution Plots: </a:t>
            </a:r>
            <a:r>
              <a:rPr lang="en-US" sz="2800" dirty="0" smtClean="0"/>
              <a:t>Lower Colorado River Basin</a:t>
            </a:r>
            <a:endParaRPr lang="en-US" sz="2800" dirty="0"/>
          </a:p>
        </p:txBody>
      </p:sp>
      <p:sp>
        <p:nvSpPr>
          <p:cNvPr id="2" name="Rectangle 1"/>
          <p:cNvSpPr/>
          <p:nvPr/>
        </p:nvSpPr>
        <p:spPr>
          <a:xfrm>
            <a:off x="6442219" y="2304575"/>
            <a:ext cx="1328814" cy="13877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459039" y="4491396"/>
            <a:ext cx="1328814" cy="1665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625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350076" y="1212271"/>
            <a:ext cx="2128147" cy="5056705"/>
          </a:xfrm>
          <a:prstGeom prst="rect">
            <a:avLst/>
          </a:prstGeom>
        </p:spPr>
      </p:pic>
      <p:pic>
        <p:nvPicPr>
          <p:cNvPr id="3" name="Picture 2"/>
          <p:cNvPicPr>
            <a:picLocks noChangeAspect="1"/>
          </p:cNvPicPr>
          <p:nvPr/>
        </p:nvPicPr>
        <p:blipFill>
          <a:blip r:embed="rId3"/>
          <a:stretch>
            <a:fillRect/>
          </a:stretch>
        </p:blipFill>
        <p:spPr>
          <a:xfrm>
            <a:off x="0" y="1212271"/>
            <a:ext cx="5273752" cy="3346447"/>
          </a:xfrm>
          <a:prstGeom prst="rect">
            <a:avLst/>
          </a:prstGeom>
        </p:spPr>
      </p:pic>
      <p:sp>
        <p:nvSpPr>
          <p:cNvPr id="6" name="Shape 739"/>
          <p:cNvSpPr txBox="1"/>
          <p:nvPr/>
        </p:nvSpPr>
        <p:spPr>
          <a:xfrm>
            <a:off x="0" y="4578385"/>
            <a:ext cx="5207000" cy="2221525"/>
          </a:xfrm>
          <a:prstGeom prst="rect">
            <a:avLst/>
          </a:prstGeom>
          <a:solidFill>
            <a:srgbClr val="FFFFFF"/>
          </a:solidFill>
          <a:ln>
            <a:noFill/>
          </a:ln>
        </p:spPr>
        <p:txBody>
          <a:bodyPr lIns="91425" tIns="45700" rIns="91425" bIns="45700" anchor="t" anchorCtr="0">
            <a:noAutofit/>
          </a:bodyPr>
          <a:lstStyle/>
          <a:p>
            <a:pPr marL="457200" indent="-457200">
              <a:buFont typeface="+mj-lt"/>
              <a:buAutoNum type="arabicPeriod"/>
            </a:pPr>
            <a:r>
              <a:rPr lang="en-US" b="0" dirty="0" smtClean="0"/>
              <a:t>The flows are summed into volumes for the period of interest(typically  April 1 – July 31)</a:t>
            </a:r>
          </a:p>
          <a:p>
            <a:endParaRPr lang="en-US" b="0" dirty="0" smtClean="0"/>
          </a:p>
          <a:p>
            <a:pPr marL="457200" indent="-457200">
              <a:buFont typeface="+mj-lt"/>
              <a:buAutoNum type="arabicPeriod"/>
            </a:pPr>
            <a:r>
              <a:rPr lang="en-US" b="0" dirty="0" smtClean="0"/>
              <a:t>The statistics are simplified</a:t>
            </a:r>
          </a:p>
          <a:p>
            <a:endParaRPr lang="en-US" b="0" dirty="0" smtClean="0"/>
          </a:p>
          <a:p>
            <a:pPr marL="457200" indent="-457200">
              <a:buFont typeface="+mj-lt"/>
              <a:buAutoNum type="arabicPeriod"/>
            </a:pPr>
            <a:r>
              <a:rPr lang="en" b="0" dirty="0" smtClean="0">
                <a:ea typeface="Calibri"/>
                <a:cs typeface="Calibri"/>
                <a:sym typeface="Calibri"/>
              </a:rPr>
              <a:t>50% exceedance value approximates the most probable forecast</a:t>
            </a:r>
            <a:r>
              <a:rPr lang="en-US" b="0" dirty="0" smtClean="0">
                <a:ea typeface="Calibri"/>
                <a:cs typeface="Calibri"/>
                <a:sym typeface="Calibri"/>
              </a:rPr>
              <a:t>. A range of probable outcomes is also provided.</a:t>
            </a:r>
            <a:endParaRPr lang="en-US" b="0" dirty="0" smtClean="0"/>
          </a:p>
        </p:txBody>
      </p:sp>
      <p:cxnSp>
        <p:nvCxnSpPr>
          <p:cNvPr id="14" name="Shape 747"/>
          <p:cNvCxnSpPr/>
          <p:nvPr/>
        </p:nvCxnSpPr>
        <p:spPr>
          <a:xfrm>
            <a:off x="4619422" y="1589547"/>
            <a:ext cx="574433" cy="0"/>
          </a:xfrm>
          <a:prstGeom prst="straightConnector1">
            <a:avLst/>
          </a:prstGeom>
          <a:noFill/>
          <a:ln w="76200" cap="flat">
            <a:solidFill>
              <a:srgbClr val="FF0000"/>
            </a:solidFill>
            <a:prstDash val="solid"/>
            <a:round/>
            <a:headEnd type="none" w="med" len="med"/>
            <a:tailEnd type="triangle" w="med" len="med"/>
          </a:ln>
        </p:spPr>
      </p:cxnSp>
      <p:cxnSp>
        <p:nvCxnSpPr>
          <p:cNvPr id="23" name="Shape 747"/>
          <p:cNvCxnSpPr/>
          <p:nvPr/>
        </p:nvCxnSpPr>
        <p:spPr>
          <a:xfrm>
            <a:off x="6616573" y="2065294"/>
            <a:ext cx="397223" cy="654687"/>
          </a:xfrm>
          <a:prstGeom prst="straightConnector1">
            <a:avLst/>
          </a:prstGeom>
          <a:noFill/>
          <a:ln w="76200" cap="flat">
            <a:solidFill>
              <a:srgbClr val="FF0000"/>
            </a:solidFill>
            <a:prstDash val="solid"/>
            <a:round/>
            <a:headEnd type="none" w="med" len="med"/>
            <a:tailEnd type="triangle" w="med" len="med"/>
          </a:ln>
        </p:spPr>
      </p:cxnSp>
      <p:sp>
        <p:nvSpPr>
          <p:cNvPr id="26" name="TextBox 25"/>
          <p:cNvSpPr txBox="1"/>
          <p:nvPr/>
        </p:nvSpPr>
        <p:spPr>
          <a:xfrm>
            <a:off x="4713209" y="1120621"/>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27" name="TextBox 26"/>
          <p:cNvSpPr txBox="1"/>
          <p:nvPr/>
        </p:nvSpPr>
        <p:spPr>
          <a:xfrm>
            <a:off x="6948523" y="1982956"/>
            <a:ext cx="301686"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8" name="Text Placeholder 4"/>
          <p:cNvSpPr txBox="1">
            <a:spLocks/>
          </p:cNvSpPr>
          <p:nvPr/>
        </p:nvSpPr>
        <p:spPr>
          <a:xfrm>
            <a:off x="152400" y="73352"/>
            <a:ext cx="8830528" cy="575597"/>
          </a:xfrm>
          <a:prstGeom prst="rect">
            <a:avLst/>
          </a:prstGeom>
        </p:spPr>
        <p:txBody>
          <a:bodyPr/>
          <a:lstStyle/>
          <a:p>
            <a:pPr marL="342900" marR="0" lvl="0" indent="-342900"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Ensemble Prediction</a:t>
            </a:r>
            <a:r>
              <a:rPr kumimoji="0" lang="en-US" sz="2400" b="0" i="0" u="none" strike="noStrike" kern="1200" cap="none" spc="0" normalizeH="0" noProof="0" dirty="0" smtClean="0">
                <a:ln>
                  <a:noFill/>
                </a:ln>
                <a:solidFill>
                  <a:schemeClr val="tx1"/>
                </a:solidFill>
                <a:effectLst/>
                <a:uLnTx/>
                <a:uFillTx/>
                <a:latin typeface="+mn-lt"/>
                <a:ea typeface="+mn-ea"/>
                <a:cs typeface="+mn-cs"/>
              </a:rPr>
              <a:t> System (ESP) -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Probabilistic Forecasts</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17" name="Picture 16"/>
          <p:cNvPicPr>
            <a:picLocks noChangeAspect="1"/>
          </p:cNvPicPr>
          <p:nvPr/>
        </p:nvPicPr>
        <p:blipFill>
          <a:blip r:embed="rId4"/>
          <a:stretch>
            <a:fillRect/>
          </a:stretch>
        </p:blipFill>
        <p:spPr>
          <a:xfrm>
            <a:off x="6649795" y="2827374"/>
            <a:ext cx="2494205" cy="1809101"/>
          </a:xfrm>
          <a:prstGeom prst="rect">
            <a:avLst/>
          </a:prstGeom>
        </p:spPr>
      </p:pic>
      <p:sp>
        <p:nvSpPr>
          <p:cNvPr id="25" name="Rectangle 24"/>
          <p:cNvSpPr/>
          <p:nvPr/>
        </p:nvSpPr>
        <p:spPr>
          <a:xfrm>
            <a:off x="6569183" y="3783758"/>
            <a:ext cx="1484900" cy="152400"/>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8086968" y="3656722"/>
            <a:ext cx="397007" cy="369332"/>
          </a:xfrm>
          <a:prstGeom prst="rect">
            <a:avLst/>
          </a:prstGeom>
          <a:noFill/>
        </p:spPr>
        <p:txBody>
          <a:bodyPr wrap="square" rtlCol="0">
            <a:spAutoFit/>
          </a:bodyPr>
          <a:lstStyle/>
          <a:p>
            <a:r>
              <a:rPr lang="en-US" dirty="0" smtClean="0">
                <a:solidFill>
                  <a:srgbClr val="FF0000"/>
                </a:solidFill>
              </a:rPr>
              <a:t>3</a:t>
            </a:r>
            <a:endParaRPr lang="en-US" dirty="0">
              <a:solidFill>
                <a:srgbClr val="FF0000"/>
              </a:solidFill>
            </a:endParaRPr>
          </a:p>
        </p:txBody>
      </p:sp>
      <p:sp>
        <p:nvSpPr>
          <p:cNvPr id="20" name="TextBox 19"/>
          <p:cNvSpPr txBox="1"/>
          <p:nvPr/>
        </p:nvSpPr>
        <p:spPr>
          <a:xfrm>
            <a:off x="0" y="759426"/>
            <a:ext cx="5497293" cy="369332"/>
          </a:xfrm>
          <a:prstGeom prst="rect">
            <a:avLst/>
          </a:prstGeom>
          <a:noFill/>
        </p:spPr>
        <p:txBody>
          <a:bodyPr wrap="square" rtlCol="0">
            <a:spAutoFit/>
          </a:bodyPr>
          <a:lstStyle/>
          <a:p>
            <a:r>
              <a:rPr lang="en-US" dirty="0" smtClean="0"/>
              <a:t>March 1</a:t>
            </a:r>
            <a:r>
              <a:rPr lang="en-US" baseline="30000" dirty="0" smtClean="0"/>
              <a:t>st </a:t>
            </a:r>
            <a:r>
              <a:rPr lang="en-US" dirty="0" smtClean="0"/>
              <a:t> 2017 Forecast Guidance for Lake Powell</a:t>
            </a:r>
            <a:endParaRPr lang="en-US" dirty="0"/>
          </a:p>
        </p:txBody>
      </p:sp>
    </p:spTree>
    <p:extLst>
      <p:ext uri="{BB962C8B-B14F-4D97-AF65-F5344CB8AC3E}">
        <p14:creationId xmlns:p14="http://schemas.microsoft.com/office/powerpoint/2010/main" val="405337185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64198"/>
            <a:ext cx="5790161" cy="6193802"/>
          </a:xfrm>
          <a:prstGeom prst="rect">
            <a:avLst/>
          </a:prstGeom>
        </p:spPr>
      </p:pic>
      <p:sp>
        <p:nvSpPr>
          <p:cNvPr id="5" name="Shape 76"/>
          <p:cNvSpPr txBox="1">
            <a:spLocks/>
          </p:cNvSpPr>
          <p:nvPr/>
        </p:nvSpPr>
        <p:spPr>
          <a:xfrm>
            <a:off x="84039" y="0"/>
            <a:ext cx="9059961"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2400" dirty="0" smtClean="0"/>
              <a:t>Wrapping things up</a:t>
            </a:r>
            <a:r>
              <a:rPr lang="mr-IN" sz="2400" dirty="0" smtClean="0"/>
              <a:t>…</a:t>
            </a:r>
            <a:r>
              <a:rPr lang="en-US" sz="2400" dirty="0" smtClean="0"/>
              <a:t>.</a:t>
            </a:r>
            <a:endParaRPr lang="en-US" sz="2400" dirty="0"/>
          </a:p>
        </p:txBody>
      </p:sp>
      <p:pic>
        <p:nvPicPr>
          <p:cNvPr id="6" name="Picture 5"/>
          <p:cNvPicPr>
            <a:picLocks noChangeAspect="1"/>
          </p:cNvPicPr>
          <p:nvPr/>
        </p:nvPicPr>
        <p:blipFill>
          <a:blip r:embed="rId3"/>
          <a:stretch>
            <a:fillRect/>
          </a:stretch>
        </p:blipFill>
        <p:spPr>
          <a:xfrm>
            <a:off x="6634676" y="1835439"/>
            <a:ext cx="1518865" cy="4924320"/>
          </a:xfrm>
          <a:prstGeom prst="rect">
            <a:avLst/>
          </a:prstGeom>
        </p:spPr>
      </p:pic>
      <p:sp>
        <p:nvSpPr>
          <p:cNvPr id="7" name="TextBox 6"/>
          <p:cNvSpPr txBox="1"/>
          <p:nvPr/>
        </p:nvSpPr>
        <p:spPr>
          <a:xfrm>
            <a:off x="5961771" y="912109"/>
            <a:ext cx="2904791" cy="923330"/>
          </a:xfrm>
          <a:prstGeom prst="rect">
            <a:avLst/>
          </a:prstGeom>
          <a:noFill/>
        </p:spPr>
        <p:txBody>
          <a:bodyPr wrap="square" rtlCol="0">
            <a:spAutoFit/>
          </a:bodyPr>
          <a:lstStyle/>
          <a:p>
            <a:pPr algn="ctr"/>
            <a:r>
              <a:rPr lang="en-US" dirty="0" smtClean="0"/>
              <a:t>2017 observed </a:t>
            </a:r>
          </a:p>
          <a:p>
            <a:pPr algn="ctr"/>
            <a:r>
              <a:rPr lang="en-US" dirty="0" smtClean="0"/>
              <a:t>April-July runoff volumes</a:t>
            </a:r>
          </a:p>
          <a:p>
            <a:pPr algn="ctr"/>
            <a:r>
              <a:rPr lang="en-US" dirty="0" smtClean="0"/>
              <a:t>Percent of Average</a:t>
            </a:r>
            <a:endParaRPr lang="en-US" dirty="0"/>
          </a:p>
        </p:txBody>
      </p:sp>
    </p:spTree>
    <p:extLst>
      <p:ext uri="{BB962C8B-B14F-4D97-AF65-F5344CB8AC3E}">
        <p14:creationId xmlns:p14="http://schemas.microsoft.com/office/powerpoint/2010/main" val="32934286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6621" t="5016" r="47197" b="72545"/>
          <a:stretch/>
        </p:blipFill>
        <p:spPr>
          <a:xfrm>
            <a:off x="3210433" y="1897548"/>
            <a:ext cx="2795901" cy="2575620"/>
          </a:xfrm>
          <a:prstGeom prst="rect">
            <a:avLst/>
          </a:prstGeom>
          <a:ln>
            <a:solidFill>
              <a:schemeClr val="tx1"/>
            </a:solidFill>
          </a:ln>
        </p:spPr>
      </p:pic>
      <p:sp>
        <p:nvSpPr>
          <p:cNvPr id="13" name="TextBox 12"/>
          <p:cNvSpPr txBox="1"/>
          <p:nvPr/>
        </p:nvSpPr>
        <p:spPr>
          <a:xfrm>
            <a:off x="307900" y="6606257"/>
            <a:ext cx="184666" cy="369332"/>
          </a:xfrm>
          <a:prstGeom prst="rect">
            <a:avLst/>
          </a:prstGeom>
          <a:noFill/>
        </p:spPr>
        <p:txBody>
          <a:bodyPr wrap="none" rtlCol="0">
            <a:spAutoFit/>
          </a:bodyPr>
          <a:lstStyle/>
          <a:p>
            <a:endParaRPr lang="en-US" dirty="0"/>
          </a:p>
        </p:txBody>
      </p:sp>
      <p:sp>
        <p:nvSpPr>
          <p:cNvPr id="10" name="Shape 442"/>
          <p:cNvSpPr txBox="1">
            <a:spLocks noGrp="1"/>
          </p:cNvSpPr>
          <p:nvPr>
            <p:ph type="title"/>
          </p:nvPr>
        </p:nvSpPr>
        <p:spPr>
          <a:xfrm>
            <a:off x="0" y="-1"/>
            <a:ext cx="9144000" cy="664199"/>
          </a:xfrm>
          <a:prstGeom prst="rect">
            <a:avLst/>
          </a:prstGeom>
        </p:spPr>
        <p:txBody>
          <a:bodyPr lIns="91425" tIns="91425" rIns="91425" bIns="91425" anchor="t" anchorCtr="0">
            <a:noAutofit/>
          </a:bodyPr>
          <a:lstStyle/>
          <a:p>
            <a:r>
              <a:rPr lang="en-US" sz="3200" dirty="0" smtClean="0"/>
              <a:t>Upper Green Snow </a:t>
            </a:r>
            <a:r>
              <a:rPr lang="en-US" sz="2400" dirty="0" smtClean="0"/>
              <a:t>(Modeled May </a:t>
            </a:r>
            <a:r>
              <a:rPr lang="mr-IN" sz="2400" dirty="0" smtClean="0"/>
              <a:t>–</a:t>
            </a:r>
            <a:r>
              <a:rPr lang="en-US" sz="2400" dirty="0" smtClean="0"/>
              <a:t>July) </a:t>
            </a:r>
            <a:r>
              <a:rPr lang="mr-IN" sz="2400" dirty="0" smtClean="0"/>
              <a:t>–</a:t>
            </a:r>
            <a:r>
              <a:rPr lang="en-US" sz="2400" dirty="0" smtClean="0"/>
              <a:t> Late Melt !</a:t>
            </a:r>
            <a:endParaRPr lang="en" sz="2400" dirty="0"/>
          </a:p>
        </p:txBody>
      </p:sp>
      <p:grpSp>
        <p:nvGrpSpPr>
          <p:cNvPr id="8" name="Group 7"/>
          <p:cNvGrpSpPr/>
          <p:nvPr/>
        </p:nvGrpSpPr>
        <p:grpSpPr>
          <a:xfrm>
            <a:off x="52920" y="1897548"/>
            <a:ext cx="2968354" cy="2575620"/>
            <a:chOff x="138571" y="1846191"/>
            <a:chExt cx="3239439" cy="2388849"/>
          </a:xfrm>
        </p:grpSpPr>
        <p:pic>
          <p:nvPicPr>
            <p:cNvPr id="2" name="Picture 1"/>
            <p:cNvPicPr>
              <a:picLocks noChangeAspect="1"/>
            </p:cNvPicPr>
            <p:nvPr/>
          </p:nvPicPr>
          <p:blipFill rotWithShape="1">
            <a:blip r:embed="rId4"/>
            <a:srcRect l="16462" t="5181" r="43535" b="72694"/>
            <a:stretch/>
          </p:blipFill>
          <p:spPr>
            <a:xfrm>
              <a:off x="138571" y="1846191"/>
              <a:ext cx="3239439" cy="2388849"/>
            </a:xfrm>
            <a:prstGeom prst="rect">
              <a:avLst/>
            </a:prstGeom>
            <a:ln>
              <a:solidFill>
                <a:schemeClr val="tx1"/>
              </a:solidFill>
            </a:ln>
          </p:spPr>
        </p:pic>
        <p:pic>
          <p:nvPicPr>
            <p:cNvPr id="12" name="Picture 11"/>
            <p:cNvPicPr>
              <a:picLocks noChangeAspect="1"/>
            </p:cNvPicPr>
            <p:nvPr/>
          </p:nvPicPr>
          <p:blipFill rotWithShape="1">
            <a:blip r:embed="rId4"/>
            <a:srcRect l="73458" t="4597" r="8455" b="66048"/>
            <a:stretch/>
          </p:blipFill>
          <p:spPr>
            <a:xfrm>
              <a:off x="2693675" y="1863829"/>
              <a:ext cx="683309" cy="1478633"/>
            </a:xfrm>
            <a:prstGeom prst="rect">
              <a:avLst/>
            </a:prstGeom>
          </p:spPr>
        </p:pic>
      </p:grpSp>
      <p:pic>
        <p:nvPicPr>
          <p:cNvPr id="9" name="Picture 8"/>
          <p:cNvPicPr>
            <a:picLocks noChangeAspect="1"/>
          </p:cNvPicPr>
          <p:nvPr/>
        </p:nvPicPr>
        <p:blipFill rotWithShape="1">
          <a:blip r:embed="rId5"/>
          <a:srcRect l="16792" t="5144" r="46701" b="71196"/>
          <a:stretch/>
        </p:blipFill>
        <p:spPr>
          <a:xfrm>
            <a:off x="6156270" y="1925563"/>
            <a:ext cx="2848818" cy="2547605"/>
          </a:xfrm>
          <a:prstGeom prst="rect">
            <a:avLst/>
          </a:prstGeom>
          <a:ln>
            <a:solidFill>
              <a:schemeClr val="tx1"/>
            </a:solidFill>
          </a:ln>
        </p:spPr>
      </p:pic>
      <p:pic>
        <p:nvPicPr>
          <p:cNvPr id="21" name="Picture 20"/>
          <p:cNvPicPr>
            <a:picLocks noChangeAspect="1"/>
          </p:cNvPicPr>
          <p:nvPr/>
        </p:nvPicPr>
        <p:blipFill rotWithShape="1">
          <a:blip r:embed="rId4"/>
          <a:srcRect l="73458" t="4597" r="8455" b="66048"/>
          <a:stretch/>
        </p:blipFill>
        <p:spPr>
          <a:xfrm>
            <a:off x="5395582" y="1943201"/>
            <a:ext cx="610752" cy="1478633"/>
          </a:xfrm>
          <a:prstGeom prst="rect">
            <a:avLst/>
          </a:prstGeom>
        </p:spPr>
      </p:pic>
      <p:pic>
        <p:nvPicPr>
          <p:cNvPr id="22" name="Picture 21"/>
          <p:cNvPicPr>
            <a:picLocks noChangeAspect="1"/>
          </p:cNvPicPr>
          <p:nvPr/>
        </p:nvPicPr>
        <p:blipFill rotWithShape="1">
          <a:blip r:embed="rId4"/>
          <a:srcRect l="73458" t="4597" r="8455" b="66048"/>
          <a:stretch/>
        </p:blipFill>
        <p:spPr>
          <a:xfrm>
            <a:off x="8394336" y="1925563"/>
            <a:ext cx="610752" cy="1478633"/>
          </a:xfrm>
          <a:prstGeom prst="rect">
            <a:avLst/>
          </a:prstGeom>
        </p:spPr>
      </p:pic>
      <p:sp>
        <p:nvSpPr>
          <p:cNvPr id="17" name="TextBox 16"/>
          <p:cNvSpPr txBox="1"/>
          <p:nvPr/>
        </p:nvSpPr>
        <p:spPr>
          <a:xfrm>
            <a:off x="52920" y="1599255"/>
            <a:ext cx="2496022" cy="369332"/>
          </a:xfrm>
          <a:prstGeom prst="rect">
            <a:avLst/>
          </a:prstGeom>
          <a:noFill/>
        </p:spPr>
        <p:txBody>
          <a:bodyPr wrap="square" rtlCol="0">
            <a:spAutoFit/>
          </a:bodyPr>
          <a:lstStyle/>
          <a:p>
            <a:r>
              <a:rPr lang="en-US" dirty="0" smtClean="0"/>
              <a:t>May 1</a:t>
            </a:r>
            <a:endParaRPr lang="en-US" dirty="0"/>
          </a:p>
        </p:txBody>
      </p:sp>
      <p:sp>
        <p:nvSpPr>
          <p:cNvPr id="28" name="TextBox 27"/>
          <p:cNvSpPr txBox="1"/>
          <p:nvPr/>
        </p:nvSpPr>
        <p:spPr>
          <a:xfrm>
            <a:off x="3148693" y="1577928"/>
            <a:ext cx="2100876" cy="369332"/>
          </a:xfrm>
          <a:prstGeom prst="rect">
            <a:avLst/>
          </a:prstGeom>
          <a:noFill/>
        </p:spPr>
        <p:txBody>
          <a:bodyPr wrap="square" rtlCol="0">
            <a:spAutoFit/>
          </a:bodyPr>
          <a:lstStyle/>
          <a:p>
            <a:r>
              <a:rPr lang="en-US" dirty="0" smtClean="0"/>
              <a:t>June 1</a:t>
            </a:r>
            <a:endParaRPr lang="en-US" dirty="0"/>
          </a:p>
        </p:txBody>
      </p:sp>
      <p:sp>
        <p:nvSpPr>
          <p:cNvPr id="31" name="TextBox 30"/>
          <p:cNvSpPr txBox="1"/>
          <p:nvPr/>
        </p:nvSpPr>
        <p:spPr>
          <a:xfrm>
            <a:off x="6156270" y="1591507"/>
            <a:ext cx="2100876" cy="369332"/>
          </a:xfrm>
          <a:prstGeom prst="rect">
            <a:avLst/>
          </a:prstGeom>
          <a:noFill/>
        </p:spPr>
        <p:txBody>
          <a:bodyPr wrap="square" rtlCol="0">
            <a:spAutoFit/>
          </a:bodyPr>
          <a:lstStyle/>
          <a:p>
            <a:r>
              <a:rPr lang="en-US" dirty="0" smtClean="0"/>
              <a:t>July 1</a:t>
            </a:r>
            <a:endParaRPr lang="en-US" dirty="0"/>
          </a:p>
        </p:txBody>
      </p:sp>
      <p:sp>
        <p:nvSpPr>
          <p:cNvPr id="33" name="TextBox 32"/>
          <p:cNvSpPr txBox="1"/>
          <p:nvPr/>
        </p:nvSpPr>
        <p:spPr>
          <a:xfrm>
            <a:off x="2475569" y="772601"/>
            <a:ext cx="4192254" cy="615553"/>
          </a:xfrm>
          <a:prstGeom prst="rect">
            <a:avLst/>
          </a:prstGeom>
          <a:noFill/>
        </p:spPr>
        <p:txBody>
          <a:bodyPr wrap="square" rtlCol="0">
            <a:spAutoFit/>
          </a:bodyPr>
          <a:lstStyle/>
          <a:p>
            <a:pPr algn="ctr"/>
            <a:r>
              <a:rPr lang="en-US" dirty="0" smtClean="0"/>
              <a:t>CBRFC MODEL SNOW (% median )</a:t>
            </a:r>
          </a:p>
          <a:p>
            <a:pPr algn="ctr"/>
            <a:r>
              <a:rPr lang="en-US" sz="1600" dirty="0" smtClean="0"/>
              <a:t>Significant Runoff Areas</a:t>
            </a:r>
            <a:endParaRPr lang="en-US" sz="1600" dirty="0"/>
          </a:p>
        </p:txBody>
      </p:sp>
      <p:sp>
        <p:nvSpPr>
          <p:cNvPr id="23" name="TextBox 22"/>
          <p:cNvSpPr txBox="1"/>
          <p:nvPr/>
        </p:nvSpPr>
        <p:spPr>
          <a:xfrm>
            <a:off x="307778" y="4676483"/>
            <a:ext cx="8697310" cy="646331"/>
          </a:xfrm>
          <a:prstGeom prst="rect">
            <a:avLst/>
          </a:prstGeom>
          <a:noFill/>
        </p:spPr>
        <p:txBody>
          <a:bodyPr wrap="square" rtlCol="0">
            <a:spAutoFit/>
          </a:bodyPr>
          <a:lstStyle/>
          <a:p>
            <a:r>
              <a:rPr lang="en-US" dirty="0" smtClean="0"/>
              <a:t>March/April warm up did not impact high and mid elevation snow. Significant snow remained </a:t>
            </a:r>
            <a:r>
              <a:rPr lang="en-US" dirty="0" smtClean="0"/>
              <a:t>through July. </a:t>
            </a:r>
            <a:r>
              <a:rPr lang="en-US" dirty="0" smtClean="0"/>
              <a:t>Diurnal snowmelt pattern was seen well into summer.</a:t>
            </a:r>
            <a:endParaRPr lang="en-US" dirty="0"/>
          </a:p>
        </p:txBody>
      </p:sp>
    </p:spTree>
    <p:extLst>
      <p:ext uri="{BB962C8B-B14F-4D97-AF65-F5344CB8AC3E}">
        <p14:creationId xmlns:p14="http://schemas.microsoft.com/office/powerpoint/2010/main" val="20242546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rlu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493" y="1898867"/>
            <a:ext cx="4558670" cy="2634395"/>
          </a:xfrm>
          <a:prstGeom prst="rect">
            <a:avLst/>
          </a:prstGeom>
          <a:ln>
            <a:solidFill>
              <a:schemeClr val="tx1"/>
            </a:solidFill>
          </a:ln>
        </p:spPr>
      </p:pic>
      <p:sp>
        <p:nvSpPr>
          <p:cNvPr id="18" name="TextBox 17"/>
          <p:cNvSpPr txBox="1"/>
          <p:nvPr/>
        </p:nvSpPr>
        <p:spPr>
          <a:xfrm>
            <a:off x="2615981" y="1928960"/>
            <a:ext cx="2569673" cy="830997"/>
          </a:xfrm>
          <a:prstGeom prst="rect">
            <a:avLst/>
          </a:prstGeom>
          <a:noFill/>
          <a:ln>
            <a:noFill/>
          </a:ln>
        </p:spPr>
        <p:txBody>
          <a:bodyPr wrap="square" rtlCol="0">
            <a:spAutoFit/>
          </a:bodyPr>
          <a:lstStyle/>
          <a:p>
            <a:r>
              <a:rPr lang="en-US" sz="1200" dirty="0" smtClean="0"/>
              <a:t>Issues with precipitation gage.  Estimated during winter. May have resulted in model/snow state issues?</a:t>
            </a:r>
            <a:endParaRPr lang="en-US" sz="1200" dirty="0"/>
          </a:p>
        </p:txBody>
      </p:sp>
      <p:sp>
        <p:nvSpPr>
          <p:cNvPr id="19" name="Oval 18"/>
          <p:cNvSpPr/>
          <p:nvPr/>
        </p:nvSpPr>
        <p:spPr>
          <a:xfrm rot="19406544">
            <a:off x="4310160" y="2439840"/>
            <a:ext cx="2371873" cy="81577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4502102" y="2521790"/>
            <a:ext cx="287626" cy="249438"/>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8919" y="1053151"/>
            <a:ext cx="7974446" cy="369332"/>
          </a:xfrm>
          <a:prstGeom prst="rect">
            <a:avLst/>
          </a:prstGeom>
          <a:noFill/>
        </p:spPr>
        <p:txBody>
          <a:bodyPr wrap="square" rtlCol="0">
            <a:spAutoFit/>
          </a:bodyPr>
          <a:lstStyle/>
          <a:p>
            <a:r>
              <a:rPr lang="en-US" dirty="0" smtClean="0"/>
              <a:t>Very deep snow in places this year impacted SNOTEL precipitation gages</a:t>
            </a:r>
            <a:r>
              <a:rPr lang="en-US" dirty="0" smtClean="0"/>
              <a:t>.</a:t>
            </a:r>
          </a:p>
        </p:txBody>
      </p:sp>
      <p:sp>
        <p:nvSpPr>
          <p:cNvPr id="16" name="TextBox 15"/>
          <p:cNvSpPr txBox="1"/>
          <p:nvPr/>
        </p:nvSpPr>
        <p:spPr>
          <a:xfrm>
            <a:off x="793709" y="5074695"/>
            <a:ext cx="7965108" cy="369332"/>
          </a:xfrm>
          <a:prstGeom prst="rect">
            <a:avLst/>
          </a:prstGeom>
          <a:noFill/>
        </p:spPr>
        <p:txBody>
          <a:bodyPr wrap="square" rtlCol="0">
            <a:spAutoFit/>
          </a:bodyPr>
          <a:lstStyle/>
          <a:p>
            <a:r>
              <a:rPr lang="en-US" dirty="0" smtClean="0"/>
              <a:t>Hard to say how significant but impacts to model snow states were possible.</a:t>
            </a:r>
            <a:endParaRPr lang="en-US" dirty="0"/>
          </a:p>
        </p:txBody>
      </p:sp>
      <p:sp>
        <p:nvSpPr>
          <p:cNvPr id="22" name="Shape 76"/>
          <p:cNvSpPr txBox="1">
            <a:spLocks/>
          </p:cNvSpPr>
          <p:nvPr/>
        </p:nvSpPr>
        <p:spPr>
          <a:xfrm>
            <a:off x="84039" y="0"/>
            <a:ext cx="7946433" cy="664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Tahoma"/>
              <a:buNone/>
              <a:defRPr sz="3400" b="0" i="0" u="none" strike="noStrike" cap="none" baseline="0">
                <a:solidFill>
                  <a:schemeClr val="dk1"/>
                </a:solidFill>
                <a:latin typeface="Tahoma"/>
                <a:ea typeface="Tahoma"/>
                <a:cs typeface="Tahoma"/>
                <a:sym typeface="Tahoma"/>
              </a:defRPr>
            </a:lvl1pPr>
            <a:lvl2pPr>
              <a:spcBef>
                <a:spcPts val="0"/>
              </a:spcBef>
              <a:buClr>
                <a:schemeClr val="dk1"/>
              </a:buClr>
              <a:buSzPct val="100000"/>
              <a:buNone/>
              <a:defRPr sz="3400">
                <a:solidFill>
                  <a:schemeClr val="dk1"/>
                </a:solidFill>
              </a:defRPr>
            </a:lvl2pPr>
            <a:lvl3pPr>
              <a:spcBef>
                <a:spcPts val="0"/>
              </a:spcBef>
              <a:buClr>
                <a:schemeClr val="dk1"/>
              </a:buClr>
              <a:buSzPct val="100000"/>
              <a:buNone/>
              <a:defRPr sz="3400">
                <a:solidFill>
                  <a:schemeClr val="dk1"/>
                </a:solidFill>
              </a:defRPr>
            </a:lvl3pPr>
            <a:lvl4pPr>
              <a:spcBef>
                <a:spcPts val="0"/>
              </a:spcBef>
              <a:buClr>
                <a:schemeClr val="dk1"/>
              </a:buClr>
              <a:buSzPct val="100000"/>
              <a:buNone/>
              <a:defRPr sz="3400">
                <a:solidFill>
                  <a:schemeClr val="dk1"/>
                </a:solidFill>
              </a:defRPr>
            </a:lvl4pPr>
            <a:lvl5pPr>
              <a:spcBef>
                <a:spcPts val="0"/>
              </a:spcBef>
              <a:buClr>
                <a:schemeClr val="dk1"/>
              </a:buClr>
              <a:buSzPct val="100000"/>
              <a:buNone/>
              <a:defRPr sz="3400">
                <a:solidFill>
                  <a:schemeClr val="dk1"/>
                </a:solidFill>
              </a:defRPr>
            </a:lvl5pPr>
            <a:lvl6pPr>
              <a:spcBef>
                <a:spcPts val="0"/>
              </a:spcBef>
              <a:buClr>
                <a:schemeClr val="dk1"/>
              </a:buClr>
              <a:buSzPct val="100000"/>
              <a:buNone/>
              <a:defRPr sz="3400">
                <a:solidFill>
                  <a:schemeClr val="dk1"/>
                </a:solidFill>
              </a:defRPr>
            </a:lvl6pPr>
            <a:lvl7pPr>
              <a:spcBef>
                <a:spcPts val="0"/>
              </a:spcBef>
              <a:buClr>
                <a:schemeClr val="dk1"/>
              </a:buClr>
              <a:buSzPct val="100000"/>
              <a:buNone/>
              <a:defRPr sz="3400">
                <a:solidFill>
                  <a:schemeClr val="dk1"/>
                </a:solidFill>
              </a:defRPr>
            </a:lvl7pPr>
            <a:lvl8pPr>
              <a:spcBef>
                <a:spcPts val="0"/>
              </a:spcBef>
              <a:buClr>
                <a:schemeClr val="dk1"/>
              </a:buClr>
              <a:buSzPct val="100000"/>
              <a:buNone/>
              <a:defRPr sz="3400">
                <a:solidFill>
                  <a:schemeClr val="dk1"/>
                </a:solidFill>
              </a:defRPr>
            </a:lvl8pPr>
            <a:lvl9pPr>
              <a:spcBef>
                <a:spcPts val="0"/>
              </a:spcBef>
              <a:buClr>
                <a:schemeClr val="dk1"/>
              </a:buClr>
              <a:buSzPct val="100000"/>
              <a:buNone/>
              <a:defRPr sz="3400">
                <a:solidFill>
                  <a:schemeClr val="dk1"/>
                </a:solidFill>
              </a:defRPr>
            </a:lvl9pPr>
          </a:lstStyle>
          <a:p>
            <a:pPr>
              <a:buSzPct val="25000"/>
            </a:pPr>
            <a:r>
              <a:rPr lang="en-US" sz="2400" dirty="0" smtClean="0"/>
              <a:t>Potential data issues due to deep snow</a:t>
            </a:r>
            <a:endParaRPr lang="en-US" sz="2400" dirty="0"/>
          </a:p>
        </p:txBody>
      </p:sp>
    </p:spTree>
    <p:extLst>
      <p:ext uri="{BB962C8B-B14F-4D97-AF65-F5344CB8AC3E}">
        <p14:creationId xmlns:p14="http://schemas.microsoft.com/office/powerpoint/2010/main" val="11707937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7227" y="960280"/>
            <a:ext cx="4039928" cy="5885053"/>
            <a:chOff x="194608" y="854621"/>
            <a:chExt cx="4173080" cy="6003379"/>
          </a:xfrm>
        </p:grpSpPr>
        <p:pic>
          <p:nvPicPr>
            <p:cNvPr id="3" name="Picture 2" descr="snotel_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08" y="854621"/>
              <a:ext cx="4173080" cy="6003379"/>
            </a:xfrm>
            <a:prstGeom prst="rect">
              <a:avLst/>
            </a:prstGeom>
          </p:spPr>
        </p:pic>
        <p:sp>
          <p:nvSpPr>
            <p:cNvPr id="4" name="Freeform 3"/>
            <p:cNvSpPr/>
            <p:nvPr/>
          </p:nvSpPr>
          <p:spPr>
            <a:xfrm>
              <a:off x="1771954" y="3359229"/>
              <a:ext cx="1546619" cy="1700098"/>
            </a:xfrm>
            <a:custGeom>
              <a:avLst/>
              <a:gdLst>
                <a:gd name="connsiteX0" fmla="*/ 1188131 w 1546619"/>
                <a:gd name="connsiteY0" fmla="*/ 399421 h 1700098"/>
                <a:gd name="connsiteX1" fmla="*/ 1054979 w 1546619"/>
                <a:gd name="connsiteY1" fmla="*/ 409663 h 1700098"/>
                <a:gd name="connsiteX2" fmla="*/ 1034493 w 1546619"/>
                <a:gd name="connsiteY2" fmla="*/ 532561 h 1700098"/>
                <a:gd name="connsiteX3" fmla="*/ 921826 w 1546619"/>
                <a:gd name="connsiteY3" fmla="*/ 501837 h 1700098"/>
                <a:gd name="connsiteX4" fmla="*/ 430185 w 1546619"/>
                <a:gd name="connsiteY4" fmla="*/ 51208 h 1700098"/>
                <a:gd name="connsiteX5" fmla="*/ 338003 w 1546619"/>
                <a:gd name="connsiteY5" fmla="*/ 0 h 1700098"/>
                <a:gd name="connsiteX6" fmla="*/ 112668 w 1546619"/>
                <a:gd name="connsiteY6" fmla="*/ 10242 h 1700098"/>
                <a:gd name="connsiteX7" fmla="*/ 122910 w 1546619"/>
                <a:gd name="connsiteY7" fmla="*/ 235556 h 1700098"/>
                <a:gd name="connsiteX8" fmla="*/ 0 w 1546619"/>
                <a:gd name="connsiteY8" fmla="*/ 368696 h 1700098"/>
                <a:gd name="connsiteX9" fmla="*/ 102425 w 1546619"/>
                <a:gd name="connsiteY9" fmla="*/ 553044 h 1700098"/>
                <a:gd name="connsiteX10" fmla="*/ 440428 w 1546619"/>
                <a:gd name="connsiteY10" fmla="*/ 901257 h 1700098"/>
                <a:gd name="connsiteX11" fmla="*/ 532611 w 1546619"/>
                <a:gd name="connsiteY11" fmla="*/ 962706 h 1700098"/>
                <a:gd name="connsiteX12" fmla="*/ 614551 w 1546619"/>
                <a:gd name="connsiteY12" fmla="*/ 931982 h 1700098"/>
                <a:gd name="connsiteX13" fmla="*/ 819401 w 1546619"/>
                <a:gd name="connsiteY13" fmla="*/ 1116330 h 1700098"/>
                <a:gd name="connsiteX14" fmla="*/ 891098 w 1546619"/>
                <a:gd name="connsiteY14" fmla="*/ 1485026 h 1700098"/>
                <a:gd name="connsiteX15" fmla="*/ 1014008 w 1546619"/>
                <a:gd name="connsiteY15" fmla="*/ 1700098 h 1700098"/>
                <a:gd name="connsiteX16" fmla="*/ 1014008 w 1546619"/>
                <a:gd name="connsiteY16" fmla="*/ 1700098 h 1700098"/>
                <a:gd name="connsiteX17" fmla="*/ 1392981 w 1546619"/>
                <a:gd name="connsiteY17" fmla="*/ 1659132 h 1700098"/>
                <a:gd name="connsiteX18" fmla="*/ 1505649 w 1546619"/>
                <a:gd name="connsiteY18" fmla="*/ 1485026 h 1700098"/>
                <a:gd name="connsiteX19" fmla="*/ 1505649 w 1546619"/>
                <a:gd name="connsiteY19" fmla="*/ 1485026 h 1700098"/>
                <a:gd name="connsiteX20" fmla="*/ 1546619 w 1546619"/>
                <a:gd name="connsiteY20" fmla="*/ 1136813 h 1700098"/>
                <a:gd name="connsiteX21" fmla="*/ 1485164 w 1546619"/>
                <a:gd name="connsiteY21" fmla="*/ 1085605 h 1700098"/>
                <a:gd name="connsiteX22" fmla="*/ 1403224 w 1546619"/>
                <a:gd name="connsiteY22" fmla="*/ 1157296 h 1700098"/>
                <a:gd name="connsiteX23" fmla="*/ 1290556 w 1546619"/>
                <a:gd name="connsiteY23" fmla="*/ 1126571 h 1700098"/>
                <a:gd name="connsiteX24" fmla="*/ 1280314 w 1546619"/>
                <a:gd name="connsiteY24" fmla="*/ 993431 h 1700098"/>
                <a:gd name="connsiteX25" fmla="*/ 1270071 w 1546619"/>
                <a:gd name="connsiteY25" fmla="*/ 860291 h 1700098"/>
                <a:gd name="connsiteX26" fmla="*/ 1372496 w 1546619"/>
                <a:gd name="connsiteY26" fmla="*/ 737392 h 1700098"/>
                <a:gd name="connsiteX27" fmla="*/ 1321284 w 1546619"/>
                <a:gd name="connsiteY27" fmla="*/ 634977 h 1700098"/>
                <a:gd name="connsiteX28" fmla="*/ 1188131 w 1546619"/>
                <a:gd name="connsiteY28" fmla="*/ 399421 h 17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46619" h="1700098">
                  <a:moveTo>
                    <a:pt x="1188131" y="399421"/>
                  </a:moveTo>
                  <a:lnTo>
                    <a:pt x="1054979" y="409663"/>
                  </a:lnTo>
                  <a:lnTo>
                    <a:pt x="1034493" y="532561"/>
                  </a:lnTo>
                  <a:lnTo>
                    <a:pt x="921826" y="501837"/>
                  </a:lnTo>
                  <a:lnTo>
                    <a:pt x="430185" y="51208"/>
                  </a:lnTo>
                  <a:lnTo>
                    <a:pt x="338003" y="0"/>
                  </a:lnTo>
                  <a:lnTo>
                    <a:pt x="112668" y="10242"/>
                  </a:lnTo>
                  <a:lnTo>
                    <a:pt x="122910" y="235556"/>
                  </a:lnTo>
                  <a:lnTo>
                    <a:pt x="0" y="368696"/>
                  </a:lnTo>
                  <a:lnTo>
                    <a:pt x="102425" y="553044"/>
                  </a:lnTo>
                  <a:lnTo>
                    <a:pt x="440428" y="901257"/>
                  </a:lnTo>
                  <a:lnTo>
                    <a:pt x="532611" y="962706"/>
                  </a:lnTo>
                  <a:lnTo>
                    <a:pt x="614551" y="931982"/>
                  </a:lnTo>
                  <a:lnTo>
                    <a:pt x="819401" y="1116330"/>
                  </a:lnTo>
                  <a:lnTo>
                    <a:pt x="891098" y="1485026"/>
                  </a:lnTo>
                  <a:lnTo>
                    <a:pt x="1014008" y="1700098"/>
                  </a:lnTo>
                  <a:lnTo>
                    <a:pt x="1014008" y="1700098"/>
                  </a:lnTo>
                  <a:lnTo>
                    <a:pt x="1392981" y="1659132"/>
                  </a:lnTo>
                  <a:lnTo>
                    <a:pt x="1505649" y="1485026"/>
                  </a:lnTo>
                  <a:lnTo>
                    <a:pt x="1505649" y="1485026"/>
                  </a:lnTo>
                  <a:lnTo>
                    <a:pt x="1546619" y="1136813"/>
                  </a:lnTo>
                  <a:lnTo>
                    <a:pt x="1485164" y="1085605"/>
                  </a:lnTo>
                  <a:lnTo>
                    <a:pt x="1403224" y="1157296"/>
                  </a:lnTo>
                  <a:lnTo>
                    <a:pt x="1290556" y="1126571"/>
                  </a:lnTo>
                  <a:lnTo>
                    <a:pt x="1280314" y="993431"/>
                  </a:lnTo>
                  <a:lnTo>
                    <a:pt x="1270071" y="860291"/>
                  </a:lnTo>
                  <a:lnTo>
                    <a:pt x="1372496" y="737392"/>
                  </a:lnTo>
                  <a:lnTo>
                    <a:pt x="1321284" y="634977"/>
                  </a:lnTo>
                  <a:lnTo>
                    <a:pt x="1188131" y="399421"/>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625847" y="4260479"/>
              <a:ext cx="512126" cy="317489"/>
            </a:xfrm>
            <a:prstGeom prst="ellipse">
              <a:avLst/>
            </a:prstGeom>
            <a:noFill/>
            <a:ln w="254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00901" y="4688171"/>
              <a:ext cx="512126" cy="317489"/>
            </a:xfrm>
            <a:prstGeom prst="ellipse">
              <a:avLst/>
            </a:prstGeom>
            <a:noFill/>
            <a:ln w="254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66121" y="5108080"/>
              <a:ext cx="512126" cy="317489"/>
            </a:xfrm>
            <a:prstGeom prst="ellipse">
              <a:avLst/>
            </a:prstGeom>
            <a:noFill/>
            <a:ln w="254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147227" y="965628"/>
            <a:ext cx="2822180" cy="338554"/>
          </a:xfrm>
          <a:prstGeom prst="rect">
            <a:avLst/>
          </a:prstGeom>
          <a:solidFill>
            <a:schemeClr val="bg1"/>
          </a:solidFill>
          <a:ln>
            <a:solidFill>
              <a:schemeClr val="tx1"/>
            </a:solidFill>
          </a:ln>
        </p:spPr>
        <p:txBody>
          <a:bodyPr wrap="square" rtlCol="0">
            <a:spAutoFit/>
          </a:bodyPr>
          <a:lstStyle/>
          <a:p>
            <a:r>
              <a:rPr lang="en-US" sz="1600" dirty="0" smtClean="0"/>
              <a:t>SITES WITH 30+ YEARS</a:t>
            </a:r>
            <a:endParaRPr lang="en-US" sz="1600" dirty="0"/>
          </a:p>
        </p:txBody>
      </p:sp>
      <p:grpSp>
        <p:nvGrpSpPr>
          <p:cNvPr id="18" name="Group 17"/>
          <p:cNvGrpSpPr/>
          <p:nvPr/>
        </p:nvGrpSpPr>
        <p:grpSpPr>
          <a:xfrm>
            <a:off x="4860572" y="960280"/>
            <a:ext cx="4123275" cy="5897719"/>
            <a:chOff x="4860572" y="960280"/>
            <a:chExt cx="4123275" cy="5897719"/>
          </a:xfrm>
        </p:grpSpPr>
        <p:pic>
          <p:nvPicPr>
            <p:cNvPr id="9" name="Picture 8" descr="snotel_ma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572" y="960280"/>
              <a:ext cx="4123275" cy="5897719"/>
            </a:xfrm>
            <a:prstGeom prst="rect">
              <a:avLst/>
            </a:prstGeom>
          </p:spPr>
        </p:pic>
        <p:sp>
          <p:nvSpPr>
            <p:cNvPr id="13" name="Freeform 12"/>
            <p:cNvSpPr/>
            <p:nvPr/>
          </p:nvSpPr>
          <p:spPr>
            <a:xfrm>
              <a:off x="6451792" y="3442548"/>
              <a:ext cx="1497270" cy="1666589"/>
            </a:xfrm>
            <a:custGeom>
              <a:avLst/>
              <a:gdLst>
                <a:gd name="connsiteX0" fmla="*/ 1188131 w 1546619"/>
                <a:gd name="connsiteY0" fmla="*/ 399421 h 1700098"/>
                <a:gd name="connsiteX1" fmla="*/ 1054979 w 1546619"/>
                <a:gd name="connsiteY1" fmla="*/ 409663 h 1700098"/>
                <a:gd name="connsiteX2" fmla="*/ 1034493 w 1546619"/>
                <a:gd name="connsiteY2" fmla="*/ 532561 h 1700098"/>
                <a:gd name="connsiteX3" fmla="*/ 921826 w 1546619"/>
                <a:gd name="connsiteY3" fmla="*/ 501837 h 1700098"/>
                <a:gd name="connsiteX4" fmla="*/ 430185 w 1546619"/>
                <a:gd name="connsiteY4" fmla="*/ 51208 h 1700098"/>
                <a:gd name="connsiteX5" fmla="*/ 338003 w 1546619"/>
                <a:gd name="connsiteY5" fmla="*/ 0 h 1700098"/>
                <a:gd name="connsiteX6" fmla="*/ 112668 w 1546619"/>
                <a:gd name="connsiteY6" fmla="*/ 10242 h 1700098"/>
                <a:gd name="connsiteX7" fmla="*/ 122910 w 1546619"/>
                <a:gd name="connsiteY7" fmla="*/ 235556 h 1700098"/>
                <a:gd name="connsiteX8" fmla="*/ 0 w 1546619"/>
                <a:gd name="connsiteY8" fmla="*/ 368696 h 1700098"/>
                <a:gd name="connsiteX9" fmla="*/ 102425 w 1546619"/>
                <a:gd name="connsiteY9" fmla="*/ 553044 h 1700098"/>
                <a:gd name="connsiteX10" fmla="*/ 440428 w 1546619"/>
                <a:gd name="connsiteY10" fmla="*/ 901257 h 1700098"/>
                <a:gd name="connsiteX11" fmla="*/ 532611 w 1546619"/>
                <a:gd name="connsiteY11" fmla="*/ 962706 h 1700098"/>
                <a:gd name="connsiteX12" fmla="*/ 614551 w 1546619"/>
                <a:gd name="connsiteY12" fmla="*/ 931982 h 1700098"/>
                <a:gd name="connsiteX13" fmla="*/ 819401 w 1546619"/>
                <a:gd name="connsiteY13" fmla="*/ 1116330 h 1700098"/>
                <a:gd name="connsiteX14" fmla="*/ 891098 w 1546619"/>
                <a:gd name="connsiteY14" fmla="*/ 1485026 h 1700098"/>
                <a:gd name="connsiteX15" fmla="*/ 1014008 w 1546619"/>
                <a:gd name="connsiteY15" fmla="*/ 1700098 h 1700098"/>
                <a:gd name="connsiteX16" fmla="*/ 1014008 w 1546619"/>
                <a:gd name="connsiteY16" fmla="*/ 1700098 h 1700098"/>
                <a:gd name="connsiteX17" fmla="*/ 1392981 w 1546619"/>
                <a:gd name="connsiteY17" fmla="*/ 1659132 h 1700098"/>
                <a:gd name="connsiteX18" fmla="*/ 1505649 w 1546619"/>
                <a:gd name="connsiteY18" fmla="*/ 1485026 h 1700098"/>
                <a:gd name="connsiteX19" fmla="*/ 1505649 w 1546619"/>
                <a:gd name="connsiteY19" fmla="*/ 1485026 h 1700098"/>
                <a:gd name="connsiteX20" fmla="*/ 1546619 w 1546619"/>
                <a:gd name="connsiteY20" fmla="*/ 1136813 h 1700098"/>
                <a:gd name="connsiteX21" fmla="*/ 1485164 w 1546619"/>
                <a:gd name="connsiteY21" fmla="*/ 1085605 h 1700098"/>
                <a:gd name="connsiteX22" fmla="*/ 1403224 w 1546619"/>
                <a:gd name="connsiteY22" fmla="*/ 1157296 h 1700098"/>
                <a:gd name="connsiteX23" fmla="*/ 1290556 w 1546619"/>
                <a:gd name="connsiteY23" fmla="*/ 1126571 h 1700098"/>
                <a:gd name="connsiteX24" fmla="*/ 1280314 w 1546619"/>
                <a:gd name="connsiteY24" fmla="*/ 993431 h 1700098"/>
                <a:gd name="connsiteX25" fmla="*/ 1270071 w 1546619"/>
                <a:gd name="connsiteY25" fmla="*/ 860291 h 1700098"/>
                <a:gd name="connsiteX26" fmla="*/ 1372496 w 1546619"/>
                <a:gd name="connsiteY26" fmla="*/ 737392 h 1700098"/>
                <a:gd name="connsiteX27" fmla="*/ 1321284 w 1546619"/>
                <a:gd name="connsiteY27" fmla="*/ 634977 h 1700098"/>
                <a:gd name="connsiteX28" fmla="*/ 1188131 w 1546619"/>
                <a:gd name="connsiteY28" fmla="*/ 399421 h 17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46619" h="1700098">
                  <a:moveTo>
                    <a:pt x="1188131" y="399421"/>
                  </a:moveTo>
                  <a:lnTo>
                    <a:pt x="1054979" y="409663"/>
                  </a:lnTo>
                  <a:lnTo>
                    <a:pt x="1034493" y="532561"/>
                  </a:lnTo>
                  <a:lnTo>
                    <a:pt x="921826" y="501837"/>
                  </a:lnTo>
                  <a:lnTo>
                    <a:pt x="430185" y="51208"/>
                  </a:lnTo>
                  <a:lnTo>
                    <a:pt x="338003" y="0"/>
                  </a:lnTo>
                  <a:lnTo>
                    <a:pt x="112668" y="10242"/>
                  </a:lnTo>
                  <a:lnTo>
                    <a:pt x="122910" y="235556"/>
                  </a:lnTo>
                  <a:lnTo>
                    <a:pt x="0" y="368696"/>
                  </a:lnTo>
                  <a:lnTo>
                    <a:pt x="102425" y="553044"/>
                  </a:lnTo>
                  <a:lnTo>
                    <a:pt x="440428" y="901257"/>
                  </a:lnTo>
                  <a:lnTo>
                    <a:pt x="532611" y="962706"/>
                  </a:lnTo>
                  <a:lnTo>
                    <a:pt x="614551" y="931982"/>
                  </a:lnTo>
                  <a:lnTo>
                    <a:pt x="819401" y="1116330"/>
                  </a:lnTo>
                  <a:lnTo>
                    <a:pt x="891098" y="1485026"/>
                  </a:lnTo>
                  <a:lnTo>
                    <a:pt x="1014008" y="1700098"/>
                  </a:lnTo>
                  <a:lnTo>
                    <a:pt x="1014008" y="1700098"/>
                  </a:lnTo>
                  <a:lnTo>
                    <a:pt x="1392981" y="1659132"/>
                  </a:lnTo>
                  <a:lnTo>
                    <a:pt x="1505649" y="1485026"/>
                  </a:lnTo>
                  <a:lnTo>
                    <a:pt x="1505649" y="1485026"/>
                  </a:lnTo>
                  <a:lnTo>
                    <a:pt x="1546619" y="1136813"/>
                  </a:lnTo>
                  <a:lnTo>
                    <a:pt x="1485164" y="1085605"/>
                  </a:lnTo>
                  <a:lnTo>
                    <a:pt x="1403224" y="1157296"/>
                  </a:lnTo>
                  <a:lnTo>
                    <a:pt x="1290556" y="1126571"/>
                  </a:lnTo>
                  <a:lnTo>
                    <a:pt x="1280314" y="993431"/>
                  </a:lnTo>
                  <a:lnTo>
                    <a:pt x="1270071" y="860291"/>
                  </a:lnTo>
                  <a:lnTo>
                    <a:pt x="1372496" y="737392"/>
                  </a:lnTo>
                  <a:lnTo>
                    <a:pt x="1321284" y="634977"/>
                  </a:lnTo>
                  <a:lnTo>
                    <a:pt x="1188131" y="399421"/>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357060" y="4419818"/>
              <a:ext cx="495785" cy="311231"/>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791322" y="4589756"/>
              <a:ext cx="495785" cy="311231"/>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4865286" y="974330"/>
            <a:ext cx="1250946" cy="338554"/>
          </a:xfrm>
          <a:prstGeom prst="rect">
            <a:avLst/>
          </a:prstGeom>
          <a:solidFill>
            <a:schemeClr val="bg1"/>
          </a:solidFill>
          <a:ln>
            <a:solidFill>
              <a:schemeClr val="tx1"/>
            </a:solidFill>
          </a:ln>
        </p:spPr>
        <p:txBody>
          <a:bodyPr wrap="square" rtlCol="0">
            <a:spAutoFit/>
          </a:bodyPr>
          <a:lstStyle/>
          <a:p>
            <a:r>
              <a:rPr lang="en-US" sz="1600" dirty="0" smtClean="0"/>
              <a:t>ALL SITES</a:t>
            </a:r>
            <a:endParaRPr lang="en-US" sz="1600" dirty="0"/>
          </a:p>
        </p:txBody>
      </p:sp>
      <p:sp>
        <p:nvSpPr>
          <p:cNvPr id="19" name="TextBox 18"/>
          <p:cNvSpPr txBox="1"/>
          <p:nvPr/>
        </p:nvSpPr>
        <p:spPr>
          <a:xfrm>
            <a:off x="3409012" y="4564435"/>
            <a:ext cx="697627" cy="246221"/>
          </a:xfrm>
          <a:prstGeom prst="rect">
            <a:avLst/>
          </a:prstGeom>
          <a:noFill/>
        </p:spPr>
        <p:txBody>
          <a:bodyPr wrap="none" rtlCol="0">
            <a:spAutoFit/>
          </a:bodyPr>
          <a:lstStyle/>
          <a:p>
            <a:r>
              <a:rPr lang="en-US" sz="1000" b="1" dirty="0" smtClean="0"/>
              <a:t>11,300 FT</a:t>
            </a:r>
            <a:endParaRPr lang="en-US" sz="1000" b="1" dirty="0"/>
          </a:p>
        </p:txBody>
      </p:sp>
      <p:sp>
        <p:nvSpPr>
          <p:cNvPr id="20" name="TextBox 19"/>
          <p:cNvSpPr txBox="1"/>
          <p:nvPr/>
        </p:nvSpPr>
        <p:spPr>
          <a:xfrm>
            <a:off x="8064779" y="4810656"/>
            <a:ext cx="697627" cy="246221"/>
          </a:xfrm>
          <a:prstGeom prst="rect">
            <a:avLst/>
          </a:prstGeom>
          <a:noFill/>
        </p:spPr>
        <p:txBody>
          <a:bodyPr wrap="none" rtlCol="0">
            <a:spAutoFit/>
          </a:bodyPr>
          <a:lstStyle/>
          <a:p>
            <a:r>
              <a:rPr lang="en-US" sz="1000" b="1" dirty="0" smtClean="0"/>
              <a:t>10,400 FT</a:t>
            </a:r>
            <a:endParaRPr lang="en-US" sz="1000" b="1" dirty="0"/>
          </a:p>
        </p:txBody>
      </p:sp>
      <p:sp>
        <p:nvSpPr>
          <p:cNvPr id="21" name="TextBox 20"/>
          <p:cNvSpPr txBox="1"/>
          <p:nvPr/>
        </p:nvSpPr>
        <p:spPr>
          <a:xfrm>
            <a:off x="7274583" y="4646577"/>
            <a:ext cx="633507" cy="246221"/>
          </a:xfrm>
          <a:prstGeom prst="rect">
            <a:avLst/>
          </a:prstGeom>
          <a:noFill/>
        </p:spPr>
        <p:txBody>
          <a:bodyPr wrap="none" rtlCol="0">
            <a:spAutoFit/>
          </a:bodyPr>
          <a:lstStyle/>
          <a:p>
            <a:r>
              <a:rPr lang="en-US" sz="1000" b="1" dirty="0" smtClean="0"/>
              <a:t>8,940 FT</a:t>
            </a:r>
            <a:endParaRPr lang="en-US" sz="1000" b="1" dirty="0"/>
          </a:p>
        </p:txBody>
      </p:sp>
      <p:sp>
        <p:nvSpPr>
          <p:cNvPr id="22" name="TextBox 21"/>
          <p:cNvSpPr txBox="1"/>
          <p:nvPr/>
        </p:nvSpPr>
        <p:spPr>
          <a:xfrm>
            <a:off x="2054212" y="4959000"/>
            <a:ext cx="633507" cy="246221"/>
          </a:xfrm>
          <a:prstGeom prst="rect">
            <a:avLst/>
          </a:prstGeom>
          <a:noFill/>
        </p:spPr>
        <p:txBody>
          <a:bodyPr wrap="none" rtlCol="0">
            <a:spAutoFit/>
          </a:bodyPr>
          <a:lstStyle/>
          <a:p>
            <a:r>
              <a:rPr lang="en-US" sz="1000" b="1" dirty="0" smtClean="0"/>
              <a:t>9,400 FT</a:t>
            </a:r>
            <a:endParaRPr lang="en-US" sz="1000" b="1" dirty="0"/>
          </a:p>
        </p:txBody>
      </p:sp>
      <p:sp>
        <p:nvSpPr>
          <p:cNvPr id="23" name="TextBox 22"/>
          <p:cNvSpPr txBox="1"/>
          <p:nvPr/>
        </p:nvSpPr>
        <p:spPr>
          <a:xfrm>
            <a:off x="3060199" y="5379683"/>
            <a:ext cx="697627" cy="246221"/>
          </a:xfrm>
          <a:prstGeom prst="rect">
            <a:avLst/>
          </a:prstGeom>
          <a:noFill/>
        </p:spPr>
        <p:txBody>
          <a:bodyPr wrap="none" rtlCol="0">
            <a:spAutoFit/>
          </a:bodyPr>
          <a:lstStyle/>
          <a:p>
            <a:r>
              <a:rPr lang="en-US" sz="1000" b="1" dirty="0" smtClean="0"/>
              <a:t>11,100 FT</a:t>
            </a:r>
            <a:endParaRPr lang="en-US" sz="1000" b="1" dirty="0"/>
          </a:p>
        </p:txBody>
      </p:sp>
      <p:sp>
        <p:nvSpPr>
          <p:cNvPr id="24" name="TextBox 23"/>
          <p:cNvSpPr txBox="1"/>
          <p:nvPr/>
        </p:nvSpPr>
        <p:spPr>
          <a:xfrm>
            <a:off x="4877326" y="6058677"/>
            <a:ext cx="2496488" cy="738664"/>
          </a:xfrm>
          <a:prstGeom prst="rect">
            <a:avLst/>
          </a:prstGeom>
          <a:solidFill>
            <a:schemeClr val="bg1"/>
          </a:solidFill>
        </p:spPr>
        <p:txBody>
          <a:bodyPr wrap="square" rtlCol="0">
            <a:spAutoFit/>
          </a:bodyPr>
          <a:lstStyle/>
          <a:p>
            <a:r>
              <a:rPr lang="en-US" sz="1400" dirty="0" smtClean="0"/>
              <a:t>JNPC2 installed 2000</a:t>
            </a:r>
          </a:p>
          <a:p>
            <a:r>
              <a:rPr lang="en-US" sz="1400" dirty="0" smtClean="0"/>
              <a:t>MFKC2 installed 2002</a:t>
            </a:r>
          </a:p>
          <a:p>
            <a:r>
              <a:rPr lang="en-US" sz="1400" dirty="0" smtClean="0"/>
              <a:t>FCVC2 installed 2012</a:t>
            </a:r>
          </a:p>
        </p:txBody>
      </p:sp>
      <p:sp>
        <p:nvSpPr>
          <p:cNvPr id="26" name="Oval 25"/>
          <p:cNvSpPr/>
          <p:nvPr/>
        </p:nvSpPr>
        <p:spPr>
          <a:xfrm>
            <a:off x="7852845" y="3987778"/>
            <a:ext cx="495785" cy="311231"/>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7796383" y="4223218"/>
            <a:ext cx="697627" cy="246221"/>
          </a:xfrm>
          <a:prstGeom prst="rect">
            <a:avLst/>
          </a:prstGeom>
          <a:noFill/>
        </p:spPr>
        <p:txBody>
          <a:bodyPr wrap="none" rtlCol="0">
            <a:spAutoFit/>
          </a:bodyPr>
          <a:lstStyle/>
          <a:p>
            <a:r>
              <a:rPr lang="en-US" sz="1000" b="1" dirty="0" smtClean="0"/>
              <a:t>11,150 FT</a:t>
            </a:r>
            <a:endParaRPr lang="en-US" sz="1000" b="1" dirty="0"/>
          </a:p>
        </p:txBody>
      </p:sp>
      <p:sp>
        <p:nvSpPr>
          <p:cNvPr id="28" name="Multiply 27"/>
          <p:cNvSpPr/>
          <p:nvPr/>
        </p:nvSpPr>
        <p:spPr>
          <a:xfrm>
            <a:off x="3574946" y="3987778"/>
            <a:ext cx="182880" cy="182880"/>
          </a:xfrm>
          <a:prstGeom prst="mathMultiply">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ultiply 28"/>
          <p:cNvSpPr/>
          <p:nvPr/>
        </p:nvSpPr>
        <p:spPr>
          <a:xfrm>
            <a:off x="8375876" y="3987778"/>
            <a:ext cx="182880" cy="182880"/>
          </a:xfrm>
          <a:prstGeom prst="mathMultiply">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3836" y="102724"/>
            <a:ext cx="8306637" cy="369332"/>
          </a:xfrm>
          <a:prstGeom prst="rect">
            <a:avLst/>
          </a:prstGeom>
          <a:noFill/>
        </p:spPr>
        <p:txBody>
          <a:bodyPr wrap="square" rtlCol="0">
            <a:spAutoFit/>
          </a:bodyPr>
          <a:lstStyle/>
          <a:p>
            <a:r>
              <a:rPr lang="en-US" dirty="0" smtClean="0"/>
              <a:t>New SNOTEL sites will provide an opportunity to improve model calibrations</a:t>
            </a:r>
            <a:endParaRPr lang="en-US" dirty="0"/>
          </a:p>
        </p:txBody>
      </p:sp>
      <p:sp>
        <p:nvSpPr>
          <p:cNvPr id="12" name="TextBox 11"/>
          <p:cNvSpPr txBox="1"/>
          <p:nvPr/>
        </p:nvSpPr>
        <p:spPr>
          <a:xfrm>
            <a:off x="2687719" y="578512"/>
            <a:ext cx="4213196" cy="369332"/>
          </a:xfrm>
          <a:prstGeom prst="rect">
            <a:avLst/>
          </a:prstGeom>
          <a:noFill/>
        </p:spPr>
        <p:txBody>
          <a:bodyPr wrap="square" rtlCol="0">
            <a:spAutoFit/>
          </a:bodyPr>
          <a:lstStyle/>
          <a:p>
            <a:r>
              <a:rPr lang="en-US" dirty="0" smtClean="0"/>
              <a:t>Williams Fork Reservoir Basin</a:t>
            </a:r>
            <a:endParaRPr lang="en-US" dirty="0"/>
          </a:p>
        </p:txBody>
      </p:sp>
    </p:spTree>
    <p:extLst>
      <p:ext uri="{BB962C8B-B14F-4D97-AF65-F5344CB8AC3E}">
        <p14:creationId xmlns:p14="http://schemas.microsoft.com/office/powerpoint/2010/main" val="1569589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1" grpId="0"/>
      <p:bldP spid="24" grpId="0" animBg="1"/>
      <p:bldP spid="26" grpId="0" animBg="1"/>
      <p:bldP spid="27" grpId="0"/>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78048"/>
            <a:ext cx="9144000" cy="6063199"/>
          </a:xfrm>
          <a:prstGeom prst="rect">
            <a:avLst/>
          </a:prstGeom>
          <a:noFill/>
        </p:spPr>
        <p:txBody>
          <a:bodyPr wrap="square" rtlCol="0">
            <a:spAutoFit/>
          </a:bodyPr>
          <a:lstStyle/>
          <a:p>
            <a:pPr algn="ctr"/>
            <a:r>
              <a:rPr lang="en-US" dirty="0" smtClean="0">
                <a:solidFill>
                  <a:srgbClr val="000000"/>
                </a:solidFill>
                <a:latin typeface="Arial"/>
              </a:rPr>
              <a:t>2017 had a little bit of everything </a:t>
            </a:r>
            <a:r>
              <a:rPr lang="mr-IN" dirty="0" smtClean="0">
                <a:solidFill>
                  <a:srgbClr val="000000"/>
                </a:solidFill>
                <a:latin typeface="Arial"/>
              </a:rPr>
              <a:t>–</a:t>
            </a:r>
            <a:r>
              <a:rPr lang="en-US" dirty="0" smtClean="0">
                <a:solidFill>
                  <a:srgbClr val="000000"/>
                </a:solidFill>
                <a:latin typeface="Arial"/>
              </a:rPr>
              <a:t> we learn a lot in years like this</a:t>
            </a:r>
          </a:p>
          <a:p>
            <a:pPr algn="ctr"/>
            <a:endParaRPr lang="en-US" dirty="0" smtClean="0">
              <a:solidFill>
                <a:srgbClr val="000000"/>
              </a:solidFill>
              <a:latin typeface="Arial"/>
            </a:endParaRPr>
          </a:p>
          <a:p>
            <a:pPr marL="342900" indent="-342900">
              <a:buFont typeface="Arial"/>
              <a:buChar char="•"/>
            </a:pPr>
            <a:r>
              <a:rPr lang="en-US" sz="1600" dirty="0" smtClean="0">
                <a:solidFill>
                  <a:srgbClr val="000000"/>
                </a:solidFill>
              </a:rPr>
              <a:t>We felt we could account for the majority of errors that occurred in the 2017 forecasts</a:t>
            </a:r>
          </a:p>
          <a:p>
            <a:pPr marL="800100" lvl="1" indent="-342900">
              <a:buFont typeface="Arial"/>
              <a:buChar char="•"/>
            </a:pPr>
            <a:r>
              <a:rPr lang="en-US" sz="1600" dirty="0" smtClean="0">
                <a:solidFill>
                  <a:srgbClr val="000000"/>
                </a:solidFill>
              </a:rPr>
              <a:t>Extreme weather in the future</a:t>
            </a:r>
          </a:p>
          <a:p>
            <a:pPr marL="1257300" lvl="2" indent="-342900">
              <a:buFont typeface="Arial"/>
              <a:buChar char="•"/>
            </a:pPr>
            <a:r>
              <a:rPr lang="en-US" sz="1600" dirty="0" smtClean="0">
                <a:solidFill>
                  <a:srgbClr val="000000"/>
                </a:solidFill>
              </a:rPr>
              <a:t>Not much can be done pending more </a:t>
            </a:r>
            <a:r>
              <a:rPr lang="en-US" sz="1600" dirty="0" smtClean="0">
                <a:solidFill>
                  <a:srgbClr val="000000"/>
                </a:solidFill>
              </a:rPr>
              <a:t>advanced </a:t>
            </a:r>
            <a:r>
              <a:rPr lang="en-US" sz="1600" dirty="0" smtClean="0">
                <a:solidFill>
                  <a:srgbClr val="000000"/>
                </a:solidFill>
              </a:rPr>
              <a:t>/ accurate meteorological guidance</a:t>
            </a:r>
          </a:p>
          <a:p>
            <a:pPr marL="1257300" lvl="2" indent="-342900">
              <a:buFont typeface="Arial"/>
              <a:buChar char="•"/>
            </a:pPr>
            <a:r>
              <a:rPr lang="en-US" sz="1600" dirty="0" smtClean="0">
                <a:solidFill>
                  <a:srgbClr val="000000"/>
                </a:solidFill>
              </a:rPr>
              <a:t>Adding additional years when recalibrating </a:t>
            </a:r>
            <a:r>
              <a:rPr lang="mr-IN" sz="1600" dirty="0" smtClean="0">
                <a:solidFill>
                  <a:srgbClr val="000000"/>
                </a:solidFill>
              </a:rPr>
              <a:t>–</a:t>
            </a:r>
            <a:r>
              <a:rPr lang="en-US" sz="1600" dirty="0" smtClean="0">
                <a:solidFill>
                  <a:srgbClr val="000000"/>
                </a:solidFill>
              </a:rPr>
              <a:t> wider range of forecast possibilities</a:t>
            </a:r>
          </a:p>
          <a:p>
            <a:pPr marL="1257300" lvl="2" indent="-342900">
              <a:buFont typeface="Arial"/>
              <a:buChar char="•"/>
            </a:pPr>
            <a:r>
              <a:rPr lang="en-US" sz="1600" dirty="0" smtClean="0">
                <a:solidFill>
                  <a:srgbClr val="000000"/>
                </a:solidFill>
              </a:rPr>
              <a:t>Communicating the situation, uncertainties,  and possibilities continue to be important</a:t>
            </a:r>
          </a:p>
          <a:p>
            <a:pPr lvl="2"/>
            <a:endParaRPr lang="en-US" sz="1600" dirty="0" smtClean="0">
              <a:solidFill>
                <a:srgbClr val="000000"/>
              </a:solidFill>
            </a:endParaRPr>
          </a:p>
          <a:p>
            <a:pPr marL="800100" lvl="1" indent="-342900">
              <a:buFont typeface="Arial"/>
              <a:buChar char="•"/>
            </a:pPr>
            <a:r>
              <a:rPr lang="en-US" sz="1600" dirty="0" smtClean="0">
                <a:solidFill>
                  <a:srgbClr val="000000"/>
                </a:solidFill>
              </a:rPr>
              <a:t>Late season high elevation snow not represented well by the model in some areas</a:t>
            </a:r>
            <a:endParaRPr lang="en-US" sz="1600" dirty="0">
              <a:solidFill>
                <a:srgbClr val="000000"/>
              </a:solidFill>
            </a:endParaRPr>
          </a:p>
          <a:p>
            <a:pPr marL="1257300" lvl="2" indent="-342900">
              <a:buFont typeface="Arial"/>
              <a:buChar char="•"/>
            </a:pPr>
            <a:r>
              <a:rPr lang="en-US" sz="1600" dirty="0" smtClean="0">
                <a:solidFill>
                  <a:srgbClr val="000000"/>
                </a:solidFill>
              </a:rPr>
              <a:t>Verify model is handling early season snow melt correctly.</a:t>
            </a:r>
            <a:endParaRPr lang="en-US" sz="1600" dirty="0">
              <a:solidFill>
                <a:srgbClr val="000000"/>
              </a:solidFill>
            </a:endParaRPr>
          </a:p>
          <a:p>
            <a:pPr marL="1257300" lvl="2" indent="-342900">
              <a:buFont typeface="Arial"/>
              <a:buChar char="•"/>
            </a:pPr>
            <a:r>
              <a:rPr lang="en-US" sz="1600" dirty="0" smtClean="0">
                <a:solidFill>
                  <a:srgbClr val="000000"/>
                </a:solidFill>
              </a:rPr>
              <a:t>Attempting </a:t>
            </a:r>
            <a:r>
              <a:rPr lang="en-US" sz="1600" dirty="0" smtClean="0">
                <a:solidFill>
                  <a:srgbClr val="000000"/>
                </a:solidFill>
              </a:rPr>
              <a:t>to take advantage of newer SNOTEL sites as soon as realistic to do so.</a:t>
            </a:r>
          </a:p>
          <a:p>
            <a:pPr marL="1257300" lvl="2" indent="-342900">
              <a:buFont typeface="Arial"/>
              <a:buChar char="•"/>
            </a:pPr>
            <a:r>
              <a:rPr lang="en-US" sz="1600" dirty="0" smtClean="0">
                <a:solidFill>
                  <a:srgbClr val="000000"/>
                </a:solidFill>
              </a:rPr>
              <a:t>Working to best use potential satellite snow products (ongoing projects with JPL</a:t>
            </a:r>
            <a:r>
              <a:rPr lang="en-US" sz="1600" dirty="0" smtClean="0">
                <a:solidFill>
                  <a:srgbClr val="000000"/>
                </a:solidFill>
              </a:rPr>
              <a:t>)</a:t>
            </a:r>
            <a:endParaRPr lang="en-US" sz="1600" dirty="0">
              <a:solidFill>
                <a:srgbClr val="000000"/>
              </a:solidFill>
            </a:endParaRPr>
          </a:p>
          <a:p>
            <a:pPr lvl="1"/>
            <a:endParaRPr lang="en-US" sz="1600" dirty="0" smtClean="0">
              <a:solidFill>
                <a:srgbClr val="000000"/>
              </a:solidFill>
            </a:endParaRPr>
          </a:p>
          <a:p>
            <a:pPr marL="342900" indent="-342900">
              <a:buFont typeface="Arial"/>
              <a:buChar char="•"/>
            </a:pPr>
            <a:r>
              <a:rPr lang="en-US" sz="1600" dirty="0" smtClean="0">
                <a:solidFill>
                  <a:srgbClr val="000000"/>
                </a:solidFill>
              </a:rPr>
              <a:t>In </a:t>
            </a:r>
            <a:r>
              <a:rPr lang="en-US" sz="1600" dirty="0" smtClean="0">
                <a:solidFill>
                  <a:srgbClr val="000000"/>
                </a:solidFill>
              </a:rPr>
              <a:t>many ways the model performed very well </a:t>
            </a:r>
          </a:p>
          <a:p>
            <a:pPr marL="800100" lvl="1" indent="-342900">
              <a:buFont typeface="Arial"/>
              <a:buChar char="•"/>
            </a:pPr>
            <a:r>
              <a:rPr lang="en-US" sz="1600" dirty="0" smtClean="0">
                <a:solidFill>
                  <a:srgbClr val="000000"/>
                </a:solidFill>
              </a:rPr>
              <a:t>Upper Green River Basin of </a:t>
            </a:r>
            <a:r>
              <a:rPr lang="en-US" sz="1600" dirty="0" smtClean="0">
                <a:solidFill>
                  <a:srgbClr val="000000"/>
                </a:solidFill>
              </a:rPr>
              <a:t>Wyoming</a:t>
            </a:r>
          </a:p>
          <a:p>
            <a:pPr marL="800100" lvl="1" indent="-342900">
              <a:buFont typeface="Arial"/>
              <a:buChar char="•"/>
            </a:pPr>
            <a:endParaRPr lang="en-US" sz="1600" dirty="0" smtClean="0">
              <a:solidFill>
                <a:srgbClr val="000000"/>
              </a:solidFill>
            </a:endParaRPr>
          </a:p>
          <a:p>
            <a:pPr marL="342900" indent="-342900">
              <a:buFont typeface="Arial"/>
              <a:buChar char="•"/>
            </a:pPr>
            <a:r>
              <a:rPr lang="en-US" sz="1600" dirty="0">
                <a:solidFill>
                  <a:srgbClr val="000000"/>
                </a:solidFill>
              </a:rPr>
              <a:t>2018 improvements</a:t>
            </a:r>
          </a:p>
          <a:p>
            <a:pPr marL="800100" lvl="1" indent="-342900">
              <a:buFont typeface="Arial"/>
              <a:buChar char="•"/>
            </a:pPr>
            <a:r>
              <a:rPr lang="en-US" sz="1600" dirty="0">
                <a:solidFill>
                  <a:srgbClr val="000000"/>
                </a:solidFill>
              </a:rPr>
              <a:t>Expand Great Basin calibration period to 35 years (1981-2015)</a:t>
            </a:r>
          </a:p>
          <a:p>
            <a:pPr marL="800100" lvl="1" indent="-342900">
              <a:buFont typeface="Arial"/>
              <a:buChar char="•"/>
            </a:pPr>
            <a:r>
              <a:rPr lang="en-US" sz="1600" dirty="0">
                <a:solidFill>
                  <a:srgbClr val="000000"/>
                </a:solidFill>
              </a:rPr>
              <a:t>Add additional stream forecast segments to the model in the Gunnison Basin</a:t>
            </a:r>
          </a:p>
          <a:p>
            <a:pPr lvl="1"/>
            <a:endParaRPr lang="en-US" sz="1600" dirty="0">
              <a:solidFill>
                <a:srgbClr val="000000"/>
              </a:solidFill>
            </a:endParaRPr>
          </a:p>
          <a:p>
            <a:pPr marL="342900" indent="-342900">
              <a:buFont typeface="Arial"/>
              <a:buChar char="•"/>
            </a:pPr>
            <a:r>
              <a:rPr lang="en-US" sz="1600" dirty="0" smtClean="0">
                <a:solidFill>
                  <a:srgbClr val="000000"/>
                </a:solidFill>
              </a:rPr>
              <a:t>Feedback is always welcome - We </a:t>
            </a:r>
            <a:r>
              <a:rPr lang="en-US" sz="1600" dirty="0" smtClean="0">
                <a:solidFill>
                  <a:srgbClr val="000000"/>
                </a:solidFill>
              </a:rPr>
              <a:t>are happy to discuss any specific forecast with you. </a:t>
            </a:r>
          </a:p>
          <a:p>
            <a:endParaRPr lang="en-US" sz="1600" dirty="0">
              <a:solidFill>
                <a:srgbClr val="000000"/>
              </a:solidFill>
            </a:endParaRPr>
          </a:p>
          <a:p>
            <a:pPr marL="342900" indent="-342900">
              <a:buFont typeface="Arial"/>
              <a:buChar char="•"/>
            </a:pPr>
            <a:r>
              <a:rPr lang="en-US" sz="1600" dirty="0" smtClean="0">
                <a:solidFill>
                  <a:srgbClr val="000000"/>
                </a:solidFill>
              </a:rPr>
              <a:t>A first look at 2018 is scheduled for Thursday December 7</a:t>
            </a:r>
            <a:r>
              <a:rPr lang="en-US" sz="1600" baseline="30000" dirty="0" smtClean="0">
                <a:solidFill>
                  <a:srgbClr val="000000"/>
                </a:solidFill>
              </a:rPr>
              <a:t>th</a:t>
            </a:r>
            <a:r>
              <a:rPr lang="en-US" sz="1600" dirty="0" smtClean="0">
                <a:solidFill>
                  <a:srgbClr val="000000"/>
                </a:solidFill>
              </a:rPr>
              <a:t> at 11 am MT. Please go to </a:t>
            </a:r>
            <a:r>
              <a:rPr lang="en-US" sz="1600" dirty="0" err="1" smtClean="0">
                <a:solidFill>
                  <a:srgbClr val="000000"/>
                </a:solidFill>
              </a:rPr>
              <a:t>cbrfc.noaa.gov</a:t>
            </a:r>
            <a:r>
              <a:rPr lang="en-US" sz="1600" dirty="0" smtClean="0">
                <a:solidFill>
                  <a:srgbClr val="000000"/>
                </a:solidFill>
              </a:rPr>
              <a:t> and follow the webinars link to register. </a:t>
            </a:r>
            <a:endParaRPr lang="en-US" sz="1600" dirty="0">
              <a:solidFill>
                <a:srgbClr val="000000"/>
              </a:solidFill>
            </a:endParaRPr>
          </a:p>
        </p:txBody>
      </p:sp>
      <p:sp>
        <p:nvSpPr>
          <p:cNvPr id="5" name="TextBox 4"/>
          <p:cNvSpPr txBox="1"/>
          <p:nvPr/>
        </p:nvSpPr>
        <p:spPr>
          <a:xfrm>
            <a:off x="33836" y="102724"/>
            <a:ext cx="8306637" cy="369332"/>
          </a:xfrm>
          <a:prstGeom prst="rect">
            <a:avLst/>
          </a:prstGeom>
          <a:noFill/>
        </p:spPr>
        <p:txBody>
          <a:bodyPr wrap="square" rtlCol="0">
            <a:spAutoFit/>
          </a:bodyPr>
          <a:lstStyle/>
          <a:p>
            <a:r>
              <a:rPr lang="en-US" dirty="0" smtClean="0"/>
              <a:t>2017 Forecast Review / Verification Summary</a:t>
            </a:r>
            <a:endParaRPr lang="en-US" dirty="0"/>
          </a:p>
        </p:txBody>
      </p:sp>
    </p:spTree>
    <p:extLst>
      <p:ext uri="{BB962C8B-B14F-4D97-AF65-F5344CB8AC3E}">
        <p14:creationId xmlns:p14="http://schemas.microsoft.com/office/powerpoint/2010/main" val="2121607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33003"/>
            <a:ext cx="9144000" cy="5624997"/>
          </a:xfrm>
          <a:prstGeom prst="rect">
            <a:avLst/>
          </a:prstGeom>
        </p:spPr>
      </p:pic>
      <p:sp>
        <p:nvSpPr>
          <p:cNvPr id="22" name="TextBox 21"/>
          <p:cNvSpPr txBox="1"/>
          <p:nvPr/>
        </p:nvSpPr>
        <p:spPr>
          <a:xfrm>
            <a:off x="0" y="38817"/>
            <a:ext cx="8428773" cy="369332"/>
          </a:xfrm>
          <a:prstGeom prst="rect">
            <a:avLst/>
          </a:prstGeom>
          <a:noFill/>
        </p:spPr>
        <p:txBody>
          <a:bodyPr wrap="square" rtlCol="0">
            <a:spAutoFit/>
          </a:bodyPr>
          <a:lstStyle/>
          <a:p>
            <a:r>
              <a:rPr lang="en-US" dirty="0" smtClean="0"/>
              <a:t>The range of probable outcomes are summarized graphically.</a:t>
            </a:r>
            <a:endParaRPr lang="en-US" dirty="0"/>
          </a:p>
        </p:txBody>
      </p:sp>
      <p:sp>
        <p:nvSpPr>
          <p:cNvPr id="42" name="TextBox 41"/>
          <p:cNvSpPr txBox="1"/>
          <p:nvPr/>
        </p:nvSpPr>
        <p:spPr>
          <a:xfrm>
            <a:off x="521199" y="676760"/>
            <a:ext cx="7907574" cy="369332"/>
          </a:xfrm>
          <a:prstGeom prst="rect">
            <a:avLst/>
          </a:prstGeom>
          <a:noFill/>
        </p:spPr>
        <p:txBody>
          <a:bodyPr wrap="square" rtlCol="0">
            <a:spAutoFit/>
          </a:bodyPr>
          <a:lstStyle/>
          <a:p>
            <a:r>
              <a:rPr lang="en-US" dirty="0" smtClean="0"/>
              <a:t>These “forecast evolution plots” are updated daily throughout the season</a:t>
            </a:r>
            <a:endParaRPr lang="en-US" dirty="0"/>
          </a:p>
        </p:txBody>
      </p:sp>
      <p:sp>
        <p:nvSpPr>
          <p:cNvPr id="3" name="TextBox 2"/>
          <p:cNvSpPr txBox="1"/>
          <p:nvPr/>
        </p:nvSpPr>
        <p:spPr>
          <a:xfrm>
            <a:off x="272173" y="1943722"/>
            <a:ext cx="2095091" cy="1631216"/>
          </a:xfrm>
          <a:prstGeom prst="rect">
            <a:avLst/>
          </a:prstGeom>
          <a:solidFill>
            <a:schemeClr val="bg1"/>
          </a:solidFill>
        </p:spPr>
        <p:txBody>
          <a:bodyPr wrap="square" rtlCol="0">
            <a:spAutoFit/>
          </a:bodyPr>
          <a:lstStyle/>
          <a:p>
            <a:r>
              <a:rPr lang="en-US" sz="1000" dirty="0" smtClean="0"/>
              <a:t>Period: 2017-04-01 </a:t>
            </a:r>
            <a:r>
              <a:rPr lang="mr-IN" sz="1000" dirty="0" smtClean="0"/>
              <a:t>–</a:t>
            </a:r>
            <a:r>
              <a:rPr lang="en-US" sz="1000" dirty="0" smtClean="0"/>
              <a:t> 2017-07-31</a:t>
            </a:r>
          </a:p>
          <a:p>
            <a:r>
              <a:rPr lang="en-US" sz="1000" dirty="0" smtClean="0"/>
              <a:t>10%	15858.69</a:t>
            </a:r>
          </a:p>
          <a:p>
            <a:r>
              <a:rPr lang="en-US" sz="1000" dirty="0" smtClean="0"/>
              <a:t>20%	14425.24</a:t>
            </a:r>
          </a:p>
          <a:p>
            <a:r>
              <a:rPr lang="en-US" sz="1000" dirty="0" smtClean="0"/>
              <a:t>30%	13258.32</a:t>
            </a:r>
          </a:p>
          <a:p>
            <a:r>
              <a:rPr lang="en-US" sz="1000" dirty="0" smtClean="0"/>
              <a:t>40%	12779.66</a:t>
            </a:r>
          </a:p>
          <a:p>
            <a:r>
              <a:rPr lang="en-US" sz="1000" dirty="0" smtClean="0"/>
              <a:t>50%	12272.80</a:t>
            </a:r>
          </a:p>
          <a:p>
            <a:r>
              <a:rPr lang="en-US" sz="1000" dirty="0" smtClean="0"/>
              <a:t>60%	11826.55</a:t>
            </a:r>
          </a:p>
          <a:p>
            <a:r>
              <a:rPr lang="en-US" sz="1000" dirty="0" smtClean="0"/>
              <a:t>70%	11344.69</a:t>
            </a:r>
          </a:p>
          <a:p>
            <a:r>
              <a:rPr lang="en-US" sz="1000" dirty="0" smtClean="0"/>
              <a:t>80%	10844.99</a:t>
            </a:r>
          </a:p>
          <a:p>
            <a:r>
              <a:rPr lang="en-US" sz="1000" dirty="0" smtClean="0"/>
              <a:t>90%	  9731.74</a:t>
            </a:r>
          </a:p>
        </p:txBody>
      </p:sp>
      <p:cxnSp>
        <p:nvCxnSpPr>
          <p:cNvPr id="36" name="Straight Arrow Connector 35"/>
          <p:cNvCxnSpPr/>
          <p:nvPr/>
        </p:nvCxnSpPr>
        <p:spPr>
          <a:xfrm>
            <a:off x="1449499" y="2234239"/>
            <a:ext cx="27406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452830" y="2521906"/>
            <a:ext cx="2737349" cy="2699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449499" y="2873917"/>
            <a:ext cx="2740680" cy="2279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449499" y="3170579"/>
            <a:ext cx="2740680" cy="2374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449499" y="3485783"/>
            <a:ext cx="2740680" cy="3014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6340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19907" y="64573"/>
            <a:ext cx="5803921" cy="338554"/>
          </a:xfrm>
          <a:prstGeom prst="rect">
            <a:avLst/>
          </a:prstGeom>
          <a:noFill/>
        </p:spPr>
        <p:txBody>
          <a:bodyPr wrap="square" rtlCol="0">
            <a:spAutoFit/>
          </a:bodyPr>
          <a:lstStyle/>
          <a:p>
            <a:r>
              <a:rPr lang="en-US" sz="1600" b="1" dirty="0" smtClean="0"/>
              <a:t>Precipitation: </a:t>
            </a:r>
            <a:r>
              <a:rPr lang="en-US" sz="1600" dirty="0" smtClean="0"/>
              <a:t>Fall was dry but winter was wet</a:t>
            </a:r>
            <a:endParaRPr lang="en-US" sz="1600" dirty="0"/>
          </a:p>
        </p:txBody>
      </p:sp>
      <p:sp>
        <p:nvSpPr>
          <p:cNvPr id="2" name="TextBox 1"/>
          <p:cNvSpPr txBox="1"/>
          <p:nvPr/>
        </p:nvSpPr>
        <p:spPr>
          <a:xfrm>
            <a:off x="6167833" y="2327974"/>
            <a:ext cx="2820887" cy="369332"/>
          </a:xfrm>
          <a:prstGeom prst="rect">
            <a:avLst/>
          </a:prstGeom>
          <a:noFill/>
        </p:spPr>
        <p:txBody>
          <a:bodyPr wrap="square" rtlCol="0">
            <a:spAutoFit/>
          </a:bodyPr>
          <a:lstStyle/>
          <a:p>
            <a:r>
              <a:rPr lang="en-US" dirty="0" smtClean="0"/>
              <a:t>December </a:t>
            </a:r>
            <a:r>
              <a:rPr lang="mr-IN" dirty="0" smtClean="0"/>
              <a:t>–</a:t>
            </a:r>
            <a:r>
              <a:rPr lang="en-US" dirty="0" smtClean="0"/>
              <a:t> Big Change</a:t>
            </a:r>
            <a:endParaRPr lang="en-US" dirty="0"/>
          </a:p>
        </p:txBody>
      </p:sp>
      <p:sp>
        <p:nvSpPr>
          <p:cNvPr id="3" name="TextBox 2"/>
          <p:cNvSpPr txBox="1"/>
          <p:nvPr/>
        </p:nvSpPr>
        <p:spPr>
          <a:xfrm>
            <a:off x="287298" y="3977802"/>
            <a:ext cx="2141522" cy="369332"/>
          </a:xfrm>
          <a:prstGeom prst="rect">
            <a:avLst/>
          </a:prstGeom>
          <a:noFill/>
        </p:spPr>
        <p:txBody>
          <a:bodyPr wrap="square" rtlCol="0">
            <a:spAutoFit/>
          </a:bodyPr>
          <a:lstStyle/>
          <a:p>
            <a:pPr algn="ctr"/>
            <a:r>
              <a:rPr lang="en-US" dirty="0" smtClean="0"/>
              <a:t>Very Dry October</a:t>
            </a:r>
            <a:endParaRPr lang="en-US" dirty="0"/>
          </a:p>
        </p:txBody>
      </p:sp>
      <p:sp>
        <p:nvSpPr>
          <p:cNvPr id="9" name="TextBox 8"/>
          <p:cNvSpPr txBox="1"/>
          <p:nvPr/>
        </p:nvSpPr>
        <p:spPr>
          <a:xfrm>
            <a:off x="3119907" y="5594140"/>
            <a:ext cx="2750817" cy="1200329"/>
          </a:xfrm>
          <a:prstGeom prst="rect">
            <a:avLst/>
          </a:prstGeom>
          <a:noFill/>
        </p:spPr>
        <p:txBody>
          <a:bodyPr wrap="square" rtlCol="0">
            <a:spAutoFit/>
          </a:bodyPr>
          <a:lstStyle/>
          <a:p>
            <a:r>
              <a:rPr lang="en-US" dirty="0" smtClean="0"/>
              <a:t>Dry in much of the Upper Colorado &amp; Great Basins. A mix in the Lower Colorado Basin</a:t>
            </a:r>
            <a:endParaRPr lang="en-US" dirty="0"/>
          </a:p>
        </p:txBody>
      </p:sp>
      <p:pic>
        <p:nvPicPr>
          <p:cNvPr id="7" name="Picture 6"/>
          <p:cNvPicPr>
            <a:picLocks noChangeAspect="1"/>
          </p:cNvPicPr>
          <p:nvPr/>
        </p:nvPicPr>
        <p:blipFill>
          <a:blip r:embed="rId2"/>
          <a:stretch>
            <a:fillRect/>
          </a:stretch>
        </p:blipFill>
        <p:spPr>
          <a:xfrm>
            <a:off x="55541" y="27489"/>
            <a:ext cx="3018107" cy="4024143"/>
          </a:xfrm>
          <a:prstGeom prst="rect">
            <a:avLst/>
          </a:prstGeom>
        </p:spPr>
      </p:pic>
      <p:pic>
        <p:nvPicPr>
          <p:cNvPr id="11" name="Picture 10"/>
          <p:cNvPicPr>
            <a:picLocks noChangeAspect="1"/>
          </p:cNvPicPr>
          <p:nvPr/>
        </p:nvPicPr>
        <p:blipFill>
          <a:blip r:embed="rId3"/>
          <a:stretch>
            <a:fillRect/>
          </a:stretch>
        </p:blipFill>
        <p:spPr>
          <a:xfrm>
            <a:off x="2826702" y="1530161"/>
            <a:ext cx="3044022" cy="4058696"/>
          </a:xfrm>
          <a:prstGeom prst="rect">
            <a:avLst/>
          </a:prstGeom>
        </p:spPr>
      </p:pic>
      <p:pic>
        <p:nvPicPr>
          <p:cNvPr id="12" name="Picture 11"/>
          <p:cNvPicPr>
            <a:picLocks noChangeAspect="1"/>
          </p:cNvPicPr>
          <p:nvPr/>
        </p:nvPicPr>
        <p:blipFill>
          <a:blip r:embed="rId4"/>
          <a:stretch>
            <a:fillRect/>
          </a:stretch>
        </p:blipFill>
        <p:spPr>
          <a:xfrm>
            <a:off x="6021868" y="2714604"/>
            <a:ext cx="3038724" cy="4051632"/>
          </a:xfrm>
          <a:prstGeom prst="rect">
            <a:avLst/>
          </a:prstGeom>
        </p:spPr>
      </p:pic>
      <p:pic>
        <p:nvPicPr>
          <p:cNvPr id="13" name="Picture 12"/>
          <p:cNvPicPr>
            <a:picLocks noChangeAspect="1"/>
          </p:cNvPicPr>
          <p:nvPr/>
        </p:nvPicPr>
        <p:blipFill>
          <a:blip r:embed="rId5"/>
          <a:stretch>
            <a:fillRect/>
          </a:stretch>
        </p:blipFill>
        <p:spPr>
          <a:xfrm>
            <a:off x="0" y="4407847"/>
            <a:ext cx="1130978" cy="2438211"/>
          </a:xfrm>
          <a:prstGeom prst="rect">
            <a:avLst/>
          </a:prstGeom>
          <a:ln>
            <a:solidFill>
              <a:schemeClr val="tx1"/>
            </a:solidFill>
          </a:ln>
        </p:spPr>
      </p:pic>
    </p:spTree>
    <p:extLst>
      <p:ext uri="{BB962C8B-B14F-4D97-AF65-F5344CB8AC3E}">
        <p14:creationId xmlns:p14="http://schemas.microsoft.com/office/powerpoint/2010/main" val="18728328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tw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3" y="1279682"/>
            <a:ext cx="9192220" cy="5222707"/>
          </a:xfrm>
          <a:prstGeom prst="rect">
            <a:avLst/>
          </a:prstGeom>
        </p:spPr>
      </p:pic>
      <p:sp>
        <p:nvSpPr>
          <p:cNvPr id="5" name="TextBox 4"/>
          <p:cNvSpPr txBox="1"/>
          <p:nvPr/>
        </p:nvSpPr>
        <p:spPr>
          <a:xfrm>
            <a:off x="346373" y="3230628"/>
            <a:ext cx="3705379" cy="646331"/>
          </a:xfrm>
          <a:prstGeom prst="rect">
            <a:avLst/>
          </a:prstGeom>
          <a:noFill/>
        </p:spPr>
        <p:txBody>
          <a:bodyPr wrap="square" rtlCol="0">
            <a:spAutoFit/>
          </a:bodyPr>
          <a:lstStyle/>
          <a:p>
            <a:r>
              <a:rPr lang="en-US" dirty="0" smtClean="0">
                <a:solidFill>
                  <a:srgbClr val="FFFF00"/>
                </a:solidFill>
              </a:rPr>
              <a:t>Narrow corridor of significant  moisture transport in the atmosphere</a:t>
            </a:r>
            <a:endParaRPr lang="en-US" dirty="0">
              <a:solidFill>
                <a:srgbClr val="FFFF00"/>
              </a:solidFill>
            </a:endParaRPr>
          </a:p>
        </p:txBody>
      </p:sp>
      <p:grpSp>
        <p:nvGrpSpPr>
          <p:cNvPr id="6" name="Group 5"/>
          <p:cNvGrpSpPr/>
          <p:nvPr/>
        </p:nvGrpSpPr>
        <p:grpSpPr>
          <a:xfrm>
            <a:off x="1344863" y="4023595"/>
            <a:ext cx="2857499" cy="1106714"/>
            <a:chOff x="870858" y="4354287"/>
            <a:chExt cx="2857499" cy="1106714"/>
          </a:xfrm>
        </p:grpSpPr>
        <p:grpSp>
          <p:nvGrpSpPr>
            <p:cNvPr id="7" name="Group 6"/>
            <p:cNvGrpSpPr/>
            <p:nvPr/>
          </p:nvGrpSpPr>
          <p:grpSpPr>
            <a:xfrm>
              <a:off x="870858" y="4354287"/>
              <a:ext cx="1678214" cy="1106714"/>
              <a:chOff x="1070429" y="4218213"/>
              <a:chExt cx="1678214" cy="1106714"/>
            </a:xfrm>
          </p:grpSpPr>
          <p:cxnSp>
            <p:nvCxnSpPr>
              <p:cNvPr id="9" name="Straight Arrow Connector 8"/>
              <p:cNvCxnSpPr/>
              <p:nvPr/>
            </p:nvCxnSpPr>
            <p:spPr>
              <a:xfrm flipH="1">
                <a:off x="1070429" y="4218213"/>
                <a:ext cx="879930" cy="1106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959430" y="4236357"/>
                <a:ext cx="789213" cy="653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8" name="Straight Arrow Connector 7"/>
            <p:cNvCxnSpPr/>
            <p:nvPr/>
          </p:nvCxnSpPr>
          <p:spPr>
            <a:xfrm>
              <a:off x="1750788" y="4354287"/>
              <a:ext cx="1977569" cy="72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0" y="651245"/>
            <a:ext cx="9192220" cy="369332"/>
          </a:xfrm>
          <a:prstGeom prst="rect">
            <a:avLst/>
          </a:prstGeom>
          <a:solidFill>
            <a:schemeClr val="tx1">
              <a:lumMod val="50000"/>
              <a:lumOff val="50000"/>
            </a:schemeClr>
          </a:solidFill>
        </p:spPr>
        <p:txBody>
          <a:bodyPr wrap="square" rtlCol="0">
            <a:spAutoFit/>
          </a:bodyPr>
          <a:lstStyle/>
          <a:p>
            <a:r>
              <a:rPr lang="en-US" b="1" dirty="0" smtClean="0">
                <a:solidFill>
                  <a:srgbClr val="FFFF00"/>
                </a:solidFill>
              </a:rPr>
              <a:t>Mid December through January: </a:t>
            </a:r>
            <a:r>
              <a:rPr lang="en-US" b="1" dirty="0">
                <a:solidFill>
                  <a:srgbClr val="FFFF00"/>
                </a:solidFill>
              </a:rPr>
              <a:t>s</a:t>
            </a:r>
            <a:r>
              <a:rPr lang="en-US" b="1" dirty="0" smtClean="0">
                <a:solidFill>
                  <a:srgbClr val="FFFF00"/>
                </a:solidFill>
              </a:rPr>
              <a:t>ignificant moisture impacted the western U.S.</a:t>
            </a:r>
            <a:endParaRPr lang="en-US" b="1" dirty="0">
              <a:solidFill>
                <a:srgbClr val="FFFF00"/>
              </a:solidFill>
            </a:endParaRPr>
          </a:p>
        </p:txBody>
      </p:sp>
      <p:sp>
        <p:nvSpPr>
          <p:cNvPr id="12" name="TextBox 11"/>
          <p:cNvSpPr txBox="1"/>
          <p:nvPr/>
        </p:nvSpPr>
        <p:spPr>
          <a:xfrm>
            <a:off x="0" y="0"/>
            <a:ext cx="9144000" cy="400110"/>
          </a:xfrm>
          <a:prstGeom prst="rect">
            <a:avLst/>
          </a:prstGeom>
          <a:noFill/>
        </p:spPr>
        <p:txBody>
          <a:bodyPr wrap="square" rtlCol="0">
            <a:spAutoFit/>
          </a:bodyPr>
          <a:lstStyle/>
          <a:p>
            <a:r>
              <a:rPr lang="en-US" sz="2000" b="1" dirty="0" smtClean="0"/>
              <a:t>In fact winter was Very Wet !</a:t>
            </a:r>
            <a:endParaRPr lang="en-US" sz="2000" b="1" dirty="0"/>
          </a:p>
        </p:txBody>
      </p:sp>
    </p:spTree>
    <p:extLst>
      <p:ext uri="{BB962C8B-B14F-4D97-AF65-F5344CB8AC3E}">
        <p14:creationId xmlns:p14="http://schemas.microsoft.com/office/powerpoint/2010/main" val="26578017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2000" b="1" dirty="0" smtClean="0"/>
              <a:t>December-January: Very Wet</a:t>
            </a:r>
          </a:p>
          <a:p>
            <a:r>
              <a:rPr lang="en-US" sz="2000" b="1" dirty="0" smtClean="0"/>
              <a:t>February: Continued wet in Green, Great, part of Lower Colorado Basins</a:t>
            </a:r>
            <a:endParaRPr lang="en-US" sz="2000" b="1" dirty="0"/>
          </a:p>
        </p:txBody>
      </p:sp>
      <p:pic>
        <p:nvPicPr>
          <p:cNvPr id="4" name="Picture 3"/>
          <p:cNvPicPr>
            <a:picLocks noChangeAspect="1"/>
          </p:cNvPicPr>
          <p:nvPr/>
        </p:nvPicPr>
        <p:blipFill>
          <a:blip r:embed="rId3"/>
          <a:stretch>
            <a:fillRect/>
          </a:stretch>
        </p:blipFill>
        <p:spPr>
          <a:xfrm>
            <a:off x="0" y="1803399"/>
            <a:ext cx="3003549" cy="4004733"/>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3086099" y="1803399"/>
            <a:ext cx="3003550" cy="4004733"/>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6140451" y="1803399"/>
            <a:ext cx="3003549" cy="4004733"/>
          </a:xfrm>
          <a:prstGeom prst="rect">
            <a:avLst/>
          </a:prstGeom>
          <a:ln>
            <a:solidFill>
              <a:schemeClr val="tx1"/>
            </a:solidFill>
          </a:ln>
        </p:spPr>
      </p:pic>
      <p:sp>
        <p:nvSpPr>
          <p:cNvPr id="5" name="TextBox 4"/>
          <p:cNvSpPr txBox="1"/>
          <p:nvPr/>
        </p:nvSpPr>
        <p:spPr>
          <a:xfrm>
            <a:off x="721360" y="1422400"/>
            <a:ext cx="1849120" cy="338554"/>
          </a:xfrm>
          <a:prstGeom prst="rect">
            <a:avLst/>
          </a:prstGeom>
          <a:noFill/>
        </p:spPr>
        <p:txBody>
          <a:bodyPr wrap="square" rtlCol="0">
            <a:spAutoFit/>
          </a:bodyPr>
          <a:lstStyle/>
          <a:p>
            <a:r>
              <a:rPr lang="en-US" sz="1600" dirty="0" smtClean="0"/>
              <a:t>December 2016</a:t>
            </a:r>
            <a:endParaRPr lang="en-US" sz="1600" dirty="0"/>
          </a:p>
        </p:txBody>
      </p:sp>
      <p:sp>
        <p:nvSpPr>
          <p:cNvPr id="8" name="TextBox 7"/>
          <p:cNvSpPr txBox="1"/>
          <p:nvPr/>
        </p:nvSpPr>
        <p:spPr>
          <a:xfrm>
            <a:off x="3728720" y="1464845"/>
            <a:ext cx="1849120" cy="338554"/>
          </a:xfrm>
          <a:prstGeom prst="rect">
            <a:avLst/>
          </a:prstGeom>
          <a:noFill/>
        </p:spPr>
        <p:txBody>
          <a:bodyPr wrap="square" rtlCol="0">
            <a:spAutoFit/>
          </a:bodyPr>
          <a:lstStyle/>
          <a:p>
            <a:r>
              <a:rPr lang="en-US" sz="1600" dirty="0" smtClean="0"/>
              <a:t>January 2017</a:t>
            </a:r>
            <a:endParaRPr lang="en-US" sz="1600" dirty="0"/>
          </a:p>
        </p:txBody>
      </p:sp>
      <p:sp>
        <p:nvSpPr>
          <p:cNvPr id="9" name="TextBox 8"/>
          <p:cNvSpPr txBox="1"/>
          <p:nvPr/>
        </p:nvSpPr>
        <p:spPr>
          <a:xfrm>
            <a:off x="6736080" y="1464845"/>
            <a:ext cx="1849120" cy="338554"/>
          </a:xfrm>
          <a:prstGeom prst="rect">
            <a:avLst/>
          </a:prstGeom>
          <a:noFill/>
        </p:spPr>
        <p:txBody>
          <a:bodyPr wrap="square" rtlCol="0">
            <a:spAutoFit/>
          </a:bodyPr>
          <a:lstStyle/>
          <a:p>
            <a:r>
              <a:rPr lang="en-US" sz="1600" dirty="0" smtClean="0"/>
              <a:t>February 2017</a:t>
            </a:r>
            <a:endParaRPr lang="en-US" sz="1600" dirty="0"/>
          </a:p>
        </p:txBody>
      </p:sp>
    </p:spTree>
    <p:extLst>
      <p:ext uri="{BB962C8B-B14F-4D97-AF65-F5344CB8AC3E}">
        <p14:creationId xmlns:p14="http://schemas.microsoft.com/office/powerpoint/2010/main" val="41282235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non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7921</TotalTime>
  <Words>3237</Words>
  <Application>Microsoft Macintosh PowerPoint</Application>
  <PresentationFormat>On-screen Show (4:3)</PresentationFormat>
  <Paragraphs>557</Paragraphs>
  <Slides>54</Slides>
  <Notes>14</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simple-light-2</vt:lpstr>
      <vt:lpstr>1_simple-light-2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 Elevation Snowmelt in March/April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Forecast/Runoff Impacts</vt:lpstr>
      <vt:lpstr>Forecast Evolution Plot: Fontenelle Reservoir Inflow</vt:lpstr>
      <vt:lpstr>Forecast Evolution Plot: Flaming Gorge Inflow</vt:lpstr>
      <vt:lpstr>Forecast Evolution Plot: Yampa River-Maybell</vt:lpstr>
      <vt:lpstr>Forecast Evolution Plot: Duchesne River-Tabiona</vt:lpstr>
      <vt:lpstr>Forecast Verification: Fontenelle and Flaming Gorge Inflows</vt:lpstr>
      <vt:lpstr> </vt:lpstr>
      <vt:lpstr>2017 Forecast / Runoff Impacts</vt:lpstr>
      <vt:lpstr>PowerPoint Presentation</vt:lpstr>
      <vt:lpstr>PowerPoint Presentation</vt:lpstr>
      <vt:lpstr>PowerPoint Presentation</vt:lpstr>
      <vt:lpstr>2017 Forecast/Runoff Impacts</vt:lpstr>
      <vt:lpstr>Forecast Evolution Plot: Blue Mesa Inflow</vt:lpstr>
      <vt:lpstr>Forecast Evolution Plot: McPhee Reservoir Inflow</vt:lpstr>
      <vt:lpstr>Forecast Evolution Plot: Vallecito Reservoir Inflow</vt:lpstr>
      <vt:lpstr>Forecast Evolution Plot: Navajo Reservoir Inflow</vt:lpstr>
      <vt:lpstr>PowerPoint Presentation</vt:lpstr>
      <vt:lpstr>2017 Forecast/Runoff Impacts</vt:lpstr>
      <vt:lpstr>PowerPoint Presentation</vt:lpstr>
      <vt:lpstr>PowerPoint Presentation</vt:lpstr>
      <vt:lpstr>PowerPoint Presentation</vt:lpstr>
      <vt:lpstr>PowerPoint Presentation</vt:lpstr>
      <vt:lpstr>2017 Forecast / Runoff Impacts</vt:lpstr>
      <vt:lpstr>PowerPoint Presentation</vt:lpstr>
      <vt:lpstr>PowerPoint Presentation</vt:lpstr>
      <vt:lpstr>Upper Green Snow (Modeled May –July) – Late Melt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Yampa Rivers: Current Conditions and Forecasts</dc:title>
  <dc:creator>Ashley Nielson</dc:creator>
  <cp:lastModifiedBy>Greg Smith</cp:lastModifiedBy>
  <cp:revision>389</cp:revision>
  <cp:lastPrinted>2016-03-22T21:58:44Z</cp:lastPrinted>
  <dcterms:created xsi:type="dcterms:W3CDTF">2016-03-21T16:56:06Z</dcterms:created>
  <dcterms:modified xsi:type="dcterms:W3CDTF">2017-11-14T19:22:17Z</dcterms:modified>
</cp:coreProperties>
</file>