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7" r:id="rId2"/>
    <p:sldId id="322" r:id="rId3"/>
    <p:sldId id="321" r:id="rId4"/>
    <p:sldId id="271" r:id="rId5"/>
    <p:sldId id="270" r:id="rId6"/>
    <p:sldId id="286" r:id="rId7"/>
    <p:sldId id="278" r:id="rId8"/>
    <p:sldId id="323" r:id="rId9"/>
    <p:sldId id="280" r:id="rId10"/>
    <p:sldId id="281" r:id="rId11"/>
    <p:sldId id="312" r:id="rId12"/>
    <p:sldId id="311" r:id="rId13"/>
    <p:sldId id="313" r:id="rId14"/>
    <p:sldId id="316" r:id="rId15"/>
    <p:sldId id="317" r:id="rId16"/>
    <p:sldId id="268" r:id="rId17"/>
    <p:sldId id="288"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5" r:id="rId37"/>
    <p:sldId id="310" r:id="rId38"/>
    <p:sldId id="289" r:id="rId39"/>
    <p:sldId id="320" r:id="rId40"/>
    <p:sldId id="284" r:id="rId41"/>
    <p:sldId id="285" r:id="rId42"/>
    <p:sldId id="262"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970340" y="0"/>
            <a:ext cx="3038475" cy="465138"/>
          </a:xfrm>
          <a:prstGeom prst="rect">
            <a:avLst/>
          </a:prstGeom>
        </p:spPr>
        <p:txBody>
          <a:bodyPr vert="horz" lIns="91413" tIns="45706" rIns="91413" bIns="45706" rtlCol="0"/>
          <a:lstStyle>
            <a:lvl1pPr algn="r">
              <a:defRPr sz="1200"/>
            </a:lvl1pPr>
          </a:lstStyle>
          <a:p>
            <a:fld id="{D69F2AEE-69E0-4EBF-B3D9-8F2BDE3EEBB0}" type="datetimeFigureOut">
              <a:rPr lang="en-US" smtClean="0"/>
              <a:pPr/>
              <a:t>11/8/2011</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13" tIns="45706" rIns="91413" bIns="45706" rtlCol="0" anchor="b"/>
          <a:lstStyle>
            <a:lvl1pPr algn="r">
              <a:defRPr sz="1200"/>
            </a:lvl1pPr>
          </a:lstStyle>
          <a:p>
            <a:fld id="{8D112362-01C4-4E1B-BFDB-C6EA28E5572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7DC1C-5BE9-43BD-A683-AEB7B076F693}"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7DC1C-5BE9-43BD-A683-AEB7B076F693}"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7DC1C-5BE9-43BD-A683-AEB7B076F693}"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7DC1C-5BE9-43BD-A683-AEB7B076F693}"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7DC1C-5BE9-43BD-A683-AEB7B076F693}" type="datetimeFigureOut">
              <a:rPr lang="en-US" smtClean="0"/>
              <a:pPr/>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7DC1C-5BE9-43BD-A683-AEB7B076F693}"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7DC1C-5BE9-43BD-A683-AEB7B076F693}" type="datetimeFigureOut">
              <a:rPr lang="en-US" smtClean="0"/>
              <a:pPr/>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7DC1C-5BE9-43BD-A683-AEB7B076F693}" type="datetimeFigureOut">
              <a:rPr lang="en-US" smtClean="0"/>
              <a:pPr/>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7DC1C-5BE9-43BD-A683-AEB7B076F693}" type="datetimeFigureOut">
              <a:rPr lang="en-US" smtClean="0"/>
              <a:pPr/>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7DC1C-5BE9-43BD-A683-AEB7B076F693}"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7DC1C-5BE9-43BD-A683-AEB7B076F693}" type="datetimeFigureOut">
              <a:rPr lang="en-US" smtClean="0"/>
              <a:pPr/>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101B3-E552-483B-848F-F6C6DFD31F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7DC1C-5BE9-43BD-A683-AEB7B076F693}" type="datetimeFigureOut">
              <a:rPr lang="en-US" smtClean="0"/>
              <a:pPr/>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101B3-E552-483B-848F-F6C6DFD31F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file:///\\ibr4gjofp002\USERS$\EKnight\Rivers\Gunnison\SpringPeak11.xlsx!Chart1"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file:///\\IBR4GJOFP002\Team$\WRG\WaterLib\AU_Meeting\mtg110818.xlsx!decaprflows"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file:///\\IBR4GJOFP002\Team$\WRG\WaterLib\AU_Meeting\mtg110818.xlsx!AU4cas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file:///\\IBR4GJOFP002\Team$\WRG\WaterLib\AU_Meeting\mtg110818.xlsx!BMinflowXceed"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file:///\\ibr4gjofp002\USERS$\EKnight\Snow\UpperGunnBasin.xlsm!Chart2"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file:///\\ibr4gjofp002\USERS$\EKnight\Rivers\Gunnison\SpringPeak11.xlsx!Chart2"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165139" y="511175"/>
            <a:ext cx="4770858" cy="1815882"/>
          </a:xfrm>
          <a:prstGeom prst="rect">
            <a:avLst/>
          </a:prstGeom>
          <a:noFill/>
          <a:ln w="9525">
            <a:noFill/>
            <a:miter lim="800000"/>
            <a:headEnd/>
            <a:tailEnd/>
          </a:ln>
          <a:effectLst/>
        </p:spPr>
        <p:txBody>
          <a:bodyPr wrap="none">
            <a:spAutoFit/>
          </a:bodyPr>
          <a:lstStyle/>
          <a:p>
            <a:pPr algn="ctr"/>
            <a:r>
              <a:rPr lang="en-US" sz="4400" b="1" dirty="0">
                <a:solidFill>
                  <a:srgbClr val="DDDDDD"/>
                </a:solidFill>
                <a:effectLst>
                  <a:outerShdw blurRad="38100" dist="38100" dir="2700000" algn="tl">
                    <a:srgbClr val="C0C0C0"/>
                  </a:outerShdw>
                </a:effectLst>
              </a:rPr>
              <a:t>Aspinall </a:t>
            </a:r>
            <a:r>
              <a:rPr lang="en-US" sz="4400" b="1" dirty="0" smtClean="0">
                <a:solidFill>
                  <a:srgbClr val="DDDDDD"/>
                </a:solidFill>
                <a:effectLst>
                  <a:outerShdw blurRad="38100" dist="38100" dir="2700000" algn="tl">
                    <a:srgbClr val="C0C0C0"/>
                  </a:outerShdw>
                </a:effectLst>
              </a:rPr>
              <a:t>Operations</a:t>
            </a:r>
            <a:endParaRPr lang="en-US" sz="4400" b="1" dirty="0">
              <a:solidFill>
                <a:srgbClr val="DDDDDD"/>
              </a:solidFill>
              <a:effectLst>
                <a:outerShdw blurRad="38100" dist="38100" dir="2700000" algn="tl">
                  <a:srgbClr val="C0C0C0"/>
                </a:outerShdw>
              </a:effectLst>
            </a:endParaRPr>
          </a:p>
          <a:p>
            <a:pPr algn="ctr"/>
            <a:endParaRPr lang="en-US" sz="2400" b="1" dirty="0">
              <a:solidFill>
                <a:srgbClr val="DDDDDD"/>
              </a:solidFill>
            </a:endParaRPr>
          </a:p>
          <a:p>
            <a:pPr algn="ctr"/>
            <a:r>
              <a:rPr lang="en-US" sz="4400" b="1" dirty="0" smtClean="0">
                <a:solidFill>
                  <a:srgbClr val="DDDDDD"/>
                </a:solidFill>
              </a:rPr>
              <a:t>2011</a:t>
            </a:r>
            <a:endParaRPr lang="en-US" sz="4400" b="1" dirty="0">
              <a:solidFill>
                <a:srgbClr val="DDDDDD"/>
              </a:solidFill>
            </a:endParaRPr>
          </a:p>
        </p:txBody>
      </p:sp>
      <p:pic>
        <p:nvPicPr>
          <p:cNvPr id="70659" name="Picture 3" descr="BlueMesaDam"/>
          <p:cNvPicPr>
            <a:picLocks noChangeAspect="1" noChangeArrowheads="1"/>
          </p:cNvPicPr>
          <p:nvPr/>
        </p:nvPicPr>
        <p:blipFill>
          <a:blip r:embed="rId2" cstate="print"/>
          <a:srcRect/>
          <a:stretch>
            <a:fillRect/>
          </a:stretch>
        </p:blipFill>
        <p:spPr bwMode="auto">
          <a:xfrm>
            <a:off x="3200400" y="2514600"/>
            <a:ext cx="2741613" cy="2251075"/>
          </a:xfrm>
          <a:prstGeom prst="rect">
            <a:avLst/>
          </a:prstGeom>
          <a:noFill/>
        </p:spPr>
      </p:pic>
      <p:pic>
        <p:nvPicPr>
          <p:cNvPr id="70660" name="Picture 4" descr="crystal spilling"/>
          <p:cNvPicPr>
            <a:picLocks noChangeAspect="1" noChangeArrowheads="1"/>
          </p:cNvPicPr>
          <p:nvPr/>
        </p:nvPicPr>
        <p:blipFill>
          <a:blip r:embed="rId3" cstate="print"/>
          <a:srcRect/>
          <a:stretch>
            <a:fillRect/>
          </a:stretch>
        </p:blipFill>
        <p:spPr bwMode="auto">
          <a:xfrm>
            <a:off x="6705600" y="3505200"/>
            <a:ext cx="1828800" cy="2781300"/>
          </a:xfrm>
          <a:prstGeom prst="rect">
            <a:avLst/>
          </a:prstGeom>
          <a:noFill/>
        </p:spPr>
      </p:pic>
      <p:pic>
        <p:nvPicPr>
          <p:cNvPr id="70661" name="Picture 5" descr="Morrowpt2"/>
          <p:cNvPicPr>
            <a:picLocks noChangeAspect="1" noChangeArrowheads="1"/>
          </p:cNvPicPr>
          <p:nvPr/>
        </p:nvPicPr>
        <p:blipFill>
          <a:blip r:embed="rId4" cstate="print"/>
          <a:srcRect/>
          <a:stretch>
            <a:fillRect/>
          </a:stretch>
        </p:blipFill>
        <p:spPr bwMode="auto">
          <a:xfrm>
            <a:off x="685800" y="3505200"/>
            <a:ext cx="1828800" cy="2744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5" name="Object 3"/>
          <p:cNvGraphicFramePr>
            <a:graphicFrameLocks noChangeAspect="1"/>
          </p:cNvGraphicFramePr>
          <p:nvPr/>
        </p:nvGraphicFramePr>
        <p:xfrm>
          <a:off x="0" y="0"/>
          <a:ext cx="9143999" cy="6253251"/>
        </p:xfrm>
        <a:graphic>
          <a:graphicData uri="http://schemas.openxmlformats.org/presentationml/2006/ole">
            <p:oleObj spid="_x0000_s38915" name="Chart" r:id="rId3" imgW="8677367" imgH="5934039" progId="Excel.Chart.8">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068.jpg"/>
          <p:cNvPicPr>
            <a:picLocks noChangeAspect="1"/>
          </p:cNvPicPr>
          <p:nvPr/>
        </p:nvPicPr>
        <p:blipFill>
          <a:blip r:embed="rId2" cstate="print"/>
          <a:stretch>
            <a:fillRect/>
          </a:stretch>
        </p:blipFill>
        <p:spPr>
          <a:xfrm>
            <a:off x="381000" y="0"/>
            <a:ext cx="8382000" cy="6286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053.jpg"/>
          <p:cNvPicPr>
            <a:picLocks noChangeAspect="1"/>
          </p:cNvPicPr>
          <p:nvPr/>
        </p:nvPicPr>
        <p:blipFill>
          <a:blip r:embed="rId2" cstate="print"/>
          <a:stretch>
            <a:fillRect/>
          </a:stretch>
        </p:blipFill>
        <p:spPr>
          <a:xfrm>
            <a:off x="381000" y="0"/>
            <a:ext cx="8382000" cy="6286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DSCN0075.jpg"/>
          <p:cNvPicPr>
            <a:picLocks noChangeAspect="1"/>
          </p:cNvPicPr>
          <p:nvPr/>
        </p:nvPicPr>
        <p:blipFill>
          <a:blip r:embed="rId2" cstate="print"/>
          <a:stretch>
            <a:fillRect/>
          </a:stretch>
        </p:blipFill>
        <p:spPr>
          <a:xfrm>
            <a:off x="381000" y="0"/>
            <a:ext cx="8382000" cy="62865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0045.jpg"/>
          <p:cNvPicPr>
            <a:picLocks noChangeAspect="1"/>
          </p:cNvPicPr>
          <p:nvPr/>
        </p:nvPicPr>
        <p:blipFill>
          <a:blip r:embed="rId2" cstate="print"/>
          <a:stretch>
            <a:fillRect/>
          </a:stretch>
        </p:blipFill>
        <p:spPr>
          <a:xfrm>
            <a:off x="381000" y="0"/>
            <a:ext cx="8305800" cy="62293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DSCN0037.jpg"/>
          <p:cNvPicPr>
            <a:picLocks noChangeAspect="1"/>
          </p:cNvPicPr>
          <p:nvPr/>
        </p:nvPicPr>
        <p:blipFill>
          <a:blip r:embed="rId2" cstate="print"/>
          <a:srcRect l="22100" r="13652" b="18937"/>
          <a:stretch>
            <a:fillRect/>
          </a:stretch>
        </p:blipFill>
        <p:spPr>
          <a:xfrm>
            <a:off x="996287" y="0"/>
            <a:ext cx="7137779" cy="6289489"/>
          </a:xfrm>
          <a:prstGeom prst="rect">
            <a:avLst/>
          </a:prstGeom>
        </p:spPr>
      </p:pic>
      <p:sp>
        <p:nvSpPr>
          <p:cNvPr id="3" name="Oval Callout 2"/>
          <p:cNvSpPr/>
          <p:nvPr/>
        </p:nvSpPr>
        <p:spPr>
          <a:xfrm>
            <a:off x="2811439" y="2210937"/>
            <a:ext cx="2047164" cy="968991"/>
          </a:xfrm>
          <a:prstGeom prst="wedgeEllipseCallou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lumMod val="75000"/>
                  </a:schemeClr>
                </a:solidFill>
              </a:rPr>
              <a:t>I’m safe and dry!!</a:t>
            </a:r>
            <a:endParaRPr lang="en-US" sz="2400" b="1" dirty="0">
              <a:solidFill>
                <a:schemeClr val="accent2">
                  <a:lumMod val="75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nvGraphicFramePr>
        <p:xfrm>
          <a:off x="0" y="0"/>
          <a:ext cx="9143999" cy="6253251"/>
        </p:xfrm>
        <a:graphic>
          <a:graphicData uri="http://schemas.openxmlformats.org/presentationml/2006/ole">
            <p:oleObj spid="_x0000_s6147" name="Chart" r:id="rId3" imgW="8677367" imgH="5934039" progId="Excel.Chart.8">
              <p:link updateAutomatic="1"/>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rcRect l="4727" r="4727"/>
          <a:stretch>
            <a:fillRect/>
          </a:stretch>
        </p:blipFill>
        <p:spPr>
          <a:xfrm>
            <a:off x="609600" y="1752600"/>
            <a:ext cx="8229600" cy="4525963"/>
          </a:xfrm>
        </p:spPr>
      </p:pic>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17</a:t>
            </a:fld>
            <a:endParaRPr lang="en-US"/>
          </a:p>
        </p:txBody>
      </p:sp>
      <p:sp>
        <p:nvSpPr>
          <p:cNvPr id="6" name="TextBox 5"/>
          <p:cNvSpPr txBox="1"/>
          <p:nvPr/>
        </p:nvSpPr>
        <p:spPr>
          <a:xfrm rot="16200000">
            <a:off x="-1574512" y="3631913"/>
            <a:ext cx="3733800" cy="584775"/>
          </a:xfrm>
          <a:prstGeom prst="rect">
            <a:avLst/>
          </a:prstGeom>
          <a:noFill/>
        </p:spPr>
        <p:txBody>
          <a:bodyPr wrap="square" rtlCol="0">
            <a:spAutoFit/>
          </a:bodyPr>
          <a:lstStyle/>
          <a:p>
            <a:pPr algn="ctr"/>
            <a:r>
              <a:rPr lang="en-US" sz="3200" dirty="0" smtClean="0">
                <a:solidFill>
                  <a:schemeClr val="bg1"/>
                </a:solidFill>
              </a:rPr>
              <a:t>Blue Mesa Inflow</a:t>
            </a:r>
            <a:endParaRPr lang="en-US" sz="3200" dirty="0">
              <a:solidFill>
                <a:schemeClr val="bg1"/>
              </a:solidFill>
            </a:endParaRPr>
          </a:p>
        </p:txBody>
      </p:sp>
      <p:sp>
        <p:nvSpPr>
          <p:cNvPr id="7" name="Title 1"/>
          <p:cNvSpPr>
            <a:spLocks noGrp="1"/>
          </p:cNvSpPr>
          <p:nvPr>
            <p:ph type="title"/>
          </p:nvPr>
        </p:nvSpPr>
        <p:spPr>
          <a:xfrm>
            <a:off x="457200" y="228600"/>
            <a:ext cx="8229600" cy="1143000"/>
          </a:xfrm>
        </p:spPr>
        <p:txBody>
          <a:bodyPr>
            <a:noAutofit/>
          </a:bodyPr>
          <a:lstStyle/>
          <a:p>
            <a:r>
              <a:rPr lang="en-US" sz="2400" dirty="0" smtClean="0">
                <a:solidFill>
                  <a:schemeClr val="bg1"/>
                </a:solidFill>
              </a:rPr>
              <a:t>Given the amount of rainfall in the upper Gunnison Basin in early July , why did the CBRFC daily </a:t>
            </a:r>
            <a:r>
              <a:rPr lang="en-US" sz="2400" dirty="0">
                <a:solidFill>
                  <a:schemeClr val="bg1"/>
                </a:solidFill>
              </a:rPr>
              <a:t>model </a:t>
            </a:r>
            <a:r>
              <a:rPr lang="en-US" sz="2400" dirty="0" smtClean="0">
                <a:solidFill>
                  <a:schemeClr val="bg1"/>
                </a:solidFill>
              </a:rPr>
              <a:t>under-forecast </a:t>
            </a:r>
            <a:r>
              <a:rPr lang="en-US" sz="2400" dirty="0">
                <a:solidFill>
                  <a:schemeClr val="bg1"/>
                </a:solidFill>
              </a:rPr>
              <a:t>inflows </a:t>
            </a:r>
            <a:r>
              <a:rPr lang="en-US" sz="2400" dirty="0" smtClean="0">
                <a:solidFill>
                  <a:schemeClr val="bg1"/>
                </a:solidFill>
              </a:rPr>
              <a:t>to Blue Mesa Reservoir for the first 2 weeks of July?</a:t>
            </a:r>
            <a:endParaRPr lang="en-US" sz="2400" dirty="0">
              <a:solidFill>
                <a:schemeClr val="bg1"/>
              </a:solidFill>
            </a:endParaRPr>
          </a:p>
        </p:txBody>
      </p:sp>
    </p:spTree>
    <p:extLst>
      <p:ext uri="{BB962C8B-B14F-4D97-AF65-F5344CB8AC3E}">
        <p14:creationId xmlns:p14="http://schemas.microsoft.com/office/powerpoint/2010/main" xmlns="" val="507407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1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8024884"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2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7656395"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024884" y="233490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nnison Basin_Fig_1.jpg"/>
          <p:cNvPicPr>
            <a:picLocks noChangeAspect="1"/>
          </p:cNvPicPr>
          <p:nvPr/>
        </p:nvPicPr>
        <p:blipFill>
          <a:blip r:embed="rId2" cstate="print"/>
          <a:stretch>
            <a:fillRect/>
          </a:stretch>
        </p:blipFill>
        <p:spPr>
          <a:xfrm>
            <a:off x="574940" y="268941"/>
            <a:ext cx="7758160" cy="59167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3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7287905"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656394" y="232125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011236" y="243043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4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6933064"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7301553" y="233490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670043" y="241679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11236" y="255326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5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6578222"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933063" y="232125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287905" y="243043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56395" y="255326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024884" y="263515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6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6223380"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578222" y="233490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933064" y="241679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87905" y="255326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56395" y="264880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38532" y="253962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7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5854890" y="20210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209732" y="222572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578221" y="233490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33063" y="245773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287906" y="255326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42747" y="245773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24884" y="253962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8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5500048" y="169346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841243" y="193911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196085"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64574" y="215748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46711" y="229396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7906" y="217113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42747" y="226666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38532" y="210289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29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5117912" y="152968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472753" y="178899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841242" y="192547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09732" y="204830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78222" y="217113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3063" y="20210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87905" y="213018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42747" y="200735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24884"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630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4763070" y="152968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117911" y="181629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86401" y="192547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54891"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09732" y="215748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78222" y="206194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3064" y="21574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87905" y="199371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56395" y="20210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1236" y="208924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111.png"/>
          <p:cNvPicPr>
            <a:picLocks noChangeAspect="1"/>
          </p:cNvPicPr>
          <p:nvPr/>
        </p:nvPicPr>
        <p:blipFill>
          <a:blip r:embed="rId2" cstate="print"/>
          <a:stretch>
            <a:fillRect/>
          </a:stretch>
        </p:blipFill>
        <p:spPr>
          <a:xfrm>
            <a:off x="0" y="0"/>
            <a:ext cx="9144000" cy="6096000"/>
          </a:xfrm>
          <a:prstGeom prst="rect">
            <a:avLst/>
          </a:prstGeom>
        </p:spPr>
      </p:pic>
      <p:cxnSp>
        <p:nvCxnSpPr>
          <p:cNvPr id="4" name="Straight Connector 3"/>
          <p:cNvCxnSpPr/>
          <p:nvPr/>
        </p:nvCxnSpPr>
        <p:spPr>
          <a:xfrm>
            <a:off x="4763069" y="181629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43501" y="192547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492941"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6832" y="215748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06747" y="206194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80639" y="21574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45005" y="199371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294445" y="20210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58811" y="208924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29575" y="21734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211.png"/>
          <p:cNvPicPr>
            <a:picLocks noChangeAspect="1"/>
          </p:cNvPicPr>
          <p:nvPr/>
        </p:nvPicPr>
        <p:blipFill>
          <a:blip r:embed="rId2" cstate="print"/>
          <a:stretch>
            <a:fillRect/>
          </a:stretch>
        </p:blipFill>
        <p:spPr>
          <a:xfrm>
            <a:off x="0" y="0"/>
            <a:ext cx="9144000" cy="6096000"/>
          </a:xfrm>
          <a:prstGeom prst="rect">
            <a:avLst/>
          </a:prstGeom>
        </p:spPr>
      </p:pic>
      <p:cxnSp>
        <p:nvCxnSpPr>
          <p:cNvPr id="5" name="Straight Connector 4"/>
          <p:cNvCxnSpPr/>
          <p:nvPr/>
        </p:nvCxnSpPr>
        <p:spPr>
          <a:xfrm>
            <a:off x="4791076" y="192547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140516"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95357" y="216700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63847" y="206194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09164" y="21574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92580" y="199371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961070" y="202100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06386" y="208924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58811" y="218477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27300" y="211654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Operational Considerations</a:t>
            </a:r>
            <a:endParaRPr lang="en-US" b="1" dirty="0">
              <a:solidFill>
                <a:schemeClr val="bg1"/>
              </a:solidFill>
            </a:endParaRPr>
          </a:p>
        </p:txBody>
      </p:sp>
      <p:sp>
        <p:nvSpPr>
          <p:cNvPr id="3" name="Content Placeholder 2"/>
          <p:cNvSpPr>
            <a:spLocks noGrp="1"/>
          </p:cNvSpPr>
          <p:nvPr>
            <p:ph idx="1"/>
          </p:nvPr>
        </p:nvSpPr>
        <p:spPr>
          <a:xfrm>
            <a:off x="510989" y="1259541"/>
            <a:ext cx="8229600" cy="4525963"/>
          </a:xfrm>
        </p:spPr>
        <p:txBody>
          <a:bodyPr>
            <a:normAutofit lnSpcReduction="10000"/>
          </a:bodyPr>
          <a:lstStyle/>
          <a:p>
            <a:r>
              <a:rPr lang="en-US" dirty="0" smtClean="0">
                <a:solidFill>
                  <a:schemeClr val="bg1"/>
                </a:solidFill>
              </a:rPr>
              <a:t>Aspinall Unit Purposes</a:t>
            </a:r>
          </a:p>
          <a:p>
            <a:pPr lvl="1"/>
            <a:r>
              <a:rPr lang="en-US" dirty="0" smtClean="0">
                <a:solidFill>
                  <a:schemeClr val="bg1"/>
                </a:solidFill>
              </a:rPr>
              <a:t>Water storage / Compact Development</a:t>
            </a:r>
          </a:p>
          <a:p>
            <a:pPr lvl="1"/>
            <a:r>
              <a:rPr lang="en-US" dirty="0" smtClean="0">
                <a:solidFill>
                  <a:schemeClr val="bg1"/>
                </a:solidFill>
              </a:rPr>
              <a:t>Power Production</a:t>
            </a:r>
          </a:p>
          <a:p>
            <a:pPr lvl="1"/>
            <a:r>
              <a:rPr lang="en-US" dirty="0" smtClean="0">
                <a:solidFill>
                  <a:schemeClr val="bg1"/>
                </a:solidFill>
              </a:rPr>
              <a:t>Flood Control</a:t>
            </a:r>
          </a:p>
          <a:p>
            <a:r>
              <a:rPr lang="en-US" dirty="0" smtClean="0">
                <a:solidFill>
                  <a:schemeClr val="bg1"/>
                </a:solidFill>
              </a:rPr>
              <a:t>Downstream Flow Requirements - including Senior Water Rights, timing side-inflows</a:t>
            </a:r>
          </a:p>
          <a:p>
            <a:r>
              <a:rPr lang="en-US" dirty="0" smtClean="0">
                <a:solidFill>
                  <a:schemeClr val="bg1"/>
                </a:solidFill>
              </a:rPr>
              <a:t>Target Elevations</a:t>
            </a:r>
          </a:p>
          <a:p>
            <a:r>
              <a:rPr lang="en-US" dirty="0" smtClean="0">
                <a:solidFill>
                  <a:schemeClr val="bg1"/>
                </a:solidFill>
              </a:rPr>
              <a:t>Future ESA  flow targets</a:t>
            </a:r>
          </a:p>
          <a:p>
            <a:r>
              <a:rPr lang="en-US" dirty="0" smtClean="0">
                <a:solidFill>
                  <a:schemeClr val="bg1"/>
                </a:solidFill>
              </a:rPr>
              <a:t>Other -  Including Recreation and Safety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311.png"/>
          <p:cNvPicPr>
            <a:picLocks noChangeAspect="1"/>
          </p:cNvPicPr>
          <p:nvPr/>
        </p:nvPicPr>
        <p:blipFill>
          <a:blip r:embed="rId2" cstate="print"/>
          <a:stretch>
            <a:fillRect/>
          </a:stretch>
        </p:blipFill>
        <p:spPr>
          <a:xfrm>
            <a:off x="0" y="0"/>
            <a:ext cx="9144000" cy="6096000"/>
          </a:xfrm>
          <a:prstGeom prst="rect">
            <a:avLst/>
          </a:prstGeom>
        </p:spPr>
      </p:pic>
      <p:cxnSp>
        <p:nvCxnSpPr>
          <p:cNvPr id="6" name="Straight Connector 5"/>
          <p:cNvCxnSpPr/>
          <p:nvPr/>
        </p:nvCxnSpPr>
        <p:spPr>
          <a:xfrm>
            <a:off x="4759516" y="20346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2932" y="215748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01897" y="206194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56739" y="21574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221105" y="200323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580070" y="203053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53961" y="209877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90322" y="218477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58811" y="211654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015928" y="21870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411.png"/>
          <p:cNvPicPr>
            <a:picLocks noChangeAspect="1"/>
          </p:cNvPicPr>
          <p:nvPr/>
        </p:nvPicPr>
        <p:blipFill>
          <a:blip r:embed="rId2" cstate="print"/>
          <a:stretch>
            <a:fillRect/>
          </a:stretch>
        </p:blipFill>
        <p:spPr>
          <a:xfrm>
            <a:off x="0" y="0"/>
            <a:ext cx="9144000" cy="6096000"/>
          </a:xfrm>
          <a:prstGeom prst="rect">
            <a:avLst/>
          </a:prstGeom>
        </p:spPr>
      </p:pic>
      <p:cxnSp>
        <p:nvCxnSpPr>
          <p:cNvPr id="7" name="Straight Connector 6"/>
          <p:cNvCxnSpPr/>
          <p:nvPr/>
        </p:nvCxnSpPr>
        <p:spPr>
          <a:xfrm>
            <a:off x="4771457" y="215748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9472" y="206194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504314" y="21574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59155" y="200323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18120" y="204005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82486" y="207972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35480" y="218477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03969" y="211654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61086" y="218705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04555" y="210744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511.png"/>
          <p:cNvPicPr>
            <a:picLocks noChangeAspect="1"/>
          </p:cNvPicPr>
          <p:nvPr/>
        </p:nvPicPr>
        <p:blipFill>
          <a:blip r:embed="rId2" cstate="print"/>
          <a:stretch>
            <a:fillRect/>
          </a:stretch>
        </p:blipFill>
        <p:spPr>
          <a:xfrm>
            <a:off x="0" y="0"/>
            <a:ext cx="9144000" cy="6096000"/>
          </a:xfrm>
          <a:prstGeom prst="rect">
            <a:avLst/>
          </a:prstGeom>
        </p:spPr>
      </p:pic>
      <p:cxnSp>
        <p:nvCxnSpPr>
          <p:cNvPr id="13" name="Straight Connector 12"/>
          <p:cNvCxnSpPr/>
          <p:nvPr/>
        </p:nvCxnSpPr>
        <p:spPr>
          <a:xfrm>
            <a:off x="4767334" y="192959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22176" y="203877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04313" y="186135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45506" y="190229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13997" y="197053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84761" y="208199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39603" y="201375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94445" y="205469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62935" y="198646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031423" y="260061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6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4767335" y="188865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122175" y="169758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90665" y="173852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45507" y="177947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13996" y="191594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68838" y="182041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7328" y="188865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292170" y="179311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60660" y="250280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31424" y="269614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711.png"/>
          <p:cNvPicPr>
            <a:picLocks noChangeAspect="1"/>
          </p:cNvPicPr>
          <p:nvPr/>
        </p:nvPicPr>
        <p:blipFill>
          <a:blip r:embed="rId2" cstate="print"/>
          <a:stretch>
            <a:fillRect/>
          </a:stretch>
        </p:blipFill>
        <p:spPr>
          <a:xfrm>
            <a:off x="0" y="0"/>
            <a:ext cx="9144000" cy="6096000"/>
          </a:xfrm>
          <a:prstGeom prst="rect">
            <a:avLst/>
          </a:prstGeom>
        </p:spPr>
      </p:pic>
      <p:cxnSp>
        <p:nvCxnSpPr>
          <p:cNvPr id="3" name="Straight Connector 2"/>
          <p:cNvCxnSpPr/>
          <p:nvPr/>
        </p:nvCxnSpPr>
        <p:spPr>
          <a:xfrm>
            <a:off x="4767334" y="168393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122176" y="171123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490665" y="176582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59154" y="188865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213996" y="179311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82486" y="186135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37328" y="176582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05818" y="247550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47012" y="2707516"/>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15502" y="2816698"/>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BM070811.png"/>
          <p:cNvPicPr>
            <a:picLocks noChangeAspect="1"/>
          </p:cNvPicPr>
          <p:nvPr/>
        </p:nvPicPr>
        <p:blipFill>
          <a:blip r:embed="rId2" cstate="print"/>
          <a:stretch>
            <a:fillRect/>
          </a:stretch>
        </p:blipFill>
        <p:spPr>
          <a:xfrm>
            <a:off x="0" y="0"/>
            <a:ext cx="9144000" cy="6096000"/>
          </a:xfrm>
          <a:prstGeom prst="rect">
            <a:avLst/>
          </a:prstGeom>
        </p:spPr>
      </p:pic>
      <p:cxnSp>
        <p:nvCxnSpPr>
          <p:cNvPr id="4" name="Straight Connector 3"/>
          <p:cNvCxnSpPr/>
          <p:nvPr/>
        </p:nvCxnSpPr>
        <p:spPr>
          <a:xfrm>
            <a:off x="4767334" y="171123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49471" y="1765822"/>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81567" y="186590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45507" y="1793117"/>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13997" y="1861355"/>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68839" y="1765821"/>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37329" y="2475504"/>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92170" y="2693869"/>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60660" y="2803050"/>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042797" y="2789403"/>
            <a:ext cx="35484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20.jpg"/>
          <p:cNvPicPr>
            <a:picLocks noChangeAspect="1"/>
          </p:cNvPicPr>
          <p:nvPr/>
        </p:nvPicPr>
        <p:blipFill>
          <a:blip r:embed="rId2" cstate="print"/>
          <a:stretch>
            <a:fillRect/>
          </a:stretch>
        </p:blipFill>
        <p:spPr>
          <a:xfrm>
            <a:off x="381000" y="0"/>
            <a:ext cx="8331200" cy="62484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5494133" cy="1200329"/>
          </a:xfrm>
          <a:prstGeom prst="rect">
            <a:avLst/>
          </a:prstGeom>
          <a:noFill/>
        </p:spPr>
        <p:txBody>
          <a:bodyPr wrap="none" rtlCol="0">
            <a:spAutoFit/>
          </a:bodyPr>
          <a:lstStyle/>
          <a:p>
            <a:r>
              <a:rPr lang="en-US" sz="3600" dirty="0" smtClean="0">
                <a:solidFill>
                  <a:schemeClr val="bg1"/>
                </a:solidFill>
              </a:rPr>
              <a:t>Lots of Water!</a:t>
            </a:r>
          </a:p>
          <a:p>
            <a:r>
              <a:rPr lang="en-US" sz="3600" dirty="0" smtClean="0">
                <a:solidFill>
                  <a:schemeClr val="bg1"/>
                </a:solidFill>
              </a:rPr>
              <a:t>Lots of Concerns….. </a:t>
            </a:r>
            <a:r>
              <a:rPr lang="en-US" sz="2400" dirty="0" smtClean="0">
                <a:solidFill>
                  <a:schemeClr val="bg1"/>
                </a:solidFill>
              </a:rPr>
              <a:t>Complaints?</a:t>
            </a:r>
            <a:endParaRPr lang="en-US" sz="3600" dirty="0">
              <a:solidFill>
                <a:schemeClr val="bg1"/>
              </a:solidFill>
            </a:endParaRPr>
          </a:p>
        </p:txBody>
      </p:sp>
      <p:sp>
        <p:nvSpPr>
          <p:cNvPr id="3" name="TextBox 2"/>
          <p:cNvSpPr txBox="1"/>
          <p:nvPr/>
        </p:nvSpPr>
        <p:spPr>
          <a:xfrm>
            <a:off x="174429" y="1524000"/>
            <a:ext cx="8969571" cy="4370427"/>
          </a:xfrm>
          <a:prstGeom prst="rect">
            <a:avLst/>
          </a:prstGeom>
          <a:noFill/>
        </p:spPr>
        <p:txBody>
          <a:bodyPr wrap="none" rtlCol="0">
            <a:spAutoFit/>
          </a:bodyPr>
          <a:lstStyle/>
          <a:p>
            <a:r>
              <a:rPr lang="en-US" sz="2000" dirty="0" smtClean="0">
                <a:solidFill>
                  <a:schemeClr val="bg1"/>
                </a:solidFill>
              </a:rPr>
              <a:t>Concerns from the fishing community</a:t>
            </a:r>
          </a:p>
          <a:p>
            <a:pPr>
              <a:buFont typeface="Arial" pitchFamily="34" charset="0"/>
              <a:buChar char="•"/>
            </a:pPr>
            <a:r>
              <a:rPr lang="en-US" sz="2000" dirty="0" smtClean="0">
                <a:solidFill>
                  <a:schemeClr val="bg1"/>
                </a:solidFill>
              </a:rPr>
              <a:t> Black Canyon peak is too high</a:t>
            </a:r>
          </a:p>
          <a:p>
            <a:pPr>
              <a:buFont typeface="Arial" pitchFamily="34" charset="0"/>
              <a:buChar char="•"/>
            </a:pPr>
            <a:r>
              <a:rPr lang="en-US" sz="2000" dirty="0" smtClean="0">
                <a:solidFill>
                  <a:schemeClr val="bg1"/>
                </a:solidFill>
              </a:rPr>
              <a:t> Black Canyon peak is occurring too late</a:t>
            </a:r>
          </a:p>
          <a:p>
            <a:pPr>
              <a:buFont typeface="Arial" pitchFamily="34" charset="0"/>
              <a:buChar char="•"/>
            </a:pPr>
            <a:r>
              <a:rPr lang="en-US" sz="2000" dirty="0" smtClean="0">
                <a:solidFill>
                  <a:schemeClr val="bg1"/>
                </a:solidFill>
              </a:rPr>
              <a:t> Don’t increase flows during the rainbow trout emergence</a:t>
            </a:r>
          </a:p>
          <a:p>
            <a:pPr>
              <a:buFont typeface="Arial" pitchFamily="34" charset="0"/>
              <a:buChar char="•"/>
            </a:pPr>
            <a:r>
              <a:rPr lang="en-US" sz="2000" dirty="0" smtClean="0">
                <a:solidFill>
                  <a:schemeClr val="bg1"/>
                </a:solidFill>
              </a:rPr>
              <a:t> No high flows around the Stonefly hatch!</a:t>
            </a:r>
          </a:p>
          <a:p>
            <a:pPr>
              <a:buFont typeface="Arial" pitchFamily="34" charset="0"/>
              <a:buChar char="•"/>
            </a:pPr>
            <a:endParaRPr lang="en-US" sz="2000" dirty="0" smtClean="0">
              <a:solidFill>
                <a:schemeClr val="bg1"/>
              </a:solidFill>
            </a:endParaRPr>
          </a:p>
          <a:p>
            <a:r>
              <a:rPr lang="en-US" sz="2000" dirty="0" smtClean="0">
                <a:solidFill>
                  <a:schemeClr val="bg1"/>
                </a:solidFill>
              </a:rPr>
              <a:t>Concerns from the rafting community</a:t>
            </a:r>
          </a:p>
          <a:p>
            <a:pPr>
              <a:buFont typeface="Arial" pitchFamily="34" charset="0"/>
              <a:buChar char="•"/>
            </a:pPr>
            <a:r>
              <a:rPr lang="en-US" sz="2000" dirty="0" smtClean="0">
                <a:solidFill>
                  <a:schemeClr val="bg1"/>
                </a:solidFill>
              </a:rPr>
              <a:t> Timing with the Cimarron River causes the river to fluctuate</a:t>
            </a:r>
          </a:p>
          <a:p>
            <a:pPr>
              <a:buFont typeface="Arial" pitchFamily="34" charset="0"/>
              <a:buChar char="•"/>
            </a:pPr>
            <a:r>
              <a:rPr lang="en-US" sz="2000" dirty="0" smtClean="0">
                <a:solidFill>
                  <a:schemeClr val="bg1"/>
                </a:solidFill>
              </a:rPr>
              <a:t> More advanced notice when operation plans will change</a:t>
            </a:r>
          </a:p>
          <a:p>
            <a:pPr>
              <a:buFont typeface="Arial" pitchFamily="34" charset="0"/>
              <a:buChar char="•"/>
            </a:pPr>
            <a:r>
              <a:rPr lang="en-US" sz="2000" dirty="0" smtClean="0">
                <a:solidFill>
                  <a:schemeClr val="bg1"/>
                </a:solidFill>
              </a:rPr>
              <a:t> Operation plans change too often</a:t>
            </a:r>
          </a:p>
          <a:p>
            <a:pPr>
              <a:buFont typeface="Arial" pitchFamily="34" charset="0"/>
              <a:buChar char="•"/>
            </a:pPr>
            <a:r>
              <a:rPr lang="en-US" sz="2000" dirty="0" smtClean="0">
                <a:solidFill>
                  <a:schemeClr val="bg1"/>
                </a:solidFill>
              </a:rPr>
              <a:t> River flows are fluctuating too often, there needs to be more consistency</a:t>
            </a:r>
          </a:p>
          <a:p>
            <a:pPr>
              <a:buFont typeface="Arial" pitchFamily="34" charset="0"/>
              <a:buChar char="•"/>
            </a:pPr>
            <a:r>
              <a:rPr lang="en-US" sz="2000" dirty="0" smtClean="0">
                <a:solidFill>
                  <a:schemeClr val="bg1"/>
                </a:solidFill>
              </a:rPr>
              <a:t> There is no accountability with these operation plans, they can change at any time!</a:t>
            </a:r>
          </a:p>
          <a:p>
            <a:pPr>
              <a:buFont typeface="Arial" pitchFamily="34" charset="0"/>
              <a:buChar char="•"/>
            </a:pPr>
            <a:r>
              <a:rPr lang="en-US" sz="2000" dirty="0" smtClean="0">
                <a:solidFill>
                  <a:schemeClr val="bg1"/>
                </a:solidFill>
              </a:rPr>
              <a:t> If we can’t tell our clients what the river conditions will be, we look bad</a:t>
            </a:r>
          </a:p>
          <a:p>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609600" y="152400"/>
            <a:ext cx="7848600" cy="6124754"/>
          </a:xfrm>
          <a:prstGeom prst="rect">
            <a:avLst/>
          </a:prstGeom>
          <a:noFill/>
        </p:spPr>
        <p:txBody>
          <a:bodyPr wrap="square" rtlCol="0">
            <a:spAutoFit/>
          </a:bodyPr>
          <a:lstStyle/>
          <a:p>
            <a:pPr algn="ctr"/>
            <a:r>
              <a:rPr lang="en-US" sz="1600" dirty="0" smtClean="0">
                <a:solidFill>
                  <a:schemeClr val="bg1"/>
                </a:solidFill>
              </a:rPr>
              <a:t> </a:t>
            </a:r>
            <a:r>
              <a:rPr lang="en-US" sz="3200" dirty="0" smtClean="0">
                <a:solidFill>
                  <a:schemeClr val="bg1"/>
                </a:solidFill>
              </a:rPr>
              <a:t>Sources of Forecast Error</a:t>
            </a:r>
            <a:endParaRPr lang="en-US" sz="2000" dirty="0" smtClean="0">
              <a:solidFill>
                <a:schemeClr val="bg1"/>
              </a:solidFill>
            </a:endParaRPr>
          </a:p>
          <a:p>
            <a:pPr>
              <a:buFont typeface="Arial" charset="0"/>
              <a:buChar char="•"/>
            </a:pPr>
            <a:endParaRPr lang="en-US" sz="2000" dirty="0" smtClean="0">
              <a:solidFill>
                <a:schemeClr val="bg1"/>
              </a:solidFill>
            </a:endParaRPr>
          </a:p>
          <a:p>
            <a:pPr lvl="1">
              <a:buFont typeface="Arial" charset="0"/>
              <a:buChar char="•"/>
            </a:pPr>
            <a:r>
              <a:rPr lang="en-US" sz="2000" dirty="0" smtClean="0">
                <a:solidFill>
                  <a:schemeClr val="bg1"/>
                </a:solidFill>
              </a:rPr>
              <a:t> </a:t>
            </a:r>
            <a:r>
              <a:rPr lang="en-US" sz="2000" b="1" dirty="0" smtClean="0">
                <a:solidFill>
                  <a:schemeClr val="bg1"/>
                </a:solidFill>
              </a:rPr>
              <a:t>Precipitation forecasts </a:t>
            </a:r>
            <a:r>
              <a:rPr lang="en-US" sz="2000" dirty="0" smtClean="0">
                <a:solidFill>
                  <a:schemeClr val="bg1"/>
                </a:solidFill>
              </a:rPr>
              <a:t>(5 days into future) - Forecasting summertime convection is  extremely challenging. </a:t>
            </a:r>
            <a:r>
              <a:rPr lang="en-US" sz="2000" dirty="0" err="1" smtClean="0">
                <a:solidFill>
                  <a:schemeClr val="bg1"/>
                </a:solidFill>
              </a:rPr>
              <a:t>Precip</a:t>
            </a:r>
            <a:r>
              <a:rPr lang="en-US" sz="2000" dirty="0" smtClean="0">
                <a:solidFill>
                  <a:schemeClr val="bg1"/>
                </a:solidFill>
              </a:rPr>
              <a:t> forecasts can be very generalized and may not specify locations of heavy rainfall.</a:t>
            </a:r>
          </a:p>
          <a:p>
            <a:pPr lvl="1">
              <a:buFont typeface="Arial" charset="0"/>
              <a:buChar char="•"/>
            </a:pPr>
            <a:endParaRPr lang="en-US" sz="2000" dirty="0" smtClean="0">
              <a:solidFill>
                <a:schemeClr val="bg1"/>
              </a:solidFill>
            </a:endParaRPr>
          </a:p>
          <a:p>
            <a:pPr lvl="1">
              <a:buFont typeface="Arial" charset="0"/>
              <a:buChar char="•"/>
            </a:pPr>
            <a:r>
              <a:rPr lang="en-US" sz="2000" dirty="0" smtClean="0">
                <a:solidFill>
                  <a:schemeClr val="bg1"/>
                </a:solidFill>
              </a:rPr>
              <a:t> </a:t>
            </a:r>
            <a:r>
              <a:rPr lang="en-US" sz="2000" b="1" dirty="0" smtClean="0">
                <a:solidFill>
                  <a:schemeClr val="bg1"/>
                </a:solidFill>
              </a:rPr>
              <a:t>Precipitation Estimation </a:t>
            </a:r>
            <a:r>
              <a:rPr lang="en-US" sz="2000" dirty="0" smtClean="0">
                <a:solidFill>
                  <a:schemeClr val="bg1"/>
                </a:solidFill>
              </a:rPr>
              <a:t>– Precipitation observation network in Gunnison Basin probably underestimated July </a:t>
            </a:r>
            <a:r>
              <a:rPr lang="en-US" sz="2000" dirty="0" err="1" smtClean="0">
                <a:solidFill>
                  <a:schemeClr val="bg1"/>
                </a:solidFill>
              </a:rPr>
              <a:t>precip</a:t>
            </a:r>
            <a:r>
              <a:rPr lang="en-US" sz="2000" dirty="0" smtClean="0">
                <a:solidFill>
                  <a:schemeClr val="bg1"/>
                </a:solidFill>
              </a:rPr>
              <a:t>. Result of relatively sparse network of rain gauges and long distance from nearest weather radars.</a:t>
            </a:r>
          </a:p>
          <a:p>
            <a:pPr lvl="1">
              <a:buFont typeface="Arial" charset="0"/>
              <a:buChar char="•"/>
            </a:pPr>
            <a:endParaRPr lang="en-US" sz="2000" dirty="0">
              <a:solidFill>
                <a:schemeClr val="bg1"/>
              </a:solidFill>
            </a:endParaRPr>
          </a:p>
          <a:p>
            <a:pPr lvl="1">
              <a:buFont typeface="Arial" charset="0"/>
              <a:buChar char="•"/>
            </a:pPr>
            <a:r>
              <a:rPr lang="en-US" sz="2000" b="1" dirty="0" smtClean="0">
                <a:solidFill>
                  <a:schemeClr val="bg1"/>
                </a:solidFill>
              </a:rPr>
              <a:t> </a:t>
            </a:r>
            <a:r>
              <a:rPr lang="en-US" sz="2000" b="1" dirty="0" err="1" smtClean="0">
                <a:solidFill>
                  <a:schemeClr val="bg1"/>
                </a:solidFill>
              </a:rPr>
              <a:t>EvapoTranspiration</a:t>
            </a:r>
            <a:r>
              <a:rPr lang="en-US" sz="2000" dirty="0" smtClean="0">
                <a:solidFill>
                  <a:schemeClr val="bg1"/>
                </a:solidFill>
              </a:rPr>
              <a:t> </a:t>
            </a:r>
            <a:r>
              <a:rPr lang="en-US" sz="2000" b="1" dirty="0" smtClean="0">
                <a:solidFill>
                  <a:schemeClr val="bg1"/>
                </a:solidFill>
              </a:rPr>
              <a:t>(ET) </a:t>
            </a:r>
            <a:r>
              <a:rPr lang="en-US" sz="2000" dirty="0" smtClean="0">
                <a:solidFill>
                  <a:schemeClr val="bg1"/>
                </a:solidFill>
              </a:rPr>
              <a:t>- Cloud cover during monsoon also affects ET rates. ET modeled as a constant for some times of the year. </a:t>
            </a:r>
          </a:p>
          <a:p>
            <a:pPr lvl="1">
              <a:buFont typeface="Arial" charset="0"/>
              <a:buChar char="•"/>
            </a:pPr>
            <a:endParaRPr lang="en-US" sz="2000" dirty="0">
              <a:solidFill>
                <a:schemeClr val="bg1"/>
              </a:solidFill>
            </a:endParaRPr>
          </a:p>
          <a:p>
            <a:pPr lvl="1">
              <a:buFont typeface="Arial" charset="0"/>
              <a:buChar char="•"/>
            </a:pPr>
            <a:r>
              <a:rPr lang="en-US" sz="2000" b="1" dirty="0" smtClean="0">
                <a:solidFill>
                  <a:schemeClr val="bg1"/>
                </a:solidFill>
              </a:rPr>
              <a:t> Snow </a:t>
            </a:r>
            <a:r>
              <a:rPr lang="en-US" sz="2000" dirty="0" smtClean="0">
                <a:solidFill>
                  <a:schemeClr val="bg1"/>
                </a:solidFill>
              </a:rPr>
              <a:t>–</a:t>
            </a:r>
            <a:r>
              <a:rPr lang="en-US" sz="2000" b="1" dirty="0" smtClean="0">
                <a:solidFill>
                  <a:schemeClr val="bg1"/>
                </a:solidFill>
              </a:rPr>
              <a:t> </a:t>
            </a:r>
            <a:r>
              <a:rPr lang="en-US" sz="2000" dirty="0" smtClean="0">
                <a:solidFill>
                  <a:schemeClr val="bg1"/>
                </a:solidFill>
              </a:rPr>
              <a:t>Possibly more snow in higher parts of the basin than what was modeled. Difficult to accurately model snow at end of season. May have been easier to determine and correct without all the rain.</a:t>
            </a:r>
          </a:p>
          <a:p>
            <a:pPr lvl="1">
              <a:buFont typeface="Arial" charset="0"/>
              <a:buChar char="•"/>
            </a:pPr>
            <a:endParaRPr lang="en-US" sz="2000" dirty="0" smtClean="0">
              <a:solidFill>
                <a:schemeClr val="bg1"/>
              </a:solidFill>
            </a:endParaRPr>
          </a:p>
        </p:txBody>
      </p:sp>
    </p:spTree>
    <p:extLst>
      <p:ext uri="{BB962C8B-B14F-4D97-AF65-F5344CB8AC3E}">
        <p14:creationId xmlns:p14="http://schemas.microsoft.com/office/powerpoint/2010/main" xmlns="" val="100479189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609600" y="0"/>
            <a:ext cx="7848600" cy="6247864"/>
          </a:xfrm>
          <a:prstGeom prst="rect">
            <a:avLst/>
          </a:prstGeom>
          <a:noFill/>
        </p:spPr>
        <p:txBody>
          <a:bodyPr wrap="square" rtlCol="0">
            <a:spAutoFit/>
          </a:bodyPr>
          <a:lstStyle/>
          <a:p>
            <a:pPr algn="ctr"/>
            <a:r>
              <a:rPr lang="en-US" sz="1600" dirty="0" smtClean="0">
                <a:solidFill>
                  <a:schemeClr val="bg1"/>
                </a:solidFill>
              </a:rPr>
              <a:t> </a:t>
            </a:r>
            <a:r>
              <a:rPr lang="en-US" sz="3200" dirty="0" smtClean="0">
                <a:solidFill>
                  <a:schemeClr val="bg1"/>
                </a:solidFill>
              </a:rPr>
              <a:t>Sources of Forecast Error</a:t>
            </a:r>
            <a:endParaRPr lang="en-US" sz="2000" dirty="0" smtClean="0">
              <a:solidFill>
                <a:schemeClr val="bg1"/>
              </a:solidFill>
            </a:endParaRPr>
          </a:p>
          <a:p>
            <a:pPr>
              <a:buFont typeface="Arial" charset="0"/>
              <a:buChar char="•"/>
            </a:pPr>
            <a:endParaRPr lang="en-US" sz="2000" dirty="0" smtClean="0">
              <a:solidFill>
                <a:schemeClr val="bg1"/>
              </a:solidFill>
            </a:endParaRPr>
          </a:p>
          <a:p>
            <a:pPr>
              <a:buFont typeface="Arial" charset="0"/>
              <a:buChar char="•"/>
            </a:pPr>
            <a:endParaRPr lang="en-US" sz="2000" dirty="0" smtClean="0">
              <a:solidFill>
                <a:schemeClr val="bg1"/>
              </a:solidFill>
            </a:endParaRPr>
          </a:p>
          <a:p>
            <a:pPr lvl="1">
              <a:buFont typeface="Arial" charset="0"/>
              <a:buChar char="•"/>
            </a:pPr>
            <a:r>
              <a:rPr lang="en-US" sz="2000" dirty="0" smtClean="0">
                <a:solidFill>
                  <a:schemeClr val="bg1"/>
                </a:solidFill>
              </a:rPr>
              <a:t> </a:t>
            </a:r>
            <a:r>
              <a:rPr lang="en-US" b="1" dirty="0" smtClean="0">
                <a:solidFill>
                  <a:schemeClr val="bg1"/>
                </a:solidFill>
              </a:rPr>
              <a:t>Precipitation forecasts </a:t>
            </a:r>
            <a:r>
              <a:rPr lang="en-US" dirty="0" smtClean="0">
                <a:solidFill>
                  <a:schemeClr val="bg1"/>
                </a:solidFill>
              </a:rPr>
              <a:t>(5 days into future) - Forecasting summertime convection is  extremely challenging. </a:t>
            </a:r>
            <a:r>
              <a:rPr lang="en-US" dirty="0" err="1" smtClean="0">
                <a:solidFill>
                  <a:schemeClr val="bg1"/>
                </a:solidFill>
              </a:rPr>
              <a:t>Precip</a:t>
            </a:r>
            <a:r>
              <a:rPr lang="en-US" dirty="0" smtClean="0">
                <a:solidFill>
                  <a:schemeClr val="bg1"/>
                </a:solidFill>
              </a:rPr>
              <a:t> forecasts can be very generalized and may not specify locations of heavy rainfall.</a:t>
            </a:r>
          </a:p>
          <a:p>
            <a:pPr lvl="1">
              <a:buFont typeface="Arial" charset="0"/>
              <a:buChar char="•"/>
            </a:pPr>
            <a:endParaRPr lang="en-US" dirty="0" smtClean="0">
              <a:solidFill>
                <a:schemeClr val="bg1"/>
              </a:solidFill>
            </a:endParaRPr>
          </a:p>
          <a:p>
            <a:pPr lvl="1">
              <a:buFont typeface="Arial" charset="0"/>
              <a:buChar char="•"/>
            </a:pPr>
            <a:r>
              <a:rPr lang="en-US" dirty="0" smtClean="0">
                <a:solidFill>
                  <a:schemeClr val="bg1"/>
                </a:solidFill>
              </a:rPr>
              <a:t> </a:t>
            </a:r>
            <a:r>
              <a:rPr lang="en-US" b="1" dirty="0" smtClean="0">
                <a:solidFill>
                  <a:schemeClr val="bg1"/>
                </a:solidFill>
              </a:rPr>
              <a:t>Precipitation Estimation </a:t>
            </a:r>
            <a:r>
              <a:rPr lang="en-US" dirty="0" smtClean="0">
                <a:solidFill>
                  <a:schemeClr val="bg1"/>
                </a:solidFill>
              </a:rPr>
              <a:t>– Precipitation observation network in Gunnison Basin probably underestimated July </a:t>
            </a:r>
            <a:r>
              <a:rPr lang="en-US" dirty="0" err="1" smtClean="0">
                <a:solidFill>
                  <a:schemeClr val="bg1"/>
                </a:solidFill>
              </a:rPr>
              <a:t>precip</a:t>
            </a:r>
            <a:r>
              <a:rPr lang="en-US" dirty="0" smtClean="0">
                <a:solidFill>
                  <a:schemeClr val="bg1"/>
                </a:solidFill>
              </a:rPr>
              <a:t>. Result of relatively sparse network of rain gauges and long distance from nearest weather radars.</a:t>
            </a:r>
          </a:p>
          <a:p>
            <a:pPr lvl="1">
              <a:buFont typeface="Arial" charset="0"/>
              <a:buChar char="•"/>
            </a:pPr>
            <a:endParaRPr lang="en-US" dirty="0">
              <a:solidFill>
                <a:schemeClr val="bg1"/>
              </a:solidFill>
            </a:endParaRPr>
          </a:p>
          <a:p>
            <a:pPr lvl="1">
              <a:buFont typeface="Arial" charset="0"/>
              <a:buChar char="•"/>
            </a:pPr>
            <a:r>
              <a:rPr lang="en-US" b="1" dirty="0" smtClean="0">
                <a:solidFill>
                  <a:schemeClr val="bg1"/>
                </a:solidFill>
              </a:rPr>
              <a:t> </a:t>
            </a:r>
            <a:r>
              <a:rPr lang="en-US" b="1" dirty="0" err="1" smtClean="0">
                <a:solidFill>
                  <a:schemeClr val="bg1"/>
                </a:solidFill>
              </a:rPr>
              <a:t>EvapoTranspiration</a:t>
            </a:r>
            <a:r>
              <a:rPr lang="en-US" dirty="0" smtClean="0">
                <a:solidFill>
                  <a:schemeClr val="bg1"/>
                </a:solidFill>
              </a:rPr>
              <a:t> </a:t>
            </a:r>
            <a:r>
              <a:rPr lang="en-US" b="1" dirty="0" smtClean="0">
                <a:solidFill>
                  <a:schemeClr val="bg1"/>
                </a:solidFill>
              </a:rPr>
              <a:t>(ET) </a:t>
            </a:r>
            <a:r>
              <a:rPr lang="en-US" dirty="0" smtClean="0">
                <a:solidFill>
                  <a:schemeClr val="bg1"/>
                </a:solidFill>
              </a:rPr>
              <a:t>- Cloud cover during monsoon also affects ET rates. ET modeled as a constant for some times of the year. </a:t>
            </a:r>
          </a:p>
          <a:p>
            <a:pPr lvl="1">
              <a:buFont typeface="Arial" charset="0"/>
              <a:buChar char="•"/>
            </a:pPr>
            <a:endParaRPr lang="en-US" dirty="0">
              <a:solidFill>
                <a:schemeClr val="bg1"/>
              </a:solidFill>
            </a:endParaRPr>
          </a:p>
          <a:p>
            <a:pPr lvl="1">
              <a:buFont typeface="Arial" charset="0"/>
              <a:buChar char="•"/>
            </a:pPr>
            <a:r>
              <a:rPr lang="en-US" b="1" dirty="0" smtClean="0">
                <a:solidFill>
                  <a:schemeClr val="bg1"/>
                </a:solidFill>
              </a:rPr>
              <a:t> Snow </a:t>
            </a:r>
            <a:r>
              <a:rPr lang="en-US" dirty="0" smtClean="0">
                <a:solidFill>
                  <a:schemeClr val="bg1"/>
                </a:solidFill>
              </a:rPr>
              <a:t>–</a:t>
            </a:r>
            <a:r>
              <a:rPr lang="en-US" b="1" dirty="0" smtClean="0">
                <a:solidFill>
                  <a:schemeClr val="bg1"/>
                </a:solidFill>
              </a:rPr>
              <a:t> </a:t>
            </a:r>
            <a:r>
              <a:rPr lang="en-US" dirty="0" smtClean="0">
                <a:solidFill>
                  <a:schemeClr val="bg1"/>
                </a:solidFill>
              </a:rPr>
              <a:t>Possibly more snow in higher parts of the basin than what was modeled. Difficult to accurately model snow at end of season. May have been easier to determine and correct without all the rain.</a:t>
            </a:r>
          </a:p>
          <a:p>
            <a:pPr lvl="1">
              <a:buFont typeface="Arial" charset="0"/>
              <a:buChar char="•"/>
            </a:pPr>
            <a:endParaRPr lang="en-US" dirty="0" smtClean="0">
              <a:solidFill>
                <a:schemeClr val="bg1"/>
              </a:solidFill>
            </a:endParaRPr>
          </a:p>
          <a:p>
            <a:pPr lvl="1">
              <a:buFont typeface="Arial" charset="0"/>
              <a:buChar char="•"/>
            </a:pPr>
            <a:r>
              <a:rPr lang="en-US" b="1" dirty="0" smtClean="0">
                <a:solidFill>
                  <a:schemeClr val="bg1"/>
                </a:solidFill>
              </a:rPr>
              <a:t>What do we need? </a:t>
            </a:r>
          </a:p>
          <a:p>
            <a:pPr lvl="1"/>
            <a:r>
              <a:rPr lang="en-US" b="1" dirty="0" smtClean="0">
                <a:solidFill>
                  <a:schemeClr val="bg1"/>
                </a:solidFill>
              </a:rPr>
              <a:t> 	More Data! </a:t>
            </a:r>
            <a:r>
              <a:rPr lang="en-US" dirty="0" smtClean="0">
                <a:solidFill>
                  <a:schemeClr val="bg1"/>
                </a:solidFill>
              </a:rPr>
              <a:t>  (</a:t>
            </a:r>
            <a:r>
              <a:rPr lang="en-US" dirty="0" err="1" smtClean="0">
                <a:solidFill>
                  <a:schemeClr val="bg1"/>
                </a:solidFill>
              </a:rPr>
              <a:t>snotels</a:t>
            </a:r>
            <a:r>
              <a:rPr lang="en-US" dirty="0" smtClean="0">
                <a:solidFill>
                  <a:schemeClr val="bg1"/>
                </a:solidFill>
              </a:rPr>
              <a:t>, rain gauges, </a:t>
            </a:r>
            <a:r>
              <a:rPr lang="en-US" dirty="0" err="1" smtClean="0">
                <a:solidFill>
                  <a:schemeClr val="bg1"/>
                </a:solidFill>
              </a:rPr>
              <a:t>snowcams</a:t>
            </a:r>
            <a:r>
              <a:rPr lang="en-US" dirty="0" smtClean="0">
                <a:solidFill>
                  <a:schemeClr val="bg1"/>
                </a:solidFill>
              </a:rPr>
              <a:t>, etc…we’ll take anything)</a:t>
            </a:r>
          </a:p>
          <a:p>
            <a:pPr lvl="1">
              <a:buFont typeface="Arial" charset="0"/>
              <a:buChar char="•"/>
            </a:pPr>
            <a:endParaRPr lang="en-US" sz="2000" dirty="0" smtClean="0">
              <a:solidFill>
                <a:schemeClr val="bg1"/>
              </a:solidFill>
            </a:endParaRPr>
          </a:p>
        </p:txBody>
      </p:sp>
    </p:spTree>
    <p:extLst>
      <p:ext uri="{BB962C8B-B14F-4D97-AF65-F5344CB8AC3E}">
        <p14:creationId xmlns:p14="http://schemas.microsoft.com/office/powerpoint/2010/main" xmlns="" val="10047918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1" y="0"/>
          <a:ext cx="9143999" cy="6253251"/>
        </p:xfrm>
        <a:graphic>
          <a:graphicData uri="http://schemas.openxmlformats.org/presentationml/2006/ole">
            <p:oleObj spid="_x0000_s9219" name="Chart" r:id="rId3" imgW="8677367" imgH="5934039" progId="Excel.Chart.8">
              <p:link updateAutomatic="1"/>
            </p:oleObj>
          </a:graphicData>
        </a:graphic>
      </p:graphicFrame>
      <p:sp>
        <p:nvSpPr>
          <p:cNvPr id="4" name="Oval 3"/>
          <p:cNvSpPr/>
          <p:nvPr/>
        </p:nvSpPr>
        <p:spPr>
          <a:xfrm>
            <a:off x="4769224" y="2169459"/>
            <a:ext cx="914400" cy="35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19365" y="2483224"/>
            <a:ext cx="914400" cy="35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1511 North Fork 1.jpg"/>
          <p:cNvPicPr>
            <a:picLocks noChangeAspect="1"/>
          </p:cNvPicPr>
          <p:nvPr/>
        </p:nvPicPr>
        <p:blipFill>
          <a:blip r:embed="rId2" cstate="print"/>
          <a:stretch>
            <a:fillRect/>
          </a:stretch>
        </p:blipFill>
        <p:spPr>
          <a:xfrm>
            <a:off x="0" y="0"/>
            <a:ext cx="9144000" cy="6103620"/>
          </a:xfrm>
          <a:prstGeom prst="rect">
            <a:avLst/>
          </a:prstGeom>
        </p:spPr>
      </p:pic>
      <p:sp>
        <p:nvSpPr>
          <p:cNvPr id="3" name="TextBox 2"/>
          <p:cNvSpPr txBox="1"/>
          <p:nvPr/>
        </p:nvSpPr>
        <p:spPr>
          <a:xfrm>
            <a:off x="0" y="6096000"/>
            <a:ext cx="1968231" cy="646331"/>
          </a:xfrm>
          <a:prstGeom prst="rect">
            <a:avLst/>
          </a:prstGeom>
          <a:noFill/>
        </p:spPr>
        <p:txBody>
          <a:bodyPr wrap="none" rtlCol="0">
            <a:spAutoFit/>
          </a:bodyPr>
          <a:lstStyle/>
          <a:p>
            <a:r>
              <a:rPr lang="en-US" sz="3600" dirty="0" smtClean="0">
                <a:solidFill>
                  <a:schemeClr val="bg1"/>
                </a:solidFill>
              </a:rPr>
              <a:t>May 15th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1511 North Fork 4.jpg"/>
          <p:cNvPicPr>
            <a:picLocks noChangeAspect="1"/>
          </p:cNvPicPr>
          <p:nvPr/>
        </p:nvPicPr>
        <p:blipFill>
          <a:blip r:embed="rId2" cstate="print"/>
          <a:stretch>
            <a:fillRect/>
          </a:stretch>
        </p:blipFill>
        <p:spPr>
          <a:xfrm>
            <a:off x="0" y="0"/>
            <a:ext cx="9144000" cy="6103620"/>
          </a:xfrm>
          <a:prstGeom prst="rect">
            <a:avLst/>
          </a:prstGeom>
        </p:spPr>
      </p:pic>
      <p:sp>
        <p:nvSpPr>
          <p:cNvPr id="4" name="TextBox 3"/>
          <p:cNvSpPr txBox="1"/>
          <p:nvPr/>
        </p:nvSpPr>
        <p:spPr>
          <a:xfrm>
            <a:off x="0" y="6096000"/>
            <a:ext cx="1968231" cy="646331"/>
          </a:xfrm>
          <a:prstGeom prst="rect">
            <a:avLst/>
          </a:prstGeom>
          <a:noFill/>
        </p:spPr>
        <p:txBody>
          <a:bodyPr wrap="none" rtlCol="0">
            <a:spAutoFit/>
          </a:bodyPr>
          <a:lstStyle/>
          <a:p>
            <a:r>
              <a:rPr lang="en-US" sz="3600" dirty="0" smtClean="0">
                <a:solidFill>
                  <a:schemeClr val="bg1"/>
                </a:solidFill>
              </a:rPr>
              <a:t>May 15th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533400" y="5791200"/>
            <a:ext cx="8163517" cy="461665"/>
          </a:xfrm>
          <a:prstGeom prst="rect">
            <a:avLst/>
          </a:prstGeom>
          <a:noFill/>
        </p:spPr>
        <p:txBody>
          <a:bodyPr wrap="none" rtlCol="0">
            <a:spAutoFit/>
          </a:bodyPr>
          <a:lstStyle/>
          <a:p>
            <a:r>
              <a:rPr lang="en-US" sz="2400" dirty="0" smtClean="0">
                <a:solidFill>
                  <a:schemeClr val="bg1"/>
                </a:solidFill>
              </a:rPr>
              <a:t>http://www.usbr.gov/uc/wcao/water/rsvrs/mtgs/amcurrnt.html</a:t>
            </a:r>
            <a:endParaRPr lang="en-US" sz="2400" dirty="0">
              <a:solidFill>
                <a:schemeClr val="bg1"/>
              </a:solidFill>
            </a:endParaRPr>
          </a:p>
        </p:txBody>
      </p:sp>
      <p:pic>
        <p:nvPicPr>
          <p:cNvPr id="4" name="Picture 3" descr="CRY Spill 004.jpg"/>
          <p:cNvPicPr>
            <a:picLocks noChangeAspect="1"/>
          </p:cNvPicPr>
          <p:nvPr/>
        </p:nvPicPr>
        <p:blipFill>
          <a:blip r:embed="rId2" cstate="print"/>
          <a:stretch>
            <a:fillRect/>
          </a:stretch>
        </p:blipFill>
        <p:spPr>
          <a:xfrm>
            <a:off x="914400" y="228600"/>
            <a:ext cx="7337975" cy="5469298"/>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Object 3"/>
          <p:cNvGraphicFramePr>
            <a:graphicFrameLocks noChangeAspect="1"/>
          </p:cNvGraphicFramePr>
          <p:nvPr/>
        </p:nvGraphicFramePr>
        <p:xfrm>
          <a:off x="0" y="0"/>
          <a:ext cx="9143999" cy="6253251"/>
        </p:xfrm>
        <a:graphic>
          <a:graphicData uri="http://schemas.openxmlformats.org/presentationml/2006/ole">
            <p:oleObj spid="_x0000_s8195" name="Chart" r:id="rId3" imgW="8677367" imgH="5934039" progId="Excel.Chart.8">
              <p:link updateAutomatic="1"/>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791570" y="700513"/>
          <a:ext cx="7670042" cy="5594128"/>
        </p:xfrm>
        <a:graphic>
          <a:graphicData uri="http://schemas.openxmlformats.org/presentationml/2006/ole">
            <p:oleObj spid="_x0000_s39938" name="Chart" r:id="rId3" imgW="8763096" imgH="6391175" progId="Excel.Chart.8">
              <p:link updateAutomatic="1"/>
            </p:oleObj>
          </a:graphicData>
        </a:graphic>
      </p:graphicFrame>
      <p:sp>
        <p:nvSpPr>
          <p:cNvPr id="3" name="Title 1"/>
          <p:cNvSpPr txBox="1">
            <a:spLocks/>
          </p:cNvSpPr>
          <p:nvPr/>
        </p:nvSpPr>
        <p:spPr>
          <a:xfrm>
            <a:off x="0" y="0"/>
            <a:ext cx="91440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bg1"/>
                </a:solidFill>
                <a:effectLst/>
                <a:uLnTx/>
                <a:uFillTx/>
                <a:latin typeface="+mj-lt"/>
                <a:ea typeface="+mj-ea"/>
                <a:cs typeface="+mj-cs"/>
              </a:rPr>
              <a:t>Why was there a jump in the forecast from </a:t>
            </a:r>
            <a:br>
              <a:rPr kumimoji="0" lang="en-US" sz="2400" b="0" i="0" u="none" strike="noStrike" kern="1200" cap="none" spc="0" normalizeH="0" baseline="0" noProof="0" smtClean="0">
                <a:ln>
                  <a:noFill/>
                </a:ln>
                <a:solidFill>
                  <a:schemeClr val="bg1"/>
                </a:solidFill>
                <a:effectLst/>
                <a:uLnTx/>
                <a:uFillTx/>
                <a:latin typeface="+mj-lt"/>
                <a:ea typeface="+mj-ea"/>
                <a:cs typeface="+mj-cs"/>
              </a:rPr>
            </a:br>
            <a:r>
              <a:rPr kumimoji="0" lang="en-US" sz="2400" b="0" i="0" u="none" strike="noStrike" kern="1200" cap="none" spc="0" normalizeH="0" baseline="0" noProof="0" smtClean="0">
                <a:ln>
                  <a:noFill/>
                </a:ln>
                <a:solidFill>
                  <a:schemeClr val="bg1"/>
                </a:solidFill>
                <a:effectLst/>
                <a:uLnTx/>
                <a:uFillTx/>
                <a:latin typeface="+mj-lt"/>
                <a:ea typeface="+mj-ea"/>
                <a:cs typeface="+mj-cs"/>
              </a:rPr>
              <a:t>800 Kaf on April 15 to 945 Kaf on May 1? </a:t>
            </a:r>
            <a:endParaRPr kumimoji="0" lang="en-US" sz="2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BCpeakfromBM4cast"/>
          <p:cNvPicPr>
            <a:picLocks noChangeArrowheads="1"/>
          </p:cNvPicPr>
          <p:nvPr/>
        </p:nvPicPr>
        <p:blipFill>
          <a:blip r:embed="rId2" cstate="print"/>
          <a:srcRect l="8333" t="12225" r="10001" b="16647"/>
          <a:stretch>
            <a:fillRect/>
          </a:stretch>
        </p:blipFill>
        <p:spPr bwMode="auto">
          <a:xfrm>
            <a:off x="0" y="1"/>
            <a:ext cx="9144000" cy="6135705"/>
          </a:xfrm>
          <a:prstGeom prst="rect">
            <a:avLst/>
          </a:prstGeom>
          <a:noFill/>
        </p:spPr>
      </p:pic>
      <p:sp>
        <p:nvSpPr>
          <p:cNvPr id="79875" name="Line 3"/>
          <p:cNvSpPr>
            <a:spLocks noChangeShapeType="1"/>
          </p:cNvSpPr>
          <p:nvPr/>
        </p:nvSpPr>
        <p:spPr bwMode="auto">
          <a:xfrm flipV="1">
            <a:off x="5562600" y="3581400"/>
            <a:ext cx="0" cy="1981200"/>
          </a:xfrm>
          <a:prstGeom prst="line">
            <a:avLst/>
          </a:prstGeom>
          <a:noFill/>
          <a:ln w="28575">
            <a:solidFill>
              <a:srgbClr val="0000FF"/>
            </a:solidFill>
            <a:round/>
            <a:headEnd/>
            <a:tailEnd type="triangle" w="med" len="lg"/>
          </a:ln>
          <a:effectLst/>
        </p:spPr>
        <p:txBody>
          <a:bodyPr/>
          <a:lstStyle/>
          <a:p>
            <a:endParaRPr lang="en-US"/>
          </a:p>
        </p:txBody>
      </p:sp>
      <p:sp>
        <p:nvSpPr>
          <p:cNvPr id="79876" name="Text Box 4"/>
          <p:cNvSpPr txBox="1">
            <a:spLocks noChangeArrowheads="1"/>
          </p:cNvSpPr>
          <p:nvPr/>
        </p:nvSpPr>
        <p:spPr bwMode="auto">
          <a:xfrm>
            <a:off x="4572000" y="3124200"/>
            <a:ext cx="964688" cy="369332"/>
          </a:xfrm>
          <a:prstGeom prst="rect">
            <a:avLst/>
          </a:prstGeom>
          <a:solidFill>
            <a:schemeClr val="bg1"/>
          </a:solidFill>
          <a:ln w="9525">
            <a:noFill/>
            <a:miter lim="800000"/>
            <a:headEnd/>
            <a:tailEnd/>
          </a:ln>
          <a:effectLst/>
        </p:spPr>
        <p:txBody>
          <a:bodyPr wrap="none">
            <a:spAutoFit/>
          </a:bodyPr>
          <a:lstStyle/>
          <a:p>
            <a:r>
              <a:rPr lang="en-US" b="1" dirty="0" smtClean="0">
                <a:solidFill>
                  <a:srgbClr val="0000FF"/>
                </a:solidFill>
              </a:rPr>
              <a:t>6793 </a:t>
            </a:r>
            <a:r>
              <a:rPr lang="en-US" b="1" dirty="0" err="1" smtClean="0">
                <a:solidFill>
                  <a:srgbClr val="0000FF"/>
                </a:solidFill>
              </a:rPr>
              <a:t>cfs</a:t>
            </a:r>
            <a:endParaRPr lang="en-US" b="1" dirty="0">
              <a:solidFill>
                <a:srgbClr val="0000FF"/>
              </a:solidFill>
            </a:endParaRPr>
          </a:p>
        </p:txBody>
      </p:sp>
      <p:sp>
        <p:nvSpPr>
          <p:cNvPr id="79877" name="Text Box 5"/>
          <p:cNvSpPr txBox="1">
            <a:spLocks noChangeArrowheads="1"/>
          </p:cNvSpPr>
          <p:nvPr/>
        </p:nvSpPr>
        <p:spPr bwMode="auto">
          <a:xfrm>
            <a:off x="3810000" y="4800600"/>
            <a:ext cx="1626727" cy="646331"/>
          </a:xfrm>
          <a:prstGeom prst="rect">
            <a:avLst/>
          </a:prstGeom>
          <a:solidFill>
            <a:schemeClr val="bg1"/>
          </a:solidFill>
          <a:ln w="9525">
            <a:noFill/>
            <a:miter lim="800000"/>
            <a:headEnd/>
            <a:tailEnd/>
          </a:ln>
          <a:effectLst/>
        </p:spPr>
        <p:txBody>
          <a:bodyPr wrap="none">
            <a:spAutoFit/>
          </a:bodyPr>
          <a:lstStyle/>
          <a:p>
            <a:pPr algn="ctr"/>
            <a:r>
              <a:rPr lang="en-US" b="1" dirty="0">
                <a:solidFill>
                  <a:srgbClr val="0000FF"/>
                </a:solidFill>
              </a:rPr>
              <a:t>May 1 Forecast</a:t>
            </a:r>
          </a:p>
          <a:p>
            <a:pPr algn="ctr"/>
            <a:r>
              <a:rPr lang="en-US" b="1" dirty="0" smtClean="0">
                <a:solidFill>
                  <a:srgbClr val="0000FF"/>
                </a:solidFill>
              </a:rPr>
              <a:t>945 KAF</a:t>
            </a:r>
            <a:endParaRPr lang="en-US" b="1" dirty="0">
              <a:solidFill>
                <a:srgbClr val="0000FF"/>
              </a:solidFill>
            </a:endParaRPr>
          </a:p>
        </p:txBody>
      </p:sp>
      <p:sp>
        <p:nvSpPr>
          <p:cNvPr id="79878" name="Text Box 6"/>
          <p:cNvSpPr txBox="1">
            <a:spLocks noChangeArrowheads="1"/>
          </p:cNvSpPr>
          <p:nvPr/>
        </p:nvSpPr>
        <p:spPr bwMode="auto">
          <a:xfrm>
            <a:off x="6400800" y="3429000"/>
            <a:ext cx="1873719" cy="646331"/>
          </a:xfrm>
          <a:prstGeom prst="rect">
            <a:avLst/>
          </a:prstGeom>
          <a:solidFill>
            <a:schemeClr val="bg1"/>
          </a:solidFill>
          <a:ln w="9525">
            <a:noFill/>
            <a:miter lim="800000"/>
            <a:headEnd/>
            <a:tailEnd/>
          </a:ln>
          <a:effectLst/>
        </p:spPr>
        <p:txBody>
          <a:bodyPr wrap="none">
            <a:spAutoFit/>
          </a:bodyPr>
          <a:lstStyle/>
          <a:p>
            <a:pPr algn="ctr"/>
            <a:r>
              <a:rPr lang="en-US" b="1" dirty="0">
                <a:solidFill>
                  <a:srgbClr val="0000FF"/>
                </a:solidFill>
              </a:rPr>
              <a:t>Actual </a:t>
            </a:r>
            <a:r>
              <a:rPr lang="en-US" b="1" dirty="0" smtClean="0">
                <a:solidFill>
                  <a:srgbClr val="0000FF"/>
                </a:solidFill>
              </a:rPr>
              <a:t>24 Hr Peak</a:t>
            </a:r>
            <a:endParaRPr lang="en-US" b="1" dirty="0">
              <a:solidFill>
                <a:srgbClr val="0000FF"/>
              </a:solidFill>
            </a:endParaRPr>
          </a:p>
          <a:p>
            <a:pPr algn="ctr"/>
            <a:r>
              <a:rPr lang="en-US" b="1" dirty="0" smtClean="0">
                <a:solidFill>
                  <a:srgbClr val="0000FF"/>
                </a:solidFill>
              </a:rPr>
              <a:t>7180 </a:t>
            </a:r>
            <a:r>
              <a:rPr lang="en-US" b="1" dirty="0" err="1" smtClean="0">
                <a:solidFill>
                  <a:srgbClr val="0000FF"/>
                </a:solidFill>
              </a:rPr>
              <a:t>cfs</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482" y="537882"/>
            <a:ext cx="7637930" cy="707886"/>
          </a:xfrm>
          <a:prstGeom prst="rect">
            <a:avLst/>
          </a:prstGeom>
          <a:noFill/>
        </p:spPr>
        <p:txBody>
          <a:bodyPr wrap="square" rtlCol="0">
            <a:spAutoFit/>
          </a:bodyPr>
          <a:lstStyle/>
          <a:p>
            <a:r>
              <a:rPr lang="en-US" sz="4000" b="1" dirty="0" smtClean="0">
                <a:solidFill>
                  <a:schemeClr val="bg1"/>
                </a:solidFill>
              </a:rPr>
              <a:t>2011 Spring Operational Goals</a:t>
            </a:r>
          </a:p>
        </p:txBody>
      </p:sp>
      <p:sp>
        <p:nvSpPr>
          <p:cNvPr id="3" name="TextBox 2"/>
          <p:cNvSpPr txBox="1"/>
          <p:nvPr/>
        </p:nvSpPr>
        <p:spPr>
          <a:xfrm>
            <a:off x="717177" y="1434354"/>
            <a:ext cx="7637929" cy="4339650"/>
          </a:xfrm>
          <a:prstGeom prst="rect">
            <a:avLst/>
          </a:prstGeom>
          <a:noFill/>
        </p:spPr>
        <p:txBody>
          <a:bodyPr wrap="square" rtlCol="0">
            <a:spAutoFit/>
          </a:bodyPr>
          <a:lstStyle/>
          <a:p>
            <a:pPr>
              <a:buFont typeface="Arial" pitchFamily="34" charset="0"/>
              <a:buChar char="•"/>
            </a:pPr>
            <a:r>
              <a:rPr lang="en-US" sz="3200" dirty="0" smtClean="0">
                <a:solidFill>
                  <a:schemeClr val="bg1"/>
                </a:solidFill>
              </a:rPr>
              <a:t> </a:t>
            </a:r>
            <a:r>
              <a:rPr lang="en-US" sz="3200" dirty="0" smtClean="0"/>
              <a:t> </a:t>
            </a:r>
            <a:r>
              <a:rPr lang="en-US" sz="3200" dirty="0" smtClean="0">
                <a:solidFill>
                  <a:schemeClr val="bg1"/>
                </a:solidFill>
              </a:rPr>
              <a:t>Black Canyon Water Right</a:t>
            </a:r>
          </a:p>
          <a:p>
            <a:pPr lvl="1">
              <a:buFont typeface="Arial" pitchFamily="34" charset="0"/>
              <a:buChar char="•"/>
            </a:pPr>
            <a:r>
              <a:rPr lang="en-US" sz="2800" dirty="0" smtClean="0">
                <a:solidFill>
                  <a:schemeClr val="bg1"/>
                </a:solidFill>
              </a:rPr>
              <a:t> One Day Peak Target 6,793 cfs</a:t>
            </a:r>
          </a:p>
          <a:p>
            <a:pPr lvl="1">
              <a:buFont typeface="Arial" pitchFamily="34" charset="0"/>
              <a:buChar char="•"/>
            </a:pPr>
            <a:r>
              <a:rPr lang="en-US" sz="2800" dirty="0" smtClean="0">
                <a:solidFill>
                  <a:schemeClr val="bg1"/>
                </a:solidFill>
              </a:rPr>
              <a:t> 85 Day Inundation Flow 879 cfs</a:t>
            </a:r>
          </a:p>
          <a:p>
            <a:pPr>
              <a:buFont typeface="Arial" pitchFamily="34" charset="0"/>
              <a:buChar char="•"/>
            </a:pPr>
            <a:r>
              <a:rPr lang="en-US" sz="3200" dirty="0" smtClean="0">
                <a:solidFill>
                  <a:schemeClr val="bg1"/>
                </a:solidFill>
              </a:rPr>
              <a:t>  ESA Peak Flow at Whitewater</a:t>
            </a:r>
          </a:p>
          <a:p>
            <a:pPr lvl="1">
              <a:buFont typeface="Arial" pitchFamily="34" charset="0"/>
              <a:buChar char="•"/>
            </a:pPr>
            <a:r>
              <a:rPr lang="en-US" sz="3200" dirty="0" smtClean="0">
                <a:solidFill>
                  <a:schemeClr val="bg1"/>
                </a:solidFill>
              </a:rPr>
              <a:t> </a:t>
            </a:r>
            <a:r>
              <a:rPr lang="en-US" sz="2800" dirty="0" smtClean="0">
                <a:solidFill>
                  <a:schemeClr val="bg1"/>
                </a:solidFill>
              </a:rPr>
              <a:t>14,350 cfs  (10 days in EIS)</a:t>
            </a:r>
          </a:p>
          <a:p>
            <a:pPr lvl="1">
              <a:buFont typeface="Arial" pitchFamily="34" charset="0"/>
              <a:buChar char="•"/>
            </a:pPr>
            <a:r>
              <a:rPr lang="en-US" sz="2800" dirty="0" smtClean="0">
                <a:solidFill>
                  <a:schemeClr val="bg1"/>
                </a:solidFill>
              </a:rPr>
              <a:t>  8,070 cfs  (40 days in EIS)</a:t>
            </a:r>
          </a:p>
          <a:p>
            <a:pPr>
              <a:buFont typeface="Arial" pitchFamily="34" charset="0"/>
              <a:buChar char="•"/>
            </a:pPr>
            <a:r>
              <a:rPr lang="en-US" sz="3200" dirty="0" smtClean="0">
                <a:solidFill>
                  <a:schemeClr val="bg1"/>
                </a:solidFill>
              </a:rPr>
              <a:t>  &lt;14,000 cfs at Delta, CO</a:t>
            </a:r>
          </a:p>
          <a:p>
            <a:pPr>
              <a:buFont typeface="Arial" pitchFamily="34" charset="0"/>
              <a:buChar char="•"/>
            </a:pPr>
            <a:r>
              <a:rPr lang="en-US" sz="3200" dirty="0" smtClean="0">
                <a:solidFill>
                  <a:schemeClr val="bg1"/>
                </a:solidFill>
              </a:rPr>
              <a:t>  Safe Ramping Rates</a:t>
            </a:r>
          </a:p>
          <a:p>
            <a:pPr>
              <a:buFont typeface="Arial" pitchFamily="34" charset="0"/>
              <a:buChar char="•"/>
            </a:pPr>
            <a:r>
              <a:rPr lang="en-US" sz="3200" dirty="0" smtClean="0">
                <a:solidFill>
                  <a:schemeClr val="bg1"/>
                </a:solidFill>
              </a:rPr>
              <a:t>  Fill Blue Mesa</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ChangeAspect="1"/>
          </p:cNvGraphicFramePr>
          <p:nvPr/>
        </p:nvGraphicFramePr>
        <p:xfrm>
          <a:off x="0" y="0"/>
          <a:ext cx="9143999" cy="6253251"/>
        </p:xfrm>
        <a:graphic>
          <a:graphicData uri="http://schemas.openxmlformats.org/presentationml/2006/ole">
            <p:oleObj spid="_x0000_s37891" name="Chart" r:id="rId3" imgW="8677367" imgH="5934039" progId="Excel.Chart.8">
              <p:link updateAutomatic="1"/>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25562</TotalTime>
  <Words>578</Words>
  <Application>Microsoft Office PowerPoint</Application>
  <PresentationFormat>On-screen Show (4:3)</PresentationFormat>
  <Paragraphs>72</Paragraphs>
  <Slides>42</Slides>
  <Notes>0</Notes>
  <HiddenSlides>26</HiddenSlides>
  <MMClips>0</MMClips>
  <ScaleCrop>false</ScaleCrop>
  <HeadingPairs>
    <vt:vector size="6" baseType="variant">
      <vt:variant>
        <vt:lpstr>Theme</vt:lpstr>
      </vt:variant>
      <vt:variant>
        <vt:i4>1</vt:i4>
      </vt:variant>
      <vt:variant>
        <vt:lpstr>Links</vt:lpstr>
      </vt:variant>
      <vt:variant>
        <vt:i4>6</vt:i4>
      </vt:variant>
      <vt:variant>
        <vt:lpstr>Slide Titles</vt:lpstr>
      </vt:variant>
      <vt:variant>
        <vt:i4>42</vt:i4>
      </vt:variant>
    </vt:vector>
  </HeadingPairs>
  <TitlesOfParts>
    <vt:vector size="49" baseType="lpstr">
      <vt:lpstr>Office Theme</vt:lpstr>
      <vt:lpstr>\\IBR4GJOFP002\Team$\WRG\WaterLib\AU_Meeting\mtg110818.xlsx!AU4cast</vt:lpstr>
      <vt:lpstr>\\IBR4GJOFP002\Team$\WRG\WaterLib\AU_Meeting\mtg110818.xlsx!BMinflowXceed</vt:lpstr>
      <vt:lpstr>\\ibr4gjofp002\USERS$\EKnight\Snow\UpperGunnBasin.xlsm!Chart2</vt:lpstr>
      <vt:lpstr>\\ibr4gjofp002\USERS$\EKnight\Rivers\Gunnison\SpringPeak11.xlsx!Chart2</vt:lpstr>
      <vt:lpstr>\\ibr4gjofp002\USERS$\EKnight\Rivers\Gunnison\SpringPeak11.xlsx!Chart1</vt:lpstr>
      <vt:lpstr>\\IBR4GJOFP002\Team$\WRG\WaterLib\AU_Meeting\mtg110818.xlsx!decaprflows</vt:lpstr>
      <vt:lpstr>Slide 1</vt:lpstr>
      <vt:lpstr>Slide 2</vt:lpstr>
      <vt:lpstr>Operational Considerations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Given the amount of rainfall in the upper Gunnison Basin in early July , why did the CBRFC daily model under-forecast inflows to Blue Mesa Reservoir for the first 2 weeks of July?</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Bureau of Reclamation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BOR</dc:creator>
  <cp:lastModifiedBy>Paul</cp:lastModifiedBy>
  <cp:revision>376</cp:revision>
  <dcterms:created xsi:type="dcterms:W3CDTF">2010-08-30T20:47:40Z</dcterms:created>
  <dcterms:modified xsi:type="dcterms:W3CDTF">2011-11-08T14:14:46Z</dcterms:modified>
</cp:coreProperties>
</file>