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31" r:id="rId3"/>
    <p:sldId id="290" r:id="rId4"/>
    <p:sldId id="329" r:id="rId5"/>
    <p:sldId id="330" r:id="rId6"/>
    <p:sldId id="297" r:id="rId7"/>
    <p:sldId id="299" r:id="rId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E389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674" autoAdjust="0"/>
  </p:normalViewPr>
  <p:slideViewPr>
    <p:cSldViewPr>
      <p:cViewPr varScale="1">
        <p:scale>
          <a:sx n="85" d="100"/>
          <a:sy n="85" d="100"/>
        </p:scale>
        <p:origin x="-10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336" tIns="48668" rIns="97336" bIns="48668" numCol="1" anchor="t" anchorCtr="0" compatLnSpc="1">
            <a:prstTxWarp prst="textNoShape">
              <a:avLst/>
            </a:prstTxWarp>
          </a:bodyPr>
          <a:lstStyle>
            <a:lvl1pPr defTabSz="974725">
              <a:defRPr sz="13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336" tIns="48668" rIns="97336" bIns="48668" numCol="1" anchor="t" anchorCtr="0" compatLnSpc="1">
            <a:prstTxWarp prst="textNoShape">
              <a:avLst/>
            </a:prstTxWarp>
          </a:bodyPr>
          <a:lstStyle>
            <a:lvl1pPr algn="r" defTabSz="974725">
              <a:defRPr sz="13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336" tIns="48668" rIns="97336" bIns="48668" numCol="1" anchor="b" anchorCtr="0" compatLnSpc="1">
            <a:prstTxWarp prst="textNoShape">
              <a:avLst/>
            </a:prstTxWarp>
          </a:bodyPr>
          <a:lstStyle>
            <a:lvl1pPr defTabSz="974725">
              <a:defRPr sz="13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336" tIns="48668" rIns="97336" bIns="48668" numCol="1" anchor="b" anchorCtr="0" compatLnSpc="1">
            <a:prstTxWarp prst="textNoShape">
              <a:avLst/>
            </a:prstTxWarp>
          </a:bodyPr>
          <a:lstStyle>
            <a:lvl1pPr algn="r" defTabSz="974725">
              <a:defRPr sz="1300"/>
            </a:lvl1pPr>
          </a:lstStyle>
          <a:p>
            <a:fld id="{BDFD2A7F-A30B-4568-9836-72BEA0F79E9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336" tIns="48668" rIns="97336" bIns="48668" numCol="1" anchor="t" anchorCtr="0" compatLnSpc="1">
            <a:prstTxWarp prst="textNoShape">
              <a:avLst/>
            </a:prstTxWarp>
          </a:bodyPr>
          <a:lstStyle>
            <a:lvl1pPr defTabSz="974725">
              <a:defRPr sz="13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336" tIns="48668" rIns="97336" bIns="48668" numCol="1" anchor="t" anchorCtr="0" compatLnSpc="1">
            <a:prstTxWarp prst="textNoShape">
              <a:avLst/>
            </a:prstTxWarp>
          </a:bodyPr>
          <a:lstStyle>
            <a:lvl1pPr algn="r" defTabSz="974725">
              <a:defRPr sz="13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336" tIns="48668" rIns="97336" bIns="486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336" tIns="48668" rIns="97336" bIns="48668" numCol="1" anchor="b" anchorCtr="0" compatLnSpc="1">
            <a:prstTxWarp prst="textNoShape">
              <a:avLst/>
            </a:prstTxWarp>
          </a:bodyPr>
          <a:lstStyle>
            <a:lvl1pPr defTabSz="974725">
              <a:defRPr sz="13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336" tIns="48668" rIns="97336" bIns="48668" numCol="1" anchor="b" anchorCtr="0" compatLnSpc="1">
            <a:prstTxWarp prst="textNoShape">
              <a:avLst/>
            </a:prstTxWarp>
          </a:bodyPr>
          <a:lstStyle>
            <a:lvl1pPr algn="r" defTabSz="974725">
              <a:defRPr sz="1300"/>
            </a:lvl1pPr>
          </a:lstStyle>
          <a:p>
            <a:fld id="{A1D8297F-CE01-45C9-858B-88F6852329E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4B600E-8B12-4E9A-8E5D-19E459DE6497}" type="slidenum">
              <a:rPr lang="en-US"/>
              <a:pPr/>
              <a:t>2</a:t>
            </a:fld>
            <a:endParaRPr lang="en-US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87488" y="912813"/>
            <a:ext cx="4379912" cy="3284537"/>
          </a:xfrm>
          <a:solidFill>
            <a:srgbClr val="FFFFFF"/>
          </a:solidFill>
          <a:ln/>
        </p:spPr>
      </p:sp>
      <p:sp>
        <p:nvSpPr>
          <p:cNvPr id="890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1138238" y="4519613"/>
            <a:ext cx="5080000" cy="182562"/>
          </a:xfrm>
          <a:ln/>
        </p:spPr>
        <p:txBody>
          <a:bodyPr lIns="0" tIns="0" rIns="0" bIns="0">
            <a:spAutoFit/>
          </a:bodyPr>
          <a:lstStyle/>
          <a:p>
            <a:pPr defTabSz="457200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0DDFEF-AE66-44C7-AF2B-2B260864FEFF}" type="slidenum">
              <a:rPr lang="en-US"/>
              <a:pPr/>
              <a:t>3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87488" y="912813"/>
            <a:ext cx="4379912" cy="3284537"/>
          </a:xfrm>
          <a:solidFill>
            <a:srgbClr val="FFFFFF"/>
          </a:solidFill>
          <a:ln/>
        </p:spPr>
      </p:sp>
      <p:sp>
        <p:nvSpPr>
          <p:cNvPr id="74755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1138238" y="4519613"/>
            <a:ext cx="5080000" cy="182562"/>
          </a:xfrm>
          <a:ln/>
        </p:spPr>
        <p:txBody>
          <a:bodyPr lIns="0" tIns="0" rIns="0" bIns="0">
            <a:spAutoFit/>
          </a:bodyPr>
          <a:lstStyle/>
          <a:p>
            <a:pPr defTabSz="457200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74A1CB-8230-4D3B-8045-748E3990D5BA}" type="slidenum">
              <a:rPr lang="en-US"/>
              <a:pPr/>
              <a:t>4</a:t>
            </a:fld>
            <a:endParaRPr lang="en-US"/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87488" y="912813"/>
            <a:ext cx="4379912" cy="3284537"/>
          </a:xfrm>
          <a:solidFill>
            <a:srgbClr val="FFFFFF"/>
          </a:solidFill>
          <a:ln/>
        </p:spPr>
      </p:sp>
      <p:sp>
        <p:nvSpPr>
          <p:cNvPr id="15872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1138238" y="4519613"/>
            <a:ext cx="5080000" cy="182562"/>
          </a:xfrm>
          <a:ln/>
        </p:spPr>
        <p:txBody>
          <a:bodyPr lIns="0" tIns="0" rIns="0" bIns="0">
            <a:spAutoFit/>
          </a:bodyPr>
          <a:lstStyle/>
          <a:p>
            <a:pPr defTabSz="457200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ABC140-B018-408C-AF4C-D431F5375B06}" type="slidenum">
              <a:rPr lang="en-US"/>
              <a:pPr/>
              <a:t>5</a:t>
            </a:fld>
            <a:endParaRPr lang="en-US"/>
          </a:p>
        </p:txBody>
      </p:sp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87488" y="912813"/>
            <a:ext cx="4379912" cy="3284537"/>
          </a:xfrm>
          <a:solidFill>
            <a:srgbClr val="FFFFFF"/>
          </a:solidFill>
          <a:ln/>
        </p:spPr>
      </p:sp>
      <p:sp>
        <p:nvSpPr>
          <p:cNvPr id="16077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1138238" y="4519613"/>
            <a:ext cx="5080000" cy="182562"/>
          </a:xfrm>
          <a:ln/>
        </p:spPr>
        <p:txBody>
          <a:bodyPr lIns="0" tIns="0" rIns="0" bIns="0">
            <a:spAutoFit/>
          </a:bodyPr>
          <a:lstStyle/>
          <a:p>
            <a:pPr defTabSz="457200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4B600E-8B12-4E9A-8E5D-19E459DE6497}" type="slidenum">
              <a:rPr lang="en-US"/>
              <a:pPr/>
              <a:t>6</a:t>
            </a:fld>
            <a:endParaRPr lang="en-US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87488" y="912813"/>
            <a:ext cx="4379912" cy="3284537"/>
          </a:xfrm>
          <a:solidFill>
            <a:srgbClr val="FFFFFF"/>
          </a:solidFill>
          <a:ln/>
        </p:spPr>
      </p:sp>
      <p:sp>
        <p:nvSpPr>
          <p:cNvPr id="890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1138238" y="4519613"/>
            <a:ext cx="5080000" cy="182562"/>
          </a:xfrm>
          <a:ln/>
        </p:spPr>
        <p:txBody>
          <a:bodyPr lIns="0" tIns="0" rIns="0" bIns="0">
            <a:spAutoFit/>
          </a:bodyPr>
          <a:lstStyle/>
          <a:p>
            <a:pPr defTabSz="457200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98DD6E-BC64-4AE1-A287-5FD1BA11E96E}" type="slidenum">
              <a:rPr lang="en-US"/>
              <a:pPr/>
              <a:t>7</a:t>
            </a:fld>
            <a:endParaRPr lang="en-US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87488" y="912813"/>
            <a:ext cx="4379912" cy="3284537"/>
          </a:xfrm>
          <a:solidFill>
            <a:srgbClr val="FFFFFF"/>
          </a:solidFill>
          <a:ln/>
        </p:spPr>
      </p:sp>
      <p:sp>
        <p:nvSpPr>
          <p:cNvPr id="93187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1138238" y="4519613"/>
            <a:ext cx="5080000" cy="182562"/>
          </a:xfrm>
          <a:ln/>
        </p:spPr>
        <p:txBody>
          <a:bodyPr lIns="0" tIns="0" rIns="0" bIns="0">
            <a:spAutoFit/>
          </a:bodyPr>
          <a:lstStyle/>
          <a:p>
            <a:pPr defTabSz="457200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501CD-F830-4B23-BC61-2543ACDE26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DB6CB8-A4F9-4314-A1C7-4EF27751C2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B47AA7-3618-40E7-951B-AED24E0A35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153EB9B-3151-465B-B4D8-D4D0D5C86E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97F699D-F73C-4C90-BE9F-401592F5E2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5BE5A5-0DE1-4F7B-BD25-C39CBDE84E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8FC155-58C7-42F6-BAD0-6D979BE100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BF1724-F5D1-44DA-AD8A-2FD21AEE6F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F1BCAD-6245-4D76-80DA-6D87907C0D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24CB2A-A8A3-4E48-94EA-6EB6802530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12F782-A12C-462E-BEB1-F754F6B3ED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64D626-1BF6-4132-BD8D-CA55E264DD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EAFC2A-678D-4EF5-A50C-B3D9ED6F74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FD94B6F-AFCC-4326-85A1-C2D882C1267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fontne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676400"/>
            <a:ext cx="6553200" cy="401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066800" y="1887538"/>
            <a:ext cx="67818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1" dirty="0" err="1">
                <a:solidFill>
                  <a:srgbClr val="000099"/>
                </a:solidFill>
              </a:rPr>
              <a:t>Fontenelle</a:t>
            </a:r>
            <a:r>
              <a:rPr lang="en-US" sz="3000" b="1" dirty="0">
                <a:solidFill>
                  <a:srgbClr val="000099"/>
                </a:solidFill>
              </a:rPr>
              <a:t> Working Group Meeting </a:t>
            </a:r>
          </a:p>
          <a:p>
            <a:pPr>
              <a:spcBef>
                <a:spcPct val="50000"/>
              </a:spcBef>
            </a:pPr>
            <a:r>
              <a:rPr lang="en-US" sz="3000" b="1" dirty="0">
                <a:solidFill>
                  <a:srgbClr val="000099"/>
                </a:solidFill>
              </a:rPr>
              <a:t>August </a:t>
            </a:r>
            <a:r>
              <a:rPr lang="en-US" sz="3000" b="1" dirty="0" smtClean="0">
                <a:solidFill>
                  <a:srgbClr val="000099"/>
                </a:solidFill>
              </a:rPr>
              <a:t>18, 2011</a:t>
            </a:r>
            <a:endParaRPr lang="en-US" sz="3000" b="1" dirty="0">
              <a:solidFill>
                <a:srgbClr val="000099"/>
              </a:solidFill>
            </a:endParaRP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5334000" y="4889500"/>
            <a:ext cx="24384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FFFF99"/>
                </a:solidFill>
              </a:rPr>
              <a:t>Katrina Grantz, </a:t>
            </a:r>
            <a:r>
              <a:rPr lang="en-US" sz="1400">
                <a:solidFill>
                  <a:srgbClr val="FFFF99"/>
                </a:solidFill>
              </a:rPr>
              <a:t>PhD</a:t>
            </a:r>
            <a:br>
              <a:rPr lang="en-US" sz="1400">
                <a:solidFill>
                  <a:srgbClr val="FFFF99"/>
                </a:solidFill>
              </a:rPr>
            </a:br>
            <a:r>
              <a:rPr lang="en-US" sz="1600">
                <a:solidFill>
                  <a:srgbClr val="FFFF99"/>
                </a:solidFill>
              </a:rPr>
              <a:t>Upper Colorado Region Hydraulic Engineer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Text Box 3"/>
          <p:cNvSpPr txBox="1">
            <a:spLocks noChangeArrowheads="1"/>
          </p:cNvSpPr>
          <p:nvPr/>
        </p:nvSpPr>
        <p:spPr bwMode="auto">
          <a:xfrm>
            <a:off x="1446213" y="979488"/>
            <a:ext cx="6653212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954" tIns="41477" rIns="82954" bIns="41477">
            <a:spAutoFit/>
          </a:bodyPr>
          <a:lstStyle/>
          <a:p>
            <a:pPr defTabSz="830263" eaLnBrk="0" hangingPunct="0"/>
            <a:endParaRPr lang="en-US" sz="2200">
              <a:latin typeface="Times New Roman" pitchFamily="18" charset="0"/>
            </a:endParaRPr>
          </a:p>
        </p:txBody>
      </p:sp>
      <p:sp>
        <p:nvSpPr>
          <p:cNvPr id="88070" name="Text Box 6"/>
          <p:cNvSpPr txBox="1">
            <a:spLocks noChangeArrowheads="1"/>
          </p:cNvSpPr>
          <p:nvPr/>
        </p:nvSpPr>
        <p:spPr bwMode="auto">
          <a:xfrm>
            <a:off x="2346325" y="2209800"/>
            <a:ext cx="5197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8072" name="Text Box 8"/>
          <p:cNvSpPr txBox="1">
            <a:spLocks noChangeArrowheads="1"/>
          </p:cNvSpPr>
          <p:nvPr/>
        </p:nvSpPr>
        <p:spPr bwMode="auto">
          <a:xfrm>
            <a:off x="1066800" y="1295400"/>
            <a:ext cx="7086600" cy="1314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954" tIns="41477" rIns="82954" bIns="41477">
            <a:spAutoFit/>
          </a:bodyPr>
          <a:lstStyle/>
          <a:p>
            <a:pPr algn="ctr" defTabSz="830263" eaLnBrk="0" hangingPunct="0"/>
            <a:r>
              <a:rPr lang="en-US" sz="4000" b="1" dirty="0">
                <a:solidFill>
                  <a:schemeClr val="bg1"/>
                </a:solidFill>
              </a:rPr>
              <a:t>Water Year </a:t>
            </a:r>
            <a:r>
              <a:rPr lang="en-US" sz="4000" b="1" dirty="0" smtClean="0">
                <a:solidFill>
                  <a:schemeClr val="bg1"/>
                </a:solidFill>
              </a:rPr>
              <a:t>2011 </a:t>
            </a:r>
            <a:endParaRPr lang="en-US" sz="4000" b="1" dirty="0">
              <a:solidFill>
                <a:schemeClr val="bg1"/>
              </a:solidFill>
            </a:endParaRPr>
          </a:p>
          <a:p>
            <a:pPr algn="ctr" defTabSz="830263" eaLnBrk="0" hangingPunct="0"/>
            <a:r>
              <a:rPr lang="en-US" sz="4000" b="1" dirty="0" smtClean="0">
                <a:solidFill>
                  <a:schemeClr val="bg1"/>
                </a:solidFill>
              </a:rPr>
              <a:t>Operations Review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700088" y="250825"/>
            <a:ext cx="8013700" cy="665163"/>
          </a:xfrm>
          <a:ln/>
        </p:spPr>
        <p:txBody>
          <a:bodyPr lIns="0" tIns="0" rIns="0" bIns="0"/>
          <a:lstStyle/>
          <a:p>
            <a:pPr marL="214313" indent="-214313" defTabSz="457200">
              <a:tabLst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3600" b="1" dirty="0">
                <a:solidFill>
                  <a:schemeClr val="bg1"/>
                </a:solidFill>
              </a:rPr>
              <a:t>Observed </a:t>
            </a:r>
            <a:r>
              <a:rPr lang="en-GB" sz="3600" b="1" dirty="0" err="1">
                <a:solidFill>
                  <a:schemeClr val="bg1"/>
                </a:solidFill>
              </a:rPr>
              <a:t>Snowpack</a:t>
            </a:r>
            <a:r>
              <a:rPr lang="en-GB" sz="3600" b="1" dirty="0">
                <a:solidFill>
                  <a:schemeClr val="bg1"/>
                </a:solidFill>
              </a:rPr>
              <a:t> </a:t>
            </a:r>
            <a:br>
              <a:rPr lang="en-GB" sz="3600" b="1" dirty="0">
                <a:solidFill>
                  <a:schemeClr val="bg1"/>
                </a:solidFill>
              </a:rPr>
            </a:br>
            <a:r>
              <a:rPr lang="en-GB" sz="2800" dirty="0">
                <a:solidFill>
                  <a:schemeClr val="bg1"/>
                </a:solidFill>
              </a:rPr>
              <a:t>Water Year </a:t>
            </a:r>
            <a:r>
              <a:rPr lang="en-GB" sz="2800" dirty="0" smtClean="0">
                <a:solidFill>
                  <a:schemeClr val="bg1"/>
                </a:solidFill>
              </a:rPr>
              <a:t>2011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1446213" y="979488"/>
            <a:ext cx="6653212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954" tIns="41477" rIns="82954" bIns="41477">
            <a:spAutoFit/>
          </a:bodyPr>
          <a:lstStyle/>
          <a:p>
            <a:pPr defTabSz="830263" eaLnBrk="0" hangingPunct="0"/>
            <a:endParaRPr lang="en-US" sz="2200">
              <a:latin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1143000"/>
            <a:ext cx="6856179" cy="5109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6629400" y="3505200"/>
            <a:ext cx="2209800" cy="5232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Snowpack peaked larger and later than usual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219200"/>
            <a:ext cx="7543800" cy="49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9238"/>
            <a:ext cx="8013700" cy="665162"/>
          </a:xfrm>
          <a:ln/>
        </p:spPr>
        <p:txBody>
          <a:bodyPr lIns="0" tIns="0" rIns="0" bIns="0"/>
          <a:lstStyle/>
          <a:p>
            <a:pPr marL="214313" indent="-214313" defTabSz="457200">
              <a:tabLst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3600" b="1">
                <a:solidFill>
                  <a:schemeClr val="bg1"/>
                </a:solidFill>
              </a:rPr>
              <a:t>Observed Inflow and Release</a:t>
            </a:r>
            <a:endParaRPr lang="en-GB" sz="2800" b="1">
              <a:solidFill>
                <a:schemeClr val="bg1"/>
              </a:solidFill>
            </a:endParaRPr>
          </a:p>
        </p:txBody>
      </p:sp>
      <p:sp>
        <p:nvSpPr>
          <p:cNvPr id="157699" name="Text Box 3"/>
          <p:cNvSpPr txBox="1">
            <a:spLocks noChangeArrowheads="1"/>
          </p:cNvSpPr>
          <p:nvPr/>
        </p:nvSpPr>
        <p:spPr bwMode="auto">
          <a:xfrm>
            <a:off x="1446213" y="979488"/>
            <a:ext cx="6653212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954" tIns="41477" rIns="82954" bIns="41477">
            <a:spAutoFit/>
          </a:bodyPr>
          <a:lstStyle/>
          <a:p>
            <a:pPr defTabSz="830263" eaLnBrk="0" hangingPunct="0"/>
            <a:endParaRPr lang="en-US" sz="2200">
              <a:latin typeface="Times New Roman" pitchFamily="18" charset="0"/>
            </a:endParaRPr>
          </a:p>
        </p:txBody>
      </p:sp>
      <p:sp>
        <p:nvSpPr>
          <p:cNvPr id="157703" name="Text Box 7"/>
          <p:cNvSpPr txBox="1">
            <a:spLocks noChangeArrowheads="1"/>
          </p:cNvSpPr>
          <p:nvPr/>
        </p:nvSpPr>
        <p:spPr bwMode="auto">
          <a:xfrm>
            <a:off x="5334000" y="1905000"/>
            <a:ext cx="1143000" cy="707886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 dirty="0" smtClean="0"/>
              <a:t>2011</a:t>
            </a:r>
            <a:r>
              <a:rPr lang="en-US" sz="1000" b="1" dirty="0"/>
              <a:t/>
            </a:r>
            <a:br>
              <a:rPr lang="en-US" sz="1000" b="1" dirty="0"/>
            </a:br>
            <a:r>
              <a:rPr lang="en-US" sz="1000" b="1" dirty="0"/>
              <a:t>Apr-Jul Inflow</a:t>
            </a:r>
            <a:br>
              <a:rPr lang="en-US" sz="1000" b="1" dirty="0"/>
            </a:br>
            <a:r>
              <a:rPr lang="en-US" sz="1000" b="1" dirty="0" smtClean="0"/>
              <a:t>1221 </a:t>
            </a:r>
            <a:r>
              <a:rPr lang="en-US" sz="1000" b="1" dirty="0"/>
              <a:t>KAF </a:t>
            </a:r>
            <a:r>
              <a:rPr lang="en-US" sz="1000" b="1" dirty="0" smtClean="0"/>
              <a:t>(142%)</a:t>
            </a:r>
            <a:endParaRPr lang="en-US" sz="1000" b="1" dirty="0"/>
          </a:p>
        </p:txBody>
      </p:sp>
      <p:sp>
        <p:nvSpPr>
          <p:cNvPr id="157704" name="Text Box 8"/>
          <p:cNvSpPr txBox="1">
            <a:spLocks noChangeArrowheads="1"/>
          </p:cNvSpPr>
          <p:nvPr/>
        </p:nvSpPr>
        <p:spPr bwMode="auto">
          <a:xfrm>
            <a:off x="1371600" y="1981200"/>
            <a:ext cx="1143000" cy="55923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 dirty="0" smtClean="0"/>
              <a:t>2009</a:t>
            </a:r>
            <a:r>
              <a:rPr lang="en-US" sz="1000" b="1" dirty="0"/>
              <a:t/>
            </a:r>
            <a:br>
              <a:rPr lang="en-US" sz="1000" b="1" dirty="0"/>
            </a:br>
            <a:r>
              <a:rPr lang="en-US" sz="1000" b="1" dirty="0"/>
              <a:t>Apr-Jul Inflow</a:t>
            </a:r>
            <a:br>
              <a:rPr lang="en-US" sz="1000" b="1" dirty="0"/>
            </a:br>
            <a:r>
              <a:rPr lang="en-US" sz="1000" b="1" dirty="0" smtClean="0"/>
              <a:t>968KAF (113%)</a:t>
            </a:r>
            <a:endParaRPr lang="en-US" sz="1000" b="1" dirty="0"/>
          </a:p>
        </p:txBody>
      </p:sp>
      <p:sp>
        <p:nvSpPr>
          <p:cNvPr id="157705" name="Text Box 9"/>
          <p:cNvSpPr txBox="1">
            <a:spLocks noChangeArrowheads="1"/>
          </p:cNvSpPr>
          <p:nvPr/>
        </p:nvSpPr>
        <p:spPr bwMode="auto">
          <a:xfrm>
            <a:off x="3505200" y="2133600"/>
            <a:ext cx="1143000" cy="55923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 dirty="0" smtClean="0"/>
              <a:t>2010</a:t>
            </a:r>
            <a:r>
              <a:rPr lang="en-US" sz="1000" b="1" dirty="0"/>
              <a:t/>
            </a:r>
            <a:br>
              <a:rPr lang="en-US" sz="1000" b="1" dirty="0"/>
            </a:br>
            <a:r>
              <a:rPr lang="en-US" sz="1000" b="1" dirty="0"/>
              <a:t>Apr-Jul Inflow</a:t>
            </a:r>
            <a:br>
              <a:rPr lang="en-US" sz="1000" b="1" dirty="0"/>
            </a:br>
            <a:r>
              <a:rPr lang="en-US" sz="1000" b="1" dirty="0" smtClean="0"/>
              <a:t>488 </a:t>
            </a:r>
            <a:r>
              <a:rPr lang="en-US" sz="1000" b="1" dirty="0"/>
              <a:t>KAF </a:t>
            </a:r>
            <a:r>
              <a:rPr lang="en-US" sz="1000" b="1" dirty="0" smtClean="0"/>
              <a:t>(57%)</a:t>
            </a:r>
            <a:endParaRPr lang="en-US" sz="1000" b="1" dirty="0"/>
          </a:p>
        </p:txBody>
      </p:sp>
      <p:sp>
        <p:nvSpPr>
          <p:cNvPr id="157706" name="Line 10"/>
          <p:cNvSpPr>
            <a:spLocks noChangeShapeType="1"/>
          </p:cNvSpPr>
          <p:nvPr/>
        </p:nvSpPr>
        <p:spPr bwMode="auto">
          <a:xfrm flipH="1">
            <a:off x="1981200" y="2514600"/>
            <a:ext cx="228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7707" name="Line 11"/>
          <p:cNvSpPr>
            <a:spLocks noChangeShapeType="1"/>
          </p:cNvSpPr>
          <p:nvPr/>
        </p:nvSpPr>
        <p:spPr bwMode="auto">
          <a:xfrm>
            <a:off x="3886200" y="2819400"/>
            <a:ext cx="304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7708" name="Line 12"/>
          <p:cNvSpPr>
            <a:spLocks noChangeShapeType="1"/>
          </p:cNvSpPr>
          <p:nvPr/>
        </p:nvSpPr>
        <p:spPr bwMode="auto">
          <a:xfrm>
            <a:off x="6248400" y="26670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391400" y="1981200"/>
            <a:ext cx="1600200" cy="224676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smtClean="0"/>
              <a:t>Inflows came larger and later than </a:t>
            </a:r>
            <a:r>
              <a:rPr lang="en-US" sz="1400" dirty="0" err="1" smtClean="0"/>
              <a:t>ususal</a:t>
            </a:r>
            <a:r>
              <a:rPr lang="en-US" sz="1400" dirty="0" smtClean="0"/>
              <a:t>,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Worry about how much snow actually resided at high elevations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Moved water early to manage risk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8748" y="914400"/>
            <a:ext cx="6940852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700088" y="250825"/>
            <a:ext cx="8013700" cy="665163"/>
          </a:xfrm>
          <a:ln/>
        </p:spPr>
        <p:txBody>
          <a:bodyPr lIns="0" tIns="0" rIns="0" bIns="0"/>
          <a:lstStyle/>
          <a:p>
            <a:pPr marL="214313" indent="-214313" defTabSz="457200">
              <a:tabLst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3600" b="1">
                <a:solidFill>
                  <a:schemeClr val="bg1"/>
                </a:solidFill>
              </a:rPr>
              <a:t>Observed Reservoir Elevation</a:t>
            </a:r>
          </a:p>
        </p:txBody>
      </p:sp>
      <p:sp>
        <p:nvSpPr>
          <p:cNvPr id="159747" name="Text Box 3"/>
          <p:cNvSpPr txBox="1">
            <a:spLocks noChangeArrowheads="1"/>
          </p:cNvSpPr>
          <p:nvPr/>
        </p:nvSpPr>
        <p:spPr bwMode="auto">
          <a:xfrm>
            <a:off x="1446213" y="979488"/>
            <a:ext cx="6653212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954" tIns="41477" rIns="82954" bIns="41477">
            <a:spAutoFit/>
          </a:bodyPr>
          <a:lstStyle/>
          <a:p>
            <a:pPr defTabSz="830263" eaLnBrk="0" hangingPunct="0"/>
            <a:endParaRPr lang="en-US" sz="2200">
              <a:latin typeface="Times New Roman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715000" y="4114800"/>
            <a:ext cx="990600" cy="990600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114800" y="2971800"/>
            <a:ext cx="1600200" cy="116955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Drew down reservoir as low as possible (close to losing unit and boat ramps)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Text Box 3"/>
          <p:cNvSpPr txBox="1">
            <a:spLocks noChangeArrowheads="1"/>
          </p:cNvSpPr>
          <p:nvPr/>
        </p:nvSpPr>
        <p:spPr bwMode="auto">
          <a:xfrm>
            <a:off x="1446213" y="979488"/>
            <a:ext cx="6653212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954" tIns="41477" rIns="82954" bIns="41477">
            <a:spAutoFit/>
          </a:bodyPr>
          <a:lstStyle/>
          <a:p>
            <a:pPr defTabSz="830263" eaLnBrk="0" hangingPunct="0"/>
            <a:endParaRPr lang="en-US" sz="2200">
              <a:latin typeface="Times New Roman" pitchFamily="18" charset="0"/>
            </a:endParaRPr>
          </a:p>
        </p:txBody>
      </p:sp>
      <p:sp>
        <p:nvSpPr>
          <p:cNvPr id="88070" name="Text Box 6"/>
          <p:cNvSpPr txBox="1">
            <a:spLocks noChangeArrowheads="1"/>
          </p:cNvSpPr>
          <p:nvPr/>
        </p:nvSpPr>
        <p:spPr bwMode="auto">
          <a:xfrm>
            <a:off x="2346325" y="2209800"/>
            <a:ext cx="5197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8072" name="Text Box 8"/>
          <p:cNvSpPr txBox="1">
            <a:spLocks noChangeArrowheads="1"/>
          </p:cNvSpPr>
          <p:nvPr/>
        </p:nvSpPr>
        <p:spPr bwMode="auto">
          <a:xfrm>
            <a:off x="1066800" y="1295400"/>
            <a:ext cx="7086600" cy="1314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954" tIns="41477" rIns="82954" bIns="41477">
            <a:spAutoFit/>
          </a:bodyPr>
          <a:lstStyle/>
          <a:p>
            <a:pPr algn="ctr" defTabSz="830263" eaLnBrk="0" hangingPunct="0"/>
            <a:r>
              <a:rPr lang="en-US" sz="4000" b="1" dirty="0">
                <a:solidFill>
                  <a:schemeClr val="bg1"/>
                </a:solidFill>
              </a:rPr>
              <a:t>Water Year </a:t>
            </a:r>
            <a:r>
              <a:rPr lang="en-US" sz="4000" b="1" dirty="0" smtClean="0">
                <a:solidFill>
                  <a:schemeClr val="bg1"/>
                </a:solidFill>
              </a:rPr>
              <a:t>2012 </a:t>
            </a:r>
            <a:endParaRPr lang="en-US" sz="4000" b="1" dirty="0">
              <a:solidFill>
                <a:schemeClr val="bg1"/>
              </a:solidFill>
            </a:endParaRPr>
          </a:p>
          <a:p>
            <a:pPr algn="ctr" defTabSz="830263" eaLnBrk="0" hangingPunct="0"/>
            <a:r>
              <a:rPr lang="en-US" sz="4000" b="1" dirty="0" smtClean="0">
                <a:solidFill>
                  <a:schemeClr val="bg1"/>
                </a:solidFill>
              </a:rPr>
              <a:t>Projected </a:t>
            </a:r>
            <a:r>
              <a:rPr lang="en-US" sz="4000" b="1" dirty="0">
                <a:solidFill>
                  <a:schemeClr val="bg1"/>
                </a:solidFill>
              </a:rPr>
              <a:t>Operations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066800"/>
            <a:ext cx="7620000" cy="519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2163" name="Text Box 3"/>
          <p:cNvSpPr txBox="1">
            <a:spLocks noChangeArrowheads="1"/>
          </p:cNvSpPr>
          <p:nvPr/>
        </p:nvSpPr>
        <p:spPr bwMode="auto">
          <a:xfrm>
            <a:off x="1446213" y="979488"/>
            <a:ext cx="6653212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954" tIns="41477" rIns="82954" bIns="41477">
            <a:spAutoFit/>
          </a:bodyPr>
          <a:lstStyle/>
          <a:p>
            <a:pPr defTabSz="830263" eaLnBrk="0" hangingPunct="0"/>
            <a:endParaRPr lang="en-US" sz="2200">
              <a:latin typeface="Times New Roman" pitchFamily="18" charset="0"/>
            </a:endParaRPr>
          </a:p>
        </p:txBody>
      </p:sp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2346325" y="2209800"/>
            <a:ext cx="5197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2171" name="Rectangle 11"/>
          <p:cNvSpPr>
            <a:spLocks noChangeArrowheads="1"/>
          </p:cNvSpPr>
          <p:nvPr/>
        </p:nvSpPr>
        <p:spPr bwMode="auto">
          <a:xfrm>
            <a:off x="609600" y="228600"/>
            <a:ext cx="8013700" cy="66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marL="214313" indent="-214313" algn="ctr" defTabSz="457200">
              <a:tabLst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3600" b="1" dirty="0">
                <a:solidFill>
                  <a:schemeClr val="bg1"/>
                </a:solidFill>
              </a:rPr>
              <a:t>Release Scenarios</a:t>
            </a:r>
            <a:br>
              <a:rPr lang="en-GB" sz="3600" b="1" dirty="0">
                <a:solidFill>
                  <a:schemeClr val="bg1"/>
                </a:solidFill>
              </a:rPr>
            </a:br>
            <a:r>
              <a:rPr lang="en-GB" sz="2400" b="1" dirty="0">
                <a:solidFill>
                  <a:schemeClr val="bg1"/>
                </a:solidFill>
              </a:rPr>
              <a:t>Water Year </a:t>
            </a:r>
            <a:r>
              <a:rPr lang="en-GB" sz="2400" b="1" dirty="0" smtClean="0">
                <a:solidFill>
                  <a:schemeClr val="bg1"/>
                </a:solidFill>
              </a:rPr>
              <a:t>2012</a:t>
            </a:r>
            <a:endParaRPr lang="en-GB" sz="2400" b="1" dirty="0">
              <a:solidFill>
                <a:schemeClr val="bg1"/>
              </a:solidFill>
            </a:endParaRPr>
          </a:p>
        </p:txBody>
      </p:sp>
      <p:sp>
        <p:nvSpPr>
          <p:cNvPr id="92176" name="Text Box 16"/>
          <p:cNvSpPr txBox="1">
            <a:spLocks noChangeArrowheads="1"/>
          </p:cNvSpPr>
          <p:nvPr/>
        </p:nvSpPr>
        <p:spPr bwMode="auto">
          <a:xfrm>
            <a:off x="3733800" y="3352800"/>
            <a:ext cx="1524000" cy="55399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b="1" dirty="0" smtClean="0"/>
              <a:t>Projected Release</a:t>
            </a:r>
          </a:p>
          <a:p>
            <a:pPr algn="ctr"/>
            <a:r>
              <a:rPr lang="en-US" sz="1000" b="1" dirty="0" smtClean="0"/>
              <a:t>Fall / Winter </a:t>
            </a:r>
            <a:endParaRPr lang="en-US" sz="1000" b="1" dirty="0"/>
          </a:p>
          <a:p>
            <a:pPr algn="ctr"/>
            <a:r>
              <a:rPr lang="en-US" sz="1000" b="1" dirty="0" smtClean="0"/>
              <a:t>1,200 </a:t>
            </a:r>
            <a:r>
              <a:rPr lang="en-US" sz="1000" b="1" dirty="0" err="1"/>
              <a:t>cfs</a:t>
            </a:r>
            <a:endParaRPr lang="en-US" sz="1000" b="1" dirty="0"/>
          </a:p>
        </p:txBody>
      </p:sp>
      <p:sp>
        <p:nvSpPr>
          <p:cNvPr id="92177" name="Line 17"/>
          <p:cNvSpPr>
            <a:spLocks noChangeShapeType="1"/>
          </p:cNvSpPr>
          <p:nvPr/>
        </p:nvSpPr>
        <p:spPr bwMode="auto">
          <a:xfrm flipH="1">
            <a:off x="4038600" y="39624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810000" y="1676400"/>
            <a:ext cx="2514600" cy="138499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Wet soil moisture and relatively high WY forecast</a:t>
            </a:r>
            <a:r>
              <a:rPr lang="en-US" sz="1400" dirty="0" smtClean="0">
                <a:sym typeface="Wingdings" pitchFamily="2" charset="2"/>
              </a:rPr>
              <a:t> relatively high</a:t>
            </a:r>
            <a:r>
              <a:rPr lang="en-US" sz="1400" dirty="0" smtClean="0"/>
              <a:t> fall/winter releases to achieve reservoir drawdown by next spring.  (Last year was 1,050 </a:t>
            </a:r>
            <a:r>
              <a:rPr lang="en-US" sz="1400" dirty="0" err="1" smtClean="0"/>
              <a:t>cfs</a:t>
            </a:r>
            <a:r>
              <a:rPr lang="en-US" sz="1400" dirty="0" smtClean="0"/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16232</TotalTime>
  <Words>125</Words>
  <Application>Microsoft Office PowerPoint</Application>
  <PresentationFormat>On-screen Show (4:3)</PresentationFormat>
  <Paragraphs>29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Slide 1</vt:lpstr>
      <vt:lpstr>Slide 2</vt:lpstr>
      <vt:lpstr>Observed Snowpack  Water Year 2011</vt:lpstr>
      <vt:lpstr>Observed Inflow and Release</vt:lpstr>
      <vt:lpstr>Observed Reservoir Elevation</vt:lpstr>
      <vt:lpstr>Slide 6</vt:lpstr>
      <vt:lpstr>Slide 7</vt:lpstr>
    </vt:vector>
  </TitlesOfParts>
  <Company>usbr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usbr</dc:creator>
  <cp:lastModifiedBy>K Grantz</cp:lastModifiedBy>
  <cp:revision>166</cp:revision>
  <dcterms:created xsi:type="dcterms:W3CDTF">2004-03-19T17:04:19Z</dcterms:created>
  <dcterms:modified xsi:type="dcterms:W3CDTF">2011-11-07T19:40:03Z</dcterms:modified>
</cp:coreProperties>
</file>