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png" ContentType="image/png"/>
  <Default Extension="bin" ContentType="application/vnd.openxmlformats-officedocument.presentationml.printerSettings"/>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1008" r:id="rId3"/>
    <p:sldId id="1002" r:id="rId4"/>
    <p:sldId id="1016" r:id="rId5"/>
    <p:sldId id="1017" r:id="rId6"/>
    <p:sldId id="1015" r:id="rId7"/>
    <p:sldId id="1011" r:id="rId8"/>
    <p:sldId id="1010" r:id="rId9"/>
    <p:sldId id="1012" r:id="rId10"/>
    <p:sldId id="1009" r:id="rId11"/>
    <p:sldId id="1004" r:id="rId12"/>
    <p:sldId id="978" r:id="rId13"/>
    <p:sldId id="977" r:id="rId14"/>
    <p:sldId id="981" r:id="rId15"/>
    <p:sldId id="1006" r:id="rId16"/>
    <p:sldId id="1005" r:id="rId17"/>
    <p:sldId id="1019" r:id="rId18"/>
    <p:sldId id="1018" r:id="rId19"/>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CC9900"/>
    <a:srgbClr val="003399"/>
    <a:srgbClr val="FF3300"/>
    <a:srgbClr val="D0A070"/>
    <a:srgbClr val="3366CC"/>
    <a:srgbClr val="990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3" autoAdjust="0"/>
    <p:restoredTop sz="79138" autoAdjust="0"/>
  </p:normalViewPr>
  <p:slideViewPr>
    <p:cSldViewPr>
      <p:cViewPr varScale="1">
        <p:scale>
          <a:sx n="99" d="100"/>
          <a:sy n="99" d="100"/>
        </p:scale>
        <p:origin x="-2136"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viewProps" Target="viewProps.xml"/><Relationship Id="rId25"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presProps" Target="presProps.xml"/><Relationship Id="rId4" Type="http://schemas.openxmlformats.org/officeDocument/2006/relationships/slide" Target="slides/slide3.xml"/><Relationship Id="rId26" Type="http://schemas.openxmlformats.org/officeDocument/2006/relationships/tableStyles" Target="tableStyle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notesMaster" Target="notesMasters/notesMaster1.xml"/><Relationship Id="rId22" Type="http://schemas.openxmlformats.org/officeDocument/2006/relationships/printerSettings" Target="printerSettings/printerSettings1.bin"/><Relationship Id="rId21" Type="http://schemas.openxmlformats.org/officeDocument/2006/relationships/handoutMaster" Target="handoutMasters/handout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3012001" cy="462721"/>
          </a:xfrm>
          <a:prstGeom prst="rect">
            <a:avLst/>
          </a:prstGeom>
          <a:noFill/>
          <a:ln w="9525">
            <a:noFill/>
            <a:miter lim="800000"/>
            <a:headEnd/>
            <a:tailEnd/>
          </a:ln>
          <a:effectLst/>
        </p:spPr>
        <p:txBody>
          <a:bodyPr vert="horz" wrap="square" lIns="90892" tIns="45447" rIns="90892" bIns="45447" numCol="1" anchor="t" anchorCtr="0" compatLnSpc="1">
            <a:prstTxWarp prst="textNoShape">
              <a:avLst/>
            </a:prstTxWarp>
          </a:bodyPr>
          <a:lstStyle>
            <a:lvl1pPr defTabSz="908314">
              <a:defRPr sz="1100"/>
            </a:lvl1pPr>
          </a:lstStyle>
          <a:p>
            <a:pPr>
              <a:defRPr/>
            </a:pPr>
            <a:endParaRPr lang="en-US"/>
          </a:p>
        </p:txBody>
      </p:sp>
      <p:sp>
        <p:nvSpPr>
          <p:cNvPr id="159747" name="Rectangle 3"/>
          <p:cNvSpPr>
            <a:spLocks noGrp="1" noChangeArrowheads="1"/>
          </p:cNvSpPr>
          <p:nvPr>
            <p:ph type="dt" sz="quarter" idx="1"/>
          </p:nvPr>
        </p:nvSpPr>
        <p:spPr bwMode="auto">
          <a:xfrm>
            <a:off x="3936566" y="0"/>
            <a:ext cx="3012001" cy="462721"/>
          </a:xfrm>
          <a:prstGeom prst="rect">
            <a:avLst/>
          </a:prstGeom>
          <a:noFill/>
          <a:ln w="9525">
            <a:noFill/>
            <a:miter lim="800000"/>
            <a:headEnd/>
            <a:tailEnd/>
          </a:ln>
          <a:effectLst/>
        </p:spPr>
        <p:txBody>
          <a:bodyPr vert="horz" wrap="square" lIns="90892" tIns="45447" rIns="90892" bIns="45447" numCol="1" anchor="t" anchorCtr="0" compatLnSpc="1">
            <a:prstTxWarp prst="textNoShape">
              <a:avLst/>
            </a:prstTxWarp>
          </a:bodyPr>
          <a:lstStyle>
            <a:lvl1pPr algn="r" defTabSz="908314">
              <a:defRPr sz="1100"/>
            </a:lvl1pPr>
          </a:lstStyle>
          <a:p>
            <a:pPr>
              <a:defRPr/>
            </a:pPr>
            <a:endParaRPr lang="en-US"/>
          </a:p>
        </p:txBody>
      </p:sp>
      <p:sp>
        <p:nvSpPr>
          <p:cNvPr id="159748" name="Rectangle 4"/>
          <p:cNvSpPr>
            <a:spLocks noGrp="1" noChangeArrowheads="1"/>
          </p:cNvSpPr>
          <p:nvPr>
            <p:ph type="ftr" sz="quarter" idx="2"/>
          </p:nvPr>
        </p:nvSpPr>
        <p:spPr bwMode="auto">
          <a:xfrm>
            <a:off x="0" y="8771828"/>
            <a:ext cx="3012001" cy="462721"/>
          </a:xfrm>
          <a:prstGeom prst="rect">
            <a:avLst/>
          </a:prstGeom>
          <a:noFill/>
          <a:ln w="9525">
            <a:noFill/>
            <a:miter lim="800000"/>
            <a:headEnd/>
            <a:tailEnd/>
          </a:ln>
          <a:effectLst/>
        </p:spPr>
        <p:txBody>
          <a:bodyPr vert="horz" wrap="square" lIns="90892" tIns="45447" rIns="90892" bIns="45447" numCol="1" anchor="b" anchorCtr="0" compatLnSpc="1">
            <a:prstTxWarp prst="textNoShape">
              <a:avLst/>
            </a:prstTxWarp>
          </a:bodyPr>
          <a:lstStyle>
            <a:lvl1pPr defTabSz="908314">
              <a:defRPr sz="1100"/>
            </a:lvl1pPr>
          </a:lstStyle>
          <a:p>
            <a:pPr>
              <a:defRPr/>
            </a:pPr>
            <a:endParaRPr lang="en-US"/>
          </a:p>
        </p:txBody>
      </p:sp>
      <p:sp>
        <p:nvSpPr>
          <p:cNvPr id="159749" name="Rectangle 5"/>
          <p:cNvSpPr>
            <a:spLocks noGrp="1" noChangeArrowheads="1"/>
          </p:cNvSpPr>
          <p:nvPr>
            <p:ph type="sldNum" sz="quarter" idx="3"/>
          </p:nvPr>
        </p:nvSpPr>
        <p:spPr bwMode="auto">
          <a:xfrm>
            <a:off x="3936566" y="8771828"/>
            <a:ext cx="3012001" cy="462721"/>
          </a:xfrm>
          <a:prstGeom prst="rect">
            <a:avLst/>
          </a:prstGeom>
          <a:noFill/>
          <a:ln w="9525">
            <a:noFill/>
            <a:miter lim="800000"/>
            <a:headEnd/>
            <a:tailEnd/>
          </a:ln>
          <a:effectLst/>
        </p:spPr>
        <p:txBody>
          <a:bodyPr vert="horz" wrap="square" lIns="90892" tIns="45447" rIns="90892" bIns="45447" numCol="1" anchor="b" anchorCtr="0" compatLnSpc="1">
            <a:prstTxWarp prst="textNoShape">
              <a:avLst/>
            </a:prstTxWarp>
          </a:bodyPr>
          <a:lstStyle>
            <a:lvl1pPr algn="r" defTabSz="908314">
              <a:defRPr sz="1100"/>
            </a:lvl1pPr>
          </a:lstStyle>
          <a:p>
            <a:pPr>
              <a:defRPr/>
            </a:pPr>
            <a:fld id="{B21E2BCA-C670-4B8E-A916-0BE002D3A15B}" type="slidenum">
              <a:rPr lang="en-US"/>
              <a:pPr>
                <a:defRPr/>
              </a:pPr>
              <a:t>‹#›</a:t>
            </a:fld>
            <a:endParaRPr lang="en-US"/>
          </a:p>
        </p:txBody>
      </p:sp>
    </p:spTree>
    <p:extLst>
      <p:ext uri="{BB962C8B-B14F-4D97-AF65-F5344CB8AC3E}">
        <p14:creationId xmlns:p14="http://schemas.microsoft.com/office/powerpoint/2010/main" val="2948550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12001" cy="462721"/>
          </a:xfrm>
          <a:prstGeom prst="rect">
            <a:avLst/>
          </a:prstGeom>
          <a:noFill/>
          <a:ln w="9525">
            <a:noFill/>
            <a:miter lim="800000"/>
            <a:headEnd/>
            <a:tailEnd/>
          </a:ln>
          <a:effectLst/>
        </p:spPr>
        <p:txBody>
          <a:bodyPr vert="horz" wrap="square" lIns="90892" tIns="45447" rIns="90892" bIns="45447" numCol="1" anchor="t" anchorCtr="0" compatLnSpc="1">
            <a:prstTxWarp prst="textNoShape">
              <a:avLst/>
            </a:prstTxWarp>
          </a:bodyPr>
          <a:lstStyle>
            <a:lvl1pPr defTabSz="908314">
              <a:defRPr sz="1100"/>
            </a:lvl1pPr>
          </a:lstStyle>
          <a:p>
            <a:pPr>
              <a:defRPr/>
            </a:pPr>
            <a:endParaRPr lang="en-US"/>
          </a:p>
        </p:txBody>
      </p:sp>
      <p:sp>
        <p:nvSpPr>
          <p:cNvPr id="8195" name="Rectangle 3"/>
          <p:cNvSpPr>
            <a:spLocks noGrp="1" noChangeArrowheads="1"/>
          </p:cNvSpPr>
          <p:nvPr>
            <p:ph type="dt" idx="1"/>
          </p:nvPr>
        </p:nvSpPr>
        <p:spPr bwMode="auto">
          <a:xfrm>
            <a:off x="3936566" y="0"/>
            <a:ext cx="3012001" cy="462721"/>
          </a:xfrm>
          <a:prstGeom prst="rect">
            <a:avLst/>
          </a:prstGeom>
          <a:noFill/>
          <a:ln w="9525">
            <a:noFill/>
            <a:miter lim="800000"/>
            <a:headEnd/>
            <a:tailEnd/>
          </a:ln>
          <a:effectLst/>
        </p:spPr>
        <p:txBody>
          <a:bodyPr vert="horz" wrap="square" lIns="90892" tIns="45447" rIns="90892" bIns="45447" numCol="1" anchor="t" anchorCtr="0" compatLnSpc="1">
            <a:prstTxWarp prst="textNoShape">
              <a:avLst/>
            </a:prstTxWarp>
          </a:bodyPr>
          <a:lstStyle>
            <a:lvl1pPr algn="r" defTabSz="908314">
              <a:defRPr sz="1100"/>
            </a:lvl1pPr>
          </a:lstStyle>
          <a:p>
            <a:pPr>
              <a:defRPr/>
            </a:pPr>
            <a:endParaRPr lang="en-US"/>
          </a:p>
        </p:txBody>
      </p:sp>
      <p:sp>
        <p:nvSpPr>
          <p:cNvPr id="8196"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95310" y="4387442"/>
            <a:ext cx="5559457" cy="4156845"/>
          </a:xfrm>
          <a:prstGeom prst="rect">
            <a:avLst/>
          </a:prstGeom>
          <a:noFill/>
          <a:ln w="9525">
            <a:noFill/>
            <a:miter lim="800000"/>
            <a:headEnd/>
            <a:tailEnd/>
          </a:ln>
          <a:effectLst/>
        </p:spPr>
        <p:txBody>
          <a:bodyPr vert="horz" wrap="square" lIns="90892" tIns="45447" rIns="90892" bIns="454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771828"/>
            <a:ext cx="3012001" cy="462721"/>
          </a:xfrm>
          <a:prstGeom prst="rect">
            <a:avLst/>
          </a:prstGeom>
          <a:noFill/>
          <a:ln w="9525">
            <a:noFill/>
            <a:miter lim="800000"/>
            <a:headEnd/>
            <a:tailEnd/>
          </a:ln>
          <a:effectLst/>
        </p:spPr>
        <p:txBody>
          <a:bodyPr vert="horz" wrap="square" lIns="90892" tIns="45447" rIns="90892" bIns="45447" numCol="1" anchor="b" anchorCtr="0" compatLnSpc="1">
            <a:prstTxWarp prst="textNoShape">
              <a:avLst/>
            </a:prstTxWarp>
          </a:bodyPr>
          <a:lstStyle>
            <a:lvl1pPr defTabSz="908314">
              <a:defRPr sz="1100"/>
            </a:lvl1pPr>
          </a:lstStyle>
          <a:p>
            <a:pPr>
              <a:defRPr/>
            </a:pPr>
            <a:endParaRPr lang="en-US"/>
          </a:p>
        </p:txBody>
      </p:sp>
      <p:sp>
        <p:nvSpPr>
          <p:cNvPr id="8199" name="Rectangle 7"/>
          <p:cNvSpPr>
            <a:spLocks noGrp="1" noChangeArrowheads="1"/>
          </p:cNvSpPr>
          <p:nvPr>
            <p:ph type="sldNum" sz="quarter" idx="5"/>
          </p:nvPr>
        </p:nvSpPr>
        <p:spPr bwMode="auto">
          <a:xfrm>
            <a:off x="3936566" y="8771828"/>
            <a:ext cx="3012001" cy="462721"/>
          </a:xfrm>
          <a:prstGeom prst="rect">
            <a:avLst/>
          </a:prstGeom>
          <a:noFill/>
          <a:ln w="9525">
            <a:noFill/>
            <a:miter lim="800000"/>
            <a:headEnd/>
            <a:tailEnd/>
          </a:ln>
          <a:effectLst/>
        </p:spPr>
        <p:txBody>
          <a:bodyPr vert="horz" wrap="square" lIns="90892" tIns="45447" rIns="90892" bIns="45447" numCol="1" anchor="b" anchorCtr="0" compatLnSpc="1">
            <a:prstTxWarp prst="textNoShape">
              <a:avLst/>
            </a:prstTxWarp>
          </a:bodyPr>
          <a:lstStyle>
            <a:lvl1pPr algn="r" defTabSz="908314">
              <a:defRPr sz="1100"/>
            </a:lvl1pPr>
          </a:lstStyle>
          <a:p>
            <a:pPr>
              <a:defRPr/>
            </a:pPr>
            <a:fld id="{FA22CB19-F8E8-45B6-A49A-F480D0E17070}" type="slidenum">
              <a:rPr lang="en-US"/>
              <a:pPr>
                <a:defRPr/>
              </a:pPr>
              <a:t>‹#›</a:t>
            </a:fld>
            <a:endParaRPr lang="en-US"/>
          </a:p>
        </p:txBody>
      </p:sp>
    </p:spTree>
    <p:extLst>
      <p:ext uri="{BB962C8B-B14F-4D97-AF65-F5344CB8AC3E}">
        <p14:creationId xmlns:p14="http://schemas.microsoft.com/office/powerpoint/2010/main" val="1161648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A22CB19-F8E8-45B6-A49A-F480D0E17070}"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475654-3279-4377-8DA9-45C94B6E6E71}"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475654-3279-4377-8DA9-45C94B6E6E71}"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A22CB19-F8E8-45B6-A49A-F480D0E17070}"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A22CB19-F8E8-45B6-A49A-F480D0E17070}"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merge the conclusions</a:t>
            </a:r>
            <a:r>
              <a:rPr lang="en-US" baseline="0" dirty="0" smtClean="0"/>
              <a:t> of the studies performed in 1969 (and 1971) with the assumptions used in the 24-month study and CRSS, a bank storage record was generated in 2 parts.  The first part (1963 to June 22, 1980 (first date when Lake Powell exceeded 3700 feet of elevation)) of this record is based on a scaling of the three gage bank storage record to 48% of its original value and results in a bank storage on June 22, 1980 of 6 maf.  From that point onward, the bank storage record is based on 8% of the delta storage.  </a:t>
            </a:r>
          </a:p>
          <a:p>
            <a:endParaRPr lang="en-US" baseline="0" dirty="0" smtClean="0"/>
          </a:p>
          <a:p>
            <a:r>
              <a:rPr lang="en-US" baseline="0" dirty="0" smtClean="0"/>
              <a:t>This merged methodology results in a bank storage record that has a capacity of 6 maf and fluctuates up or down at 8% of the delta storage each day.  </a:t>
            </a:r>
          </a:p>
          <a:p>
            <a:endParaRPr lang="en-US" baseline="0" dirty="0" smtClean="0"/>
          </a:p>
          <a:p>
            <a:r>
              <a:rPr lang="en-US" baseline="0" dirty="0" smtClean="0"/>
              <a:t>It is important to note that by implementing the merged methodology for bank storage, this will not change the 1981-2010 period of record for mass balance inflow to Lake Powell.  Inflows during this period will not change and so forecasts based on this period of record will also not change.  The mass balance inflow record for the period from 1963-1980 will change and this change will be an increase over the period of approximately 4 maf.  During the period the overall mass balance inflow volume was 184.7 maf so percentage wise it is about a 2% increase in the inflow record for the period.</a:t>
            </a:r>
            <a:endParaRPr lang="en-US" dirty="0"/>
          </a:p>
        </p:txBody>
      </p:sp>
      <p:sp>
        <p:nvSpPr>
          <p:cNvPr id="4" name="Slide Number Placeholder 3"/>
          <p:cNvSpPr>
            <a:spLocks noGrp="1"/>
          </p:cNvSpPr>
          <p:nvPr>
            <p:ph type="sldNum" sz="quarter" idx="10"/>
          </p:nvPr>
        </p:nvSpPr>
        <p:spPr/>
        <p:txBody>
          <a:bodyPr/>
          <a:lstStyle/>
          <a:p>
            <a:pPr>
              <a:defRPr/>
            </a:pPr>
            <a:fld id="{FE44B0E2-1828-45CC-8854-E65D5F97D823}"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100" dirty="0" smtClean="0"/>
              <a:t>Starting on January 1, 2012, all Powell forecast products should reflect (be calibrated to) the MB calculation method.  CBRFC currently has the MB inflow and </a:t>
            </a:r>
            <a:r>
              <a:rPr lang="en-US" sz="1100" dirty="0" err="1" smtClean="0"/>
              <a:t>unreg</a:t>
            </a:r>
            <a:r>
              <a:rPr lang="en-US" sz="1100" dirty="0" smtClean="0"/>
              <a:t> record for Powell in their database.  When was this record last updated in the CBRFC database? (i.e. when did CBRFC last received a full copy of the current data in HDB for these parameters for the period of record).  Reclamation has re-computed this record in the past 6 months to reflect some minor changes in the methodology.  It will be important for CBRFC to get a fresh copy of these data records from Reclamation prior to shifting to the MB method to make sure the data is in sync between the two database systems.  </a:t>
            </a:r>
          </a:p>
          <a:p>
            <a:r>
              <a:rPr lang="en-US" sz="1100" dirty="0" smtClean="0"/>
              <a:t> </a:t>
            </a:r>
          </a:p>
          <a:p>
            <a:r>
              <a:rPr lang="en-US" sz="1100" dirty="0" smtClean="0"/>
              <a:t>Currently Reclamation has 6 experimental parameters in our database (HDB) for the MB based data for Powell.  These are:</a:t>
            </a:r>
          </a:p>
          <a:p>
            <a:r>
              <a:rPr lang="en-US" sz="1100" dirty="0" smtClean="0"/>
              <a:t> </a:t>
            </a:r>
          </a:p>
          <a:p>
            <a:r>
              <a:rPr lang="en-US" sz="1100" dirty="0" smtClean="0"/>
              <a:t>average mass balance inflow (cfs)</a:t>
            </a:r>
          </a:p>
          <a:p>
            <a:r>
              <a:rPr lang="en-US" sz="1100" dirty="0" smtClean="0"/>
              <a:t>mass balance inflow volume (</a:t>
            </a:r>
            <a:r>
              <a:rPr lang="en-US" sz="1100" dirty="0" err="1" smtClean="0"/>
              <a:t>af</a:t>
            </a:r>
            <a:r>
              <a:rPr lang="en-US" sz="1100" dirty="0" smtClean="0"/>
              <a:t>)</a:t>
            </a:r>
          </a:p>
          <a:p>
            <a:r>
              <a:rPr lang="en-US" sz="1100" dirty="0" smtClean="0"/>
              <a:t>average mass balance unregulated inflow (cfs) </a:t>
            </a:r>
          </a:p>
          <a:p>
            <a:r>
              <a:rPr lang="en-US" sz="1100" dirty="0" smtClean="0"/>
              <a:t>mass balance unregulated inflow volume (</a:t>
            </a:r>
            <a:r>
              <a:rPr lang="en-US" sz="1100" dirty="0" err="1" smtClean="0"/>
              <a:t>af</a:t>
            </a:r>
            <a:r>
              <a:rPr lang="en-US" sz="1100" dirty="0" smtClean="0"/>
              <a:t>) </a:t>
            </a:r>
          </a:p>
          <a:p>
            <a:r>
              <a:rPr lang="en-US" sz="1100" dirty="0" smtClean="0"/>
              <a:t>mass balance delta bank storage (</a:t>
            </a:r>
            <a:r>
              <a:rPr lang="en-US" sz="1100" dirty="0" err="1" smtClean="0"/>
              <a:t>af</a:t>
            </a:r>
            <a:r>
              <a:rPr lang="en-US" sz="1100" dirty="0" smtClean="0"/>
              <a:t>) </a:t>
            </a:r>
          </a:p>
          <a:p>
            <a:r>
              <a:rPr lang="en-US" sz="1100" dirty="0" smtClean="0"/>
              <a:t>mass balance bank storage (</a:t>
            </a:r>
            <a:r>
              <a:rPr lang="en-US" sz="1100" dirty="0" err="1" smtClean="0"/>
              <a:t>af</a:t>
            </a:r>
            <a:r>
              <a:rPr lang="en-US" sz="1100" dirty="0" smtClean="0"/>
              <a:t>)</a:t>
            </a:r>
          </a:p>
          <a:p>
            <a:r>
              <a:rPr lang="en-US" sz="1100" dirty="0" smtClean="0"/>
              <a:t> </a:t>
            </a:r>
          </a:p>
          <a:p>
            <a:r>
              <a:rPr lang="en-US" sz="1100" dirty="0" smtClean="0"/>
              <a:t>Reclamation has daily records for all of these for the period of record back to 1963.  Which ones are maintained in the CBRFC database system? These are experimental but since the method is becoming Reclamation’s official method we will be making sure the official parameters in HDB will be updated to reflect the mass balance method.  This will like be completed by December 15th.  The following official parameters for Lake Powell will be re-computed with the Mass Balance method and these official parameters will no longer reflect the Three Gage method.</a:t>
            </a:r>
          </a:p>
          <a:p>
            <a:r>
              <a:rPr lang="en-US" sz="1100" dirty="0" smtClean="0"/>
              <a:t> </a:t>
            </a:r>
          </a:p>
          <a:p>
            <a:r>
              <a:rPr lang="en-US" sz="1100" dirty="0" smtClean="0"/>
              <a:t>average inflow (cfs)</a:t>
            </a:r>
          </a:p>
          <a:p>
            <a:r>
              <a:rPr lang="en-US" sz="1100" dirty="0" smtClean="0"/>
              <a:t>inflow volume (</a:t>
            </a:r>
            <a:r>
              <a:rPr lang="en-US" sz="1100" dirty="0" err="1" smtClean="0"/>
              <a:t>af</a:t>
            </a:r>
            <a:r>
              <a:rPr lang="en-US" sz="1100" dirty="0" smtClean="0"/>
              <a:t>)</a:t>
            </a:r>
          </a:p>
          <a:p>
            <a:r>
              <a:rPr lang="en-US" sz="1100" dirty="0" smtClean="0"/>
              <a:t>average unregulated inflow (cfs)</a:t>
            </a:r>
          </a:p>
          <a:p>
            <a:r>
              <a:rPr lang="en-US" sz="1100" dirty="0" smtClean="0"/>
              <a:t>unregulated inflow volume (</a:t>
            </a:r>
            <a:r>
              <a:rPr lang="en-US" sz="1100" dirty="0" err="1" smtClean="0"/>
              <a:t>af</a:t>
            </a:r>
            <a:r>
              <a:rPr lang="en-US" sz="1100" dirty="0" smtClean="0"/>
              <a:t>)</a:t>
            </a:r>
          </a:p>
          <a:p>
            <a:r>
              <a:rPr lang="en-US" sz="1100" dirty="0" smtClean="0"/>
              <a:t>delta bank storage (</a:t>
            </a:r>
            <a:r>
              <a:rPr lang="en-US" sz="1100" dirty="0" err="1" smtClean="0"/>
              <a:t>af</a:t>
            </a:r>
            <a:r>
              <a:rPr lang="en-US" sz="1100" dirty="0" smtClean="0"/>
              <a:t>)</a:t>
            </a:r>
          </a:p>
          <a:p>
            <a:r>
              <a:rPr lang="en-US" sz="1100" dirty="0" smtClean="0"/>
              <a:t>bank storage (</a:t>
            </a:r>
            <a:r>
              <a:rPr lang="en-US" sz="1100" dirty="0" err="1" smtClean="0"/>
              <a:t>af</a:t>
            </a:r>
            <a:r>
              <a:rPr lang="en-US" sz="1100" dirty="0" smtClean="0"/>
              <a:t>)</a:t>
            </a:r>
          </a:p>
          <a:p>
            <a:r>
              <a:rPr lang="en-US" sz="1100" dirty="0" smtClean="0"/>
              <a:t> </a:t>
            </a:r>
          </a:p>
          <a:p>
            <a:r>
              <a:rPr lang="en-US" sz="1100" dirty="0" smtClean="0"/>
              <a:t>The forecast models should be calibrated to these official parameters (directly above) after December 15th.  The official inflow statistics (i.e. official 30 year average for 1981 through 2010) for Powell should be based on these official parameters </a:t>
            </a:r>
            <a:r>
              <a:rPr lang="en-US" sz="1100" b="1" dirty="0" smtClean="0"/>
              <a:t>after</a:t>
            </a:r>
            <a:r>
              <a:rPr lang="en-US" sz="1100" dirty="0" smtClean="0"/>
              <a:t> December 15th.   </a:t>
            </a:r>
          </a:p>
          <a:p>
            <a:endParaRPr lang="en-US" dirty="0"/>
          </a:p>
        </p:txBody>
      </p:sp>
      <p:sp>
        <p:nvSpPr>
          <p:cNvPr id="4" name="Slide Number Placeholder 3"/>
          <p:cNvSpPr>
            <a:spLocks noGrp="1"/>
          </p:cNvSpPr>
          <p:nvPr>
            <p:ph type="sldNum" sz="quarter" idx="10"/>
          </p:nvPr>
        </p:nvSpPr>
        <p:spPr/>
        <p:txBody>
          <a:bodyPr/>
          <a:lstStyle/>
          <a:p>
            <a:pPr>
              <a:defRPr/>
            </a:pPr>
            <a:fld id="{47475654-3279-4377-8DA9-45C94B6E6E71}"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Daily average comparison of MB v. TG.  They look very similar when summarized to daily averages.</a:t>
            </a:r>
            <a:endParaRPr lang="en-US" dirty="0"/>
          </a:p>
        </p:txBody>
      </p:sp>
      <p:sp>
        <p:nvSpPr>
          <p:cNvPr id="4" name="Slide Number Placeholder 3"/>
          <p:cNvSpPr>
            <a:spLocks noGrp="1"/>
          </p:cNvSpPr>
          <p:nvPr>
            <p:ph type="sldNum" sz="quarter" idx="10"/>
          </p:nvPr>
        </p:nvSpPr>
        <p:spPr/>
        <p:txBody>
          <a:bodyPr/>
          <a:lstStyle/>
          <a:p>
            <a:pPr>
              <a:defRPr/>
            </a:pPr>
            <a:fld id="{47475654-3279-4377-8DA9-45C94B6E6E71}"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Monthly</a:t>
            </a:r>
            <a:r>
              <a:rPr lang="en-US" baseline="0" dirty="0" smtClean="0"/>
              <a:t> differences between the 81-10 averages of the Three Gage Inflow record as compared to the Mass Balance Inflow record (UNREG IN BOTH CASES).  Mass Balance Inflow typically comes earlier in the Apr-Jul period than Three Gage.  Base flows under MB are lower than TG.  </a:t>
            </a:r>
            <a:endParaRPr lang="en-US" dirty="0"/>
          </a:p>
        </p:txBody>
      </p:sp>
      <p:sp>
        <p:nvSpPr>
          <p:cNvPr id="4" name="Slide Number Placeholder 3"/>
          <p:cNvSpPr>
            <a:spLocks noGrp="1"/>
          </p:cNvSpPr>
          <p:nvPr>
            <p:ph type="sldNum" sz="quarter" idx="10"/>
          </p:nvPr>
        </p:nvSpPr>
        <p:spPr/>
        <p:txBody>
          <a:bodyPr/>
          <a:lstStyle/>
          <a:p>
            <a:pPr>
              <a:defRPr/>
            </a:pPr>
            <a:fld id="{47475654-3279-4377-8DA9-45C94B6E6E71}"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Mass Balance catches</a:t>
            </a:r>
            <a:r>
              <a:rPr lang="en-US" baseline="0" dirty="0" smtClean="0"/>
              <a:t> local rain events such as the one that occurred in Oct of 2010.  The Three Gage method can miss these events because they occur below the gages but above the reservoir.  By moving to MB, this is one of several improvements we will see in the inflow record for Lake Powell.  On issue you can see in the MB record is that it is more noisy than the Three Gage record.  This is due to the sensitivity this record has to the </a:t>
            </a:r>
            <a:r>
              <a:rPr lang="en-US" baseline="0" dirty="0" err="1" smtClean="0"/>
              <a:t>the</a:t>
            </a:r>
            <a:r>
              <a:rPr lang="en-US" baseline="0" dirty="0" smtClean="0"/>
              <a:t> measured </a:t>
            </a:r>
            <a:r>
              <a:rPr lang="en-US" baseline="0" dirty="0" err="1" smtClean="0"/>
              <a:t>elevaiton</a:t>
            </a:r>
            <a:r>
              <a:rPr lang="en-US" baseline="0" dirty="0" smtClean="0"/>
              <a:t> of Lake Powell.  We measure the elevation to the nearest 0.01 feet and we can see errors in this measurement due to wind and equipment issues.  We will actively correct for observed errors to minimize noise but we can’t make all of the noise go away.  Hopefully the noise will not be too big of an issue for CBRFC for forecasting.</a:t>
            </a:r>
            <a:endParaRPr lang="en-US" dirty="0"/>
          </a:p>
        </p:txBody>
      </p:sp>
      <p:sp>
        <p:nvSpPr>
          <p:cNvPr id="4" name="Slide Number Placeholder 3"/>
          <p:cNvSpPr>
            <a:spLocks noGrp="1"/>
          </p:cNvSpPr>
          <p:nvPr>
            <p:ph type="sldNum" sz="quarter" idx="10"/>
          </p:nvPr>
        </p:nvSpPr>
        <p:spPr/>
        <p:txBody>
          <a:bodyPr/>
          <a:lstStyle/>
          <a:p>
            <a:pPr>
              <a:defRPr/>
            </a:pPr>
            <a:fld id="{FE44B0E2-1828-45CC-8854-E65D5F97D823}"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475654-3279-4377-8DA9-45C94B6E6E71}"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475654-3279-4377-8DA9-45C94B6E6E71}"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475654-3279-4377-8DA9-45C94B6E6E71}"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475654-3279-4377-8DA9-45C94B6E6E71}"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D11E9F-4654-414C-8E63-B504F067E27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6CF036-0DDE-49EB-8428-42FBA95CE62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08CDD4-036C-4685-9279-7E6A053040A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9778A7-12E2-4433-AA6F-FD4FC55B22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9E6D1F-B45C-432A-9D09-DA6E2923963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24CCF5-7D8D-48F9-8376-D754838DBF7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565EF3-604A-4860-AB45-6DB0B644F74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815C091-23FC-46C7-8792-A57AC6AB14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D0F4A29-1E90-4779-BF63-76382D0EE44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107B92-FFFA-48A2-AC1C-770D7012176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93CB31-C69F-4124-97F8-E071561AA15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59C37A-9BF3-4A99-999D-8A0B31A3402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jpe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2F489A1-BBFC-456B-B688-145DA7D3B4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81000" y="2057400"/>
            <a:ext cx="8305800" cy="2339102"/>
          </a:xfrm>
          <a:prstGeom prst="rect">
            <a:avLst/>
          </a:prstGeom>
          <a:noFill/>
          <a:ln w="9525">
            <a:noFill/>
            <a:miter lim="800000"/>
            <a:headEnd/>
            <a:tailEnd/>
          </a:ln>
        </p:spPr>
        <p:txBody>
          <a:bodyPr wrap="square">
            <a:spAutoFit/>
          </a:bodyPr>
          <a:lstStyle/>
          <a:p>
            <a:r>
              <a:rPr lang="en-US" sz="4000" b="1" dirty="0" smtClean="0">
                <a:solidFill>
                  <a:schemeClr val="bg1"/>
                </a:solidFill>
              </a:rPr>
              <a:t>USBR Updates: </a:t>
            </a:r>
          </a:p>
          <a:p>
            <a:r>
              <a:rPr lang="en-US" sz="4000" b="1" dirty="0" smtClean="0">
                <a:solidFill>
                  <a:schemeClr val="bg1"/>
                </a:solidFill>
              </a:rPr>
              <a:t>Forecast and Modeling Changes</a:t>
            </a:r>
            <a:endParaRPr lang="en-US" sz="4000" b="1" dirty="0">
              <a:solidFill>
                <a:schemeClr val="bg1"/>
              </a:solidFill>
            </a:endParaRPr>
          </a:p>
          <a:p>
            <a:r>
              <a:rPr lang="en-US" sz="2400" b="1" i="1" dirty="0" smtClean="0">
                <a:solidFill>
                  <a:schemeClr val="bg1"/>
                </a:solidFill>
              </a:rPr>
              <a:t>CRFS Meeting Nov 8, 2011</a:t>
            </a:r>
            <a:endParaRPr lang="en-US" sz="2400" b="1" i="1" dirty="0">
              <a:solidFill>
                <a:schemeClr val="bg1"/>
              </a:solidFill>
            </a:endParaRPr>
          </a:p>
          <a:p>
            <a:pPr>
              <a:spcBef>
                <a:spcPct val="50000"/>
              </a:spcBef>
            </a:pPr>
            <a:endParaRPr lang="en-US" sz="28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304800"/>
            <a:ext cx="8229600" cy="1143000"/>
          </a:xfrm>
        </p:spPr>
        <p:txBody>
          <a:bodyPr/>
          <a:lstStyle/>
          <a:p>
            <a:pPr algn="l"/>
            <a:r>
              <a:rPr lang="en-US" sz="3600" b="1" dirty="0" smtClean="0">
                <a:solidFill>
                  <a:schemeClr val="bg1"/>
                </a:solidFill>
              </a:rPr>
              <a:t>MTOM- </a:t>
            </a:r>
            <a:r>
              <a:rPr lang="en-US" sz="3600" dirty="0" smtClean="0">
                <a:solidFill>
                  <a:schemeClr val="bg1"/>
                </a:solidFill>
              </a:rPr>
              <a:t>Overview</a:t>
            </a:r>
          </a:p>
        </p:txBody>
      </p:sp>
      <p:sp>
        <p:nvSpPr>
          <p:cNvPr id="73731" name="Rectangle 3"/>
          <p:cNvSpPr>
            <a:spLocks noGrp="1" noChangeArrowheads="1"/>
          </p:cNvSpPr>
          <p:nvPr>
            <p:ph type="body" idx="1"/>
          </p:nvPr>
        </p:nvSpPr>
        <p:spPr>
          <a:xfrm>
            <a:off x="457200" y="1447799"/>
            <a:ext cx="4419600" cy="5105401"/>
          </a:xfrm>
        </p:spPr>
        <p:txBody>
          <a:bodyPr/>
          <a:lstStyle/>
          <a:p>
            <a:pPr>
              <a:lnSpc>
                <a:spcPct val="80000"/>
              </a:lnSpc>
            </a:pPr>
            <a:r>
              <a:rPr lang="en-US" sz="2400" dirty="0" smtClean="0">
                <a:solidFill>
                  <a:schemeClr val="bg1"/>
                </a:solidFill>
              </a:rPr>
              <a:t>Based on 24-Month Study, but able to simulate multiple traces for a probabilistic output and analysis</a:t>
            </a:r>
          </a:p>
          <a:p>
            <a:pPr>
              <a:lnSpc>
                <a:spcPct val="80000"/>
              </a:lnSpc>
            </a:pPr>
            <a:endParaRPr lang="en-US" sz="2400" dirty="0" smtClean="0">
              <a:solidFill>
                <a:schemeClr val="bg1"/>
              </a:solidFill>
            </a:endParaRPr>
          </a:p>
          <a:p>
            <a:pPr>
              <a:lnSpc>
                <a:spcPct val="80000"/>
              </a:lnSpc>
            </a:pPr>
            <a:r>
              <a:rPr lang="en-US" sz="2400" dirty="0" smtClean="0">
                <a:solidFill>
                  <a:schemeClr val="bg1"/>
                </a:solidFill>
              </a:rPr>
              <a:t>MTOM is additional tool to evaluate risk and uncertainty in Colorado River Basin</a:t>
            </a:r>
          </a:p>
          <a:p>
            <a:pPr>
              <a:lnSpc>
                <a:spcPct val="80000"/>
              </a:lnSpc>
            </a:pPr>
            <a:endParaRPr lang="en-US" sz="2400" dirty="0" smtClean="0">
              <a:solidFill>
                <a:schemeClr val="bg1"/>
              </a:solidFill>
            </a:endParaRPr>
          </a:p>
          <a:p>
            <a:pPr>
              <a:lnSpc>
                <a:spcPct val="80000"/>
              </a:lnSpc>
            </a:pPr>
            <a:r>
              <a:rPr lang="en-US" sz="2400" dirty="0" smtClean="0">
                <a:solidFill>
                  <a:schemeClr val="bg1"/>
                </a:solidFill>
              </a:rPr>
              <a:t>24-Month Study is still official model for operational tier determinations</a:t>
            </a:r>
          </a:p>
          <a:p>
            <a:pPr>
              <a:lnSpc>
                <a:spcPct val="80000"/>
              </a:lnSpc>
              <a:buNone/>
            </a:pPr>
            <a:endParaRPr lang="en-US" sz="2800" dirty="0" smtClean="0">
              <a:solidFill>
                <a:schemeClr val="bg1"/>
              </a:solidFill>
            </a:endParaRPr>
          </a:p>
          <a:p>
            <a:pPr>
              <a:lnSpc>
                <a:spcPct val="80000"/>
              </a:lnSpc>
            </a:pPr>
            <a:endParaRPr lang="en-US" sz="2800" dirty="0" smtClean="0">
              <a:solidFill>
                <a:schemeClr val="bg1"/>
              </a:solidFill>
            </a:endParaRPr>
          </a:p>
          <a:p>
            <a:pPr lvl="1">
              <a:lnSpc>
                <a:spcPct val="80000"/>
              </a:lnSpc>
              <a:buNone/>
            </a:pPr>
            <a:endParaRPr lang="en-US" sz="2400" dirty="0" smtClean="0">
              <a:solidFill>
                <a:schemeClr val="bg1"/>
              </a:solidFill>
            </a:endParaRPr>
          </a:p>
        </p:txBody>
      </p:sp>
      <p:pic>
        <p:nvPicPr>
          <p:cNvPr id="5" name="Picture 2"/>
          <p:cNvPicPr>
            <a:picLocks noChangeAspect="1" noChangeArrowheads="1"/>
          </p:cNvPicPr>
          <p:nvPr/>
        </p:nvPicPr>
        <p:blipFill>
          <a:blip r:embed="rId3" cstate="print"/>
          <a:srcRect/>
          <a:stretch>
            <a:fillRect/>
          </a:stretch>
        </p:blipFill>
        <p:spPr bwMode="auto">
          <a:xfrm>
            <a:off x="4953000" y="1287866"/>
            <a:ext cx="4005680" cy="496053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304800"/>
            <a:ext cx="8229600" cy="1143000"/>
          </a:xfrm>
        </p:spPr>
        <p:txBody>
          <a:bodyPr/>
          <a:lstStyle/>
          <a:p>
            <a:pPr algn="l"/>
            <a:r>
              <a:rPr lang="en-US" sz="3600" b="1" dirty="0" smtClean="0">
                <a:solidFill>
                  <a:schemeClr val="bg1"/>
                </a:solidFill>
              </a:rPr>
              <a:t>MTOM- </a:t>
            </a:r>
            <a:r>
              <a:rPr lang="en-US" sz="3600" dirty="0" smtClean="0">
                <a:solidFill>
                  <a:schemeClr val="bg1"/>
                </a:solidFill>
              </a:rPr>
              <a:t>Current Status</a:t>
            </a:r>
          </a:p>
        </p:txBody>
      </p:sp>
      <p:sp>
        <p:nvSpPr>
          <p:cNvPr id="73731" name="Rectangle 3"/>
          <p:cNvSpPr>
            <a:spLocks noGrp="1" noChangeArrowheads="1"/>
          </p:cNvSpPr>
          <p:nvPr>
            <p:ph type="body" idx="1"/>
          </p:nvPr>
        </p:nvSpPr>
        <p:spPr>
          <a:xfrm>
            <a:off x="457200" y="1295401"/>
            <a:ext cx="8382000" cy="5257800"/>
          </a:xfrm>
        </p:spPr>
        <p:txBody>
          <a:bodyPr/>
          <a:lstStyle/>
          <a:p>
            <a:pPr>
              <a:lnSpc>
                <a:spcPct val="80000"/>
              </a:lnSpc>
            </a:pPr>
            <a:r>
              <a:rPr lang="en-US" sz="2400" dirty="0" smtClean="0">
                <a:solidFill>
                  <a:schemeClr val="bg1"/>
                </a:solidFill>
              </a:rPr>
              <a:t>Completed:</a:t>
            </a:r>
          </a:p>
          <a:p>
            <a:pPr lvl="1">
              <a:lnSpc>
                <a:spcPct val="80000"/>
              </a:lnSpc>
            </a:pPr>
            <a:r>
              <a:rPr lang="en-US" sz="2000" dirty="0" smtClean="0">
                <a:solidFill>
                  <a:schemeClr val="bg1"/>
                </a:solidFill>
              </a:rPr>
              <a:t>UC/LC reservoir operation / surplus rules</a:t>
            </a:r>
          </a:p>
          <a:p>
            <a:pPr lvl="1">
              <a:lnSpc>
                <a:spcPct val="80000"/>
              </a:lnSpc>
            </a:pPr>
            <a:r>
              <a:rPr lang="en-US" sz="2000" dirty="0" smtClean="0">
                <a:solidFill>
                  <a:schemeClr val="bg1"/>
                </a:solidFill>
              </a:rPr>
              <a:t>Multiple run management configured</a:t>
            </a:r>
          </a:p>
          <a:p>
            <a:pPr lvl="1">
              <a:lnSpc>
                <a:spcPct val="80000"/>
              </a:lnSpc>
            </a:pPr>
            <a:r>
              <a:rPr lang="en-US" sz="2000" dirty="0" smtClean="0">
                <a:solidFill>
                  <a:schemeClr val="bg1"/>
                </a:solidFill>
              </a:rPr>
              <a:t>Input / Output data management interfaces built</a:t>
            </a:r>
          </a:p>
          <a:p>
            <a:pPr lvl="1">
              <a:lnSpc>
                <a:spcPct val="80000"/>
              </a:lnSpc>
            </a:pPr>
            <a:r>
              <a:rPr lang="en-US" sz="2000" dirty="0" smtClean="0">
                <a:solidFill>
                  <a:schemeClr val="bg1"/>
                </a:solidFill>
              </a:rPr>
              <a:t>Automated output visualization</a:t>
            </a:r>
          </a:p>
          <a:p>
            <a:pPr lvl="1">
              <a:lnSpc>
                <a:spcPct val="80000"/>
              </a:lnSpc>
            </a:pPr>
            <a:r>
              <a:rPr lang="en-US" sz="2000" dirty="0" err="1" smtClean="0">
                <a:solidFill>
                  <a:schemeClr val="bg1"/>
                </a:solidFill>
              </a:rPr>
              <a:t>RiverWare</a:t>
            </a:r>
            <a:r>
              <a:rPr lang="en-US" sz="2000" dirty="0" smtClean="0">
                <a:solidFill>
                  <a:schemeClr val="bg1"/>
                </a:solidFill>
              </a:rPr>
              <a:t> software development </a:t>
            </a:r>
          </a:p>
          <a:p>
            <a:pPr lvl="1">
              <a:lnSpc>
                <a:spcPct val="80000"/>
              </a:lnSpc>
            </a:pPr>
            <a:endParaRPr lang="en-US" sz="2000" dirty="0" smtClean="0">
              <a:solidFill>
                <a:schemeClr val="bg1"/>
              </a:solidFill>
            </a:endParaRPr>
          </a:p>
          <a:p>
            <a:pPr>
              <a:lnSpc>
                <a:spcPct val="80000"/>
              </a:lnSpc>
            </a:pPr>
            <a:r>
              <a:rPr lang="en-US" sz="2400" dirty="0" smtClean="0">
                <a:solidFill>
                  <a:schemeClr val="bg1"/>
                </a:solidFill>
              </a:rPr>
              <a:t>Current work: </a:t>
            </a:r>
          </a:p>
          <a:p>
            <a:pPr lvl="1">
              <a:lnSpc>
                <a:spcPct val="80000"/>
              </a:lnSpc>
            </a:pPr>
            <a:r>
              <a:rPr lang="en-US" sz="2000" dirty="0" smtClean="0">
                <a:solidFill>
                  <a:schemeClr val="bg1"/>
                </a:solidFill>
              </a:rPr>
              <a:t>Training UC/LC operators</a:t>
            </a:r>
          </a:p>
          <a:p>
            <a:pPr lvl="1">
              <a:lnSpc>
                <a:spcPct val="80000"/>
              </a:lnSpc>
            </a:pPr>
            <a:r>
              <a:rPr lang="en-US" sz="2000" dirty="0" smtClean="0">
                <a:solidFill>
                  <a:schemeClr val="bg1"/>
                </a:solidFill>
              </a:rPr>
              <a:t>Installing </a:t>
            </a:r>
            <a:r>
              <a:rPr lang="en-US" sz="2000" dirty="0" err="1" smtClean="0">
                <a:solidFill>
                  <a:schemeClr val="bg1"/>
                </a:solidFill>
              </a:rPr>
              <a:t>RiverWare</a:t>
            </a:r>
            <a:r>
              <a:rPr lang="en-US" sz="2000" dirty="0" smtClean="0">
                <a:solidFill>
                  <a:schemeClr val="bg1"/>
                </a:solidFill>
              </a:rPr>
              <a:t> 6.1 when released</a:t>
            </a:r>
          </a:p>
          <a:p>
            <a:pPr lvl="1">
              <a:lnSpc>
                <a:spcPct val="80000"/>
              </a:lnSpc>
            </a:pPr>
            <a:r>
              <a:rPr lang="en-US" sz="2000" dirty="0" smtClean="0">
                <a:solidFill>
                  <a:schemeClr val="bg1"/>
                </a:solidFill>
              </a:rPr>
              <a:t>Documentation</a:t>
            </a:r>
          </a:p>
          <a:p>
            <a:pPr lvl="1">
              <a:lnSpc>
                <a:spcPct val="80000"/>
              </a:lnSpc>
            </a:pPr>
            <a:endParaRPr lang="en-US" sz="2000" dirty="0" smtClean="0">
              <a:solidFill>
                <a:schemeClr val="bg1"/>
              </a:solidFill>
            </a:endParaRPr>
          </a:p>
          <a:p>
            <a:pPr>
              <a:lnSpc>
                <a:spcPct val="80000"/>
              </a:lnSpc>
            </a:pPr>
            <a:r>
              <a:rPr lang="en-US" sz="2400" dirty="0" smtClean="0">
                <a:solidFill>
                  <a:schemeClr val="bg1"/>
                </a:solidFill>
              </a:rPr>
              <a:t>Future plans:</a:t>
            </a:r>
          </a:p>
          <a:p>
            <a:pPr lvl="1">
              <a:lnSpc>
                <a:spcPct val="80000"/>
              </a:lnSpc>
            </a:pPr>
            <a:r>
              <a:rPr lang="en-US" sz="2000" dirty="0" smtClean="0">
                <a:solidFill>
                  <a:schemeClr val="bg1"/>
                </a:solidFill>
              </a:rPr>
              <a:t>Begin parallel runs with 24MS in Jan 2012</a:t>
            </a:r>
          </a:p>
          <a:p>
            <a:pPr lvl="1">
              <a:lnSpc>
                <a:spcPct val="80000"/>
              </a:lnSpc>
            </a:pPr>
            <a:r>
              <a:rPr lang="en-US" sz="2000" dirty="0" smtClean="0">
                <a:solidFill>
                  <a:schemeClr val="bg1"/>
                </a:solidFill>
              </a:rPr>
              <a:t>(Delayed from June 2012 due to contracting problems and need for </a:t>
            </a:r>
            <a:r>
              <a:rPr lang="en-US" sz="2000" dirty="0" err="1" smtClean="0">
                <a:solidFill>
                  <a:schemeClr val="bg1"/>
                </a:solidFill>
              </a:rPr>
              <a:t>RiverWare</a:t>
            </a:r>
            <a:r>
              <a:rPr lang="en-US" sz="2000" dirty="0" smtClean="0">
                <a:solidFill>
                  <a:schemeClr val="bg1"/>
                </a:solidFill>
              </a:rPr>
              <a:t> 6.1 release to run in operational mode)</a:t>
            </a:r>
          </a:p>
          <a:p>
            <a:pPr lvl="1">
              <a:lnSpc>
                <a:spcPct val="80000"/>
              </a:lnSpc>
            </a:pPr>
            <a:endParaRPr lang="en-US" sz="2400" dirty="0" smtClean="0">
              <a:solidFill>
                <a:schemeClr val="bg1"/>
              </a:solidFill>
            </a:endParaRPr>
          </a:p>
          <a:p>
            <a:pPr>
              <a:lnSpc>
                <a:spcPct val="80000"/>
              </a:lnSpc>
            </a:pPr>
            <a:endParaRPr lang="en-US" sz="2800" dirty="0" smtClean="0">
              <a:solidFill>
                <a:schemeClr val="bg1"/>
              </a:solidFill>
            </a:endParaRPr>
          </a:p>
          <a:p>
            <a:pPr>
              <a:lnSpc>
                <a:spcPct val="80000"/>
              </a:lnSpc>
            </a:pPr>
            <a:endParaRPr lang="en-US" sz="2800" dirty="0" smtClean="0">
              <a:solidFill>
                <a:schemeClr val="bg1"/>
              </a:solidFill>
            </a:endParaRPr>
          </a:p>
          <a:p>
            <a:pPr>
              <a:lnSpc>
                <a:spcPct val="80000"/>
              </a:lnSpc>
            </a:pPr>
            <a:endParaRPr lang="en-US" sz="2800" dirty="0" smtClean="0">
              <a:solidFill>
                <a:schemeClr val="bg1"/>
              </a:solidFill>
            </a:endParaRPr>
          </a:p>
          <a:p>
            <a:pPr>
              <a:lnSpc>
                <a:spcPct val="80000"/>
              </a:lnSpc>
              <a:buNone/>
            </a:pPr>
            <a:endParaRPr lang="en-US" sz="2800" dirty="0" smtClean="0">
              <a:solidFill>
                <a:schemeClr val="bg1"/>
              </a:solidFill>
            </a:endParaRPr>
          </a:p>
          <a:p>
            <a:pPr>
              <a:lnSpc>
                <a:spcPct val="80000"/>
              </a:lnSpc>
            </a:pPr>
            <a:endParaRPr lang="en-US" sz="2800" dirty="0" smtClean="0">
              <a:solidFill>
                <a:schemeClr val="bg1"/>
              </a:solidFill>
            </a:endParaRPr>
          </a:p>
          <a:p>
            <a:pPr lvl="1">
              <a:lnSpc>
                <a:spcPct val="80000"/>
              </a:lnSpc>
              <a:buNone/>
            </a:pPr>
            <a:endParaRPr lang="en-US" sz="2400" dirty="0" smtClean="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457200" y="1219201"/>
            <a:ext cx="8458200" cy="5105400"/>
          </a:xfrm>
        </p:spPr>
        <p:txBody>
          <a:bodyPr/>
          <a:lstStyle/>
          <a:p>
            <a:pPr>
              <a:lnSpc>
                <a:spcPct val="90000"/>
              </a:lnSpc>
            </a:pPr>
            <a:r>
              <a:rPr lang="en-US" sz="2800" dirty="0" smtClean="0">
                <a:solidFill>
                  <a:schemeClr val="bg1"/>
                </a:solidFill>
              </a:rPr>
              <a:t>Model input is range of probable inflows</a:t>
            </a:r>
          </a:p>
          <a:p>
            <a:pPr lvl="1">
              <a:lnSpc>
                <a:spcPct val="90000"/>
              </a:lnSpc>
            </a:pPr>
            <a:r>
              <a:rPr lang="en-US" sz="2400" dirty="0" smtClean="0">
                <a:solidFill>
                  <a:schemeClr val="bg1"/>
                </a:solidFill>
              </a:rPr>
              <a:t>CBRFC’s ESP forecasts (28 traces) will drive first and second years of model </a:t>
            </a:r>
          </a:p>
          <a:p>
            <a:pPr lvl="1">
              <a:lnSpc>
                <a:spcPct val="90000"/>
              </a:lnSpc>
            </a:pPr>
            <a:r>
              <a:rPr lang="en-US" sz="2400" dirty="0" smtClean="0">
                <a:solidFill>
                  <a:schemeClr val="bg1"/>
                </a:solidFill>
              </a:rPr>
              <a:t>Ongoing research to develop forecasting techniques for beyond 2 years (2-10 yrs)</a:t>
            </a:r>
          </a:p>
          <a:p>
            <a:pPr>
              <a:lnSpc>
                <a:spcPct val="90000"/>
              </a:lnSpc>
            </a:pPr>
            <a:endParaRPr lang="en-US" sz="2000" dirty="0" smtClean="0"/>
          </a:p>
        </p:txBody>
      </p:sp>
      <p:sp>
        <p:nvSpPr>
          <p:cNvPr id="74756" name="Rectangle 4"/>
          <p:cNvSpPr>
            <a:spLocks noChangeArrowheads="1"/>
          </p:cNvSpPr>
          <p:nvPr/>
        </p:nvSpPr>
        <p:spPr bwMode="auto">
          <a:xfrm>
            <a:off x="457200" y="228600"/>
            <a:ext cx="8229600" cy="1143000"/>
          </a:xfrm>
          <a:prstGeom prst="rect">
            <a:avLst/>
          </a:prstGeom>
          <a:noFill/>
          <a:ln w="9525">
            <a:noFill/>
            <a:miter lim="800000"/>
            <a:headEnd/>
            <a:tailEnd/>
          </a:ln>
        </p:spPr>
        <p:txBody>
          <a:bodyPr anchor="ctr"/>
          <a:lstStyle/>
          <a:p>
            <a:pPr eaLnBrk="0" hangingPunct="0"/>
            <a:r>
              <a:rPr lang="en-US" sz="3600" b="1" dirty="0" smtClean="0">
                <a:solidFill>
                  <a:schemeClr val="bg1"/>
                </a:solidFill>
              </a:rPr>
              <a:t>MTOM </a:t>
            </a:r>
            <a:r>
              <a:rPr lang="en-US" sz="3600" dirty="0" smtClean="0">
                <a:solidFill>
                  <a:schemeClr val="bg1"/>
                </a:solidFill>
              </a:rPr>
              <a:t>Inflows</a:t>
            </a:r>
            <a:endParaRPr lang="en-US" sz="3600" dirty="0">
              <a:solidFill>
                <a:schemeClr val="bg1"/>
              </a:solidFill>
            </a:endParaRPr>
          </a:p>
        </p:txBody>
      </p:sp>
      <p:pic>
        <p:nvPicPr>
          <p:cNvPr id="5" name="Picture 4" descr="PPTEBDD.png"/>
          <p:cNvPicPr>
            <a:picLocks noChangeAspect="1"/>
          </p:cNvPicPr>
          <p:nvPr/>
        </p:nvPicPr>
        <p:blipFill>
          <a:blip r:embed="rId2" cstate="print"/>
          <a:stretch>
            <a:fillRect/>
          </a:stretch>
        </p:blipFill>
        <p:spPr>
          <a:xfrm>
            <a:off x="3505200" y="3352800"/>
            <a:ext cx="5456862" cy="2895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l"/>
            <a:r>
              <a:rPr lang="en-US" sz="3600" b="1" dirty="0" smtClean="0">
                <a:solidFill>
                  <a:schemeClr val="bg1"/>
                </a:solidFill>
              </a:rPr>
              <a:t>MTOM – </a:t>
            </a:r>
            <a:r>
              <a:rPr lang="en-US" sz="3600" dirty="0" smtClean="0">
                <a:solidFill>
                  <a:schemeClr val="bg1"/>
                </a:solidFill>
              </a:rPr>
              <a:t>Reservoir Operations</a:t>
            </a:r>
          </a:p>
        </p:txBody>
      </p:sp>
      <p:sp>
        <p:nvSpPr>
          <p:cNvPr id="80899" name="Rectangle 3"/>
          <p:cNvSpPr>
            <a:spLocks noGrp="1" noChangeArrowheads="1"/>
          </p:cNvSpPr>
          <p:nvPr>
            <p:ph type="body" idx="1"/>
          </p:nvPr>
        </p:nvSpPr>
        <p:spPr>
          <a:xfrm>
            <a:off x="457200" y="1447800"/>
            <a:ext cx="8534400" cy="4800599"/>
          </a:xfrm>
        </p:spPr>
        <p:txBody>
          <a:bodyPr/>
          <a:lstStyle/>
          <a:p>
            <a:r>
              <a:rPr lang="en-US" sz="2800" dirty="0" smtClean="0">
                <a:solidFill>
                  <a:schemeClr val="bg1"/>
                </a:solidFill>
              </a:rPr>
              <a:t>Uses “rules” (prioritized logic) to set UC reservoir releases rather than manual input</a:t>
            </a:r>
          </a:p>
          <a:p>
            <a:endParaRPr lang="en-US" dirty="0" smtClean="0"/>
          </a:p>
        </p:txBody>
      </p:sp>
      <p:pic>
        <p:nvPicPr>
          <p:cNvPr id="6" name="Picture 5" descr="PPTEC14.png"/>
          <p:cNvPicPr>
            <a:picLocks noChangeAspect="1"/>
          </p:cNvPicPr>
          <p:nvPr/>
        </p:nvPicPr>
        <p:blipFill>
          <a:blip r:embed="rId2" cstate="print"/>
          <a:stretch>
            <a:fillRect/>
          </a:stretch>
        </p:blipFill>
        <p:spPr>
          <a:xfrm>
            <a:off x="3962400" y="2362200"/>
            <a:ext cx="4859299" cy="37764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457200" y="1447800"/>
            <a:ext cx="8534400" cy="4678363"/>
          </a:xfrm>
        </p:spPr>
        <p:txBody>
          <a:bodyPr/>
          <a:lstStyle/>
          <a:p>
            <a:pPr lvl="1">
              <a:lnSpc>
                <a:spcPct val="90000"/>
              </a:lnSpc>
            </a:pPr>
            <a:endParaRPr lang="en-US" dirty="0" smtClean="0">
              <a:solidFill>
                <a:schemeClr val="bg1"/>
              </a:solidFill>
            </a:endParaRPr>
          </a:p>
          <a:p>
            <a:pPr lvl="1">
              <a:lnSpc>
                <a:spcPct val="90000"/>
              </a:lnSpc>
            </a:pPr>
            <a:endParaRPr lang="en-US" dirty="0" smtClean="0">
              <a:solidFill>
                <a:schemeClr val="bg1"/>
              </a:solidFill>
            </a:endParaRPr>
          </a:p>
          <a:p>
            <a:pPr>
              <a:lnSpc>
                <a:spcPct val="90000"/>
              </a:lnSpc>
            </a:pPr>
            <a:endParaRPr lang="en-US" dirty="0" smtClean="0">
              <a:solidFill>
                <a:schemeClr val="bg1"/>
              </a:solidFill>
            </a:endParaRPr>
          </a:p>
          <a:p>
            <a:pPr>
              <a:lnSpc>
                <a:spcPct val="90000"/>
              </a:lnSpc>
            </a:pPr>
            <a:endParaRPr lang="en-US" sz="2000" dirty="0" smtClean="0"/>
          </a:p>
        </p:txBody>
      </p:sp>
      <p:sp>
        <p:nvSpPr>
          <p:cNvPr id="83971" name="Rectangle 3"/>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pPr eaLnBrk="0" hangingPunct="0"/>
            <a:r>
              <a:rPr lang="en-US" sz="3600" b="1" dirty="0" smtClean="0">
                <a:solidFill>
                  <a:schemeClr val="bg1"/>
                </a:solidFill>
              </a:rPr>
              <a:t>MTOM – </a:t>
            </a:r>
            <a:r>
              <a:rPr lang="en-US" sz="3600" dirty="0" smtClean="0">
                <a:solidFill>
                  <a:schemeClr val="bg1"/>
                </a:solidFill>
              </a:rPr>
              <a:t>Reservoir Ops Validation</a:t>
            </a:r>
            <a:endParaRPr lang="en-US" sz="3600" dirty="0">
              <a:solidFill>
                <a:schemeClr val="bg1"/>
              </a:solidFill>
            </a:endParaRPr>
          </a:p>
        </p:txBody>
      </p:sp>
      <p:sp>
        <p:nvSpPr>
          <p:cNvPr id="5" name="Rectangle 2"/>
          <p:cNvSpPr txBox="1">
            <a:spLocks noChangeArrowheads="1"/>
          </p:cNvSpPr>
          <p:nvPr/>
        </p:nvSpPr>
        <p:spPr bwMode="auto">
          <a:xfrm>
            <a:off x="457200" y="1600201"/>
            <a:ext cx="4648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lang="en-US" sz="2400" kern="0" dirty="0" smtClean="0">
                <a:solidFill>
                  <a:schemeClr val="bg1"/>
                </a:solidFill>
                <a:latin typeface="+mn-lt"/>
              </a:rPr>
              <a:t>Parallel runs begin in Jan</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lang="en-US" sz="2400" kern="0" dirty="0" smtClean="0">
                <a:solidFill>
                  <a:schemeClr val="bg1"/>
                </a:solidFill>
                <a:latin typeface="+mn-lt"/>
              </a:rPr>
              <a:t>Compare 24-MS official results against MTOM (using official forecast) to verify reservoir rules</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lang="en-US" sz="2400" kern="0" dirty="0" smtClean="0">
                <a:solidFill>
                  <a:schemeClr val="bg1"/>
                </a:solidFill>
                <a:latin typeface="+mn-lt"/>
              </a:rPr>
              <a:t>Evaluate elevations and releases</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lang="en-US" sz="2400" kern="0" dirty="0" smtClean="0">
                <a:solidFill>
                  <a:schemeClr val="bg1"/>
                </a:solidFill>
                <a:latin typeface="+mn-lt"/>
              </a:rPr>
              <a:t>Validation already completed for all 2010 runs (including Min and Max probable)</a:t>
            </a:r>
            <a:endParaRPr kumimoji="0" lang="en-US" sz="2400" b="0" i="0" u="none" strike="noStrike" kern="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0" fontAlgn="base" latinLnBrk="0" hangingPunct="0">
              <a:lnSpc>
                <a:spcPct val="9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bg1"/>
              </a:solidFill>
              <a:effectLst/>
              <a:uLnTx/>
              <a:uFillTx/>
              <a:latin typeface="+mn-lt"/>
            </a:endParaRPr>
          </a:p>
          <a:p>
            <a:pPr marL="742950" marR="0" lvl="1" indent="-285750" algn="l" defTabSz="914400" rtl="0" eaLnBrk="0" fontAlgn="base" latinLnBrk="0" hangingPunct="0">
              <a:lnSpc>
                <a:spcPct val="9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bg1"/>
              </a:solidFill>
              <a:effectLst/>
              <a:uLnTx/>
              <a:uFillTx/>
              <a:latin typeface="+mn-lt"/>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099" name="Picture 3"/>
          <p:cNvPicPr>
            <a:picLocks noChangeAspect="1" noChangeArrowheads="1"/>
          </p:cNvPicPr>
          <p:nvPr/>
        </p:nvPicPr>
        <p:blipFill>
          <a:blip r:embed="rId3" cstate="print"/>
          <a:srcRect/>
          <a:stretch>
            <a:fillRect/>
          </a:stretch>
        </p:blipFill>
        <p:spPr bwMode="auto">
          <a:xfrm>
            <a:off x="5105400" y="1676400"/>
            <a:ext cx="3886200" cy="39624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57200"/>
            <a:ext cx="8229600" cy="990600"/>
          </a:xfrm>
        </p:spPr>
        <p:txBody>
          <a:bodyPr/>
          <a:lstStyle/>
          <a:p>
            <a:pPr algn="l" eaLnBrk="1" hangingPunct="1"/>
            <a:r>
              <a:rPr lang="en-US" sz="3600" dirty="0" smtClean="0">
                <a:solidFill>
                  <a:schemeClr val="bg1"/>
                </a:solidFill>
              </a:rPr>
              <a:t>MTOM: Output</a:t>
            </a:r>
            <a:endParaRPr lang="en-US" sz="3600" b="1" dirty="0" smtClean="0">
              <a:solidFill>
                <a:schemeClr val="bg1"/>
              </a:solidFill>
            </a:endParaRPr>
          </a:p>
        </p:txBody>
      </p:sp>
      <p:sp>
        <p:nvSpPr>
          <p:cNvPr id="4" name="Content Placeholder 3"/>
          <p:cNvSpPr>
            <a:spLocks noGrp="1"/>
          </p:cNvSpPr>
          <p:nvPr>
            <p:ph idx="1"/>
          </p:nvPr>
        </p:nvSpPr>
        <p:spPr/>
        <p:txBody>
          <a:bodyPr/>
          <a:lstStyle/>
          <a:p>
            <a:r>
              <a:rPr lang="en-US" dirty="0" smtClean="0">
                <a:solidFill>
                  <a:schemeClr val="bg1"/>
                </a:solidFill>
              </a:rPr>
              <a:t>All data in 24Month Study Report</a:t>
            </a:r>
          </a:p>
          <a:p>
            <a:r>
              <a:rPr lang="en-US" dirty="0" smtClean="0">
                <a:solidFill>
                  <a:schemeClr val="bg1"/>
                </a:solidFill>
              </a:rPr>
              <a:t>Automated visualization/plots</a:t>
            </a:r>
          </a:p>
          <a:p>
            <a:pPr lvl="1"/>
            <a:r>
              <a:rPr lang="en-US" dirty="0" smtClean="0">
                <a:solidFill>
                  <a:schemeClr val="bg1"/>
                </a:solidFill>
              </a:rPr>
              <a:t>Reservoir releases, </a:t>
            </a:r>
            <a:r>
              <a:rPr lang="en-US" dirty="0" err="1" smtClean="0">
                <a:solidFill>
                  <a:schemeClr val="bg1"/>
                </a:solidFill>
              </a:rPr>
              <a:t>elevations,prob</a:t>
            </a:r>
            <a:r>
              <a:rPr lang="en-US" dirty="0" smtClean="0">
                <a:solidFill>
                  <a:schemeClr val="bg1"/>
                </a:solidFill>
              </a:rPr>
              <a:t> of </a:t>
            </a:r>
            <a:r>
              <a:rPr lang="en-US" dirty="0" err="1" smtClean="0">
                <a:solidFill>
                  <a:schemeClr val="bg1"/>
                </a:solidFill>
              </a:rPr>
              <a:t>equalizaiton</a:t>
            </a:r>
            <a:endParaRPr lang="en-US" dirty="0" smtClean="0">
              <a:solidFill>
                <a:schemeClr val="bg1"/>
              </a:solidFill>
            </a:endParaRPr>
          </a:p>
          <a:p>
            <a:pPr lvl="1"/>
            <a:r>
              <a:rPr lang="en-US" dirty="0" err="1" smtClean="0">
                <a:solidFill>
                  <a:schemeClr val="bg1"/>
                </a:solidFill>
              </a:rPr>
              <a:t>Prob</a:t>
            </a:r>
            <a:r>
              <a:rPr lang="en-US" dirty="0" smtClean="0">
                <a:solidFill>
                  <a:schemeClr val="bg1"/>
                </a:solidFill>
              </a:rPr>
              <a:t> of shortage</a:t>
            </a:r>
          </a:p>
          <a:p>
            <a:pPr lvl="1"/>
            <a:r>
              <a:rPr lang="en-US" dirty="0" err="1" smtClean="0">
                <a:solidFill>
                  <a:schemeClr val="bg1"/>
                </a:solidFill>
              </a:rPr>
              <a:t>Prob</a:t>
            </a:r>
            <a:r>
              <a:rPr lang="en-US" dirty="0" smtClean="0">
                <a:solidFill>
                  <a:schemeClr val="bg1"/>
                </a:solidFill>
              </a:rPr>
              <a:t> of surplus</a:t>
            </a:r>
            <a:endParaRPr lang="en-US" dirty="0">
              <a:solidFill>
                <a:schemeClr val="bg1"/>
              </a:solidFill>
            </a:endParaRPr>
          </a:p>
        </p:txBody>
      </p:sp>
      <p:pic>
        <p:nvPicPr>
          <p:cNvPr id="5" name="Picture 4" descr="PPTEBFC.png"/>
          <p:cNvPicPr>
            <a:picLocks noChangeAspect="1"/>
          </p:cNvPicPr>
          <p:nvPr/>
        </p:nvPicPr>
        <p:blipFill>
          <a:blip r:embed="rId3" cstate="print"/>
          <a:stretch>
            <a:fillRect/>
          </a:stretch>
        </p:blipFill>
        <p:spPr>
          <a:xfrm>
            <a:off x="4419600" y="3614092"/>
            <a:ext cx="4572000" cy="25901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57200"/>
            <a:ext cx="8229600" cy="990600"/>
          </a:xfrm>
        </p:spPr>
        <p:txBody>
          <a:bodyPr/>
          <a:lstStyle/>
          <a:p>
            <a:pPr algn="l" eaLnBrk="1" hangingPunct="1"/>
            <a:r>
              <a:rPr lang="en-US" sz="3600" dirty="0" smtClean="0">
                <a:solidFill>
                  <a:schemeClr val="bg1"/>
                </a:solidFill>
              </a:rPr>
              <a:t>MTOM: Next Steps</a:t>
            </a:r>
            <a:endParaRPr lang="en-US" sz="3600" b="1" dirty="0" smtClean="0">
              <a:solidFill>
                <a:schemeClr val="bg1"/>
              </a:solidFill>
            </a:endParaRPr>
          </a:p>
        </p:txBody>
      </p:sp>
      <p:sp>
        <p:nvSpPr>
          <p:cNvPr id="24579" name="Rectangle 3"/>
          <p:cNvSpPr>
            <a:spLocks noGrp="1" noChangeArrowheads="1"/>
          </p:cNvSpPr>
          <p:nvPr>
            <p:ph type="body" idx="1"/>
          </p:nvPr>
        </p:nvSpPr>
        <p:spPr>
          <a:xfrm>
            <a:off x="381000" y="1524000"/>
            <a:ext cx="8305800" cy="4953000"/>
          </a:xfrm>
        </p:spPr>
        <p:txBody>
          <a:bodyPr/>
          <a:lstStyle/>
          <a:p>
            <a:pPr lvl="1">
              <a:lnSpc>
                <a:spcPct val="80000"/>
              </a:lnSpc>
              <a:buNone/>
            </a:pPr>
            <a:endParaRPr lang="en-US" sz="2000" dirty="0" smtClean="0">
              <a:solidFill>
                <a:schemeClr val="bg1"/>
              </a:solidFill>
            </a:endParaRPr>
          </a:p>
          <a:p>
            <a:pPr>
              <a:lnSpc>
                <a:spcPct val="80000"/>
              </a:lnSpc>
            </a:pPr>
            <a:r>
              <a:rPr lang="en-US" sz="2400" dirty="0" smtClean="0">
                <a:solidFill>
                  <a:schemeClr val="bg1"/>
                </a:solidFill>
              </a:rPr>
              <a:t>Parallel runs with 24MS beginning Jan 2012</a:t>
            </a:r>
          </a:p>
          <a:p>
            <a:pPr lvl="1">
              <a:lnSpc>
                <a:spcPct val="80000"/>
              </a:lnSpc>
            </a:pPr>
            <a:r>
              <a:rPr lang="en-US" sz="2000" dirty="0" smtClean="0">
                <a:solidFill>
                  <a:schemeClr val="bg1"/>
                </a:solidFill>
              </a:rPr>
              <a:t>Run two models in parallel with official forecast and further validate and “tweak” rules as necessary</a:t>
            </a:r>
          </a:p>
          <a:p>
            <a:pPr lvl="1">
              <a:lnSpc>
                <a:spcPct val="80000"/>
              </a:lnSpc>
            </a:pPr>
            <a:r>
              <a:rPr lang="en-US" sz="2000" dirty="0" smtClean="0">
                <a:solidFill>
                  <a:schemeClr val="bg1"/>
                </a:solidFill>
              </a:rPr>
              <a:t>Overlay official (MOST, MIN, MAX) with 28 ESP traces to visualize where official forecast fits within ESP spread</a:t>
            </a:r>
          </a:p>
          <a:p>
            <a:pPr lvl="1">
              <a:lnSpc>
                <a:spcPct val="80000"/>
              </a:lnSpc>
            </a:pPr>
            <a:endParaRPr lang="en-US" sz="2000" dirty="0" smtClean="0">
              <a:solidFill>
                <a:schemeClr val="bg1"/>
              </a:solidFill>
            </a:endParaRPr>
          </a:p>
          <a:p>
            <a:pPr>
              <a:lnSpc>
                <a:spcPct val="80000"/>
              </a:lnSpc>
            </a:pPr>
            <a:r>
              <a:rPr lang="en-US" sz="2400" dirty="0" smtClean="0">
                <a:solidFill>
                  <a:schemeClr val="bg1"/>
                </a:solidFill>
              </a:rPr>
              <a:t>Expect to be ready to share *preliminary* multiple trace results with stakeholders beginning in early Spring 2012</a:t>
            </a:r>
          </a:p>
          <a:p>
            <a:pPr lvl="1">
              <a:lnSpc>
                <a:spcPct val="80000"/>
              </a:lnSpc>
            </a:pPr>
            <a:r>
              <a:rPr lang="en-US" sz="2000" dirty="0" smtClean="0">
                <a:solidFill>
                  <a:schemeClr val="bg1"/>
                </a:solidFill>
              </a:rPr>
              <a:t>Need a couple months to ensure model is working operationally as we expect  it to </a:t>
            </a:r>
          </a:p>
          <a:p>
            <a:pPr lvl="1">
              <a:lnSpc>
                <a:spcPct val="80000"/>
              </a:lnSpc>
            </a:pPr>
            <a:endParaRPr lang="en-US" sz="2000" dirty="0" smtClean="0">
              <a:solidFill>
                <a:schemeClr val="bg1"/>
              </a:solidFill>
            </a:endParaRPr>
          </a:p>
          <a:p>
            <a:pPr>
              <a:lnSpc>
                <a:spcPct val="80000"/>
              </a:lnSpc>
            </a:pPr>
            <a:r>
              <a:rPr lang="en-US" sz="2400" dirty="0" smtClean="0">
                <a:solidFill>
                  <a:schemeClr val="bg1"/>
                </a:solidFill>
              </a:rPr>
              <a:t>Expect to share *draft* model, </a:t>
            </a:r>
            <a:r>
              <a:rPr lang="en-US" sz="2400" dirty="0" err="1" smtClean="0">
                <a:solidFill>
                  <a:schemeClr val="bg1"/>
                </a:solidFill>
              </a:rPr>
              <a:t>ruleset</a:t>
            </a:r>
            <a:r>
              <a:rPr lang="en-US" sz="2400" dirty="0" smtClean="0">
                <a:solidFill>
                  <a:schemeClr val="bg1"/>
                </a:solidFill>
              </a:rPr>
              <a:t>  and documentation with interested technical stakeholders in early Spring 2012</a:t>
            </a:r>
          </a:p>
          <a:p>
            <a:pPr>
              <a:lnSpc>
                <a:spcPct val="80000"/>
              </a:lnSpc>
            </a:pPr>
            <a:endParaRPr lang="en-US" sz="2400" dirty="0" smtClean="0">
              <a:solidFill>
                <a:schemeClr val="bg1"/>
              </a:solidFill>
            </a:endParaRPr>
          </a:p>
          <a:p>
            <a:pPr>
              <a:lnSpc>
                <a:spcPct val="80000"/>
              </a:lnSpc>
            </a:pPr>
            <a:endParaRPr lang="en-US" sz="2400" dirty="0" smtClean="0">
              <a:solidFill>
                <a:schemeClr val="bg1"/>
              </a:solidFill>
            </a:endParaRPr>
          </a:p>
          <a:p>
            <a:pPr eaLnBrk="1" hangingPunct="1">
              <a:buNone/>
            </a:pPr>
            <a:endParaRPr lang="en-US" sz="2800" dirty="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rPr>
              <a:t>Extra Slides</a:t>
            </a:r>
            <a:endParaRPr lang="en-US"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rrowheads="1"/>
          </p:cNvPicPr>
          <p:nvPr/>
        </p:nvPicPr>
        <p:blipFill>
          <a:blip r:embed="rId3" cstate="print"/>
          <a:srcRect/>
          <a:stretch>
            <a:fillRect/>
          </a:stretch>
        </p:blipFill>
        <p:spPr bwMode="auto">
          <a:xfrm>
            <a:off x="374904" y="173736"/>
            <a:ext cx="8558784" cy="6199632"/>
          </a:xfrm>
          <a:prstGeom prst="rect">
            <a:avLst/>
          </a:prstGeom>
          <a:noFill/>
          <a:ln w="9525">
            <a:noFill/>
            <a:miter lim="800000"/>
            <a:headEnd/>
            <a:tailEnd/>
          </a:ln>
          <a:effectLst/>
        </p:spPr>
      </p:pic>
      <p:grpSp>
        <p:nvGrpSpPr>
          <p:cNvPr id="2" name="Group 6"/>
          <p:cNvGrpSpPr/>
          <p:nvPr/>
        </p:nvGrpSpPr>
        <p:grpSpPr>
          <a:xfrm>
            <a:off x="1349829" y="899886"/>
            <a:ext cx="2569028" cy="4281714"/>
            <a:chOff x="1349829" y="899886"/>
            <a:chExt cx="2569028" cy="4281714"/>
          </a:xfrm>
        </p:grpSpPr>
        <p:sp>
          <p:nvSpPr>
            <p:cNvPr id="3" name="Rectangle 2"/>
            <p:cNvSpPr/>
            <p:nvPr/>
          </p:nvSpPr>
          <p:spPr>
            <a:xfrm>
              <a:off x="1349829" y="899886"/>
              <a:ext cx="2569028" cy="4281714"/>
            </a:xfrm>
            <a:prstGeom prst="rect">
              <a:avLst/>
            </a:prstGeom>
            <a:solidFill>
              <a:schemeClr val="accent2">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69141" y="957944"/>
              <a:ext cx="1886857" cy="43542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dirty="0" smtClean="0">
                  <a:solidFill>
                    <a:schemeClr val="tx1"/>
                  </a:solidFill>
                  <a:latin typeface="Arial" pitchFamily="34" charset="0"/>
                </a:rPr>
                <a:t>Filling Period</a:t>
              </a:r>
              <a:endParaRPr lang="en-US" sz="1400" dirty="0">
                <a:solidFill>
                  <a:schemeClr val="tx1"/>
                </a:solidFill>
                <a:latin typeface="Arial" pitchFamily="34" charset="0"/>
              </a:endParaRPr>
            </a:p>
          </p:txBody>
        </p:sp>
      </p:grpSp>
      <p:grpSp>
        <p:nvGrpSpPr>
          <p:cNvPr id="7" name="Group 7"/>
          <p:cNvGrpSpPr/>
          <p:nvPr/>
        </p:nvGrpSpPr>
        <p:grpSpPr>
          <a:xfrm>
            <a:off x="3926067" y="892632"/>
            <a:ext cx="4718304" cy="4281714"/>
            <a:chOff x="3926067" y="892632"/>
            <a:chExt cx="4718304" cy="4281714"/>
          </a:xfrm>
        </p:grpSpPr>
        <p:sp>
          <p:nvSpPr>
            <p:cNvPr id="4" name="Rectangle 3"/>
            <p:cNvSpPr/>
            <p:nvPr/>
          </p:nvSpPr>
          <p:spPr>
            <a:xfrm>
              <a:off x="3926067" y="892632"/>
              <a:ext cx="4718304" cy="4281714"/>
            </a:xfrm>
            <a:prstGeom prst="rect">
              <a:avLst/>
            </a:prstGeom>
            <a:solidFill>
              <a:srgbClr val="FF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08097" y="965204"/>
              <a:ext cx="1886857" cy="43542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dirty="0" smtClean="0">
                  <a:solidFill>
                    <a:schemeClr val="tx1"/>
                  </a:solidFill>
                  <a:latin typeface="Arial" pitchFamily="34" charset="0"/>
                </a:rPr>
                <a:t>Normal Operation</a:t>
              </a:r>
              <a:endParaRPr lang="en-US" sz="1400" dirty="0">
                <a:solidFill>
                  <a:schemeClr val="tx1"/>
                </a:solidFill>
                <a:latin typeface="Arial" pitchFamily="34"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l"/>
            <a:r>
              <a:rPr lang="en-US" sz="3600" b="1" dirty="0" smtClean="0">
                <a:solidFill>
                  <a:schemeClr val="bg1"/>
                </a:solidFill>
              </a:rPr>
              <a:t>Forecasting and Modeling Updates</a:t>
            </a:r>
            <a:endParaRPr lang="en-US" sz="3600" dirty="0" smtClean="0">
              <a:solidFill>
                <a:schemeClr val="bg1"/>
              </a:solidFill>
            </a:endParaRPr>
          </a:p>
        </p:txBody>
      </p:sp>
      <p:sp>
        <p:nvSpPr>
          <p:cNvPr id="80899" name="Rectangle 3"/>
          <p:cNvSpPr>
            <a:spLocks noGrp="1" noChangeArrowheads="1"/>
          </p:cNvSpPr>
          <p:nvPr>
            <p:ph type="body" idx="1"/>
          </p:nvPr>
        </p:nvSpPr>
        <p:spPr>
          <a:xfrm>
            <a:off x="457200" y="1447801"/>
            <a:ext cx="8534400" cy="3962400"/>
          </a:xfrm>
        </p:spPr>
        <p:txBody>
          <a:bodyPr/>
          <a:lstStyle/>
          <a:p>
            <a:r>
              <a:rPr lang="en-US" sz="2800" dirty="0" smtClean="0">
                <a:solidFill>
                  <a:schemeClr val="bg1"/>
                </a:solidFill>
              </a:rPr>
              <a:t>Lake Powell Mass Balance</a:t>
            </a:r>
          </a:p>
          <a:p>
            <a:r>
              <a:rPr lang="en-US" sz="2800" dirty="0" smtClean="0">
                <a:solidFill>
                  <a:schemeClr val="bg1"/>
                </a:solidFill>
              </a:rPr>
              <a:t>30-Year Historic Record Implementation</a:t>
            </a:r>
          </a:p>
          <a:p>
            <a:r>
              <a:rPr lang="en-US" sz="2800" dirty="0" smtClean="0">
                <a:solidFill>
                  <a:schemeClr val="bg1"/>
                </a:solidFill>
              </a:rPr>
              <a:t>Lake Mead Area Capacity Table Update and Implementation</a:t>
            </a:r>
          </a:p>
          <a:p>
            <a:r>
              <a:rPr lang="en-US" sz="2800" dirty="0" smtClean="0">
                <a:solidFill>
                  <a:schemeClr val="bg1"/>
                </a:solidFill>
              </a:rPr>
              <a:t>Mid-Term (Probabilistic) Operations Model (MTOM)</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304800"/>
            <a:ext cx="8229600" cy="1143000"/>
          </a:xfrm>
        </p:spPr>
        <p:txBody>
          <a:bodyPr/>
          <a:lstStyle/>
          <a:p>
            <a:pPr algn="l"/>
            <a:r>
              <a:rPr lang="en-US" sz="3600" b="1" dirty="0" smtClean="0">
                <a:solidFill>
                  <a:schemeClr val="bg1"/>
                </a:solidFill>
              </a:rPr>
              <a:t>Lake Powell Mass Balance</a:t>
            </a:r>
            <a:endParaRPr lang="en-US" sz="3600" dirty="0" smtClean="0">
              <a:solidFill>
                <a:schemeClr val="bg1"/>
              </a:solidFill>
            </a:endParaRPr>
          </a:p>
        </p:txBody>
      </p:sp>
      <p:sp>
        <p:nvSpPr>
          <p:cNvPr id="73731" name="Rectangle 3"/>
          <p:cNvSpPr>
            <a:spLocks noGrp="1" noChangeArrowheads="1"/>
          </p:cNvSpPr>
          <p:nvPr>
            <p:ph type="body" idx="1"/>
          </p:nvPr>
        </p:nvSpPr>
        <p:spPr>
          <a:xfrm>
            <a:off x="457200" y="1600200"/>
            <a:ext cx="8382000" cy="4724400"/>
          </a:xfrm>
        </p:spPr>
        <p:txBody>
          <a:bodyPr/>
          <a:lstStyle/>
          <a:p>
            <a:pPr>
              <a:lnSpc>
                <a:spcPct val="80000"/>
              </a:lnSpc>
              <a:buNone/>
            </a:pPr>
            <a:r>
              <a:rPr lang="en-US" sz="2800" b="1" dirty="0" smtClean="0">
                <a:solidFill>
                  <a:schemeClr val="bg1"/>
                </a:solidFill>
              </a:rPr>
              <a:t>Jan 2012:  move to Mass Balance approach to computing Lake Powell “observed” inflows</a:t>
            </a:r>
          </a:p>
          <a:p>
            <a:pPr>
              <a:lnSpc>
                <a:spcPct val="80000"/>
              </a:lnSpc>
            </a:pPr>
            <a:endParaRPr lang="en-US" sz="2800" dirty="0" smtClean="0">
              <a:solidFill>
                <a:schemeClr val="bg1"/>
              </a:solidFill>
            </a:endParaRPr>
          </a:p>
          <a:p>
            <a:pPr>
              <a:lnSpc>
                <a:spcPct val="80000"/>
              </a:lnSpc>
            </a:pPr>
            <a:r>
              <a:rPr lang="en-US" sz="2800" dirty="0" smtClean="0">
                <a:solidFill>
                  <a:schemeClr val="bg1"/>
                </a:solidFill>
              </a:rPr>
              <a:t>Inflow at Lake Powell will be computed based on reservoir delta storage and releases instead of routed 3-gages upstream</a:t>
            </a:r>
          </a:p>
          <a:p>
            <a:pPr lvl="1">
              <a:lnSpc>
                <a:spcPct val="80000"/>
              </a:lnSpc>
            </a:pPr>
            <a:r>
              <a:rPr lang="en-US" sz="2400" dirty="0" smtClean="0">
                <a:solidFill>
                  <a:schemeClr val="bg1"/>
                </a:solidFill>
              </a:rPr>
              <a:t>Corrects inconsistencies between modeling (future) and database (historic), bank storage issues, and is consistent with other reservoirs</a:t>
            </a:r>
            <a:endParaRPr lang="en-US" sz="2800" dirty="0" smtClean="0">
              <a:solidFill>
                <a:schemeClr val="bg1"/>
              </a:solidFill>
            </a:endParaRPr>
          </a:p>
          <a:p>
            <a:pPr marL="514350" indent="-514350">
              <a:lnSpc>
                <a:spcPct val="80000"/>
              </a:lnSpc>
              <a:buFont typeface="+mj-lt"/>
              <a:buAutoNum type="arabicPeriod"/>
            </a:pPr>
            <a:r>
              <a:rPr lang="en-US" sz="2800" dirty="0" smtClean="0">
                <a:solidFill>
                  <a:schemeClr val="bg1"/>
                </a:solidFill>
              </a:rPr>
              <a:t>Historic Data in HDB</a:t>
            </a:r>
            <a:endParaRPr lang="en-US" sz="2400" dirty="0" smtClean="0">
              <a:solidFill>
                <a:schemeClr val="bg1"/>
              </a:solidFill>
            </a:endParaRPr>
          </a:p>
          <a:p>
            <a:pPr marL="914400" lvl="1" indent="-457200">
              <a:lnSpc>
                <a:spcPct val="80000"/>
              </a:lnSpc>
            </a:pPr>
            <a:r>
              <a:rPr lang="en-US" sz="2400" dirty="0" smtClean="0">
                <a:solidFill>
                  <a:schemeClr val="bg1"/>
                </a:solidFill>
              </a:rPr>
              <a:t>Recomputed inflow and bank storage back to 1964</a:t>
            </a:r>
          </a:p>
          <a:p>
            <a:pPr marL="514350" indent="-514350">
              <a:lnSpc>
                <a:spcPct val="80000"/>
              </a:lnSpc>
              <a:buFont typeface="+mj-lt"/>
              <a:buAutoNum type="arabicPeriod"/>
            </a:pPr>
            <a:r>
              <a:rPr lang="en-US" sz="2800" dirty="0" smtClean="0">
                <a:solidFill>
                  <a:schemeClr val="bg1"/>
                </a:solidFill>
              </a:rPr>
              <a:t>Forecast</a:t>
            </a:r>
          </a:p>
          <a:p>
            <a:pPr marL="914400" lvl="1" indent="-514350">
              <a:lnSpc>
                <a:spcPct val="80000"/>
              </a:lnSpc>
            </a:pPr>
            <a:r>
              <a:rPr lang="en-US" sz="2400" dirty="0" smtClean="0">
                <a:solidFill>
                  <a:schemeClr val="bg1"/>
                </a:solidFill>
              </a:rPr>
              <a:t>use new inflow data</a:t>
            </a:r>
          </a:p>
          <a:p>
            <a:pPr>
              <a:lnSpc>
                <a:spcPct val="80000"/>
              </a:lnSpc>
              <a:buNone/>
            </a:pPr>
            <a:endParaRPr lang="en-US" sz="2800" dirty="0" smtClean="0">
              <a:solidFill>
                <a:schemeClr val="bg1"/>
              </a:solidFill>
            </a:endParaRPr>
          </a:p>
          <a:p>
            <a:pPr>
              <a:lnSpc>
                <a:spcPct val="80000"/>
              </a:lnSpc>
              <a:buNone/>
            </a:pPr>
            <a:endParaRPr lang="en-US" sz="2800" dirty="0" smtClean="0">
              <a:solidFill>
                <a:schemeClr val="bg1"/>
              </a:solidFill>
            </a:endParaRPr>
          </a:p>
          <a:p>
            <a:pPr lvl="1">
              <a:lnSpc>
                <a:spcPct val="80000"/>
              </a:lnSpc>
              <a:buNone/>
            </a:pPr>
            <a:endParaRPr lang="en-US" sz="2400" dirty="0" smtClean="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304800"/>
            <a:ext cx="8229600" cy="762000"/>
          </a:xfrm>
        </p:spPr>
        <p:txBody>
          <a:bodyPr/>
          <a:lstStyle/>
          <a:p>
            <a:r>
              <a:rPr lang="en-US" sz="3600" b="1" dirty="0" smtClean="0">
                <a:solidFill>
                  <a:schemeClr val="bg1"/>
                </a:solidFill>
              </a:rPr>
              <a:t>Lake Powell Mass Balance</a:t>
            </a:r>
            <a:endParaRPr lang="en-US" sz="3600" dirty="0" smtClean="0">
              <a:solidFill>
                <a:schemeClr val="bg1"/>
              </a:solidFill>
            </a:endParaRPr>
          </a:p>
        </p:txBody>
      </p:sp>
      <p:sp>
        <p:nvSpPr>
          <p:cNvPr id="73731" name="Rectangle 3"/>
          <p:cNvSpPr>
            <a:spLocks noGrp="1" noChangeArrowheads="1"/>
          </p:cNvSpPr>
          <p:nvPr>
            <p:ph type="body" idx="1"/>
          </p:nvPr>
        </p:nvSpPr>
        <p:spPr>
          <a:xfrm>
            <a:off x="457200" y="1600200"/>
            <a:ext cx="8382000" cy="4724400"/>
          </a:xfrm>
        </p:spPr>
        <p:txBody>
          <a:bodyPr/>
          <a:lstStyle/>
          <a:p>
            <a:pPr>
              <a:lnSpc>
                <a:spcPct val="80000"/>
              </a:lnSpc>
              <a:buNone/>
            </a:pPr>
            <a:endParaRPr lang="en-US" sz="2800" dirty="0" smtClean="0">
              <a:solidFill>
                <a:schemeClr val="bg1"/>
              </a:solidFill>
            </a:endParaRPr>
          </a:p>
          <a:p>
            <a:pPr>
              <a:lnSpc>
                <a:spcPct val="80000"/>
              </a:lnSpc>
              <a:buNone/>
            </a:pPr>
            <a:endParaRPr lang="en-US" sz="2800" dirty="0" smtClean="0">
              <a:solidFill>
                <a:schemeClr val="bg1"/>
              </a:solidFill>
            </a:endParaRPr>
          </a:p>
          <a:p>
            <a:pPr lvl="1">
              <a:lnSpc>
                <a:spcPct val="80000"/>
              </a:lnSpc>
              <a:buNone/>
            </a:pPr>
            <a:endParaRPr lang="en-US" sz="2400" dirty="0" smtClean="0">
              <a:solidFill>
                <a:schemeClr val="bg1"/>
              </a:solidFill>
            </a:endParaRPr>
          </a:p>
        </p:txBody>
      </p:sp>
      <p:pic>
        <p:nvPicPr>
          <p:cNvPr id="4" name="Picture 2"/>
          <p:cNvPicPr>
            <a:picLocks noChangeArrowheads="1"/>
          </p:cNvPicPr>
          <p:nvPr/>
        </p:nvPicPr>
        <p:blipFill>
          <a:blip r:embed="rId3" cstate="print"/>
          <a:srcRect/>
          <a:stretch>
            <a:fillRect/>
          </a:stretch>
        </p:blipFill>
        <p:spPr bwMode="auto">
          <a:xfrm>
            <a:off x="1066800" y="1219200"/>
            <a:ext cx="7239000" cy="496824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304800"/>
            <a:ext cx="8229600" cy="838200"/>
          </a:xfrm>
        </p:spPr>
        <p:txBody>
          <a:bodyPr/>
          <a:lstStyle/>
          <a:p>
            <a:r>
              <a:rPr lang="en-US" sz="3600" b="1" dirty="0" smtClean="0">
                <a:solidFill>
                  <a:schemeClr val="bg1"/>
                </a:solidFill>
              </a:rPr>
              <a:t>Lake Powell Mass Balance</a:t>
            </a:r>
            <a:endParaRPr lang="en-US" sz="3600" dirty="0" smtClean="0">
              <a:solidFill>
                <a:schemeClr val="bg1"/>
              </a:solidFill>
            </a:endParaRPr>
          </a:p>
        </p:txBody>
      </p:sp>
      <p:pic>
        <p:nvPicPr>
          <p:cNvPr id="4" name="Picture 2"/>
          <p:cNvPicPr>
            <a:picLocks noChangeArrowheads="1"/>
          </p:cNvPicPr>
          <p:nvPr/>
        </p:nvPicPr>
        <p:blipFill>
          <a:blip r:embed="rId3" cstate="print"/>
          <a:srcRect/>
          <a:stretch>
            <a:fillRect/>
          </a:stretch>
        </p:blipFill>
        <p:spPr bwMode="auto">
          <a:xfrm>
            <a:off x="1143000" y="1143000"/>
            <a:ext cx="7095744" cy="497211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rrowheads="1"/>
          </p:cNvPicPr>
          <p:nvPr/>
        </p:nvPicPr>
        <p:blipFill>
          <a:blip r:embed="rId3" cstate="print"/>
          <a:srcRect/>
          <a:stretch>
            <a:fillRect/>
          </a:stretch>
        </p:blipFill>
        <p:spPr bwMode="auto">
          <a:xfrm>
            <a:off x="1371600" y="990600"/>
            <a:ext cx="6854952" cy="5062728"/>
          </a:xfrm>
          <a:prstGeom prst="rect">
            <a:avLst/>
          </a:prstGeom>
          <a:noFill/>
          <a:ln w="9525">
            <a:noFill/>
            <a:miter lim="800000"/>
            <a:headEnd/>
            <a:tailEnd/>
          </a:ln>
          <a:effectLst/>
        </p:spPr>
      </p:pic>
      <p:grpSp>
        <p:nvGrpSpPr>
          <p:cNvPr id="2" name="Group 7"/>
          <p:cNvGrpSpPr/>
          <p:nvPr/>
        </p:nvGrpSpPr>
        <p:grpSpPr>
          <a:xfrm>
            <a:off x="2209800" y="2057400"/>
            <a:ext cx="1669143" cy="2917371"/>
            <a:chOff x="1640114" y="2032000"/>
            <a:chExt cx="1669143" cy="2917371"/>
          </a:xfrm>
        </p:grpSpPr>
        <p:sp>
          <p:nvSpPr>
            <p:cNvPr id="4" name="Oval 3"/>
            <p:cNvSpPr/>
            <p:nvPr/>
          </p:nvSpPr>
          <p:spPr>
            <a:xfrm>
              <a:off x="1698173" y="3585029"/>
              <a:ext cx="362857" cy="1364342"/>
            </a:xfrm>
            <a:prstGeom prst="ellipse">
              <a:avLst/>
            </a:prstGeom>
            <a:solidFill>
              <a:schemeClr val="accent1">
                <a:alpha val="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40114" y="2032000"/>
              <a:ext cx="1669143" cy="97245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Localized  rain events show up in the Mass Balance Inflow Record</a:t>
              </a:r>
              <a:endParaRPr lang="en-US" sz="1400" dirty="0">
                <a:solidFill>
                  <a:schemeClr val="tx1"/>
                </a:solidFill>
              </a:endParaRPr>
            </a:p>
          </p:txBody>
        </p:sp>
        <p:cxnSp>
          <p:nvCxnSpPr>
            <p:cNvPr id="7" name="Straight Arrow Connector 6"/>
            <p:cNvCxnSpPr>
              <a:stCxn id="5" idx="2"/>
            </p:cNvCxnSpPr>
            <p:nvPr/>
          </p:nvCxnSpPr>
          <p:spPr>
            <a:xfrm rot="5400000">
              <a:off x="1897744" y="3095171"/>
              <a:ext cx="667657" cy="4862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 name="Rectangle 2"/>
          <p:cNvSpPr>
            <a:spLocks noGrp="1" noChangeArrowheads="1"/>
          </p:cNvSpPr>
          <p:nvPr>
            <p:ph type="title"/>
          </p:nvPr>
        </p:nvSpPr>
        <p:spPr>
          <a:xfrm>
            <a:off x="457200" y="304800"/>
            <a:ext cx="8229600" cy="685800"/>
          </a:xfrm>
        </p:spPr>
        <p:txBody>
          <a:bodyPr/>
          <a:lstStyle/>
          <a:p>
            <a:r>
              <a:rPr lang="en-US" sz="3600" b="1" dirty="0" smtClean="0">
                <a:solidFill>
                  <a:schemeClr val="bg1"/>
                </a:solidFill>
              </a:rPr>
              <a:t>Lake Powell Mass Balance</a:t>
            </a:r>
            <a:endParaRPr lang="en-US" sz="3600" dirty="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304800"/>
            <a:ext cx="8229600" cy="1143000"/>
          </a:xfrm>
        </p:spPr>
        <p:txBody>
          <a:bodyPr/>
          <a:lstStyle/>
          <a:p>
            <a:pPr algn="l"/>
            <a:r>
              <a:rPr lang="en-US" sz="3600" b="1" dirty="0" smtClean="0">
                <a:solidFill>
                  <a:schemeClr val="bg1"/>
                </a:solidFill>
              </a:rPr>
              <a:t>30-Year Historic Record</a:t>
            </a:r>
            <a:endParaRPr lang="en-US" sz="3600" dirty="0" smtClean="0">
              <a:solidFill>
                <a:schemeClr val="bg1"/>
              </a:solidFill>
            </a:endParaRPr>
          </a:p>
        </p:txBody>
      </p:sp>
      <p:sp>
        <p:nvSpPr>
          <p:cNvPr id="73731" name="Rectangle 3"/>
          <p:cNvSpPr>
            <a:spLocks noGrp="1" noChangeArrowheads="1"/>
          </p:cNvSpPr>
          <p:nvPr>
            <p:ph type="body" idx="1"/>
          </p:nvPr>
        </p:nvSpPr>
        <p:spPr>
          <a:xfrm>
            <a:off x="457200" y="1600200"/>
            <a:ext cx="8382000" cy="4724400"/>
          </a:xfrm>
        </p:spPr>
        <p:txBody>
          <a:bodyPr/>
          <a:lstStyle/>
          <a:p>
            <a:pPr>
              <a:lnSpc>
                <a:spcPct val="80000"/>
              </a:lnSpc>
              <a:buNone/>
            </a:pPr>
            <a:r>
              <a:rPr lang="en-US" sz="2800" b="1" dirty="0" smtClean="0">
                <a:solidFill>
                  <a:schemeClr val="bg1"/>
                </a:solidFill>
              </a:rPr>
              <a:t>Jan 2012:  move to 1981-2010 average</a:t>
            </a:r>
          </a:p>
          <a:p>
            <a:pPr>
              <a:lnSpc>
                <a:spcPct val="80000"/>
              </a:lnSpc>
            </a:pPr>
            <a:endParaRPr lang="en-US" sz="2800" dirty="0" smtClean="0">
              <a:solidFill>
                <a:schemeClr val="bg1"/>
              </a:solidFill>
            </a:endParaRPr>
          </a:p>
          <a:p>
            <a:pPr marL="514350" indent="-514350">
              <a:lnSpc>
                <a:spcPct val="80000"/>
              </a:lnSpc>
              <a:buFont typeface="+mj-lt"/>
              <a:buAutoNum type="arabicPeriod"/>
            </a:pPr>
            <a:r>
              <a:rPr lang="en-US" sz="2800" dirty="0" smtClean="0">
                <a:solidFill>
                  <a:schemeClr val="bg1"/>
                </a:solidFill>
              </a:rPr>
              <a:t>Forecasts from RFC</a:t>
            </a:r>
          </a:p>
          <a:p>
            <a:pPr marL="914400" lvl="1" indent="-457200">
              <a:lnSpc>
                <a:spcPct val="80000"/>
              </a:lnSpc>
              <a:buFont typeface="Arial" pitchFamily="34" charset="0"/>
              <a:buChar char="•"/>
            </a:pPr>
            <a:r>
              <a:rPr lang="en-US" sz="2400" dirty="0" smtClean="0">
                <a:solidFill>
                  <a:schemeClr val="bg1"/>
                </a:solidFill>
              </a:rPr>
              <a:t>RFC models calibrated to ‘81-’10 inflow data </a:t>
            </a:r>
          </a:p>
          <a:p>
            <a:pPr marL="914400" lvl="1" indent="-457200">
              <a:lnSpc>
                <a:spcPct val="80000"/>
              </a:lnSpc>
              <a:buFont typeface="Arial" pitchFamily="34" charset="0"/>
              <a:buChar char="•"/>
            </a:pPr>
            <a:r>
              <a:rPr lang="en-US" sz="2400" dirty="0" smtClean="0">
                <a:solidFill>
                  <a:schemeClr val="bg1"/>
                </a:solidFill>
              </a:rPr>
              <a:t>Reclamation will use updated forecasts</a:t>
            </a:r>
          </a:p>
          <a:p>
            <a:pPr marL="514350" indent="-514350">
              <a:lnSpc>
                <a:spcPct val="80000"/>
              </a:lnSpc>
              <a:buFont typeface="+mj-lt"/>
              <a:buAutoNum type="arabicPeriod"/>
            </a:pPr>
            <a:r>
              <a:rPr lang="en-US" sz="2800" dirty="0" smtClean="0">
                <a:solidFill>
                  <a:schemeClr val="bg1"/>
                </a:solidFill>
              </a:rPr>
              <a:t>Percent of Average reporting </a:t>
            </a:r>
          </a:p>
          <a:p>
            <a:pPr marL="914400" lvl="1" indent="-457200">
              <a:lnSpc>
                <a:spcPct val="80000"/>
              </a:lnSpc>
              <a:buFont typeface="Arial" pitchFamily="34" charset="0"/>
              <a:buChar char="•"/>
            </a:pPr>
            <a:r>
              <a:rPr lang="en-US" sz="2400" dirty="0" smtClean="0">
                <a:solidFill>
                  <a:schemeClr val="bg1"/>
                </a:solidFill>
              </a:rPr>
              <a:t>Will use ‘81-’10 statistics (previously ‘71-’00)</a:t>
            </a:r>
          </a:p>
          <a:p>
            <a:pPr marL="514350" indent="-514350">
              <a:lnSpc>
                <a:spcPct val="80000"/>
              </a:lnSpc>
              <a:buFont typeface="+mj-lt"/>
              <a:buAutoNum type="arabicPeriod"/>
            </a:pPr>
            <a:r>
              <a:rPr lang="en-US" sz="2800" dirty="0" smtClean="0">
                <a:solidFill>
                  <a:schemeClr val="bg1"/>
                </a:solidFill>
              </a:rPr>
              <a:t>“Out-year” inflows in 24-Month Study </a:t>
            </a:r>
          </a:p>
          <a:p>
            <a:pPr marL="914400" lvl="1" indent="-514350">
              <a:lnSpc>
                <a:spcPct val="80000"/>
              </a:lnSpc>
              <a:buFont typeface="Arial" pitchFamily="34" charset="0"/>
              <a:buChar char="•"/>
            </a:pPr>
            <a:r>
              <a:rPr lang="en-US" sz="2400" dirty="0" smtClean="0">
                <a:solidFill>
                  <a:schemeClr val="bg1"/>
                </a:solidFill>
              </a:rPr>
              <a:t>Will use 81-’10 statistics (previously ‘76-’05)</a:t>
            </a:r>
          </a:p>
          <a:p>
            <a:pPr>
              <a:lnSpc>
                <a:spcPct val="80000"/>
              </a:lnSpc>
              <a:buNone/>
            </a:pPr>
            <a:endParaRPr lang="en-US" sz="2800" dirty="0" smtClean="0">
              <a:solidFill>
                <a:schemeClr val="bg1"/>
              </a:solidFill>
            </a:endParaRPr>
          </a:p>
          <a:p>
            <a:pPr>
              <a:lnSpc>
                <a:spcPct val="80000"/>
              </a:lnSpc>
              <a:buNone/>
            </a:pPr>
            <a:endParaRPr lang="en-US" sz="2800" dirty="0" smtClean="0">
              <a:solidFill>
                <a:schemeClr val="bg1"/>
              </a:solidFill>
            </a:endParaRPr>
          </a:p>
          <a:p>
            <a:pPr lvl="1">
              <a:lnSpc>
                <a:spcPct val="80000"/>
              </a:lnSpc>
              <a:buNone/>
            </a:pPr>
            <a:endParaRPr lang="en-US" sz="2400" dirty="0" smtClean="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304800"/>
            <a:ext cx="8229600" cy="1143000"/>
          </a:xfrm>
        </p:spPr>
        <p:txBody>
          <a:bodyPr/>
          <a:lstStyle/>
          <a:p>
            <a:pPr algn="l"/>
            <a:r>
              <a:rPr lang="en-US" sz="3600" b="1" dirty="0" smtClean="0">
                <a:solidFill>
                  <a:schemeClr val="bg1"/>
                </a:solidFill>
              </a:rPr>
              <a:t>30-Year Historic Record - Powell </a:t>
            </a:r>
            <a:endParaRPr lang="en-US" sz="3600" dirty="0" smtClean="0">
              <a:solidFill>
                <a:schemeClr val="bg1"/>
              </a:solidFill>
            </a:endParaRPr>
          </a:p>
        </p:txBody>
      </p:sp>
      <p:sp>
        <p:nvSpPr>
          <p:cNvPr id="7" name="Content Placeholder 6"/>
          <p:cNvSpPr>
            <a:spLocks noGrp="1"/>
          </p:cNvSpPr>
          <p:nvPr>
            <p:ph idx="1"/>
          </p:nvPr>
        </p:nvSpPr>
        <p:spPr/>
        <p:txBody>
          <a:bodyPr/>
          <a:lstStyle/>
          <a:p>
            <a:endParaRPr lang="en-US"/>
          </a:p>
        </p:txBody>
      </p:sp>
      <p:pic>
        <p:nvPicPr>
          <p:cNvPr id="2053" name="Picture 5"/>
          <p:cNvPicPr>
            <a:picLocks noChangeAspect="1" noChangeArrowheads="1"/>
          </p:cNvPicPr>
          <p:nvPr/>
        </p:nvPicPr>
        <p:blipFill>
          <a:blip r:embed="rId3" cstate="print"/>
          <a:srcRect/>
          <a:stretch>
            <a:fillRect/>
          </a:stretch>
        </p:blipFill>
        <p:spPr bwMode="auto">
          <a:xfrm>
            <a:off x="457200" y="1600200"/>
            <a:ext cx="2819400" cy="3784798"/>
          </a:xfrm>
          <a:prstGeom prst="rect">
            <a:avLst/>
          </a:prstGeom>
          <a:solidFill>
            <a:schemeClr val="bg1"/>
          </a:solidFill>
          <a:ln w="9525">
            <a:noFill/>
            <a:miter lim="800000"/>
            <a:headEnd/>
            <a:tailEnd/>
          </a:ln>
          <a:effectLst/>
        </p:spPr>
      </p:pic>
      <p:pic>
        <p:nvPicPr>
          <p:cNvPr id="2055" name="Picture 7"/>
          <p:cNvPicPr>
            <a:picLocks noChangeAspect="1" noChangeArrowheads="1"/>
          </p:cNvPicPr>
          <p:nvPr/>
        </p:nvPicPr>
        <p:blipFill>
          <a:blip r:embed="rId4" cstate="print"/>
          <a:srcRect/>
          <a:stretch>
            <a:fillRect/>
          </a:stretch>
        </p:blipFill>
        <p:spPr bwMode="auto">
          <a:xfrm>
            <a:off x="3493880" y="1600200"/>
            <a:ext cx="5364370" cy="391477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304800"/>
            <a:ext cx="8229600" cy="1143000"/>
          </a:xfrm>
        </p:spPr>
        <p:txBody>
          <a:bodyPr/>
          <a:lstStyle/>
          <a:p>
            <a:pPr algn="l"/>
            <a:r>
              <a:rPr lang="en-US" sz="3600" b="1" dirty="0" smtClean="0">
                <a:solidFill>
                  <a:schemeClr val="bg1"/>
                </a:solidFill>
              </a:rPr>
              <a:t>Lake Mead Area-Capacity  </a:t>
            </a:r>
            <a:endParaRPr lang="en-US" sz="3600" dirty="0" smtClean="0">
              <a:solidFill>
                <a:schemeClr val="bg1"/>
              </a:solidFill>
            </a:endParaRPr>
          </a:p>
        </p:txBody>
      </p:sp>
      <p:sp>
        <p:nvSpPr>
          <p:cNvPr id="73731" name="Rectangle 3"/>
          <p:cNvSpPr>
            <a:spLocks noGrp="1" noChangeArrowheads="1"/>
          </p:cNvSpPr>
          <p:nvPr>
            <p:ph type="body" idx="1"/>
          </p:nvPr>
        </p:nvSpPr>
        <p:spPr>
          <a:xfrm>
            <a:off x="457200" y="1600200"/>
            <a:ext cx="8382000" cy="4724400"/>
          </a:xfrm>
        </p:spPr>
        <p:txBody>
          <a:bodyPr/>
          <a:lstStyle/>
          <a:p>
            <a:pPr>
              <a:lnSpc>
                <a:spcPct val="80000"/>
              </a:lnSpc>
              <a:buNone/>
            </a:pPr>
            <a:r>
              <a:rPr lang="en-US" sz="2800" b="1" dirty="0" smtClean="0">
                <a:solidFill>
                  <a:schemeClr val="bg1"/>
                </a:solidFill>
              </a:rPr>
              <a:t>Jan 2012:  update models and HDB with new area-capacity curves</a:t>
            </a:r>
          </a:p>
          <a:p>
            <a:pPr>
              <a:lnSpc>
                <a:spcPct val="80000"/>
              </a:lnSpc>
            </a:pPr>
            <a:endParaRPr lang="en-US" sz="2800" dirty="0" smtClean="0">
              <a:solidFill>
                <a:schemeClr val="bg1"/>
              </a:solidFill>
            </a:endParaRPr>
          </a:p>
          <a:p>
            <a:pPr marL="514350" indent="-514350">
              <a:lnSpc>
                <a:spcPct val="80000"/>
              </a:lnSpc>
              <a:buFont typeface="+mj-lt"/>
              <a:buAutoNum type="arabicPeriod"/>
            </a:pPr>
            <a:r>
              <a:rPr lang="en-US" sz="2800" dirty="0" smtClean="0">
                <a:solidFill>
                  <a:schemeClr val="bg1"/>
                </a:solidFill>
              </a:rPr>
              <a:t>Models</a:t>
            </a:r>
          </a:p>
          <a:p>
            <a:pPr marL="914400" lvl="1" indent="-457200">
              <a:lnSpc>
                <a:spcPct val="80000"/>
              </a:lnSpc>
              <a:buFont typeface="Arial" pitchFamily="34" charset="0"/>
              <a:buChar char="•"/>
            </a:pPr>
            <a:r>
              <a:rPr lang="en-US" sz="2400" dirty="0" smtClean="0">
                <a:solidFill>
                  <a:schemeClr val="bg1"/>
                </a:solidFill>
              </a:rPr>
              <a:t>24-Month Study, MTOM, CRSS</a:t>
            </a:r>
          </a:p>
          <a:p>
            <a:pPr marL="514350" indent="-514350">
              <a:lnSpc>
                <a:spcPct val="80000"/>
              </a:lnSpc>
              <a:buFont typeface="+mj-lt"/>
              <a:buAutoNum type="arabicPeriod"/>
            </a:pPr>
            <a:r>
              <a:rPr lang="en-US" sz="2800" dirty="0" smtClean="0">
                <a:solidFill>
                  <a:schemeClr val="bg1"/>
                </a:solidFill>
              </a:rPr>
              <a:t>HDB</a:t>
            </a:r>
          </a:p>
          <a:p>
            <a:pPr marL="914400" lvl="1" indent="-457200">
              <a:lnSpc>
                <a:spcPct val="80000"/>
              </a:lnSpc>
              <a:buFont typeface="Arial" pitchFamily="34" charset="0"/>
              <a:buChar char="•"/>
            </a:pPr>
            <a:r>
              <a:rPr lang="en-US" sz="2400" dirty="0" smtClean="0">
                <a:solidFill>
                  <a:schemeClr val="bg1"/>
                </a:solidFill>
              </a:rPr>
              <a:t>Start using new area-capacity curves as of </a:t>
            </a:r>
            <a:r>
              <a:rPr lang="en-US" sz="2400" dirty="0" err="1" smtClean="0">
                <a:solidFill>
                  <a:schemeClr val="bg1"/>
                </a:solidFill>
              </a:rPr>
              <a:t>xxxx</a:t>
            </a:r>
            <a:r>
              <a:rPr lang="en-US" sz="2400" dirty="0" smtClean="0">
                <a:solidFill>
                  <a:schemeClr val="bg1"/>
                </a:solidFill>
              </a:rPr>
              <a:t> date</a:t>
            </a:r>
          </a:p>
          <a:p>
            <a:pPr marL="914400" lvl="1" indent="-457200">
              <a:lnSpc>
                <a:spcPct val="80000"/>
              </a:lnSpc>
              <a:buFont typeface="Arial" pitchFamily="34" charset="0"/>
              <a:buChar char="•"/>
            </a:pPr>
            <a:r>
              <a:rPr lang="en-US" sz="2400" dirty="0" smtClean="0">
                <a:solidFill>
                  <a:srgbClr val="FFFF00"/>
                </a:solidFill>
              </a:rPr>
              <a:t>NEED INPUT FROM LC ON THIS </a:t>
            </a:r>
          </a:p>
          <a:p>
            <a:pPr>
              <a:lnSpc>
                <a:spcPct val="80000"/>
              </a:lnSpc>
              <a:buNone/>
            </a:pPr>
            <a:endParaRPr lang="en-US" sz="2800" dirty="0" smtClean="0">
              <a:solidFill>
                <a:schemeClr val="bg1"/>
              </a:solidFill>
            </a:endParaRPr>
          </a:p>
          <a:p>
            <a:pPr>
              <a:lnSpc>
                <a:spcPct val="80000"/>
              </a:lnSpc>
              <a:buNone/>
            </a:pPr>
            <a:endParaRPr lang="en-US" sz="2800" dirty="0" smtClean="0">
              <a:solidFill>
                <a:schemeClr val="bg1"/>
              </a:solidFill>
            </a:endParaRPr>
          </a:p>
          <a:p>
            <a:pPr lvl="1">
              <a:lnSpc>
                <a:spcPct val="80000"/>
              </a:lnSpc>
              <a:buNone/>
            </a:pPr>
            <a:endParaRPr lang="en-US" sz="2400" dirty="0" smtClean="0">
              <a:solidFill>
                <a:schemeClr val="bg1"/>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18375</TotalTime>
  <Words>1293</Words>
  <Application>Microsoft Macintosh PowerPoint</Application>
  <PresentationFormat>On-screen Show (4:3)</PresentationFormat>
  <Paragraphs>151</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PowerPoint Presentation</vt:lpstr>
      <vt:lpstr>Forecasting and Modeling Updates</vt:lpstr>
      <vt:lpstr>Lake Powell Mass Balance</vt:lpstr>
      <vt:lpstr>Lake Powell Mass Balance</vt:lpstr>
      <vt:lpstr>Lake Powell Mass Balance</vt:lpstr>
      <vt:lpstr>Lake Powell Mass Balance</vt:lpstr>
      <vt:lpstr>30-Year Historic Record</vt:lpstr>
      <vt:lpstr>30-Year Historic Record - Powell </vt:lpstr>
      <vt:lpstr>Lake Mead Area-Capacity  </vt:lpstr>
      <vt:lpstr>MTOM- Overview</vt:lpstr>
      <vt:lpstr>MTOM- Current Status</vt:lpstr>
      <vt:lpstr>PowerPoint Presentation</vt:lpstr>
      <vt:lpstr>MTOM – Reservoir Operations</vt:lpstr>
      <vt:lpstr>PowerPoint Presentation</vt:lpstr>
      <vt:lpstr>MTOM: Output</vt:lpstr>
      <vt:lpstr>MTOM: Next Steps</vt:lpstr>
      <vt:lpstr>PowerPoint Presentation</vt:lpstr>
      <vt:lpstr>PowerPoint Presentation</vt:lpstr>
    </vt:vector>
  </TitlesOfParts>
  <Company>usbr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usbr</dc:creator>
  <cp:lastModifiedBy>Office 2004 Test Drive User</cp:lastModifiedBy>
  <cp:revision>1125</cp:revision>
  <dcterms:created xsi:type="dcterms:W3CDTF">2004-03-19T17:04:19Z</dcterms:created>
  <dcterms:modified xsi:type="dcterms:W3CDTF">2011-11-08T15:00:47Z</dcterms:modified>
</cp:coreProperties>
</file>