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2" r:id="rId5"/>
    <p:sldId id="264" r:id="rId6"/>
    <p:sldId id="265" r:id="rId7"/>
    <p:sldId id="266" r:id="rId8"/>
    <p:sldId id="261" r:id="rId9"/>
    <p:sldId id="257" r:id="rId10"/>
    <p:sldId id="267" r:id="rId11"/>
    <p:sldId id="270" r:id="rId12"/>
    <p:sldId id="271" r:id="rId13"/>
    <p:sldId id="269" r:id="rId14"/>
    <p:sldId id="272" r:id="rId15"/>
    <p:sldId id="268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2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5CA4-713D-4807-A663-7DBBC044A5E1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61FA-0C7B-4E57-8BD9-A891F0D3A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5CA4-713D-4807-A663-7DBBC044A5E1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61FA-0C7B-4E57-8BD9-A891F0D3A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5CA4-713D-4807-A663-7DBBC044A5E1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61FA-0C7B-4E57-8BD9-A891F0D3A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5CA4-713D-4807-A663-7DBBC044A5E1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61FA-0C7B-4E57-8BD9-A891F0D3A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5CA4-713D-4807-A663-7DBBC044A5E1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61FA-0C7B-4E57-8BD9-A891F0D3A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5CA4-713D-4807-A663-7DBBC044A5E1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61FA-0C7B-4E57-8BD9-A891F0D3A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5CA4-713D-4807-A663-7DBBC044A5E1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61FA-0C7B-4E57-8BD9-A891F0D3A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5CA4-713D-4807-A663-7DBBC044A5E1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61FA-0C7B-4E57-8BD9-A891F0D3A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5CA4-713D-4807-A663-7DBBC044A5E1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61FA-0C7B-4E57-8BD9-A891F0D3A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5CA4-713D-4807-A663-7DBBC044A5E1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61FA-0C7B-4E57-8BD9-A891F0D3A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55CA4-713D-4807-A663-7DBBC044A5E1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61FA-0C7B-4E57-8BD9-A891F0D3A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55CA4-713D-4807-A663-7DBBC044A5E1}" type="datetimeFigureOut">
              <a:rPr lang="en-US" smtClean="0"/>
              <a:pPr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A61FA-0C7B-4E57-8BD9-A891F0D3A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52600"/>
            <a:ext cx="9144000" cy="147002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Water Year </a:t>
            </a:r>
            <a:r>
              <a:rPr lang="en-US" dirty="0" smtClean="0">
                <a:solidFill>
                  <a:schemeClr val="tx2"/>
                </a:solidFill>
              </a:rPr>
              <a:t>2011: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Review </a:t>
            </a:r>
            <a:r>
              <a:rPr lang="en-US" dirty="0" smtClean="0">
                <a:solidFill>
                  <a:schemeClr val="tx2"/>
                </a:solidFill>
              </a:rPr>
              <a:t>of Conditions </a:t>
            </a:r>
            <a:r>
              <a:rPr lang="en-US" dirty="0">
                <a:solidFill>
                  <a:schemeClr val="tx2"/>
                </a:solidFill>
              </a:rPr>
              <a:t>and Forecasts 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in </a:t>
            </a:r>
            <a:r>
              <a:rPr lang="en-US" dirty="0">
                <a:solidFill>
                  <a:schemeClr val="tx2"/>
                </a:solidFill>
              </a:rPr>
              <a:t>the </a:t>
            </a:r>
            <a:r>
              <a:rPr lang="en-US" dirty="0" smtClean="0">
                <a:solidFill>
                  <a:schemeClr val="tx2"/>
                </a:solidFill>
              </a:rPr>
              <a:t>Colorado </a:t>
            </a:r>
            <a:r>
              <a:rPr lang="en-US" dirty="0">
                <a:solidFill>
                  <a:schemeClr val="tx2"/>
                </a:solidFill>
              </a:rPr>
              <a:t>River Basin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CRFS </a:t>
            </a:r>
          </a:p>
          <a:p>
            <a:r>
              <a:rPr lang="en-US" dirty="0">
                <a:solidFill>
                  <a:schemeClr val="tx2"/>
                </a:solidFill>
              </a:rPr>
              <a:t>November 8</a:t>
            </a:r>
            <a:r>
              <a:rPr lang="en-US" dirty="0" smtClean="0">
                <a:solidFill>
                  <a:schemeClr val="tx2"/>
                </a:solidFill>
              </a:rPr>
              <a:t>, 2011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0100"/>
            <a:ext cx="239871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2813" y="800100"/>
            <a:ext cx="239871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6275" y="800100"/>
            <a:ext cx="239871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5288" y="800100"/>
            <a:ext cx="239871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" y="4000500"/>
            <a:ext cx="239871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2813" y="4000500"/>
            <a:ext cx="239871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86275" y="4000500"/>
            <a:ext cx="24003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45288" y="4000500"/>
            <a:ext cx="239871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</a:rPr>
              <a:t>WY 2011 Monthly Precipitation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Spring 2011, Monthly Precipitation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aprilprecip.jpg"/>
          <p:cNvPicPr>
            <a:picLocks noChangeAspect="1"/>
          </p:cNvPicPr>
          <p:nvPr/>
        </p:nvPicPr>
        <p:blipFill>
          <a:blip r:embed="rId2" cstate="print"/>
          <a:srcRect t="47536" r="79661" b="-353"/>
          <a:stretch>
            <a:fillRect/>
          </a:stretch>
        </p:blipFill>
        <p:spPr>
          <a:xfrm>
            <a:off x="0" y="1905000"/>
            <a:ext cx="1143000" cy="3810000"/>
          </a:xfrm>
          <a:prstGeom prst="rect">
            <a:avLst/>
          </a:prstGeom>
        </p:spPr>
      </p:pic>
      <p:pic>
        <p:nvPicPr>
          <p:cNvPr id="5" name="Picture 4" descr="mayprecip.jpg"/>
          <p:cNvPicPr>
            <a:picLocks noChangeAspect="1"/>
          </p:cNvPicPr>
          <p:nvPr/>
        </p:nvPicPr>
        <p:blipFill>
          <a:blip r:embed="rId3" cstate="print"/>
          <a:srcRect l="49341" t="38158"/>
          <a:stretch>
            <a:fillRect/>
          </a:stretch>
        </p:blipFill>
        <p:spPr>
          <a:xfrm>
            <a:off x="5257800" y="990600"/>
            <a:ext cx="3276600" cy="5133342"/>
          </a:xfrm>
          <a:prstGeom prst="rect">
            <a:avLst/>
          </a:prstGeom>
        </p:spPr>
      </p:pic>
      <p:pic>
        <p:nvPicPr>
          <p:cNvPr id="6" name="Picture 5" descr="aprilprecip.jpg"/>
          <p:cNvPicPr>
            <a:picLocks noChangeAspect="1"/>
          </p:cNvPicPr>
          <p:nvPr/>
        </p:nvPicPr>
        <p:blipFill>
          <a:blip r:embed="rId2" cstate="print"/>
          <a:srcRect l="50000" t="37778"/>
          <a:stretch>
            <a:fillRect/>
          </a:stretch>
        </p:blipFill>
        <p:spPr>
          <a:xfrm>
            <a:off x="1600200" y="990600"/>
            <a:ext cx="3276600" cy="52339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9400" y="6858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April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53200" y="6858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rilprecip.jpg"/>
          <p:cNvPicPr>
            <a:picLocks noChangeAspect="1"/>
          </p:cNvPicPr>
          <p:nvPr/>
        </p:nvPicPr>
        <p:blipFill>
          <a:blip r:embed="rId2" cstate="print"/>
          <a:srcRect t="47536" r="79661" b="-353"/>
          <a:stretch>
            <a:fillRect/>
          </a:stretch>
        </p:blipFill>
        <p:spPr>
          <a:xfrm>
            <a:off x="0" y="1905000"/>
            <a:ext cx="1143000" cy="3810000"/>
          </a:xfrm>
          <a:prstGeom prst="rect">
            <a:avLst/>
          </a:prstGeom>
        </p:spPr>
      </p:pic>
      <p:pic>
        <p:nvPicPr>
          <p:cNvPr id="6" name="Picture 5" descr="juneprecip.jpg"/>
          <p:cNvPicPr>
            <a:picLocks noChangeAspect="1"/>
          </p:cNvPicPr>
          <p:nvPr/>
        </p:nvPicPr>
        <p:blipFill>
          <a:blip r:embed="rId3" cstate="print"/>
          <a:srcRect l="50000" t="37778"/>
          <a:stretch>
            <a:fillRect/>
          </a:stretch>
        </p:blipFill>
        <p:spPr>
          <a:xfrm>
            <a:off x="1371600" y="1143000"/>
            <a:ext cx="3505200" cy="5608320"/>
          </a:xfrm>
          <a:prstGeom prst="rect">
            <a:avLst/>
          </a:prstGeom>
        </p:spPr>
      </p:pic>
      <p:pic>
        <p:nvPicPr>
          <p:cNvPr id="7" name="Picture 6" descr="julyprecip.jpg"/>
          <p:cNvPicPr>
            <a:picLocks noChangeAspect="1"/>
          </p:cNvPicPr>
          <p:nvPr/>
        </p:nvPicPr>
        <p:blipFill>
          <a:blip r:embed="rId4" cstate="print"/>
          <a:srcRect l="50000" t="37778"/>
          <a:stretch>
            <a:fillRect/>
          </a:stretch>
        </p:blipFill>
        <p:spPr>
          <a:xfrm>
            <a:off x="5334000" y="1143000"/>
            <a:ext cx="3505200" cy="556337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Spring 2011, Monthly Precipitation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90800" y="8382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0" y="838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28257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619125"/>
            <a:ext cx="275272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581400"/>
            <a:ext cx="26289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3581400"/>
            <a:ext cx="2676525" cy="31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152400" y="152400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Spring and Summer Temperature Departures from Average Maximum</a:t>
            </a:r>
          </a:p>
        </p:txBody>
      </p:sp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6858000" y="762000"/>
            <a:ext cx="17526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April and May departures were the most extreme at &gt; 7 degrees F below normal. Cool temperatures continued though July.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74638"/>
            <a:ext cx="54864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Daily SWE Records, 2011</a:t>
            </a:r>
            <a:endParaRPr lang="en-US" dirty="0"/>
          </a:p>
        </p:txBody>
      </p:sp>
      <p:pic>
        <p:nvPicPr>
          <p:cNvPr id="4" name="Picture 3" descr="aprilswereco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161764" cy="4038600"/>
          </a:xfrm>
          <a:prstGeom prst="rect">
            <a:avLst/>
          </a:prstGeom>
        </p:spPr>
      </p:pic>
      <p:pic>
        <p:nvPicPr>
          <p:cNvPr id="5" name="Picture 4" descr="mayswerecor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4589" y="1219200"/>
            <a:ext cx="3134821" cy="4038600"/>
          </a:xfrm>
          <a:prstGeom prst="rect">
            <a:avLst/>
          </a:prstGeom>
        </p:spPr>
      </p:pic>
      <p:pic>
        <p:nvPicPr>
          <p:cNvPr id="6" name="Picture 5" descr="juneswerecor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9994" y="2819400"/>
            <a:ext cx="3144006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15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prilpercenti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ypercenti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junepercenti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prilerr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1619250"/>
            <a:ext cx="4773612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La Nina</a:t>
            </a:r>
          </a:p>
        </p:txBody>
      </p:sp>
      <p:sp>
        <p:nvSpPr>
          <p:cNvPr id="17410" name="TextBox 6"/>
          <p:cNvSpPr txBox="1">
            <a:spLocks noChangeArrowheads="1"/>
          </p:cNvSpPr>
          <p:nvPr/>
        </p:nvSpPr>
        <p:spPr bwMode="auto">
          <a:xfrm>
            <a:off x="4000500" y="6211888"/>
            <a:ext cx="5143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Sources: cpc.ncep.noaa.gov and iri.columbia.edu/climate/ENSO</a:t>
            </a:r>
          </a:p>
        </p:txBody>
      </p:sp>
      <p:pic>
        <p:nvPicPr>
          <p:cNvPr id="17411" name="Picture 6"/>
          <p:cNvPicPr>
            <a:picLocks noChangeAspect="1"/>
          </p:cNvPicPr>
          <p:nvPr/>
        </p:nvPicPr>
        <p:blipFill>
          <a:blip r:embed="rId3" cstate="print"/>
          <a:srcRect t="46840"/>
          <a:stretch>
            <a:fillRect/>
          </a:stretch>
        </p:blipFill>
        <p:spPr bwMode="auto">
          <a:xfrm>
            <a:off x="100013" y="4197350"/>
            <a:ext cx="3900487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3" y="1417638"/>
            <a:ext cx="3875087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yerr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juneerr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8" y="0"/>
            <a:ext cx="8785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24450" cy="1143000"/>
          </a:xfrm>
        </p:spPr>
        <p:txBody>
          <a:bodyPr>
            <a:normAutofit fontScale="90000"/>
          </a:bodyPr>
          <a:lstStyle/>
          <a:p>
            <a:r>
              <a:rPr lang="en-US" smtClean="0">
                <a:ea typeface="ＭＳ Ｐゴシック" pitchFamily="34" charset="-128"/>
              </a:rPr>
              <a:t>La Nina and the Upper Colorado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457200" y="1846263"/>
            <a:ext cx="5124450" cy="42799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Some analyses (e.g. Klaus Wolter, right) have shown seasonal teleconnections to precipitation in the Upper Colorado basin</a:t>
            </a:r>
          </a:p>
          <a:p>
            <a:r>
              <a:rPr lang="en-US" smtClean="0">
                <a:ea typeface="ＭＳ Ｐゴシック" pitchFamily="34" charset="-128"/>
              </a:rPr>
              <a:t>Possible tendency toward drier fall and spring and wetter winters in La Nina</a:t>
            </a:r>
          </a:p>
        </p:txBody>
      </p:sp>
      <p:pic>
        <p:nvPicPr>
          <p:cNvPr id="20483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1650" y="0"/>
            <a:ext cx="356235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0" y="6126163"/>
            <a:ext cx="5581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Credit: Klaus Wolter http://wwa.colorado.edu/IWCS/2010_October.html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943600" cy="8382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U.S. Precipitation Departures (</a:t>
            </a:r>
            <a:r>
              <a:rPr lang="en-US" sz="2800" b="1" dirty="0" smtClean="0">
                <a:solidFill>
                  <a:schemeClr val="tx2"/>
                </a:solidFill>
                <a:cs typeface="Times New Roman" pitchFamily="18" charset="0"/>
              </a:rPr>
              <a:t>mm</a:t>
            </a:r>
            <a:r>
              <a:rPr lang="en-US" sz="2800" b="1" dirty="0" smtClean="0">
                <a:solidFill>
                  <a:schemeClr val="tx2"/>
                </a:solidFill>
              </a:rPr>
              <a:t>) and Frequency of Occurrence (%)           </a:t>
            </a:r>
            <a:br>
              <a:rPr lang="en-US" sz="2800" b="1" dirty="0" smtClean="0">
                <a:solidFill>
                  <a:schemeClr val="tx2"/>
                </a:solidFill>
              </a:rPr>
            </a:br>
            <a:r>
              <a:rPr lang="en-US" sz="2800" b="1" dirty="0" smtClean="0">
                <a:solidFill>
                  <a:schemeClr val="tx2"/>
                </a:solidFill>
              </a:rPr>
              <a:t> for La Ni</a:t>
            </a:r>
            <a:r>
              <a:rPr lang="en-US" sz="2800" b="1" dirty="0" smtClean="0">
                <a:solidFill>
                  <a:schemeClr val="tx2"/>
                </a:solidFill>
                <a:cs typeface="Times New Roman" pitchFamily="18" charset="0"/>
              </a:rPr>
              <a:t>ña</a:t>
            </a:r>
            <a:r>
              <a:rPr lang="en-US" sz="2800" b="1" dirty="0" smtClean="0">
                <a:solidFill>
                  <a:schemeClr val="tx2"/>
                </a:solidFill>
              </a:rPr>
              <a:t> during Oct.-Dec.</a:t>
            </a:r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 flipH="1">
            <a:off x="5029200" y="3962400"/>
            <a:ext cx="1676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6868" name="Picture 6" descr="Z:\enso\composites\figs\plots\lanina.ond.precip.gif"/>
          <p:cNvPicPr>
            <a:picLocks noChangeAspect="1" noChangeArrowheads="1"/>
          </p:cNvPicPr>
          <p:nvPr/>
        </p:nvPicPr>
        <p:blipFill>
          <a:blip r:embed="rId2" cstate="print"/>
          <a:srcRect b="60126"/>
          <a:stretch>
            <a:fillRect/>
          </a:stretch>
        </p:blipFill>
        <p:spPr bwMode="auto">
          <a:xfrm>
            <a:off x="996950" y="1371600"/>
            <a:ext cx="73088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 descr="Z:\enso\composites\figs\plots\lanina.ond.precip.gif"/>
          <p:cNvPicPr>
            <a:picLocks noChangeAspect="1" noChangeArrowheads="1"/>
          </p:cNvPicPr>
          <p:nvPr/>
        </p:nvPicPr>
        <p:blipFill>
          <a:blip r:embed="rId2" cstate="print"/>
          <a:srcRect t="94000"/>
          <a:stretch>
            <a:fillRect/>
          </a:stretch>
        </p:blipFill>
        <p:spPr bwMode="auto">
          <a:xfrm>
            <a:off x="304800" y="5248275"/>
            <a:ext cx="86106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 Box 7"/>
          <p:cNvSpPr txBox="1">
            <a:spLocks noChangeArrowheads="1"/>
          </p:cNvSpPr>
          <p:nvPr/>
        </p:nvSpPr>
        <p:spPr bwMode="auto">
          <a:xfrm>
            <a:off x="0" y="6032500"/>
            <a:ext cx="9144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FREQUENCY (right panel) indicates the percentage of La Niña years that the indicated departure (left panel) occurred. For example, below-average seasonal precipitation over the Middle Mississippi Valley occurred in 70%-90% of the La Ni</a:t>
            </a:r>
            <a:r>
              <a:rPr lang="en-US" sz="1600" b="1" dirty="0">
                <a:cs typeface="Times New Roman" pitchFamily="18" charset="0"/>
              </a:rPr>
              <a:t>ñ</a:t>
            </a:r>
            <a:r>
              <a:rPr lang="en-US" sz="1600" b="1" dirty="0"/>
              <a:t>a years.</a:t>
            </a:r>
          </a:p>
        </p:txBody>
      </p:sp>
      <p:sp>
        <p:nvSpPr>
          <p:cNvPr id="36871" name="Line 8"/>
          <p:cNvSpPr>
            <a:spLocks noChangeShapeType="1"/>
          </p:cNvSpPr>
          <p:nvPr/>
        </p:nvSpPr>
        <p:spPr bwMode="auto">
          <a:xfrm flipV="1">
            <a:off x="2590800" y="3657600"/>
            <a:ext cx="3886200" cy="2438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943600" cy="8382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U.S. Precipitation Departures (</a:t>
            </a:r>
            <a:r>
              <a:rPr lang="en-US" sz="2800" b="1" dirty="0" smtClean="0">
                <a:solidFill>
                  <a:schemeClr val="tx2"/>
                </a:solidFill>
                <a:cs typeface="Times New Roman" pitchFamily="18" charset="0"/>
              </a:rPr>
              <a:t>mm</a:t>
            </a:r>
            <a:r>
              <a:rPr lang="en-US" sz="2800" b="1" dirty="0" smtClean="0">
                <a:solidFill>
                  <a:schemeClr val="tx2"/>
                </a:solidFill>
              </a:rPr>
              <a:t>) and Frequency of Occurrence (%)            </a:t>
            </a:r>
            <a:br>
              <a:rPr lang="en-US" sz="2800" b="1" dirty="0" smtClean="0">
                <a:solidFill>
                  <a:schemeClr val="tx2"/>
                </a:solidFill>
              </a:rPr>
            </a:br>
            <a:r>
              <a:rPr lang="en-US" sz="2800" b="1" dirty="0" smtClean="0">
                <a:solidFill>
                  <a:schemeClr val="tx2"/>
                </a:solidFill>
              </a:rPr>
              <a:t>for La Ni</a:t>
            </a:r>
            <a:r>
              <a:rPr lang="en-US" sz="2800" b="1" dirty="0" smtClean="0">
                <a:solidFill>
                  <a:schemeClr val="tx2"/>
                </a:solidFill>
                <a:cs typeface="Times New Roman" pitchFamily="18" charset="0"/>
              </a:rPr>
              <a:t>ña</a:t>
            </a:r>
            <a:r>
              <a:rPr lang="en-US" sz="2800" b="1" dirty="0" smtClean="0">
                <a:solidFill>
                  <a:schemeClr val="tx2"/>
                </a:solidFill>
              </a:rPr>
              <a:t> during Dec.-Feb.</a:t>
            </a:r>
          </a:p>
        </p:txBody>
      </p:sp>
      <p:sp>
        <p:nvSpPr>
          <p:cNvPr id="40963" name="Line 3"/>
          <p:cNvSpPr>
            <a:spLocks noChangeShapeType="1"/>
          </p:cNvSpPr>
          <p:nvPr/>
        </p:nvSpPr>
        <p:spPr bwMode="auto">
          <a:xfrm flipH="1">
            <a:off x="5029200" y="3962400"/>
            <a:ext cx="1676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0964" name="Picture 5" descr="lanina.djf.precip.gif"/>
          <p:cNvPicPr>
            <a:picLocks noChangeAspect="1"/>
          </p:cNvPicPr>
          <p:nvPr/>
        </p:nvPicPr>
        <p:blipFill>
          <a:blip r:embed="rId2" cstate="print"/>
          <a:srcRect b="61111"/>
          <a:stretch>
            <a:fillRect/>
          </a:stretch>
        </p:blipFill>
        <p:spPr bwMode="auto">
          <a:xfrm>
            <a:off x="762000" y="1385888"/>
            <a:ext cx="7467600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6" descr="lanina.djf.precip.gif"/>
          <p:cNvPicPr>
            <a:picLocks noChangeAspect="1"/>
          </p:cNvPicPr>
          <p:nvPr/>
        </p:nvPicPr>
        <p:blipFill>
          <a:blip r:embed="rId2" cstate="print"/>
          <a:srcRect t="94444"/>
          <a:stretch>
            <a:fillRect/>
          </a:stretch>
        </p:blipFill>
        <p:spPr bwMode="auto">
          <a:xfrm>
            <a:off x="457200" y="5257800"/>
            <a:ext cx="80010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819400" y="6400800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Source: cpc.ncep.noaa.gov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/>
        </p:nvPicPr>
        <p:blipFill>
          <a:blip r:embed="rId2" cstate="print"/>
          <a:srcRect b="60000"/>
          <a:stretch>
            <a:fillRect/>
          </a:stretch>
        </p:blipFill>
        <p:spPr bwMode="auto">
          <a:xfrm>
            <a:off x="762000" y="1389888"/>
            <a:ext cx="7562088" cy="386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52600" y="228600"/>
            <a:ext cx="5943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U.S. Precipitation Departures (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mm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and Frequency of Occurrence (%)            </a:t>
            </a:r>
            <a:b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 La Ni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ña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during </a:t>
            </a:r>
            <a:r>
              <a:rPr lang="en-US" sz="25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Mar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.-May</a:t>
            </a:r>
          </a:p>
        </p:txBody>
      </p:sp>
      <p:pic>
        <p:nvPicPr>
          <p:cNvPr id="6" name="Picture 6" descr="lanina.djf.precip.gif"/>
          <p:cNvPicPr>
            <a:picLocks noChangeAspect="1"/>
          </p:cNvPicPr>
          <p:nvPr/>
        </p:nvPicPr>
        <p:blipFill>
          <a:blip r:embed="rId3" cstate="print"/>
          <a:srcRect t="94444"/>
          <a:stretch>
            <a:fillRect/>
          </a:stretch>
        </p:blipFill>
        <p:spPr bwMode="auto">
          <a:xfrm>
            <a:off x="457200" y="5257800"/>
            <a:ext cx="80010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19400" y="6400800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Source: cpc.ncep.noaa.gov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CPC Precipitation Outlooks</a:t>
            </a:r>
          </a:p>
        </p:txBody>
      </p:sp>
      <p:pic>
        <p:nvPicPr>
          <p:cNvPr id="19458" name="Picture 3"/>
          <p:cNvPicPr>
            <a:picLocks noChangeAspect="1"/>
          </p:cNvPicPr>
          <p:nvPr/>
        </p:nvPicPr>
        <p:blipFill>
          <a:blip r:embed="rId2" cstate="print"/>
          <a:srcRect b="50073"/>
          <a:stretch>
            <a:fillRect/>
          </a:stretch>
        </p:blipFill>
        <p:spPr bwMode="auto">
          <a:xfrm>
            <a:off x="457200" y="1143000"/>
            <a:ext cx="7920038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"/>
            <a:ext cx="6978968" cy="649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206</Words>
  <Application>Microsoft Office PowerPoint</Application>
  <PresentationFormat>On-screen Show (4:3)</PresentationFormat>
  <Paragraphs>26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Water Year 2011:  Review of Conditions and Forecasts  in the Colorado River Basin</vt:lpstr>
      <vt:lpstr>La Nina</vt:lpstr>
      <vt:lpstr>Slide 3</vt:lpstr>
      <vt:lpstr>La Nina and the Upper Colorado</vt:lpstr>
      <vt:lpstr>U.S. Precipitation Departures (mm) and Frequency of Occurrence (%)             for La Niña during Oct.-Dec.</vt:lpstr>
      <vt:lpstr>U.S. Precipitation Departures (mm) and Frequency of Occurrence (%)             for La Niña during Dec.-Feb.</vt:lpstr>
      <vt:lpstr>Slide 7</vt:lpstr>
      <vt:lpstr>CPC Precipitation Outlooks</vt:lpstr>
      <vt:lpstr>Slide 9</vt:lpstr>
      <vt:lpstr>Slide 10</vt:lpstr>
      <vt:lpstr>Spring 2011, Monthly Precipitation </vt:lpstr>
      <vt:lpstr>Spring 2011, Monthly Precipitation </vt:lpstr>
      <vt:lpstr>Slide 13</vt:lpstr>
      <vt:lpstr>Daily SWE Records, 2011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Year 2011 Review of Conditions and Forecasts in the  Colorado River Basin</dc:title>
  <dc:creator>brenda alcorn</dc:creator>
  <cp:lastModifiedBy>brenda alcorn</cp:lastModifiedBy>
  <cp:revision>9</cp:revision>
  <dcterms:created xsi:type="dcterms:W3CDTF">2011-11-07T18:36:48Z</dcterms:created>
  <dcterms:modified xsi:type="dcterms:W3CDTF">2011-11-08T14:56:26Z</dcterms:modified>
</cp:coreProperties>
</file>