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9" r:id="rId2"/>
    <p:sldId id="283" r:id="rId3"/>
    <p:sldId id="264" r:id="rId4"/>
    <p:sldId id="301" r:id="rId5"/>
    <p:sldId id="302" r:id="rId6"/>
    <p:sldId id="303" r:id="rId7"/>
    <p:sldId id="267" r:id="rId8"/>
    <p:sldId id="298" r:id="rId9"/>
    <p:sldId id="269" r:id="rId10"/>
    <p:sldId id="270" r:id="rId11"/>
    <p:sldId id="271" r:id="rId12"/>
    <p:sldId id="308" r:id="rId13"/>
    <p:sldId id="268" r:id="rId14"/>
    <p:sldId id="282" r:id="rId15"/>
    <p:sldId id="276" r:id="rId16"/>
    <p:sldId id="277" r:id="rId17"/>
    <p:sldId id="280" r:id="rId18"/>
    <p:sldId id="260" r:id="rId19"/>
    <p:sldId id="288" r:id="rId20"/>
    <p:sldId id="287" r:id="rId21"/>
    <p:sldId id="304" r:id="rId22"/>
    <p:sldId id="289" r:id="rId23"/>
    <p:sldId id="290" r:id="rId24"/>
    <p:sldId id="285" r:id="rId25"/>
    <p:sldId id="291" r:id="rId26"/>
    <p:sldId id="292" r:id="rId27"/>
    <p:sldId id="305" r:id="rId28"/>
    <p:sldId id="293" r:id="rId29"/>
    <p:sldId id="299" r:id="rId30"/>
    <p:sldId id="258" r:id="rId31"/>
    <p:sldId id="261" r:id="rId32"/>
    <p:sldId id="300" r:id="rId33"/>
    <p:sldId id="286" r:id="rId34"/>
    <p:sldId id="306" r:id="rId35"/>
    <p:sldId id="294" r:id="rId36"/>
    <p:sldId id="295" r:id="rId37"/>
    <p:sldId id="307" r:id="rId3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1853" autoAdjust="0"/>
  </p:normalViewPr>
  <p:slideViewPr>
    <p:cSldViewPr>
      <p:cViewPr varScale="1">
        <p:scale>
          <a:sx n="83" d="100"/>
          <a:sy n="83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JOLLA\bja\Alcorn\presentations\crfs\powell_co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Lake Powell Basin Conditions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Percent of 1971-2000 Average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5257548845471057E-2"/>
          <c:y val="0.14029850746268671"/>
          <c:w val="0.86145648312611012"/>
          <c:h val="0.61194029850746434"/>
        </c:manualLayout>
      </c:layout>
      <c:barChart>
        <c:barDir val="col"/>
        <c:grouping val="clustered"/>
        <c:ser>
          <c:idx val="0"/>
          <c:order val="0"/>
          <c:tx>
            <c:strRef>
              <c:f>'2011'!$B$2</c:f>
              <c:strCache>
                <c:ptCount val="1"/>
                <c:pt idx="0">
                  <c:v>As of Jan 1, 2011</c:v>
                </c:pt>
              </c:strCache>
            </c:strRef>
          </c:tx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'2011'!$B$3:$B$6</c:f>
              <c:numCache>
                <c:formatCode>General</c:formatCode>
                <c:ptCount val="4"/>
                <c:pt idx="0">
                  <c:v>230</c:v>
                </c:pt>
                <c:pt idx="1">
                  <c:v>155</c:v>
                </c:pt>
                <c:pt idx="2">
                  <c:v>147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'2011'!$C$2</c:f>
              <c:strCache>
                <c:ptCount val="1"/>
                <c:pt idx="0">
                  <c:v>As of Feb 1, 2011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'2011'!$C$3:$C$6</c:f>
              <c:numCache>
                <c:formatCode>General</c:formatCode>
                <c:ptCount val="4"/>
                <c:pt idx="0">
                  <c:v>50</c:v>
                </c:pt>
                <c:pt idx="1">
                  <c:v>130</c:v>
                </c:pt>
                <c:pt idx="2">
                  <c:v>125</c:v>
                </c:pt>
                <c:pt idx="3">
                  <c:v>94</c:v>
                </c:pt>
              </c:numCache>
            </c:numRef>
          </c:val>
        </c:ser>
        <c:ser>
          <c:idx val="2"/>
          <c:order val="2"/>
          <c:tx>
            <c:strRef>
              <c:f>'2011'!$D$2</c:f>
              <c:strCache>
                <c:ptCount val="1"/>
                <c:pt idx="0">
                  <c:v>As of Mar 1, 2011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'2011'!$D$3:$D$6</c:f>
              <c:numCache>
                <c:formatCode>General</c:formatCode>
                <c:ptCount val="4"/>
                <c:pt idx="0">
                  <c:v>100</c:v>
                </c:pt>
                <c:pt idx="1">
                  <c:v>125</c:v>
                </c:pt>
                <c:pt idx="2">
                  <c:v>120</c:v>
                </c:pt>
                <c:pt idx="3">
                  <c:v>75</c:v>
                </c:pt>
              </c:numCache>
            </c:numRef>
          </c:val>
        </c:ser>
        <c:ser>
          <c:idx val="3"/>
          <c:order val="3"/>
          <c:tx>
            <c:strRef>
              <c:f>'2011'!$E$2</c:f>
              <c:strCache>
                <c:ptCount val="1"/>
                <c:pt idx="0">
                  <c:v>As of Apr 1, 2011</c:v>
                </c:pt>
              </c:strCache>
            </c:strRef>
          </c:tx>
          <c:spPr>
            <a:gradFill>
              <a:gsLst>
                <a:gs pos="0">
                  <a:srgbClr val="CCCC00"/>
                </a:gs>
                <a:gs pos="100000">
                  <a:srgbClr val="FFFF00"/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'2011'!$E$3:$E$6</c:f>
              <c:numCache>
                <c:formatCode>General</c:formatCode>
                <c:ptCount val="4"/>
                <c:pt idx="0">
                  <c:v>86</c:v>
                </c:pt>
                <c:pt idx="1">
                  <c:v>118</c:v>
                </c:pt>
                <c:pt idx="2">
                  <c:v>118</c:v>
                </c:pt>
                <c:pt idx="3">
                  <c:v>87</c:v>
                </c:pt>
              </c:numCache>
            </c:numRef>
          </c:val>
        </c:ser>
        <c:ser>
          <c:idx val="4"/>
          <c:order val="4"/>
          <c:tx>
            <c:strRef>
              <c:f>'2011'!$F$2</c:f>
              <c:strCache>
                <c:ptCount val="1"/>
                <c:pt idx="0">
                  <c:v>As of May 1, 2011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'2011'!$F$3:$F$6</c:f>
              <c:numCache>
                <c:formatCode>General</c:formatCode>
                <c:ptCount val="4"/>
                <c:pt idx="0">
                  <c:v>155</c:v>
                </c:pt>
                <c:pt idx="1">
                  <c:v>123</c:v>
                </c:pt>
                <c:pt idx="2">
                  <c:v>148</c:v>
                </c:pt>
                <c:pt idx="3">
                  <c:v>99</c:v>
                </c:pt>
              </c:numCache>
            </c:numRef>
          </c:val>
        </c:ser>
        <c:ser>
          <c:idx val="5"/>
          <c:order val="5"/>
          <c:tx>
            <c:strRef>
              <c:f>'2011'!$G$2</c:f>
              <c:strCache>
                <c:ptCount val="1"/>
                <c:pt idx="0">
                  <c:v>As of Jun 1, 2011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'2011'!$G$3:$G$6</c:f>
              <c:numCache>
                <c:formatCode>General</c:formatCode>
                <c:ptCount val="4"/>
                <c:pt idx="0">
                  <c:v>159</c:v>
                </c:pt>
                <c:pt idx="1">
                  <c:v>127</c:v>
                </c:pt>
                <c:pt idx="3">
                  <c:v>95</c:v>
                </c:pt>
              </c:numCache>
            </c:numRef>
          </c:val>
        </c:ser>
        <c:ser>
          <c:idx val="6"/>
          <c:order val="6"/>
          <c:tx>
            <c:strRef>
              <c:f>'2011'!$H$2</c:f>
              <c:strCache>
                <c:ptCount val="1"/>
                <c:pt idx="0">
                  <c:v>As of Jul 1, 2011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'2011'!$H$3:$H$6</c:f>
              <c:numCache>
                <c:formatCode>General</c:formatCode>
                <c:ptCount val="4"/>
                <c:pt idx="0">
                  <c:v>67</c:v>
                </c:pt>
                <c:pt idx="1">
                  <c:v>122</c:v>
                </c:pt>
                <c:pt idx="3">
                  <c:v>176</c:v>
                </c:pt>
              </c:numCache>
            </c:numRef>
          </c:val>
        </c:ser>
        <c:ser>
          <c:idx val="7"/>
          <c:order val="7"/>
          <c:tx>
            <c:strRef>
              <c:f>'2011'!$I$2</c:f>
              <c:strCache>
                <c:ptCount val="1"/>
                <c:pt idx="0">
                  <c:v>As of Aug 1, 2011</c:v>
                </c:pt>
              </c:strCache>
            </c:strRef>
          </c:tx>
          <c:spPr>
            <a:gradFill>
              <a:gsLst>
                <a:gs pos="0">
                  <a:srgbClr val="9BBB59">
                    <a:lumMod val="50000"/>
                  </a:srgb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 w="12700">
              <a:solidFill>
                <a:srgbClr val="000000"/>
              </a:solidFill>
            </a:ln>
          </c:spPr>
          <c:cat>
            <c:strRef>
              <c:f>'2011'!$A$3:$A$6</c:f>
              <c:strCache>
                <c:ptCount val="4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</c:strCache>
            </c:strRef>
          </c:cat>
          <c:val>
            <c:numRef>
              <c:f>'2011'!$I$3:$I$6</c:f>
              <c:numCache>
                <c:formatCode>General</c:formatCode>
                <c:ptCount val="4"/>
                <c:pt idx="0">
                  <c:v>146</c:v>
                </c:pt>
                <c:pt idx="1">
                  <c:v>125</c:v>
                </c:pt>
                <c:pt idx="3">
                  <c:v>280</c:v>
                </c:pt>
              </c:numCache>
            </c:numRef>
          </c:val>
        </c:ser>
        <c:axId val="55397760"/>
        <c:axId val="60063744"/>
      </c:barChart>
      <c:catAx>
        <c:axId val="55397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063744"/>
        <c:crosses val="autoZero"/>
        <c:auto val="1"/>
        <c:lblAlgn val="ctr"/>
        <c:lblOffset val="100"/>
        <c:tickLblSkip val="1"/>
        <c:tickMarkSkip val="1"/>
      </c:catAx>
      <c:valAx>
        <c:axId val="6006374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397760"/>
        <c:crosses val="autoZero"/>
        <c:crossBetween val="between"/>
        <c:majorUnit val="5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00098963039521"/>
          <c:y val="9.6193310138558252E-2"/>
          <c:w val="0.20300008605481693"/>
          <c:h val="0.43822498931819637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24DEA-62E0-43C4-874E-C6AC0A504909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78D4B-5584-4761-84A6-0395C7F28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B524CE-9CC6-44EB-A6DB-32278FF14B8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35C899-6952-4970-AB66-F6C340E2B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big sandy spilling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3/1</a:t>
            </a:r>
            <a:r>
              <a:rPr lang="en-US" baseline="0" dirty="0" smtClean="0"/>
              <a:t> 120%</a:t>
            </a:r>
          </a:p>
          <a:p>
            <a:r>
              <a:rPr lang="en-US" baseline="0" dirty="0" smtClean="0"/>
              <a:t>4/1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3/1</a:t>
            </a:r>
            <a:r>
              <a:rPr lang="en-US" baseline="0" dirty="0" smtClean="0"/>
              <a:t> 120%</a:t>
            </a:r>
          </a:p>
          <a:p>
            <a:r>
              <a:rPr lang="en-US" baseline="0" dirty="0" smtClean="0"/>
              <a:t>4/1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BC8D-8E4E-47C5-BECA-611071DD49F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AC713-EA17-40B5-9E54-BEA77D322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0D612-E276-4423-A651-D57670AB43B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0354F-6E25-44F5-A7CA-F12C249D4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Water Year </a:t>
            </a:r>
            <a:r>
              <a:rPr lang="en-US" dirty="0" smtClean="0">
                <a:solidFill>
                  <a:schemeClr val="tx2"/>
                </a:solidFill>
              </a:rPr>
              <a:t>2011:</a:t>
            </a:r>
            <a:r>
              <a:rPr lang="en-US" smtClean="0">
                <a:solidFill>
                  <a:schemeClr val="tx2"/>
                </a:solidFill>
              </a:rPr>
              <a:t/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Review of </a:t>
            </a:r>
            <a:r>
              <a:rPr lang="en-US" dirty="0" smtClean="0">
                <a:solidFill>
                  <a:schemeClr val="tx2"/>
                </a:solidFill>
              </a:rPr>
              <a:t>Water </a:t>
            </a:r>
            <a:r>
              <a:rPr lang="en-US" smtClean="0">
                <a:solidFill>
                  <a:schemeClr val="tx2"/>
                </a:solidFill>
              </a:rPr>
              <a:t>Supply Forecasts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Colorado </a:t>
            </a:r>
            <a:r>
              <a:rPr lang="en-US" dirty="0">
                <a:solidFill>
                  <a:schemeClr val="tx2"/>
                </a:solidFill>
              </a:rPr>
              <a:t>River Basin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CRFS </a:t>
            </a:r>
          </a:p>
          <a:p>
            <a:r>
              <a:rPr lang="en-US" dirty="0">
                <a:solidFill>
                  <a:schemeClr val="tx2"/>
                </a:solidFill>
              </a:rPr>
              <a:t>November 8</a:t>
            </a:r>
            <a:r>
              <a:rPr lang="en-US" dirty="0" smtClean="0">
                <a:solidFill>
                  <a:schemeClr val="tx2"/>
                </a:solidFill>
              </a:rPr>
              <a:t>, 2011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2017059" y="3886200"/>
            <a:ext cx="4459941" cy="2760663"/>
            <a:chOff x="264459" y="3886200"/>
            <a:chExt cx="4459941" cy="27606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459" y="3886200"/>
              <a:ext cx="4459941" cy="27606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581400" y="4599432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0800000">
            <a:off x="1158239" y="11924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2412" y="8382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1988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201%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1905000" y="3733800"/>
            <a:ext cx="4572000" cy="2914958"/>
            <a:chOff x="228600" y="3733800"/>
            <a:chExt cx="4572000" cy="291495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733800"/>
              <a:ext cx="4572000" cy="29149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3581400" y="4754880"/>
              <a:ext cx="182880" cy="1828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0800000">
            <a:off x="1158239" y="11162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2412" y="7620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881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241%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89420"/>
            <a:ext cx="5914571" cy="32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"/>
            <a:ext cx="6400800" cy="3429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Green River Basin Records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685800"/>
          <a:ext cx="8229600" cy="5293751"/>
        </p:xfrm>
        <a:graphic>
          <a:graphicData uri="http://schemas.openxmlformats.org/drawingml/2006/table">
            <a:tbl>
              <a:tblPr/>
              <a:tblGrid>
                <a:gridCol w="2454670"/>
                <a:gridCol w="1498640"/>
                <a:gridCol w="1434042"/>
                <a:gridCol w="813916"/>
                <a:gridCol w="2028332"/>
              </a:tblGrid>
              <a:tr h="308202">
                <a:tc gridSpan="5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RECORD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RECORD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DIFF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RECORD YEAR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East Fork of Smiths Fork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Blacks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Fork nr Robertson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1975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Yampa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abv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Stagecoach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Yampa at Steamboat Springs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Elk nr Milner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742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552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1917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Elk Head nr Hayden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Yampa at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Maybell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Little Snake nr Slater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Little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Snake at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Dixon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Little Snake at Lily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881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790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White River nr Meeker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West Fork Duchesne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Duchesne nr Tabiona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189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Upper Stillwater-Rock Creek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Rock Creek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Strawberry 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nr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Solider Springs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Lake Fork- Moon Lake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Yellowstone nr Altonah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Duchesne-Myton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824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766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1952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Duchesne-Randlett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1011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942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 River-Green River,UT</a:t>
                      </a:r>
                    </a:p>
                  </a:txBody>
                  <a:tcPr marL="7900" marR="7900" marT="7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6490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5856*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7900" marR="7900" marT="7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096000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=Single Month Volume &gt; April-July Average</a:t>
            </a:r>
          </a:p>
          <a:p>
            <a:r>
              <a:rPr lang="en-US" sz="1400" dirty="0" smtClean="0"/>
              <a:t>*POR after regulation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172200"/>
            <a:ext cx="19812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White/Yampa=10 /10</a:t>
            </a:r>
          </a:p>
          <a:p>
            <a:r>
              <a:rPr lang="en-US" sz="1500" dirty="0" smtClean="0"/>
              <a:t>Duchesne=10/16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Upper Colorado Basin</a:t>
            </a:r>
          </a:p>
        </p:txBody>
      </p:sp>
      <p:sp>
        <p:nvSpPr>
          <p:cNvPr id="63490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Slightly above normal seasonal precipitation through March 2011</a:t>
            </a:r>
          </a:p>
          <a:p>
            <a:r>
              <a:rPr lang="en-US" sz="2000" dirty="0" smtClean="0">
                <a:ea typeface="ＭＳ Ｐゴシック" pitchFamily="34" charset="-128"/>
              </a:rPr>
              <a:t>Sustained cool and wet period April-June</a:t>
            </a:r>
          </a:p>
          <a:p>
            <a:r>
              <a:rPr lang="en-US" sz="2000" dirty="0" smtClean="0">
                <a:ea typeface="ＭＳ Ｐゴシック" pitchFamily="34" charset="-128"/>
              </a:rPr>
              <a:t>Many record or near records for precipitation, runoff volumes, etc</a:t>
            </a:r>
          </a:p>
          <a:p>
            <a:r>
              <a:rPr lang="en-US" sz="2000" dirty="0" smtClean="0">
                <a:ea typeface="ＭＳ Ｐゴシック" pitchFamily="34" charset="-128"/>
              </a:rPr>
              <a:t>Precipitation and runoff volumes greater to the north (e.g. Granby, Dillon, etc) and less to the south (e.g. Gunnison) and still less in the Dolores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63491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22500" y="2730500"/>
            <a:ext cx="2362200" cy="1346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014246"/>
            <a:ext cx="1021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Mainstem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342900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Gunnison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29616" y="3700046"/>
            <a:ext cx="827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Dolores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876800" y="1828800"/>
            <a:ext cx="4038600" cy="2786059"/>
            <a:chOff x="1638247" y="781055"/>
            <a:chExt cx="5821451" cy="432434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3333" r="33333"/>
            <a:stretch>
              <a:fillRect/>
            </a:stretch>
          </p:blipFill>
          <p:spPr bwMode="auto">
            <a:xfrm>
              <a:off x="1638247" y="1390635"/>
              <a:ext cx="5715029" cy="371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1333" r="20000" b="86667"/>
            <a:stretch>
              <a:fillRect/>
            </a:stretch>
          </p:blipFill>
          <p:spPr bwMode="auto">
            <a:xfrm>
              <a:off x="1638247" y="781055"/>
              <a:ext cx="5821451" cy="57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276600" y="3657600"/>
              <a:ext cx="109728" cy="83820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51192" y="1426464"/>
              <a:ext cx="109728" cy="306324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29272" y="2209800"/>
              <a:ext cx="109728" cy="228600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01568" y="2804160"/>
              <a:ext cx="109728" cy="169164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4838700"/>
            <a:ext cx="2171757" cy="1485900"/>
            <a:chOff x="6515043" y="2514600"/>
            <a:chExt cx="2171757" cy="19812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4000" t="13333" r="10666" b="52000"/>
            <a:stretch>
              <a:fillRect/>
            </a:stretch>
          </p:blipFill>
          <p:spPr bwMode="auto">
            <a:xfrm>
              <a:off x="6515043" y="2514600"/>
              <a:ext cx="2171757" cy="148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748272" y="4038600"/>
              <a:ext cx="137160" cy="13716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48272" y="4267200"/>
              <a:ext cx="137160" cy="13716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5432" y="3977640"/>
              <a:ext cx="15119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 of July 1, 2011</a:t>
              </a:r>
              <a:endParaRPr lang="en-U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85432" y="4203412"/>
              <a:ext cx="173477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 of August 1, 2011</a:t>
              </a:r>
              <a:endParaRPr lang="en-US" sz="13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Upper Colorado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Mainstem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304800"/>
            <a:ext cx="8229600" cy="3657600"/>
            <a:chOff x="381000" y="170688"/>
            <a:chExt cx="8549640" cy="5696712"/>
          </a:xfrm>
        </p:grpSpPr>
        <p:pic>
          <p:nvPicPr>
            <p:cNvPr id="3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70688"/>
              <a:ext cx="8549640" cy="569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 rot="10800000">
              <a:off x="1170490" y="1615073"/>
              <a:ext cx="4766733" cy="0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766332" y="1218032"/>
              <a:ext cx="1862005" cy="3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Record Runoff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3503" y="1120140"/>
              <a:ext cx="1017713" cy="1006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428</a:t>
              </a:r>
            </a:p>
            <a:p>
              <a:r>
                <a:rPr lang="en-US" b="1" dirty="0" smtClean="0">
                  <a:solidFill>
                    <a:srgbClr val="92D050"/>
                  </a:solidFill>
                </a:rPr>
                <a:t>190%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4706" y="2111181"/>
              <a:ext cx="1046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66BD3"/>
                  </a:solidFill>
                </a:rPr>
                <a:t>343 (1984)</a:t>
              </a:r>
              <a:endParaRPr lang="en-US" b="1" dirty="0">
                <a:solidFill>
                  <a:srgbClr val="A66BD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22520" y="3066288"/>
              <a:ext cx="1046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225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8600" y="3916680"/>
            <a:ext cx="4142594" cy="2560320"/>
            <a:chOff x="4696606" y="762000"/>
            <a:chExt cx="4142594" cy="256032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6606" y="762000"/>
              <a:ext cx="4066394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229600" y="9906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200400" y="45720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5800" y="152400"/>
            <a:ext cx="7940040" cy="4191000"/>
            <a:chOff x="4038600" y="1066800"/>
            <a:chExt cx="4892040" cy="4191000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8600" y="1066800"/>
              <a:ext cx="489204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 rot="10800000">
              <a:off x="4484814" y="1922005"/>
              <a:ext cx="2687497" cy="7156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86600" y="1347097"/>
              <a:ext cx="733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A66BD3"/>
                  </a:solidFill>
                </a:rPr>
                <a:t>4489 (1984)</a:t>
              </a:r>
              <a:endParaRPr lang="en-US" sz="1400" b="1" dirty="0">
                <a:solidFill>
                  <a:srgbClr val="A66BD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2866" y="1795572"/>
              <a:ext cx="691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92D050"/>
                  </a:solidFill>
                </a:rPr>
                <a:t>4200</a:t>
              </a:r>
            </a:p>
            <a:p>
              <a:r>
                <a:rPr lang="en-US" sz="1400" b="1" dirty="0" smtClean="0">
                  <a:solidFill>
                    <a:srgbClr val="92D050"/>
                  </a:solidFill>
                </a:rPr>
                <a:t>174%</a:t>
              </a:r>
              <a:endParaRPr lang="en-US" sz="1400" b="1" dirty="0">
                <a:solidFill>
                  <a:srgbClr val="92D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09416" y="2972819"/>
              <a:ext cx="598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2420</a:t>
              </a:r>
              <a:endPara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4800" y="4038602"/>
            <a:ext cx="4114800" cy="2590798"/>
            <a:chOff x="4648200" y="4038602"/>
            <a:chExt cx="4114800" cy="2590798"/>
          </a:xfrm>
        </p:grpSpPr>
        <p:grpSp>
          <p:nvGrpSpPr>
            <p:cNvPr id="14" name="Group 13"/>
            <p:cNvGrpSpPr/>
            <p:nvPr/>
          </p:nvGrpSpPr>
          <p:grpSpPr>
            <a:xfrm>
              <a:off x="4648200" y="4038602"/>
              <a:ext cx="4114800" cy="2590798"/>
              <a:chOff x="4724400" y="762000"/>
              <a:chExt cx="4114800" cy="2590798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4400" y="762000"/>
                <a:ext cx="4114800" cy="2590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8153400" y="838200"/>
                <a:ext cx="6858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76962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648200" y="4019426"/>
          <a:ext cx="3962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2579"/>
                <a:gridCol w="612579"/>
                <a:gridCol w="612579"/>
                <a:gridCol w="712125"/>
                <a:gridCol w="706269"/>
                <a:gridCol w="706269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2953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r>
                        <a:rPr lang="en-US" sz="1600" dirty="0"/>
                        <a:t>%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3033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3020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125%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3119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3180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3330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3240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134%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3783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3924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4102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4013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165%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Upper Colorado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Mainstem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2011 Volumes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143000"/>
          <a:ext cx="7315202" cy="448197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86000"/>
                <a:gridCol w="1230638"/>
                <a:gridCol w="949641"/>
                <a:gridCol w="949641"/>
                <a:gridCol w="949641"/>
                <a:gridCol w="949641"/>
              </a:tblGrid>
              <a:tr h="12358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April - July 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Historical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89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/>
                        <a:t>Volume (</a:t>
                      </a:r>
                      <a:r>
                        <a:rPr lang="en-US" sz="1400" u="none" strike="noStrike" dirty="0" err="1"/>
                        <a:t>kaf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% avg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Ranking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/>
                        <a:t>Max</a:t>
                      </a:r>
                      <a:r>
                        <a:rPr lang="en-US" sz="1400" u="none" strike="noStrike" baseline="0" dirty="0" smtClean="0"/>
                        <a:t> (</a:t>
                      </a:r>
                      <a:r>
                        <a:rPr lang="en-US" sz="1400" u="none" strike="noStrike" baseline="0" dirty="0" err="1" smtClean="0"/>
                        <a:t>kaf</a:t>
                      </a:r>
                      <a:r>
                        <a:rPr lang="en-US" sz="1400" u="none" strike="noStrike" baseline="0" dirty="0" smtClean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Lake Granby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Willow Creek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Fraser - Winter Park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Williams Fork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Dillon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Green Mountain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 / 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Wolford Mountain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Kremmling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1,767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203%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1,562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Eagle - Gypsum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577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Dotsero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2,720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2,496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Ruedi 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Roaring Fork - Glenwood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1,026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 / 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1,244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-Glenwood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3,730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 / 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3,716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Cameo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 / 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4,489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Plateau </a:t>
                      </a:r>
                      <a:r>
                        <a:rPr lang="en-US" sz="1400" u="none" strike="noStrike" dirty="0"/>
                        <a:t>Ck - Cameo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13 / 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18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Colorado - Cisco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6,894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148%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 / 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8,988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Lake Powell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12,920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 / 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15,406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Gunnison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32667"/>
          <a:stretch>
            <a:fillRect/>
          </a:stretch>
        </p:blipFill>
        <p:spPr bwMode="auto">
          <a:xfrm>
            <a:off x="5143500" y="2000250"/>
            <a:ext cx="3848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Green River Basin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Slightly above normal seasonal precipitation through March 2011</a:t>
            </a:r>
          </a:p>
          <a:p>
            <a:r>
              <a:rPr lang="en-US" sz="2000" dirty="0" smtClean="0">
                <a:ea typeface="ＭＳ Ｐゴシック" pitchFamily="34" charset="-128"/>
              </a:rPr>
              <a:t>Sustained cool and wet period April-June</a:t>
            </a:r>
          </a:p>
          <a:p>
            <a:r>
              <a:rPr lang="en-US" sz="2000" dirty="0" smtClean="0">
                <a:ea typeface="ＭＳ Ｐゴシック" pitchFamily="34" charset="-128"/>
              </a:rPr>
              <a:t>Runoff delayed (especially to the north and west)</a:t>
            </a:r>
          </a:p>
          <a:p>
            <a:r>
              <a:rPr lang="en-US" sz="2000" dirty="0" smtClean="0">
                <a:ea typeface="ＭＳ Ｐゴシック" pitchFamily="34" charset="-128"/>
              </a:rPr>
              <a:t>Many record or near records for precipitation, runoff volumes, etc</a:t>
            </a: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4198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9800"/>
            <a:ext cx="4778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62200" y="1257300"/>
            <a:ext cx="1854200" cy="20701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865" y="1371600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Upper Green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47397" y="25146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Duchesne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77675" y="2438400"/>
            <a:ext cx="737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Yampa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381000"/>
            <a:ext cx="8229600" cy="3657600"/>
            <a:chOff x="1357313" y="1166813"/>
            <a:chExt cx="6429375" cy="45243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7313" y="1166813"/>
              <a:ext cx="6429375" cy="452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 rot="10800000">
              <a:off x="1905000" y="3048000"/>
              <a:ext cx="3733800" cy="0"/>
            </a:xfrm>
            <a:prstGeom prst="line">
              <a:avLst/>
            </a:prstGeom>
            <a:ln w="2540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666072" y="2892623"/>
              <a:ext cx="734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</a:rPr>
                <a:t>893</a:t>
              </a:r>
            </a:p>
            <a:p>
              <a:r>
                <a:rPr lang="en-US" b="1" dirty="0" smtClean="0">
                  <a:solidFill>
                    <a:srgbClr val="92D050"/>
                  </a:solidFill>
                </a:rPr>
                <a:t>124%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09" y="39928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819400" y="4928616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4019426"/>
          <a:ext cx="3962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2579"/>
                <a:gridCol w="612579"/>
                <a:gridCol w="612579"/>
                <a:gridCol w="712125"/>
                <a:gridCol w="706269"/>
                <a:gridCol w="706269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730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962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907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838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744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1080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895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399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76199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769" y="3312319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09600" y="1447800"/>
            <a:ext cx="2590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129540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131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127%</a:t>
            </a:r>
            <a:endParaRPr lang="en-US" sz="1400" dirty="0">
              <a:solidFill>
                <a:srgbClr val="92D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773936"/>
            <a:ext cx="2590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160020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125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123%</a:t>
            </a:r>
            <a:endParaRPr lang="en-US" sz="1400" dirty="0">
              <a:solidFill>
                <a:srgbClr val="92D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60980" y="4700016"/>
            <a:ext cx="2590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1780" y="449580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125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123%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Dolores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5143500" y="200025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rot="10800000">
            <a:off x="1219201" y="2041502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33374" y="1915892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275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86%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166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932791" y="5257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4019426"/>
          <a:ext cx="3962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2579"/>
                <a:gridCol w="612579"/>
                <a:gridCol w="612579"/>
                <a:gridCol w="712125"/>
                <a:gridCol w="706269"/>
                <a:gridCol w="706269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307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368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San Juan Basin</a:t>
            </a:r>
          </a:p>
        </p:txBody>
      </p:sp>
      <p:sp>
        <p:nvSpPr>
          <p:cNvPr id="80898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Near to Below normal year</a:t>
            </a:r>
          </a:p>
          <a:p>
            <a:r>
              <a:rPr lang="en-US" sz="2000" dirty="0" smtClean="0">
                <a:ea typeface="ＭＳ Ｐゴシック" pitchFamily="34" charset="-128"/>
              </a:rPr>
              <a:t>Evidence of La Nina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8089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22500" y="3683000"/>
            <a:ext cx="1765300" cy="1346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San Juan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5219700" y="200025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rot="10800000">
            <a:off x="1158239" y="2221992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72412" y="20574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579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75%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09" y="39166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752600" y="5257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4019426"/>
          <a:ext cx="3962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2579"/>
                <a:gridCol w="612579"/>
                <a:gridCol w="612579"/>
                <a:gridCol w="712125"/>
                <a:gridCol w="706269"/>
                <a:gridCol w="706269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742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647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534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578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581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969" y="3352800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860780" y="2067580"/>
            <a:ext cx="2590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51580" y="19151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168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82%</a:t>
            </a:r>
            <a:endParaRPr lang="en-US" sz="14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5267980"/>
            <a:ext cx="2590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51155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45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78%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9288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10800000">
            <a:off x="1295401" y="173736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09574" y="16002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431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98%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18591" y="5029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37338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Lake Powell</a:t>
            </a:r>
          </a:p>
        </p:txBody>
      </p:sp>
      <p:pic>
        <p:nvPicPr>
          <p:cNvPr id="8089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828800" y="1219200"/>
            <a:ext cx="2590800" cy="38100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038599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1"/>
            <a:ext cx="2590800" cy="6863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Historical Observed Apr-Jul Volumes (</a:t>
            </a:r>
            <a:r>
              <a:rPr lang="en-US" sz="1000" dirty="0" err="1" smtClean="0"/>
              <a:t>kaf</a:t>
            </a:r>
            <a:r>
              <a:rPr lang="en-US" sz="1000" dirty="0" smtClean="0"/>
              <a:t>) 1970-2010 (winter ENSO status)</a:t>
            </a:r>
          </a:p>
          <a:p>
            <a:endParaRPr lang="en-US" sz="1000" dirty="0"/>
          </a:p>
          <a:p>
            <a:r>
              <a:rPr lang="en-US" sz="1000" dirty="0" smtClean="0"/>
              <a:t>(  1) - 1984 -     15406.41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2) - 1983 -     14838.93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 3) - 1986 -     12601.21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4) - 1995 -     11833.18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 5) - 1985 -     11701.11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 6) - 1997 -     11320.89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 7) - 1973 -     11262.74  (el 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 8) - 1979 -     11104.25  (neutral)</a:t>
            </a:r>
          </a:p>
          <a:p>
            <a:r>
              <a:rPr lang="en-US" sz="1000" dirty="0" smtClean="0"/>
              <a:t>(  9) - 1980 -     10606.60  (neutral)</a:t>
            </a:r>
          </a:p>
          <a:p>
            <a:r>
              <a:rPr lang="en-US" sz="1000" dirty="0" smtClean="0"/>
              <a:t>( 10) - 1993 -      9984.42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( 11) - 1975 -      9953.16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( 12) - 2008 -      8908.50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( 13) - 2005 -      8844.02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( 14) - 1978 -      8678.09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( 15) - 1998 -      8510.14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( 16) - 1982 -      8210.63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( 17) - 1971 -      8180.35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( 18) - 1970 -      8037.76  (neutral)</a:t>
            </a:r>
          </a:p>
          <a:p>
            <a:r>
              <a:rPr lang="en-US" sz="1000" dirty="0" smtClean="0"/>
              <a:t>( 19) - 2009 -      7806.72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( 20) - 1999 -      7788.09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( 21) - 1987 -      7758.54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( 22) - 1996 -      7233.47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( 23) - 1974 -      6915.13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( 24) - 2010 -      5795.43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( 25) - 1972 -      5494.26  (neutral)</a:t>
            </a:r>
          </a:p>
          <a:p>
            <a:r>
              <a:rPr lang="en-US" sz="1000" dirty="0" smtClean="0"/>
              <a:t>( 26) - 2006 -      5319.56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( 27) - 1976 -      5297.75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3)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( 28) - 1991 -      5159.33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( 29) - 1988 -      4567.47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( 30) - 2000 -      4367.05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2)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( 31) - 2001 -      4320.62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 3)</a:t>
            </a:r>
          </a:p>
          <a:p>
            <a:r>
              <a:rPr lang="en-US" sz="1000" dirty="0" smtClean="0"/>
              <a:t>( 32) - 1992 -      4124.42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( 33) - 2007 -      4053.47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( 34) - 2003 -      3910.17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( 35) - 1994 -      3766.48  (neutral)</a:t>
            </a:r>
          </a:p>
          <a:p>
            <a:r>
              <a:rPr lang="en-US" sz="1000" dirty="0" smtClean="0"/>
              <a:t>( 36) - 2004 -      3542.00  (neutral)</a:t>
            </a:r>
          </a:p>
          <a:p>
            <a:r>
              <a:rPr lang="en-US" sz="1000" dirty="0" smtClean="0">
                <a:solidFill>
                  <a:srgbClr val="00B0F0"/>
                </a:solidFill>
              </a:rPr>
              <a:t>( 37) - 1989 -      3524.63  (la </a:t>
            </a:r>
            <a:r>
              <a:rPr lang="en-US" sz="1000" dirty="0" err="1" smtClean="0">
                <a:solidFill>
                  <a:srgbClr val="00B0F0"/>
                </a:solidFill>
              </a:rPr>
              <a:t>nina</a:t>
            </a:r>
            <a:r>
              <a:rPr lang="en-US" sz="1000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1000" dirty="0" smtClean="0"/>
              <a:t>( 38) - 1990 -      3228.85  (neutral)</a:t>
            </a:r>
          </a:p>
          <a:p>
            <a:r>
              <a:rPr lang="en-US" sz="1000" dirty="0" smtClean="0"/>
              <a:t>( 39) - 1981 -      3058.61  (neutral)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( 40) - 1977 -      1277.39  (el </a:t>
            </a:r>
            <a:r>
              <a:rPr lang="en-US" sz="1000" dirty="0" err="1" smtClean="0">
                <a:solidFill>
                  <a:srgbClr val="FF0000"/>
                </a:solidFill>
              </a:rPr>
              <a:t>nino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000" dirty="0" smtClean="0"/>
              <a:t>( 41) - 2002 -      1126.76  (neutral)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1447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highest April-July volume since the closure of the dam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117684"/>
            <a:ext cx="1438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F0"/>
                </a:solidFill>
              </a:rPr>
              <a:t>2011 – 12,920 (la </a:t>
            </a:r>
            <a:r>
              <a:rPr lang="en-US" sz="1050" dirty="0" err="1" smtClean="0">
                <a:solidFill>
                  <a:srgbClr val="00B0F0"/>
                </a:solidFill>
              </a:rPr>
              <a:t>nina</a:t>
            </a:r>
            <a:r>
              <a:rPr lang="en-US" sz="1050" dirty="0" smtClean="0">
                <a:solidFill>
                  <a:srgbClr val="00B0F0"/>
                </a:solidFill>
              </a:rPr>
              <a:t>)</a:t>
            </a:r>
            <a:endParaRPr lang="en-US" sz="1050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5858612" y="499295"/>
            <a:ext cx="279484" cy="95729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00800" y="3255264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Upper Green</a:t>
            </a:r>
            <a:br>
              <a:rPr lang="en-US" sz="3200" dirty="0" smtClean="0"/>
            </a:br>
            <a:r>
              <a:rPr lang="en-US" sz="3200" dirty="0" smtClean="0"/>
              <a:t>Basin Conditions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8" name="Picture 7" descr="ug.cond.201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15629"/>
            <a:ext cx="3124200" cy="2280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ug.cond.2011.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834629"/>
            <a:ext cx="2419350" cy="361950"/>
          </a:xfrm>
          <a:prstGeom prst="rect">
            <a:avLst/>
          </a:prstGeom>
        </p:spPr>
      </p:pic>
      <p:pic>
        <p:nvPicPr>
          <p:cNvPr id="19" name="Picture 18" descr="ug.cond.2011.6.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2215629"/>
            <a:ext cx="1438275" cy="857250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152400" y="1371600"/>
            <a:ext cx="5257800" cy="3886200"/>
            <a:chOff x="152400" y="1371600"/>
            <a:chExt cx="5257800" cy="388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1371600"/>
              <a:ext cx="52578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133600" y="3505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115 %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3200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120 %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95600" y="28956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160 %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54774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new records for April-July volume at points coming off the north slope of the </a:t>
            </a:r>
            <a:r>
              <a:rPr lang="en-US" dirty="0" err="1" smtClean="0"/>
              <a:t>Uintas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Lake Powell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495800" y="1676400"/>
          <a:ext cx="4648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304800"/>
            <a:ext cx="8229600" cy="3657600"/>
            <a:chOff x="3729790" y="304800"/>
            <a:chExt cx="5414210" cy="3810000"/>
          </a:xfrm>
        </p:grpSpPr>
        <p:grpSp>
          <p:nvGrpSpPr>
            <p:cNvPr id="23" name="Group 22"/>
            <p:cNvGrpSpPr/>
            <p:nvPr/>
          </p:nvGrpSpPr>
          <p:grpSpPr>
            <a:xfrm>
              <a:off x="3729790" y="304800"/>
              <a:ext cx="5414210" cy="3810000"/>
              <a:chOff x="3729790" y="304800"/>
              <a:chExt cx="5414210" cy="381000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729790" y="304800"/>
                <a:ext cx="541421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4191000" y="1447800"/>
                <a:ext cx="3048000" cy="0"/>
              </a:xfrm>
              <a:prstGeom prst="line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239000" y="1219200"/>
              <a:ext cx="700833" cy="67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12.9 </a:t>
              </a:r>
              <a:r>
                <a:rPr lang="en-US" dirty="0" err="1" smtClean="0">
                  <a:solidFill>
                    <a:srgbClr val="92D050"/>
                  </a:solidFill>
                </a:rPr>
                <a:t>maf</a:t>
              </a:r>
              <a:endParaRPr lang="en-US" dirty="0" smtClean="0">
                <a:solidFill>
                  <a:srgbClr val="92D050"/>
                </a:solidFill>
              </a:endParaRPr>
            </a:p>
            <a:p>
              <a:r>
                <a:rPr lang="en-US" dirty="0" smtClean="0">
                  <a:solidFill>
                    <a:srgbClr val="92D050"/>
                  </a:solidFill>
                </a:rPr>
                <a:t>163%</a:t>
              </a:r>
              <a:endParaRPr lang="en-US" dirty="0">
                <a:solidFill>
                  <a:srgbClr val="92D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2800" y="685800"/>
              <a:ext cx="1006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A66BD3"/>
                  </a:solidFill>
                </a:rPr>
                <a:t>15.7 (1917)</a:t>
              </a:r>
              <a:endParaRPr lang="en-US" b="1" dirty="0">
                <a:solidFill>
                  <a:srgbClr val="A66BD3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59562" y="2057400"/>
              <a:ext cx="1046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7.9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7" name="Group 14"/>
          <p:cNvGrpSpPr/>
          <p:nvPr/>
        </p:nvGrpSpPr>
        <p:grpSpPr>
          <a:xfrm>
            <a:off x="304800" y="3886200"/>
            <a:ext cx="4114800" cy="2590798"/>
            <a:chOff x="4724400" y="685802"/>
            <a:chExt cx="4114800" cy="259079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685802"/>
              <a:ext cx="4114800" cy="2590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8229600" y="9144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2895600" y="4876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267200" y="4019426"/>
          <a:ext cx="4724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74912"/>
                <a:gridCol w="785853"/>
                <a:gridCol w="730383"/>
                <a:gridCol w="849072"/>
                <a:gridCol w="842090"/>
                <a:gridCol w="842090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9785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9770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8989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113%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9520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9519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11521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11500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145%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12590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12700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12470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12600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159%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600" y="252412"/>
            <a:ext cx="3505200" cy="2262188"/>
            <a:chOff x="228600" y="252412"/>
            <a:chExt cx="3505200" cy="22621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21778"/>
            <a:stretch>
              <a:fillRect/>
            </a:stretch>
          </p:blipFill>
          <p:spPr bwMode="auto">
            <a:xfrm>
              <a:off x="228600" y="252412"/>
              <a:ext cx="35052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609600" y="762000"/>
              <a:ext cx="25908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228600" y="2286000"/>
            <a:ext cx="3505200" cy="2262188"/>
            <a:chOff x="228600" y="2286000"/>
            <a:chExt cx="3505200" cy="22621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21778"/>
            <a:stretch>
              <a:fillRect/>
            </a:stretch>
          </p:blipFill>
          <p:spPr bwMode="auto">
            <a:xfrm>
              <a:off x="228600" y="2286000"/>
              <a:ext cx="35052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609600" y="2971800"/>
              <a:ext cx="25908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9"/>
          <p:cNvGrpSpPr/>
          <p:nvPr/>
        </p:nvGrpSpPr>
        <p:grpSpPr>
          <a:xfrm>
            <a:off x="228600" y="4343400"/>
            <a:ext cx="3657600" cy="2262188"/>
            <a:chOff x="228600" y="4343400"/>
            <a:chExt cx="3657600" cy="22621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21778"/>
            <a:stretch>
              <a:fillRect/>
            </a:stretch>
          </p:blipFill>
          <p:spPr bwMode="auto">
            <a:xfrm>
              <a:off x="228600" y="4343400"/>
              <a:ext cx="3657600" cy="22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685800" y="5562600"/>
              <a:ext cx="25908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/>
          <p:nvPr/>
        </p:nvGrpSpPr>
        <p:grpSpPr>
          <a:xfrm>
            <a:off x="3729790" y="1828800"/>
            <a:ext cx="5414210" cy="3810000"/>
            <a:chOff x="3729790" y="304800"/>
            <a:chExt cx="5414210" cy="38100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9790" y="304800"/>
              <a:ext cx="541421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4191000" y="1447800"/>
              <a:ext cx="3048000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200400" y="60960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6490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205%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829580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6894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148%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542038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</a:rPr>
              <a:t>888</a:t>
            </a:r>
          </a:p>
          <a:p>
            <a:r>
              <a:rPr lang="en-US" sz="1400" dirty="0" smtClean="0">
                <a:solidFill>
                  <a:srgbClr val="92D050"/>
                </a:solidFill>
              </a:rPr>
              <a:t>72%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2743200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12.9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163%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Lower Colorado Basin</a:t>
            </a:r>
          </a:p>
        </p:txBody>
      </p:sp>
      <p:sp>
        <p:nvSpPr>
          <p:cNvPr id="87042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143000"/>
            <a:ext cx="3810000" cy="1981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ea typeface="ＭＳ Ｐゴシック" pitchFamily="34" charset="-128"/>
              </a:rPr>
              <a:t>Much below average except in northwest (e.g. Virgin, Muddy, etc)</a:t>
            </a:r>
          </a:p>
          <a:p>
            <a:r>
              <a:rPr lang="en-US" sz="1800" dirty="0" smtClean="0">
                <a:ea typeface="ＭＳ Ｐゴシック" pitchFamily="34" charset="-128"/>
              </a:rPr>
              <a:t>Virgin: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December 2010 storm track was important, but also wet April-May.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Snowpack persisted due to cool temperatures, melt delayed.</a:t>
            </a:r>
          </a:p>
        </p:txBody>
      </p:sp>
      <p:pic>
        <p:nvPicPr>
          <p:cNvPr id="8704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4" y="927100"/>
            <a:ext cx="477837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41300" y="3873500"/>
            <a:ext cx="3187700" cy="27686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7045" name="TextBox 2"/>
          <p:cNvSpPr txBox="1">
            <a:spLocks noChangeArrowheads="1"/>
          </p:cNvSpPr>
          <p:nvPr/>
        </p:nvSpPr>
        <p:spPr bwMode="auto">
          <a:xfrm>
            <a:off x="7353300" y="55499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4800600" y="6469063"/>
            <a:ext cx="3886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Phoenix dust storm</a:t>
            </a:r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02063"/>
            <a:ext cx="41148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3852446"/>
            <a:ext cx="66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Virgin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December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555615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386388" cy="31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64000" t="13333" r="10666" b="52000"/>
          <a:stretch>
            <a:fillRect/>
          </a:stretch>
        </p:blipFill>
        <p:spPr bwMode="auto">
          <a:xfrm>
            <a:off x="6172200" y="4838700"/>
            <a:ext cx="2171757" cy="11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+mj-cs"/>
              </a:rPr>
              <a:t>Virgin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Basin Conditions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r="34000"/>
          <a:stretch>
            <a:fillRect/>
          </a:stretch>
        </p:blipFill>
        <p:spPr bwMode="auto">
          <a:xfrm>
            <a:off x="5257800" y="2000250"/>
            <a:ext cx="37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638800" y="4267200"/>
            <a:ext cx="3276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009" y="4038600"/>
            <a:ext cx="406639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343400" y="5257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1219201" y="173736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33374" y="16002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149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217%</a:t>
            </a:r>
            <a:endParaRPr lang="en-US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8842" y="3429000"/>
            <a:ext cx="577515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114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Holiday Storm: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Lake Mead up ~2 feet from local runoff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Large snow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52400" y="152400"/>
            <a:ext cx="6141804" cy="4343400"/>
            <a:chOff x="152400" y="152400"/>
            <a:chExt cx="6141804" cy="4343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52400"/>
              <a:ext cx="6141804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rot="10800000">
              <a:off x="685800" y="1810512"/>
              <a:ext cx="4114800" cy="0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38600" y="12954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1222 KAF </a:t>
              </a:r>
            </a:p>
            <a:p>
              <a:r>
                <a:rPr lang="en-US" sz="1400" dirty="0" smtClean="0"/>
                <a:t>   142%</a:t>
              </a:r>
              <a:endParaRPr lang="en-US" sz="1400" dirty="0"/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381000" y="4206240"/>
            <a:ext cx="4548188" cy="2499360"/>
            <a:chOff x="685800" y="4206240"/>
            <a:chExt cx="4243388" cy="24688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206240"/>
              <a:ext cx="4243388" cy="24688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>
            <a:xfrm>
              <a:off x="3017520" y="5181600"/>
              <a:ext cx="274320" cy="1828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029200" y="3657600"/>
          <a:ext cx="3962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2579"/>
                <a:gridCol w="612579"/>
                <a:gridCol w="612579"/>
                <a:gridCol w="712125"/>
                <a:gridCol w="706269"/>
                <a:gridCol w="706269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844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99 %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860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870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977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1192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138%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1243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143%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72200" y="685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FONTENELLE RESERVOIR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562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876800" y="3810000"/>
          <a:ext cx="3962400" cy="27623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2579"/>
                <a:gridCol w="612579"/>
                <a:gridCol w="612579"/>
                <a:gridCol w="712125"/>
                <a:gridCol w="706269"/>
                <a:gridCol w="706269"/>
              </a:tblGrid>
              <a:tr h="447862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ESP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NRCS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COOR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% 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1117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1225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Feb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1180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1180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99%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8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1217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April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1330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1380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1350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113%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8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1684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1659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1660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139%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65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Jun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1902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1886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1890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159%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67400" y="685800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FLAMING GORGE</a:t>
            </a:r>
            <a:endParaRPr lang="en-US" sz="3000" dirty="0"/>
          </a:p>
        </p:txBody>
      </p:sp>
      <p:grpSp>
        <p:nvGrpSpPr>
          <p:cNvPr id="2" name="Group 19"/>
          <p:cNvGrpSpPr/>
          <p:nvPr/>
        </p:nvGrpSpPr>
        <p:grpSpPr>
          <a:xfrm>
            <a:off x="228600" y="4038600"/>
            <a:ext cx="4448175" cy="2648303"/>
            <a:chOff x="381000" y="4038600"/>
            <a:chExt cx="4448175" cy="264830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038600"/>
              <a:ext cx="4448175" cy="26483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3276600" y="5074920"/>
              <a:ext cx="152400" cy="152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6200" y="5486400"/>
              <a:ext cx="914400" cy="83099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#1:1986</a:t>
              </a:r>
            </a:p>
            <a:p>
              <a:r>
                <a:rPr lang="en-US" sz="1600" dirty="0" smtClean="0"/>
                <a:t>#2:1983</a:t>
              </a:r>
            </a:p>
            <a:p>
              <a:r>
                <a:rPr lang="en-US" sz="1600" dirty="0" smtClean="0"/>
                <a:t>#3: 2011</a:t>
              </a:r>
              <a:endParaRPr lang="en-US" sz="16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10800000">
            <a:off x="457200" y="1353312"/>
            <a:ext cx="3733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914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1926 KAF </a:t>
            </a:r>
          </a:p>
          <a:p>
            <a:r>
              <a:rPr lang="en-US" sz="1400" dirty="0" smtClean="0"/>
              <a:t>   162%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4662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FLAMING GORGE LOCAL……..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295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64 KAF </a:t>
            </a:r>
          </a:p>
          <a:p>
            <a:r>
              <a:rPr lang="en-US" sz="1400" dirty="0" smtClean="0"/>
              <a:t>221%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838200"/>
            <a:ext cx="945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RECORD!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"/>
          <p:cNvGrpSpPr/>
          <p:nvPr/>
        </p:nvGrpSpPr>
        <p:grpSpPr>
          <a:xfrm>
            <a:off x="4800600" y="609600"/>
            <a:ext cx="4261436" cy="3048000"/>
            <a:chOff x="4800600" y="381000"/>
            <a:chExt cx="4261436" cy="3048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381000"/>
              <a:ext cx="426143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105400" y="1143000"/>
              <a:ext cx="292608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91400" y="11430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202 KAF </a:t>
              </a:r>
            </a:p>
            <a:p>
              <a:r>
                <a:rPr lang="en-US" sz="1400" dirty="0" smtClean="0"/>
                <a:t>212%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800" y="685800"/>
              <a:ext cx="945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RECORD!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533400" y="1295400"/>
            <a:ext cx="3124200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9"/>
          <p:cNvGrpSpPr/>
          <p:nvPr/>
        </p:nvGrpSpPr>
        <p:grpSpPr>
          <a:xfrm>
            <a:off x="4526525" y="3505200"/>
            <a:ext cx="4465075" cy="3082527"/>
            <a:chOff x="4526525" y="3505200"/>
            <a:chExt cx="4465075" cy="3082527"/>
          </a:xfrm>
        </p:grpSpPr>
        <p:pic>
          <p:nvPicPr>
            <p:cNvPr id="18" name="Picture 17" descr="scku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6525" y="3505200"/>
              <a:ext cx="4465075" cy="3082527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 rot="16200000" flipH="1">
              <a:off x="6286500" y="4305300"/>
              <a:ext cx="3810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5829300" y="4686300"/>
              <a:ext cx="3810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5372100" y="5067300"/>
              <a:ext cx="3810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7962900" y="3924300"/>
              <a:ext cx="3810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410200" y="43434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~3.0in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0" y="36576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~2.0in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200" y="39624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~1.5in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7244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~1.5in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Duchesne</a:t>
            </a:r>
            <a:br>
              <a:rPr lang="en-US" sz="3200" dirty="0" smtClean="0"/>
            </a:br>
            <a:r>
              <a:rPr lang="en-US" sz="3200" dirty="0" smtClean="0"/>
              <a:t>Basin Conditions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"/>
          <p:cNvGrpSpPr/>
          <p:nvPr/>
        </p:nvGrpSpPr>
        <p:grpSpPr>
          <a:xfrm>
            <a:off x="5334000" y="1447800"/>
            <a:ext cx="3495675" cy="2743200"/>
            <a:chOff x="5334000" y="1143000"/>
            <a:chExt cx="3495675" cy="2743200"/>
          </a:xfrm>
        </p:grpSpPr>
        <p:pic>
          <p:nvPicPr>
            <p:cNvPr id="25" name="Picture 24" descr="dc.cond.2011.6.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371600"/>
              <a:ext cx="2943225" cy="2514600"/>
            </a:xfrm>
            <a:prstGeom prst="rect">
              <a:avLst/>
            </a:prstGeom>
          </p:spPr>
        </p:pic>
        <p:pic>
          <p:nvPicPr>
            <p:cNvPr id="19" name="Picture 18" descr="ug.cond.2011.6.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524000"/>
              <a:ext cx="1438275" cy="857250"/>
            </a:xfrm>
            <a:prstGeom prst="rect">
              <a:avLst/>
            </a:prstGeom>
          </p:spPr>
        </p:pic>
        <p:pic>
          <p:nvPicPr>
            <p:cNvPr id="26" name="Picture 25" descr="dc.cond.2011.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1143000"/>
              <a:ext cx="2247900" cy="285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81000" y="533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10/16 forecast points set records for April-July volume.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0800000">
            <a:off x="1158239" y="887610"/>
            <a:ext cx="4779264" cy="0"/>
          </a:xfrm>
          <a:prstGeom prst="line">
            <a:avLst/>
          </a:prstGeom>
          <a:ln w="254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72412" y="533400"/>
            <a:ext cx="94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158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268%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4648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029200" y="4876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Yampa</a:t>
            </a:r>
            <a:br>
              <a:rPr lang="en-US" sz="3200" dirty="0" smtClean="0"/>
            </a:br>
            <a:r>
              <a:rPr lang="en-US" sz="3200" dirty="0" smtClean="0"/>
              <a:t>Basin Conditions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2971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"/>
          <p:cNvGrpSpPr/>
          <p:nvPr/>
        </p:nvGrpSpPr>
        <p:grpSpPr>
          <a:xfrm>
            <a:off x="5638800" y="1628775"/>
            <a:ext cx="3190875" cy="2790825"/>
            <a:chOff x="5638800" y="990600"/>
            <a:chExt cx="3190875" cy="2790825"/>
          </a:xfrm>
        </p:grpSpPr>
        <p:pic>
          <p:nvPicPr>
            <p:cNvPr id="14" name="Picture 13" descr="yw.cond.2011.6.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1295400"/>
              <a:ext cx="2962275" cy="2486025"/>
            </a:xfrm>
            <a:prstGeom prst="rect">
              <a:avLst/>
            </a:prstGeom>
          </p:spPr>
        </p:pic>
        <p:pic>
          <p:nvPicPr>
            <p:cNvPr id="19" name="Picture 18" descr="ug.cond.2011.6.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1400" y="1447800"/>
              <a:ext cx="1438275" cy="857250"/>
            </a:xfrm>
            <a:prstGeom prst="rect">
              <a:avLst/>
            </a:prstGeom>
          </p:spPr>
        </p:pic>
        <p:pic>
          <p:nvPicPr>
            <p:cNvPr id="18" name="Picture 17" descr="yw.cond.2011.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990600"/>
              <a:ext cx="2343150" cy="35242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1000" y="5334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Record Snowpack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forecast points set records for April-July volume.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1594</Words>
  <Application>Microsoft Office PowerPoint</Application>
  <PresentationFormat>On-screen Show (4:3)</PresentationFormat>
  <Paragraphs>670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Water Year 2011: Review of Water Supply Forecasts in the Colorado River Basin</vt:lpstr>
      <vt:lpstr>Green River Basin</vt:lpstr>
      <vt:lpstr>Upper Green Basin Conditions </vt:lpstr>
      <vt:lpstr>Slide 4</vt:lpstr>
      <vt:lpstr>Slide 5</vt:lpstr>
      <vt:lpstr>Slide 6</vt:lpstr>
      <vt:lpstr>Duchesne Basin Conditions </vt:lpstr>
      <vt:lpstr>Slide 8</vt:lpstr>
      <vt:lpstr>Yampa Basin Conditions </vt:lpstr>
      <vt:lpstr>Slide 10</vt:lpstr>
      <vt:lpstr>Slide 11</vt:lpstr>
      <vt:lpstr>Slide 12</vt:lpstr>
      <vt:lpstr>Green River Basin Records</vt:lpstr>
      <vt:lpstr>Upper Colorado Basin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San Juan Basin</vt:lpstr>
      <vt:lpstr>Slide 25</vt:lpstr>
      <vt:lpstr>Slide 26</vt:lpstr>
      <vt:lpstr>Slide 27</vt:lpstr>
      <vt:lpstr>Slide 28</vt:lpstr>
      <vt:lpstr>Lake Powell</vt:lpstr>
      <vt:lpstr>Slide 30</vt:lpstr>
      <vt:lpstr>Slide 31</vt:lpstr>
      <vt:lpstr>Slide 32</vt:lpstr>
      <vt:lpstr>Lower Colorado Basin</vt:lpstr>
      <vt:lpstr>December Precipitation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Colorado River Basin WY 2011 Water Supply Forecast Verification</dc:title>
  <dc:creator>brenda alcorn</dc:creator>
  <cp:lastModifiedBy>brenda alcorn</cp:lastModifiedBy>
  <cp:revision>126</cp:revision>
  <dcterms:created xsi:type="dcterms:W3CDTF">2011-10-27T15:46:33Z</dcterms:created>
  <dcterms:modified xsi:type="dcterms:W3CDTF">2011-11-08T15:58:35Z</dcterms:modified>
</cp:coreProperties>
</file>