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9" r:id="rId3"/>
    <p:sldId id="406" r:id="rId4"/>
    <p:sldId id="409" r:id="rId5"/>
    <p:sldId id="410" r:id="rId6"/>
    <p:sldId id="411" r:id="rId7"/>
    <p:sldId id="408" r:id="rId8"/>
    <p:sldId id="416" r:id="rId9"/>
    <p:sldId id="374" r:id="rId10"/>
    <p:sldId id="417" r:id="rId11"/>
    <p:sldId id="412" r:id="rId12"/>
    <p:sldId id="403" r:id="rId13"/>
    <p:sldId id="413" r:id="rId14"/>
    <p:sldId id="414" r:id="rId15"/>
    <p:sldId id="407" r:id="rId16"/>
    <p:sldId id="418" r:id="rId17"/>
    <p:sldId id="415" r:id="rId18"/>
    <p:sldId id="379" r:id="rId19"/>
    <p:sldId id="401" r:id="rId20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99"/>
    <a:srgbClr val="D0A070"/>
    <a:srgbClr val="FFFF99"/>
    <a:srgbClr val="969696"/>
    <a:srgbClr val="FFFFCC"/>
    <a:srgbClr val="FF3300"/>
    <a:srgbClr val="3366CC"/>
    <a:srgbClr val="33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7" autoAdjust="0"/>
    <p:restoredTop sz="95563" autoAdjust="0"/>
  </p:normalViewPr>
  <p:slideViewPr>
    <p:cSldViewPr>
      <p:cViewPr>
        <p:scale>
          <a:sx n="80" d="100"/>
          <a:sy n="80" d="100"/>
        </p:scale>
        <p:origin x="-2568" y="-1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26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fld id="{8F0F7604-1F1C-41F7-9A3F-2EBAAC6CC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3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26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56137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33" y="4423639"/>
            <a:ext cx="5620410" cy="41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fld id="{60AB34C6-AB08-4484-9AD0-59956862C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3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858"/>
            <a:fld id="{0C080248-6D1F-43C3-8D83-B04857BC2AC4}" type="slidenum">
              <a:rPr lang="en-US" smtClean="0"/>
              <a:pPr defTabSz="916858"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7388"/>
            <a:ext cx="4681537" cy="351313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752" y="4423639"/>
            <a:ext cx="5150772" cy="41203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65" tIns="45884" rIns="91765" bIns="45884" anchor="b"/>
          <a:lstStyle/>
          <a:p>
            <a:pPr algn="r" defTabSz="916858"/>
            <a:fld id="{B1C7C9FD-C208-4547-8060-C123F0099E60}" type="slidenum">
              <a:rPr lang="en-US" sz="1200"/>
              <a:pPr algn="r" defTabSz="916858"/>
              <a:t>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65" tIns="45884" rIns="91765" bIns="4588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9B112-3953-46F8-BBC7-F4CE246E35D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6383-8871-4DCB-881C-7CC92F3C034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6383-8871-4DCB-881C-7CC92F3C034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6383-8871-4DCB-881C-7CC92F3C034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123A1-7620-44C6-8733-976952AFAA7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36CD-04C7-4FBF-87C4-E707D3334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E359-B8EA-4BC5-B10D-D643DE6FE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0335-D389-4B9F-8FC2-40D6A8AF2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650D9-6D76-4E54-A3FA-A369A6E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043D-D879-464A-AD72-1E137323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897E-3CEF-4CAF-892F-088CA1B15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459B-133E-4AEF-A17B-3F2CEB84C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7692-F220-4226-AF12-F443447F0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0F0-F059-428B-A85E-92431F22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27AA-BAF8-4C0F-98C9-1C6FC43A0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1C7B-FFA5-45FD-9642-3B254E3A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6FDC-C91E-425F-9F59-19FC65B30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CDBF-D61C-4CCE-92AC-A61DEC112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1A0908-B261-4CF0-B2BA-C62968099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81000" y="2573338"/>
            <a:ext cx="830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CRFS Technical </a:t>
            </a:r>
            <a:r>
              <a:rPr lang="en-US" sz="3600" b="1" dirty="0" smtClean="0">
                <a:solidFill>
                  <a:schemeClr val="bg1"/>
                </a:solidFill>
              </a:rPr>
              <a:t>Committee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Fall Meeting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LC Operations Update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November 20, 2014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15" y="3662238"/>
            <a:ext cx="397764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2" y="3650974"/>
            <a:ext cx="397764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15" y="891540"/>
            <a:ext cx="3976493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9" y="891540"/>
            <a:ext cx="3976493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FFFFFF"/>
                </a:solidFill>
              </a:rPr>
              <a:t>Lower Basin Side Inflows Comparison</a:t>
            </a:r>
          </a:p>
          <a:p>
            <a:r>
              <a:rPr lang="en-US" sz="2000" b="1" dirty="0" smtClean="0">
                <a:solidFill>
                  <a:srgbClr val="FFFFFF"/>
                </a:solidFill>
              </a:rPr>
              <a:t>WY 2008 – WY 2014</a:t>
            </a:r>
            <a:r>
              <a:rPr lang="en-US" sz="2800" b="1" dirty="0" smtClean="0">
                <a:solidFill>
                  <a:srgbClr val="FFFFFF"/>
                </a:solidFill>
              </a:rPr>
              <a:t/>
            </a:r>
            <a:br>
              <a:rPr lang="en-US" sz="2800" b="1" dirty="0" smtClean="0">
                <a:solidFill>
                  <a:srgbClr val="FFFFFF"/>
                </a:solidFill>
              </a:rPr>
            </a:br>
            <a:endParaRPr lang="en-US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</a:rPr>
              <a:t>LC’s intervening flow values </a:t>
            </a:r>
            <a:r>
              <a:rPr lang="en-US" sz="1100" dirty="0">
                <a:solidFill>
                  <a:srgbClr val="FFFFFF"/>
                </a:solidFill>
              </a:rPr>
              <a:t>were computed with </a:t>
            </a:r>
            <a:r>
              <a:rPr lang="en-US" sz="1100" dirty="0" smtClean="0">
                <a:solidFill>
                  <a:srgbClr val="FFFFFF"/>
                </a:solidFill>
              </a:rPr>
              <a:t>the gain-loss </a:t>
            </a:r>
            <a:r>
              <a:rPr lang="en-US" sz="1100" dirty="0">
                <a:solidFill>
                  <a:srgbClr val="FFFFFF"/>
                </a:solidFill>
              </a:rPr>
              <a:t>model for the </a:t>
            </a:r>
            <a:r>
              <a:rPr lang="en-US" sz="1100" dirty="0" smtClean="0">
                <a:solidFill>
                  <a:srgbClr val="FFFFFF"/>
                </a:solidFill>
              </a:rPr>
              <a:t>most recent </a:t>
            </a:r>
            <a:r>
              <a:rPr lang="en-US" sz="1100" dirty="0">
                <a:solidFill>
                  <a:srgbClr val="FFFFFF"/>
                </a:solidFill>
              </a:rPr>
              <a:t>24-month study</a:t>
            </a:r>
            <a:r>
              <a:rPr lang="en-US" sz="1100" dirty="0" smtClean="0">
                <a:solidFill>
                  <a:srgbClr val="FFFFFF"/>
                </a:solidFill>
              </a:rPr>
              <a:t>.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1610" y="3162300"/>
            <a:ext cx="113040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800" b="1" dirty="0" smtClean="0"/>
              <a:t>Pearson R: -0.001</a:t>
            </a:r>
            <a:endParaRPr lang="en-US" sz="800" b="1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824536" y="5921734"/>
            <a:ext cx="113040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800" b="1" dirty="0" smtClean="0"/>
              <a:t>Pearson R: 0.666</a:t>
            </a:r>
            <a:endParaRPr lang="en-US" sz="800" b="1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831826" y="3162300"/>
            <a:ext cx="113040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800" b="1" dirty="0" smtClean="0"/>
              <a:t>Pearson R: 0.082</a:t>
            </a:r>
            <a:endParaRPr lang="en-US" sz="800" b="1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1609" y="5921734"/>
            <a:ext cx="113040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800" b="1" dirty="0" smtClean="0"/>
              <a:t>Pearson R: -0.971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90509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12816" y="3657600"/>
            <a:ext cx="381000" cy="2580656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447800" y="3657600"/>
            <a:ext cx="2019300" cy="2598882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3" y="3971923"/>
            <a:ext cx="1762647" cy="2268380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25908" y="3972716"/>
            <a:ext cx="381000" cy="226553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1,219.6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26.120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24.322 maf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auto">
          <a:xfrm>
            <a:off x="0" y="5862935"/>
            <a:ext cx="1861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828800" y="41910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16.2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742950" y="40100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9.5 maf</a:t>
            </a:r>
          </a:p>
        </p:txBody>
      </p:sp>
      <p:sp>
        <p:nvSpPr>
          <p:cNvPr id="16427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9.6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3442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</a:rPr>
              <a:t>17.0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1,145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0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1,075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3,648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40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3,575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2.5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1.9 maf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maf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err="1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895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3,370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1,105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12.2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286000" y="4756768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5345465" y="4692032"/>
            <a:ext cx="158873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5.9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3,525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4648200" y="45240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1,025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6746060" y="451597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6.0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346898" y="3874314"/>
            <a:ext cx="1815902" cy="7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1,081.33 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10.12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39%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114938" y="3761793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3,605.53 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12.29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51%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4" name="Line 49"/>
          <p:cNvSpPr>
            <a:spLocks noChangeShapeType="1"/>
          </p:cNvSpPr>
          <p:nvPr/>
        </p:nvSpPr>
        <p:spPr bwMode="auto">
          <a:xfrm>
            <a:off x="5334000" y="4152900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 flipV="1">
            <a:off x="2743200" y="3410338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5" name="AutoShape 35"/>
          <p:cNvSpPr>
            <a:spLocks noChangeArrowheads="1"/>
          </p:cNvSpPr>
          <p:nvPr/>
        </p:nvSpPr>
        <p:spPr bwMode="auto">
          <a:xfrm flipV="1">
            <a:off x="6122127" y="3724835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7" name="Rectangle 33"/>
          <p:cNvSpPr>
            <a:spLocks noChangeArrowheads="1"/>
          </p:cNvSpPr>
          <p:nvPr/>
        </p:nvSpPr>
        <p:spPr bwMode="auto">
          <a:xfrm>
            <a:off x="0" y="12845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>
                <a:solidFill>
                  <a:srgbClr val="FFFFFF"/>
                </a:solidFill>
              </a:rPr>
              <a:t>End of Water Year 2014 Conditions</a:t>
            </a:r>
          </a:p>
        </p:txBody>
      </p:sp>
      <p:sp>
        <p:nvSpPr>
          <p:cNvPr id="68" name="Line 47"/>
          <p:cNvSpPr>
            <a:spLocks noChangeShapeType="1"/>
          </p:cNvSpPr>
          <p:nvPr/>
        </p:nvSpPr>
        <p:spPr bwMode="auto">
          <a:xfrm>
            <a:off x="3817144" y="5185899"/>
            <a:ext cx="1447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3879056" y="4852524"/>
            <a:ext cx="1385888" cy="3714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 smtClean="0">
                <a:solidFill>
                  <a:srgbClr val="FFCCCC"/>
                </a:solidFill>
              </a:rPr>
              <a:t>7.48 </a:t>
            </a:r>
            <a:r>
              <a:rPr lang="en-US" sz="1800" b="1" dirty="0">
                <a:solidFill>
                  <a:srgbClr val="FFCCCC"/>
                </a:solidFill>
              </a:rPr>
              <a:t>maf</a:t>
            </a:r>
          </a:p>
        </p:txBody>
      </p:sp>
      <p:sp>
        <p:nvSpPr>
          <p:cNvPr id="69" name="Rectangle 4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CCCC"/>
                </a:solidFill>
              </a:rPr>
              <a:t>Observed Unregulated </a:t>
            </a:r>
            <a:r>
              <a:rPr lang="en-US" sz="1800" dirty="0">
                <a:solidFill>
                  <a:srgbClr val="FFCCCC"/>
                </a:solidFill>
              </a:rPr>
              <a:t>Inflow into </a:t>
            </a:r>
            <a:r>
              <a:rPr lang="en-US" sz="1800" dirty="0" smtClean="0">
                <a:solidFill>
                  <a:srgbClr val="FFCCCC"/>
                </a:solidFill>
              </a:rPr>
              <a:t>Powell</a:t>
            </a:r>
            <a:r>
              <a:rPr lang="en-US" baseline="30000" dirty="0">
                <a:solidFill>
                  <a:srgbClr val="FFCCCC"/>
                </a:solidFill>
              </a:rPr>
              <a:t>1</a:t>
            </a:r>
            <a:r>
              <a:rPr lang="en-US" sz="1800" dirty="0" smtClean="0">
                <a:solidFill>
                  <a:srgbClr val="FFCCCC"/>
                </a:solidFill>
              </a:rPr>
              <a:t> </a:t>
            </a:r>
            <a:r>
              <a:rPr lang="en-US" sz="1800" dirty="0">
                <a:solidFill>
                  <a:srgbClr val="FFCCCC"/>
                </a:solidFill>
              </a:rPr>
              <a:t>= </a:t>
            </a:r>
            <a:r>
              <a:rPr lang="en-US" sz="1800" dirty="0" smtClean="0">
                <a:solidFill>
                  <a:srgbClr val="FFCCCC"/>
                </a:solidFill>
              </a:rPr>
              <a:t>10.38 </a:t>
            </a:r>
            <a:r>
              <a:rPr lang="en-US" sz="1800" dirty="0">
                <a:solidFill>
                  <a:srgbClr val="FFCCCC"/>
                </a:solidFill>
              </a:rPr>
              <a:t>maf </a:t>
            </a:r>
            <a:r>
              <a:rPr lang="en-US" sz="1800" dirty="0" smtClean="0">
                <a:solidFill>
                  <a:srgbClr val="FFCCCC"/>
                </a:solidFill>
              </a:rPr>
              <a:t>(96% </a:t>
            </a:r>
            <a:r>
              <a:rPr lang="en-US" sz="1800" dirty="0">
                <a:solidFill>
                  <a:srgbClr val="FFCCCC"/>
                </a:solidFill>
              </a:rPr>
              <a:t>of average</a:t>
            </a:r>
            <a:r>
              <a:rPr lang="en-US" sz="1800" dirty="0" smtClean="0">
                <a:solidFill>
                  <a:srgbClr val="FFCCCC"/>
                </a:solidFill>
              </a:rPr>
              <a:t>)</a:t>
            </a: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>
            <a:off x="7803" y="6297170"/>
            <a:ext cx="4191000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</a:t>
            </a:r>
            <a:r>
              <a:rPr lang="en-US" sz="1200" dirty="0" smtClean="0">
                <a:solidFill>
                  <a:srgbClr val="FFCCCC"/>
                </a:solidFill>
              </a:rPr>
              <a:t>Percent </a:t>
            </a:r>
            <a:r>
              <a:rPr lang="en-US" sz="1200" dirty="0">
                <a:solidFill>
                  <a:srgbClr val="FFCCCC"/>
                </a:solidFill>
              </a:rPr>
              <a:t>of average inflow is based on the 30-year period of record from 1981-2010 </a:t>
            </a:r>
            <a:r>
              <a:rPr lang="en-US" sz="1200" dirty="0" smtClean="0">
                <a:solidFill>
                  <a:srgbClr val="FFCCCC"/>
                </a:solidFill>
              </a:rPr>
              <a:t>.</a:t>
            </a:r>
            <a:endParaRPr lang="en-US" sz="12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2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Lower Basin Operations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Calendar Year 2015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Lake Mead Operating Conditions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Operating under the Normal/ICS Surplus Condition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Lower Basin projected water use of 7.5 maf +/- ICS created or delivered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Mexico projected to take delivery of 1.5 maf +/- any water deferred or delivered</a:t>
            </a:r>
          </a:p>
        </p:txBody>
      </p:sp>
    </p:spTree>
    <p:extLst>
      <p:ext uri="{BB962C8B-B14F-4D97-AF65-F5344CB8AC3E}">
        <p14:creationId xmlns:p14="http://schemas.microsoft.com/office/powerpoint/2010/main" val="421993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12816" y="3749676"/>
            <a:ext cx="381000" cy="2488578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523999" y="3749675"/>
            <a:ext cx="1923524" cy="2498700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2" y="3940175"/>
            <a:ext cx="1762647" cy="2300126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25908" y="3940175"/>
            <a:ext cx="381000" cy="2298079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1,219.6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26.120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24.322 maf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828800" y="41910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16.2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742950" y="40100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9.5 maf</a:t>
            </a:r>
          </a:p>
        </p:txBody>
      </p:sp>
      <p:sp>
        <p:nvSpPr>
          <p:cNvPr id="16427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9.6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4775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</a:rPr>
              <a:t>17.1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1,145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0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1,075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3,649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40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3,575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2.5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1.9 maf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smtClean="0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err="1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895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3,370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1,105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12.2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286000" y="4756768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5345465" y="4692032"/>
            <a:ext cx="158873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5.9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3,525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4648200" y="45240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1,025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6746060" y="451597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6.0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auto">
          <a:xfrm>
            <a:off x="0" y="135429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 smtClean="0">
                <a:solidFill>
                  <a:srgbClr val="FFFFFF"/>
                </a:solidFill>
              </a:rPr>
              <a:t>End of Calendar Year 2014 Projections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200" b="1" dirty="0" smtClean="0">
                <a:solidFill>
                  <a:srgbClr val="FFFFFF"/>
                </a:solidFill>
              </a:rPr>
              <a:t>November 2014 24-Month Study </a:t>
            </a:r>
            <a:r>
              <a:rPr lang="en-US" sz="2200" b="1" dirty="0">
                <a:solidFill>
                  <a:srgbClr val="FFFFFF"/>
                </a:solidFill>
              </a:rPr>
              <a:t>Most Probable Inflow </a:t>
            </a:r>
            <a:r>
              <a:rPr lang="en-US" sz="2200" b="1" dirty="0" smtClean="0">
                <a:solidFill>
                  <a:srgbClr val="FFFFFF"/>
                </a:solidFill>
              </a:rPr>
              <a:t>Scenario</a:t>
            </a:r>
            <a:r>
              <a:rPr lang="en-US" sz="2200" b="1" baseline="30000" dirty="0" smtClean="0">
                <a:solidFill>
                  <a:srgbClr val="FFFFFF"/>
                </a:solidFill>
              </a:rPr>
              <a:t>1</a:t>
            </a:r>
            <a:endParaRPr lang="en-US" sz="2200" b="1" baseline="30000" dirty="0">
              <a:solidFill>
                <a:srgbClr val="FFFFFF"/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334000" y="3861697"/>
            <a:ext cx="1815902" cy="7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1,087.52 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10.64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41%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162175" y="3762375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3,598.24 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11.58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48%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4" name="Line 49"/>
          <p:cNvSpPr>
            <a:spLocks noChangeShapeType="1"/>
          </p:cNvSpPr>
          <p:nvPr/>
        </p:nvSpPr>
        <p:spPr bwMode="auto">
          <a:xfrm>
            <a:off x="5334000" y="4152900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 flipV="1">
            <a:off x="2743200" y="3495869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5" name="AutoShape 35"/>
          <p:cNvSpPr>
            <a:spLocks noChangeArrowheads="1"/>
          </p:cNvSpPr>
          <p:nvPr/>
        </p:nvSpPr>
        <p:spPr bwMode="auto">
          <a:xfrm flipV="1">
            <a:off x="6096000" y="3695700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7803" y="6297170"/>
            <a:ext cx="4191000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WY </a:t>
            </a:r>
            <a:r>
              <a:rPr lang="en-US" sz="1200" dirty="0" smtClean="0">
                <a:solidFill>
                  <a:srgbClr val="FFCCCC"/>
                </a:solidFill>
              </a:rPr>
              <a:t>2015 </a:t>
            </a:r>
            <a:r>
              <a:rPr lang="en-US" sz="1200" dirty="0">
                <a:solidFill>
                  <a:srgbClr val="FFCCCC"/>
                </a:solidFill>
              </a:rPr>
              <a:t>unregulated inflow </a:t>
            </a:r>
            <a:r>
              <a:rPr lang="en-US" sz="1200" dirty="0" smtClean="0">
                <a:solidFill>
                  <a:srgbClr val="FFCCCC"/>
                </a:solidFill>
              </a:rPr>
              <a:t>into Lake Powell </a:t>
            </a:r>
            <a:r>
              <a:rPr lang="en-US" sz="1200" dirty="0">
                <a:solidFill>
                  <a:srgbClr val="FFCCCC"/>
                </a:solidFill>
              </a:rPr>
              <a:t>is based on the CBRFC </a:t>
            </a:r>
            <a:r>
              <a:rPr lang="en-US" sz="1200" dirty="0" smtClean="0">
                <a:solidFill>
                  <a:srgbClr val="FFCCCC"/>
                </a:solidFill>
              </a:rPr>
              <a:t>outlook </a:t>
            </a:r>
            <a:r>
              <a:rPr lang="en-US" sz="1200" dirty="0">
                <a:solidFill>
                  <a:srgbClr val="FFCCCC"/>
                </a:solidFill>
              </a:rPr>
              <a:t>dated </a:t>
            </a:r>
            <a:r>
              <a:rPr lang="en-US" sz="1200" dirty="0" smtClean="0">
                <a:solidFill>
                  <a:srgbClr val="FFCCCC"/>
                </a:solidFill>
              </a:rPr>
              <a:t>11/3/14.</a:t>
            </a:r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0" y="5862935"/>
            <a:ext cx="1861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CCCC"/>
                </a:solidFill>
              </a:rPr>
              <a:t>Based on a </a:t>
            </a:r>
            <a:r>
              <a:rPr lang="en-US" sz="1800" dirty="0" smtClean="0">
                <a:solidFill>
                  <a:srgbClr val="FFCCCC"/>
                </a:solidFill>
              </a:rPr>
              <a:t>9.00 </a:t>
            </a:r>
            <a:r>
              <a:rPr lang="en-US" sz="1800" dirty="0">
                <a:solidFill>
                  <a:srgbClr val="FFCCCC"/>
                </a:solidFill>
              </a:rPr>
              <a:t>maf release pattern from Lake Powell in Water Year </a:t>
            </a:r>
            <a:r>
              <a:rPr lang="en-US" sz="1800" dirty="0" smtClean="0">
                <a:solidFill>
                  <a:srgbClr val="FFCCCC"/>
                </a:solidFill>
              </a:rPr>
              <a:t>2015</a:t>
            </a:r>
            <a:endParaRPr lang="en-US" sz="18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9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12816" y="3581400"/>
            <a:ext cx="381000" cy="2656856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371600" y="3581398"/>
            <a:ext cx="2095500" cy="2675085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3" y="4108448"/>
            <a:ext cx="1650707" cy="2131853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25908" y="4108450"/>
            <a:ext cx="381000" cy="21298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1,219.6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26.120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24.322 maf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auto">
          <a:xfrm>
            <a:off x="0" y="5862935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828800" y="41910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16.2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742950" y="40100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9.5 maf</a:t>
            </a:r>
          </a:p>
        </p:txBody>
      </p:sp>
      <p:sp>
        <p:nvSpPr>
          <p:cNvPr id="16427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9.6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3442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</a:rPr>
              <a:t>17.1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1,145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0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1,075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3,649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40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3,575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2.5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1.9 maf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maf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err="1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895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3,370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1,105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12.2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286000" y="4756768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5345465" y="4692032"/>
            <a:ext cx="158873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5.9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3,525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4648200" y="45240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1,025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6746060" y="451597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6.0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346898" y="4043254"/>
            <a:ext cx="1815902" cy="7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1,075.24 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9.62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37%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133600" y="3581982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3,603.47 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12.08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50%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4" name="Line 49"/>
          <p:cNvSpPr>
            <a:spLocks noChangeShapeType="1"/>
          </p:cNvSpPr>
          <p:nvPr/>
        </p:nvSpPr>
        <p:spPr bwMode="auto">
          <a:xfrm>
            <a:off x="5334000" y="4143569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 flipV="1">
            <a:off x="2743200" y="3334138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AutoShape 35"/>
          <p:cNvSpPr>
            <a:spLocks noChangeArrowheads="1"/>
          </p:cNvSpPr>
          <p:nvPr/>
        </p:nvSpPr>
        <p:spPr bwMode="auto">
          <a:xfrm flipV="1">
            <a:off x="6122127" y="3856655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Rectangle 33"/>
          <p:cNvSpPr>
            <a:spLocks noChangeArrowheads="1"/>
          </p:cNvSpPr>
          <p:nvPr/>
        </p:nvSpPr>
        <p:spPr bwMode="auto">
          <a:xfrm>
            <a:off x="0" y="12845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>
                <a:solidFill>
                  <a:srgbClr val="FFFFFF"/>
                </a:solidFill>
              </a:rPr>
              <a:t>End of Water Year </a:t>
            </a:r>
            <a:r>
              <a:rPr lang="en-US" sz="3200" b="1" dirty="0" smtClean="0">
                <a:solidFill>
                  <a:srgbClr val="FFFFFF"/>
                </a:solidFill>
              </a:rPr>
              <a:t>2015 Projections</a:t>
            </a:r>
          </a:p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2200" b="1" dirty="0" smtClean="0">
                <a:solidFill>
                  <a:srgbClr val="FFFFFF"/>
                </a:solidFill>
              </a:rPr>
              <a:t>November 2014 24-Month Study Most Probable Inflow Scenario</a:t>
            </a:r>
            <a:r>
              <a:rPr lang="en-US" sz="2200" b="1" baseline="30000" dirty="0" smtClean="0">
                <a:solidFill>
                  <a:srgbClr val="FFFFFF"/>
                </a:solidFill>
              </a:rPr>
              <a:t>1</a:t>
            </a:r>
            <a:endParaRPr lang="en-US" sz="2200" b="1" baseline="30000" dirty="0">
              <a:solidFill>
                <a:srgbClr val="FFFFFF"/>
              </a:solidFill>
            </a:endParaRPr>
          </a:p>
        </p:txBody>
      </p:sp>
      <p:sp>
        <p:nvSpPr>
          <p:cNvPr id="68" name="Line 47"/>
          <p:cNvSpPr>
            <a:spLocks noChangeShapeType="1"/>
          </p:cNvSpPr>
          <p:nvPr/>
        </p:nvSpPr>
        <p:spPr bwMode="auto">
          <a:xfrm>
            <a:off x="3817144" y="5185899"/>
            <a:ext cx="1447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3879056" y="4852524"/>
            <a:ext cx="1385888" cy="3714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 smtClean="0">
                <a:solidFill>
                  <a:srgbClr val="FFCCCC"/>
                </a:solidFill>
              </a:rPr>
              <a:t>9.00 </a:t>
            </a:r>
            <a:r>
              <a:rPr lang="en-US" sz="1800" b="1" dirty="0">
                <a:solidFill>
                  <a:srgbClr val="FFCCCC"/>
                </a:solidFill>
              </a:rPr>
              <a:t>maf</a:t>
            </a:r>
          </a:p>
        </p:txBody>
      </p:sp>
      <p:sp>
        <p:nvSpPr>
          <p:cNvPr id="69" name="Rectangle 4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CCCC"/>
                </a:solidFill>
              </a:rPr>
              <a:t>Projected Unregulated </a:t>
            </a:r>
            <a:r>
              <a:rPr lang="en-US" sz="1800" dirty="0">
                <a:solidFill>
                  <a:srgbClr val="FFCCCC"/>
                </a:solidFill>
              </a:rPr>
              <a:t>Inflow into </a:t>
            </a:r>
            <a:r>
              <a:rPr lang="en-US" sz="1800" dirty="0" smtClean="0">
                <a:solidFill>
                  <a:srgbClr val="FFCCCC"/>
                </a:solidFill>
              </a:rPr>
              <a:t>Powell</a:t>
            </a:r>
            <a:r>
              <a:rPr lang="en-US" sz="1800" baseline="30000" dirty="0" smtClean="0">
                <a:solidFill>
                  <a:srgbClr val="FFCCCC"/>
                </a:solidFill>
              </a:rPr>
              <a:t>1</a:t>
            </a:r>
            <a:r>
              <a:rPr lang="en-US" sz="1800" dirty="0" smtClean="0">
                <a:solidFill>
                  <a:srgbClr val="FFCCCC"/>
                </a:solidFill>
              </a:rPr>
              <a:t> </a:t>
            </a:r>
            <a:r>
              <a:rPr lang="en-US" sz="1800" dirty="0">
                <a:solidFill>
                  <a:srgbClr val="FFCCCC"/>
                </a:solidFill>
              </a:rPr>
              <a:t>= </a:t>
            </a:r>
            <a:r>
              <a:rPr lang="en-US" sz="1800" dirty="0" smtClean="0">
                <a:solidFill>
                  <a:srgbClr val="FFCCCC"/>
                </a:solidFill>
              </a:rPr>
              <a:t>9.55 </a:t>
            </a:r>
            <a:r>
              <a:rPr lang="en-US" sz="1800" dirty="0">
                <a:solidFill>
                  <a:srgbClr val="FFCCCC"/>
                </a:solidFill>
              </a:rPr>
              <a:t>maf </a:t>
            </a:r>
            <a:r>
              <a:rPr lang="en-US" sz="1800" dirty="0" smtClean="0">
                <a:solidFill>
                  <a:srgbClr val="FFCCCC"/>
                </a:solidFill>
              </a:rPr>
              <a:t>(88% </a:t>
            </a:r>
            <a:r>
              <a:rPr lang="en-US" sz="1800" dirty="0">
                <a:solidFill>
                  <a:srgbClr val="FFCCCC"/>
                </a:solidFill>
              </a:rPr>
              <a:t>of average</a:t>
            </a:r>
            <a:r>
              <a:rPr lang="en-US" sz="1800" dirty="0" smtClean="0">
                <a:solidFill>
                  <a:srgbClr val="FFCCCC"/>
                </a:solidFill>
              </a:rPr>
              <a:t>)</a:t>
            </a: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7803" y="6297170"/>
            <a:ext cx="4191000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WY </a:t>
            </a:r>
            <a:r>
              <a:rPr lang="en-US" sz="1200" dirty="0" smtClean="0">
                <a:solidFill>
                  <a:srgbClr val="FFCCCC"/>
                </a:solidFill>
              </a:rPr>
              <a:t>2015 </a:t>
            </a:r>
            <a:r>
              <a:rPr lang="en-US" sz="1200" dirty="0">
                <a:solidFill>
                  <a:srgbClr val="FFCCCC"/>
                </a:solidFill>
              </a:rPr>
              <a:t>unregulated inflow </a:t>
            </a:r>
            <a:r>
              <a:rPr lang="en-US" sz="1200" dirty="0" smtClean="0">
                <a:solidFill>
                  <a:srgbClr val="FFCCCC"/>
                </a:solidFill>
              </a:rPr>
              <a:t>into Lake Powell </a:t>
            </a:r>
            <a:r>
              <a:rPr lang="en-US" sz="1200" dirty="0">
                <a:solidFill>
                  <a:srgbClr val="FFCCCC"/>
                </a:solidFill>
              </a:rPr>
              <a:t>is based on the CBRFC </a:t>
            </a:r>
            <a:r>
              <a:rPr lang="en-US" sz="1200" dirty="0" smtClean="0">
                <a:solidFill>
                  <a:srgbClr val="FFCCCC"/>
                </a:solidFill>
              </a:rPr>
              <a:t>outlook </a:t>
            </a:r>
            <a:r>
              <a:rPr lang="en-US" sz="1200" dirty="0">
                <a:solidFill>
                  <a:srgbClr val="FFCCCC"/>
                </a:solidFill>
              </a:rPr>
              <a:t>dated </a:t>
            </a:r>
            <a:r>
              <a:rPr lang="en-US" sz="1200" dirty="0" smtClean="0">
                <a:solidFill>
                  <a:srgbClr val="FFCCCC"/>
                </a:solidFill>
              </a:rPr>
              <a:t>11/3/14.</a:t>
            </a:r>
            <a:endParaRPr lang="en-US" sz="12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9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3" y="282575"/>
            <a:ext cx="818799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3851302" y="2057400"/>
            <a:ext cx="0" cy="2438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57950" y="2057400"/>
            <a:ext cx="0" cy="2438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87702" y="1524000"/>
            <a:ext cx="1981200" cy="57708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Most Probable Scenario:</a:t>
            </a:r>
          </a:p>
          <a:p>
            <a:r>
              <a:rPr lang="en-US" sz="1050" dirty="0" smtClean="0"/>
              <a:t>EOY Elevation</a:t>
            </a:r>
            <a:r>
              <a:rPr lang="en-US" sz="1050" dirty="0"/>
              <a:t>: 1,087.52 </a:t>
            </a:r>
            <a:r>
              <a:rPr lang="en-US" sz="1050" dirty="0" smtClean="0"/>
              <a:t>feet</a:t>
            </a:r>
          </a:p>
          <a:p>
            <a:r>
              <a:rPr lang="en-US" sz="1050" dirty="0" smtClean="0"/>
              <a:t>CY14 Decline: 19.2 feet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524000"/>
            <a:ext cx="1981200" cy="57708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Most Probable Scenario</a:t>
            </a:r>
          </a:p>
          <a:p>
            <a:r>
              <a:rPr lang="en-US" sz="1050" dirty="0" smtClean="0"/>
              <a:t>EOY Elevation</a:t>
            </a:r>
            <a:r>
              <a:rPr lang="en-US" sz="1050" dirty="0"/>
              <a:t>: </a:t>
            </a:r>
            <a:r>
              <a:rPr lang="en-US" sz="1050" dirty="0" smtClean="0"/>
              <a:t>1,078.70 feet</a:t>
            </a:r>
          </a:p>
          <a:p>
            <a:r>
              <a:rPr lang="en-US" sz="1050" dirty="0" smtClean="0"/>
              <a:t>CY15 Decline: 8.8 feet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6113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3" y="282575"/>
            <a:ext cx="818799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235200" y="1761877"/>
            <a:ext cx="0" cy="204812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35200" y="1473116"/>
            <a:ext cx="1447800" cy="25391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Elev. Diff: +1.6 feet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682902" y="2209800"/>
            <a:ext cx="0" cy="199047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1894534"/>
            <a:ext cx="1447800" cy="25391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Elev. Diff: +2.6 feet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40102" y="2620754"/>
            <a:ext cx="0" cy="202744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2305488"/>
            <a:ext cx="1447800" cy="25391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Elev. Diff: +3.2 feet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066800"/>
            <a:ext cx="3352800" cy="415498"/>
          </a:xfrm>
          <a:prstGeom prst="rect">
            <a:avLst/>
          </a:prstGeom>
          <a:solidFill>
            <a:srgbClr val="3333CC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Oct Study: WY 15 Glen Canyon Release = 9.0 maf</a:t>
            </a:r>
          </a:p>
          <a:p>
            <a:r>
              <a:rPr lang="en-US" sz="1050" b="1" dirty="0" smtClean="0">
                <a:solidFill>
                  <a:schemeClr val="bg1"/>
                </a:solidFill>
              </a:rPr>
              <a:t>Nov Study: WY 15 Glen Canyon Release = 9.0 maf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410200" y="2963186"/>
            <a:ext cx="0" cy="202744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8098" y="2647920"/>
            <a:ext cx="1447800" cy="25391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Elev. Diff: +2.7 feet</a:t>
            </a:r>
          </a:p>
        </p:txBody>
      </p:sp>
    </p:spTree>
    <p:extLst>
      <p:ext uri="{BB962C8B-B14F-4D97-AF65-F5344CB8AC3E}">
        <p14:creationId xmlns:p14="http://schemas.microsoft.com/office/powerpoint/2010/main" val="80115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4" y="14728"/>
            <a:ext cx="8696325" cy="6858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Percent of Traces with Event or System Condition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Results from October 2014 CRSS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1,2,3</a:t>
            </a:r>
            <a:r>
              <a:rPr lang="en-US" sz="2000" b="1" dirty="0" smtClean="0">
                <a:solidFill>
                  <a:schemeClr val="bg1"/>
                </a:solidFill>
              </a:rPr>
              <a:t> (values in percent)</a:t>
            </a:r>
            <a:endParaRPr lang="en-US" sz="20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310286"/>
              </p:ext>
            </p:extLst>
          </p:nvPr>
        </p:nvGraphicFramePr>
        <p:xfrm>
          <a:off x="285751" y="723580"/>
          <a:ext cx="8572499" cy="5316229"/>
        </p:xfrm>
        <a:graphic>
          <a:graphicData uri="http://schemas.openxmlformats.org/drawingml/2006/table">
            <a:tbl>
              <a:tblPr/>
              <a:tblGrid>
                <a:gridCol w="857249"/>
                <a:gridCol w="4419600"/>
                <a:gridCol w="685800"/>
                <a:gridCol w="698733"/>
                <a:gridCol w="637039"/>
                <a:gridCol w="637039"/>
                <a:gridCol w="637039"/>
              </a:tblGrid>
              <a:tr h="2670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Event or System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</a:rPr>
                        <a:t> Condition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8216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Upper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Powell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Equalization Tier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&gt; 8.23 maf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100" b="0" i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= 8.23 </a:t>
                      </a:r>
                      <a:r>
                        <a:rPr kumimoji="0" lang="en-US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maf</a:t>
                      </a:r>
                      <a:endParaRPr kumimoji="0" lang="en-U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Upper Elevation Balancing Tier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&gt; 8.23 maf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n-US" sz="1100" b="0" i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= 8.23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100" b="0" i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&lt; 8.23 maf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Tier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Mid-Elevation Release – annual release = 8.23 maf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– annual release = 7.48 maf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 Elevation Balancing Tier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Lower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Mead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Condition – any amount  (Mead ≤ 1,075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1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≤ 1,075 and ≥ 1,050)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– 2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1,050 and ≥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3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Surplus Condition – any amount  (Mead ≥ 1,145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Surplus – Flood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49696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or ICS Surplus Condition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019800"/>
            <a:ext cx="861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1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Reservoir 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initial conditions based on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the most probable October 24-month Study projected levels for December 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31,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2014.</a:t>
            </a:r>
          </a:p>
          <a:p>
            <a:pPr fontAlgn="b"/>
            <a:r>
              <a:rPr lang="en-US" sz="1000" baseline="30000" dirty="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 Hydrologic inflow traces based on resampling of the observed 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natural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flow </a:t>
            </a:r>
          </a:p>
          <a:p>
            <a:pPr fontAlgn="b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record from 1906-2010.</a:t>
            </a:r>
          </a:p>
          <a:p>
            <a:pPr fontAlgn="b"/>
            <a:r>
              <a:rPr lang="en-US" sz="1000" baseline="30000" dirty="0" smtClean="0">
                <a:solidFill>
                  <a:srgbClr val="FFFFFF"/>
                </a:solidFill>
                <a:latin typeface="Arial"/>
              </a:rPr>
              <a:t>3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Percentages shown may not be representative of the full range of future </a:t>
            </a:r>
          </a:p>
          <a:p>
            <a:pPr fontAlgn="b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possibilities  that could occur with different modeling assumptions.</a:t>
            </a:r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88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smtClean="0">
                <a:solidFill>
                  <a:schemeClr val="bg1"/>
                </a:solidFill>
              </a:rPr>
              <a:t>Additional Operational Data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(provisional year-to-date values)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46373"/>
              </p:ext>
            </p:extLst>
          </p:nvPr>
        </p:nvGraphicFramePr>
        <p:xfrm>
          <a:off x="381000" y="1468120"/>
          <a:ext cx="8237285" cy="104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718"/>
                <a:gridCol w="2883218"/>
                <a:gridCol w="26613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Mexico Excess Flows (af)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Brock Reservoir Stored (af)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Senator Wash Stored (af)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31,376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130,340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86,570</a:t>
                      </a:r>
                      <a:endParaRPr lang="en-US" sz="1600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</a:t>
                      </a:r>
                      <a:r>
                        <a:rPr lang="en-US" sz="1400" baseline="0" dirty="0" smtClean="0"/>
                        <a:t> 11/18/14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 11/7/14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 11/7/14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K:\Downloads\B1878-300-31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10728"/>
            <a:ext cx="41251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Downloads\B1878-300-31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6" y="3210728"/>
            <a:ext cx="41216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261016" y="6044758"/>
            <a:ext cx="4191000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dirty="0" smtClean="0">
                <a:solidFill>
                  <a:srgbClr val="FFCCCC"/>
                </a:solidFill>
              </a:rPr>
              <a:t>Morelos Dam Pictured Above – April 2014</a:t>
            </a:r>
          </a:p>
          <a:p>
            <a:r>
              <a:rPr lang="en-US" sz="1200" dirty="0" smtClean="0">
                <a:solidFill>
                  <a:srgbClr val="FFCCCC"/>
                </a:solidFill>
              </a:rPr>
              <a:t>Alexander Stephens (USBR)</a:t>
            </a:r>
            <a:endParaRPr lang="en-US" sz="12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5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drinc.com/sites/all/files/content/projects/images/246-hoover-dam-bypass-427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75665"/>
            <a:ext cx="8724900" cy="58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772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8738" indent="-58738" algn="ctr"/>
            <a:r>
              <a:rPr lang="en-US" sz="3600" b="1" dirty="0">
                <a:solidFill>
                  <a:schemeClr val="bg1"/>
                </a:solidFill>
              </a:rPr>
              <a:t>Lower Colorado River</a:t>
            </a:r>
          </a:p>
          <a:p>
            <a:pPr marL="58738" indent="-58738" algn="ctr"/>
            <a:r>
              <a:rPr lang="en-US" sz="3600" b="1" dirty="0">
                <a:solidFill>
                  <a:schemeClr val="bg1"/>
                </a:solidFill>
              </a:rPr>
              <a:t>Operations </a:t>
            </a:r>
            <a:endParaRPr lang="en-US" sz="3200" b="1" dirty="0">
              <a:solidFill>
                <a:schemeClr val="bg1"/>
              </a:solidFill>
            </a:endParaRPr>
          </a:p>
          <a:p>
            <a:pPr marL="58738" indent="-58738"/>
            <a:endParaRPr lang="en-US" sz="3200" b="1" dirty="0">
              <a:solidFill>
                <a:schemeClr val="bg1"/>
              </a:solidFill>
            </a:endParaRPr>
          </a:p>
          <a:p>
            <a:pPr marL="58738" indent="-58738" algn="ctr"/>
            <a:r>
              <a:rPr lang="en-US" sz="2400" b="1" dirty="0">
                <a:solidFill>
                  <a:schemeClr val="bg1"/>
                </a:solidFill>
              </a:rPr>
              <a:t>For further information:  http://</a:t>
            </a:r>
            <a:r>
              <a:rPr lang="en-US" sz="2400" b="1" dirty="0" smtClean="0">
                <a:solidFill>
                  <a:schemeClr val="bg1"/>
                </a:solidFill>
              </a:rPr>
              <a:t>www.usbr.gov/lc/region</a:t>
            </a:r>
          </a:p>
          <a:p>
            <a:pPr marL="58738" indent="-58738" algn="ctr"/>
            <a:endParaRPr lang="en-US" sz="2400" b="1" dirty="0" smtClean="0">
              <a:solidFill>
                <a:schemeClr val="bg1"/>
              </a:solidFill>
            </a:endParaRPr>
          </a:p>
          <a:p>
            <a:pPr marL="58738" indent="-58738" algn="ctr"/>
            <a:r>
              <a:rPr lang="en-US" sz="2400" b="1" dirty="0" smtClean="0">
                <a:solidFill>
                  <a:schemeClr val="bg1"/>
                </a:solidFill>
              </a:rPr>
              <a:t>Email at:</a:t>
            </a:r>
          </a:p>
          <a:p>
            <a:pPr marL="58738" indent="-58738" algn="ctr"/>
            <a:r>
              <a:rPr lang="en-US" sz="2400" b="1" dirty="0" smtClean="0">
                <a:solidFill>
                  <a:schemeClr val="bg1"/>
                </a:solidFill>
              </a:rPr>
              <a:t>bcoowaterops@usbr.gov</a:t>
            </a:r>
            <a:endParaRPr lang="en-US" sz="2400" b="1" dirty="0">
              <a:solidFill>
                <a:schemeClr val="bg1"/>
              </a:solidFill>
            </a:endParaRPr>
          </a:p>
          <a:p>
            <a:pPr marL="58738" indent="-58738" algn="ctr"/>
            <a:endParaRPr lang="en-US" sz="2400" b="1" dirty="0"/>
          </a:p>
          <a:p>
            <a:pPr marL="58738" indent="-58738"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0473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</a:rPr>
              <a:t>Topics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1905000"/>
            <a:ext cx="68580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LC Current Conditions Update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 Operations Update</a:t>
            </a:r>
          </a:p>
          <a:p>
            <a:pPr marL="0" indent="0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924800" cy="1219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Colorado River Basin Storage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(as of November 18, 2014)</a:t>
            </a:r>
            <a:r>
              <a:rPr lang="en-US" sz="3200" b="1" dirty="0" smtClean="0">
                <a:solidFill>
                  <a:schemeClr val="bg1"/>
                </a:solidFill>
              </a:rPr>
              <a:t>			</a:t>
            </a:r>
          </a:p>
        </p:txBody>
      </p:sp>
      <p:graphicFrame>
        <p:nvGraphicFramePr>
          <p:cNvPr id="2334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98816"/>
              </p:ext>
            </p:extLst>
          </p:nvPr>
        </p:nvGraphicFramePr>
        <p:xfrm>
          <a:off x="685800" y="1752600"/>
          <a:ext cx="7683500" cy="40163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67000"/>
                <a:gridCol w="1371600"/>
                <a:gridCol w="1905000"/>
                <a:gridCol w="1739900"/>
              </a:tblGrid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Current Storage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Percent Full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Storage (maf)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Elevation (feet)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Lake Powell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3,602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Lake Mead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10.40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Lake Mohave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635</a:t>
                      </a: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Lake Havasu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446</a:t>
                      </a:r>
                    </a:p>
                  </a:txBody>
                  <a:tcPr anchor="ctr" horzOverflow="overflow"/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System Storage*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29.83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609600" y="5915055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*Total system storage was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29.50 maf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or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49%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this time last year</a:t>
            </a:r>
          </a:p>
        </p:txBody>
      </p:sp>
    </p:spTree>
    <p:extLst>
      <p:ext uri="{BB962C8B-B14F-4D97-AF65-F5344CB8AC3E}">
        <p14:creationId xmlns:p14="http://schemas.microsoft.com/office/powerpoint/2010/main" val="409829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Monsoonal Storm Results</a:t>
            </a:r>
            <a:endParaRPr lang="en-US" sz="5400" dirty="0"/>
          </a:p>
        </p:txBody>
      </p:sp>
      <p:pic>
        <p:nvPicPr>
          <p:cNvPr id="1026" name="Picture 2" descr="Arizona: June, 2014 Monthly Percent of Normal Precipitation Valid at 7/1/2014 1200 UTC - Created 7/3/14 23:56 U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7533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izona: July, 2014 Monthly Percent of Normal Precipitation Valid at 8/1/2014 1200 UTC - Created 8/3/14 23:57 U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82" y="762000"/>
            <a:ext cx="47533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izona: August, 2014 Monthly Percent of Normal Precipitation Valid at 9/1/2014 1200 UTC - Created 9/3/14 23:57 UT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7533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izona: September, 2014 Monthly Percent of Normal Precipitation Valid at 10/1/2014 1200 UTC - Created 10/3/14 23:57 UT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8" y="3505200"/>
            <a:ext cx="47533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38689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http://water.weather.gov/precip/</a:t>
            </a:r>
          </a:p>
        </p:txBody>
      </p:sp>
    </p:spTree>
    <p:extLst>
      <p:ext uri="{BB962C8B-B14F-4D97-AF65-F5344CB8AC3E}">
        <p14:creationId xmlns:p14="http://schemas.microsoft.com/office/powerpoint/2010/main" val="378277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Water Year 2014 Precipitation</a:t>
            </a:r>
            <a:endParaRPr lang="en-US" sz="5400" dirty="0"/>
          </a:p>
        </p:txBody>
      </p:sp>
      <p:pic>
        <p:nvPicPr>
          <p:cNvPr id="2050" name="Picture 2" descr="Arizona: 2014 Water Year, Percent of Normal Precipitation Valid at 10/1/2014 1200 UTC - Created 10/3/14 23:59 U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057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8689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http://water.weather.gov/precip/</a:t>
            </a:r>
          </a:p>
        </p:txBody>
      </p:sp>
    </p:spTree>
    <p:extLst>
      <p:ext uri="{BB962C8B-B14F-4D97-AF65-F5344CB8AC3E}">
        <p14:creationId xmlns:p14="http://schemas.microsoft.com/office/powerpoint/2010/main" val="96437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144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FFFF"/>
                </a:solidFill>
              </a:rPr>
              <a:t>Lower Basin Side Inflows – WY/CY </a:t>
            </a:r>
            <a:r>
              <a:rPr lang="en-US" sz="3200" b="1" dirty="0" smtClean="0">
                <a:solidFill>
                  <a:srgbClr val="FFFFFF"/>
                </a:solidFill>
              </a:rPr>
              <a:t>2014</a:t>
            </a:r>
            <a:r>
              <a:rPr lang="en-US" sz="3200" b="1" baseline="30000" dirty="0" smtClean="0">
                <a:solidFill>
                  <a:srgbClr val="FFFFFF"/>
                </a:solidFill>
              </a:rPr>
              <a:t>1,2</a:t>
            </a:r>
            <a:r>
              <a:rPr lang="en-US" sz="3200" b="1" dirty="0">
                <a:solidFill>
                  <a:srgbClr val="FFFFFF"/>
                </a:solidFill>
              </a:rPr>
              <a:t/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Intervening Flow from Glen Canyon to Hoover Dam</a:t>
            </a:r>
            <a:endParaRPr lang="en-US" sz="28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804158"/>
              </p:ext>
            </p:extLst>
          </p:nvPr>
        </p:nvGraphicFramePr>
        <p:xfrm>
          <a:off x="514350" y="1012825"/>
          <a:ext cx="7970758" cy="5071745"/>
        </p:xfrm>
        <a:graphic>
          <a:graphicData uri="http://schemas.openxmlformats.org/drawingml/2006/table">
            <a:tbl>
              <a:tblPr/>
              <a:tblGrid>
                <a:gridCol w="530670"/>
                <a:gridCol w="1252855"/>
                <a:gridCol w="1462833"/>
                <a:gridCol w="1600200"/>
                <a:gridCol w="1489393"/>
                <a:gridCol w="1634807"/>
              </a:tblGrid>
              <a:tr h="663575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 in WY/CY 2014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5-Year Average Intervening Flow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(KAF)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Observed Intervening Flow (KAF)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Observed</a:t>
                      </a:r>
                    </a:p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Intervening Flow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(% of Average)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Difference From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5-Year Average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1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HISTORICAL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January 2014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February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March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April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May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June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August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September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174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 2014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 2014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99" name="Rectangle 2"/>
          <p:cNvSpPr>
            <a:spLocks noChangeArrowheads="1"/>
          </p:cNvSpPr>
          <p:nvPr/>
        </p:nvSpPr>
        <p:spPr bwMode="auto">
          <a:xfrm>
            <a:off x="533400" y="6172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 Values were computed with the LC’s gain-loss model for the </a:t>
            </a:r>
            <a:r>
              <a:rPr lang="en-US" sz="1100" dirty="0" smtClean="0">
                <a:solidFill>
                  <a:srgbClr val="FFFFFF"/>
                </a:solidFill>
              </a:rPr>
              <a:t>most recent </a:t>
            </a:r>
            <a:r>
              <a:rPr lang="en-US" sz="1100" dirty="0">
                <a:solidFill>
                  <a:srgbClr val="FFFFFF"/>
                </a:solidFill>
              </a:rPr>
              <a:t>24-month study.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 smtClean="0">
                <a:solidFill>
                  <a:srgbClr val="FFFFFF"/>
                </a:solidFill>
              </a:rPr>
              <a:t>2  </a:t>
            </a:r>
            <a:r>
              <a:rPr lang="en-US" sz="1100" dirty="0" err="1" smtClean="0">
                <a:solidFill>
                  <a:srgbClr val="FFFFFF"/>
                </a:solidFill>
              </a:rPr>
              <a:t>Percents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>
                <a:solidFill>
                  <a:srgbClr val="FFFFFF"/>
                </a:solidFill>
              </a:rPr>
              <a:t>of average are based on the 5-year mean from 2009-2013.</a:t>
            </a:r>
          </a:p>
        </p:txBody>
      </p:sp>
    </p:spTree>
    <p:extLst>
      <p:ext uri="{BB962C8B-B14F-4D97-AF65-F5344CB8AC3E}">
        <p14:creationId xmlns:p14="http://schemas.microsoft.com/office/powerpoint/2010/main" val="361392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rib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49" y="872359"/>
            <a:ext cx="857970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04800" y="138168"/>
            <a:ext cx="85797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Lake Mead Intervening Flow </a:t>
            </a:r>
            <a:r>
              <a:rPr lang="en-US" b="1" dirty="0" smtClean="0">
                <a:solidFill>
                  <a:srgbClr val="FFFFFF"/>
                </a:solidFill>
              </a:rPr>
              <a:t>Forecast – November 2014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Based on CBRFC Forecast dated  November 17, 2014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377950" y="38862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3399"/>
                </a:solidFill>
              </a:rPr>
              <a:t>Lake Mead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6648450" y="2627872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3399"/>
                </a:solidFill>
              </a:rPr>
              <a:t>Lake Powell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2135407" y="3040093"/>
            <a:ext cx="2351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Virgin River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8.0 KAF (</a:t>
            </a:r>
            <a:r>
              <a:rPr lang="en-US" sz="1800" dirty="0" smtClean="0">
                <a:solidFill>
                  <a:srgbClr val="FF0000"/>
                </a:solidFill>
              </a:rPr>
              <a:t>66%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/ </a:t>
            </a:r>
            <a:r>
              <a:rPr lang="en-US" sz="1800" dirty="0" smtClean="0">
                <a:solidFill>
                  <a:srgbClr val="3366CC"/>
                </a:solidFill>
              </a:rPr>
              <a:t>68%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6172200" y="4391025"/>
            <a:ext cx="2753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Little Colorado </a:t>
            </a:r>
            <a:r>
              <a:rPr lang="en-US" sz="1800" dirty="0" smtClean="0">
                <a:solidFill>
                  <a:srgbClr val="000000"/>
                </a:solidFill>
              </a:rPr>
              <a:t>River 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0.5 KAF (</a:t>
            </a:r>
            <a:r>
              <a:rPr lang="en-US" sz="1800" dirty="0" smtClean="0">
                <a:solidFill>
                  <a:srgbClr val="FF0000"/>
                </a:solidFill>
              </a:rPr>
              <a:t>13%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/ </a:t>
            </a:r>
            <a:r>
              <a:rPr lang="en-US" sz="1800" dirty="0" smtClean="0">
                <a:solidFill>
                  <a:srgbClr val="3366CC"/>
                </a:solidFill>
              </a:rPr>
              <a:t>130%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5663709" y="3125569"/>
            <a:ext cx="25741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</a:rPr>
              <a:t>Paria</a:t>
            </a:r>
            <a:r>
              <a:rPr lang="en-US" sz="1800" dirty="0">
                <a:solidFill>
                  <a:srgbClr val="000000"/>
                </a:solidFill>
              </a:rPr>
              <a:t> River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1.5 KAF (</a:t>
            </a:r>
            <a:r>
              <a:rPr lang="en-US" sz="1800" dirty="0" smtClean="0">
                <a:solidFill>
                  <a:srgbClr val="FF0000"/>
                </a:solidFill>
              </a:rPr>
              <a:t>110%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/ </a:t>
            </a:r>
            <a:r>
              <a:rPr lang="en-US" sz="1800" dirty="0" smtClean="0">
                <a:solidFill>
                  <a:srgbClr val="3366CC"/>
                </a:solidFill>
              </a:rPr>
              <a:t>117%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304800" y="9906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333399"/>
                </a:solidFill>
              </a:rPr>
              <a:t>Total </a:t>
            </a:r>
            <a:r>
              <a:rPr lang="en-US" sz="1800" b="1" dirty="0" smtClean="0">
                <a:solidFill>
                  <a:srgbClr val="333399"/>
                </a:solidFill>
              </a:rPr>
              <a:t>Intervening </a:t>
            </a:r>
            <a:r>
              <a:rPr lang="en-US" sz="1800" b="1" dirty="0">
                <a:solidFill>
                  <a:srgbClr val="333399"/>
                </a:solidFill>
              </a:rPr>
              <a:t>Flow:  </a:t>
            </a:r>
            <a:r>
              <a:rPr lang="en-US" sz="1800" b="1" dirty="0" smtClean="0">
                <a:solidFill>
                  <a:srgbClr val="333399"/>
                </a:solidFill>
              </a:rPr>
              <a:t>45 </a:t>
            </a:r>
            <a:r>
              <a:rPr lang="en-US" sz="1800" b="1" dirty="0">
                <a:solidFill>
                  <a:srgbClr val="333399"/>
                </a:solidFill>
              </a:rPr>
              <a:t>KAF </a:t>
            </a:r>
            <a:r>
              <a:rPr lang="en-US" sz="1800" b="1" dirty="0" smtClean="0">
                <a:solidFill>
                  <a:srgbClr val="333399"/>
                </a:solidFill>
              </a:rPr>
              <a:t>(79% </a:t>
            </a:r>
            <a:r>
              <a:rPr lang="en-US" sz="1800" b="1" dirty="0">
                <a:solidFill>
                  <a:srgbClr val="333399"/>
                </a:solidFill>
              </a:rPr>
              <a:t>of </a:t>
            </a:r>
            <a:r>
              <a:rPr lang="en-US" sz="1800" b="1" dirty="0" smtClean="0">
                <a:solidFill>
                  <a:srgbClr val="333399"/>
                </a:solidFill>
              </a:rPr>
              <a:t>average from 1981-2010) </a:t>
            </a:r>
            <a:endParaRPr lang="en-US" sz="1800" b="1" dirty="0">
              <a:solidFill>
                <a:srgbClr val="333399"/>
              </a:solidFill>
            </a:endParaRPr>
          </a:p>
          <a:p>
            <a:r>
              <a:rPr lang="en-US" sz="1800" b="1" dirty="0">
                <a:solidFill>
                  <a:srgbClr val="333399"/>
                </a:solidFill>
              </a:rPr>
              <a:t>24-Month </a:t>
            </a:r>
            <a:r>
              <a:rPr lang="en-US" sz="1800" b="1" dirty="0" smtClean="0">
                <a:solidFill>
                  <a:srgbClr val="333399"/>
                </a:solidFill>
              </a:rPr>
              <a:t>Study Intervening Flow</a:t>
            </a:r>
            <a:r>
              <a:rPr lang="en-US" sz="1800" b="1" baseline="30000" dirty="0" smtClean="0">
                <a:solidFill>
                  <a:srgbClr val="333399"/>
                </a:solidFill>
              </a:rPr>
              <a:t>1</a:t>
            </a:r>
            <a:r>
              <a:rPr lang="en-US" sz="1800" b="1" dirty="0" smtClean="0">
                <a:solidFill>
                  <a:srgbClr val="333399"/>
                </a:solidFill>
              </a:rPr>
              <a:t>:  52 KAF</a:t>
            </a:r>
            <a:endParaRPr lang="en-US" sz="1800" b="1" dirty="0">
              <a:solidFill>
                <a:srgbClr val="333399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9075" y="6276975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1200" baseline="30000" dirty="0" smtClean="0">
                <a:solidFill>
                  <a:srgbClr val="FFFFFF"/>
                </a:solidFill>
              </a:rPr>
              <a:t>1 </a:t>
            </a:r>
            <a:r>
              <a:rPr lang="en-US" sz="1200" dirty="0" smtClean="0">
                <a:solidFill>
                  <a:srgbClr val="FFFFFF"/>
                </a:solidFill>
              </a:rPr>
              <a:t>This value is based on the 5-year average from 2009-2013. 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FFFFFF"/>
                </a:solidFill>
              </a:rPr>
              <a:t>The 24-month study uses a 5-year average to model intervening flows between Glen Canyon Dam and Lake Mead.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257800" y="5772090"/>
            <a:ext cx="3508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% </a:t>
            </a:r>
            <a:r>
              <a:rPr lang="en-US" sz="2000" dirty="0">
                <a:solidFill>
                  <a:srgbClr val="FF0000"/>
                </a:solidFill>
              </a:rPr>
              <a:t>of Average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3366CC"/>
                </a:solidFill>
              </a:rPr>
              <a:t>% of Median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96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2" y="282575"/>
            <a:ext cx="7809197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62484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</a:rPr>
              <a:t>LC’s intervening flow values </a:t>
            </a:r>
            <a:r>
              <a:rPr lang="en-US" sz="1100" dirty="0">
                <a:solidFill>
                  <a:srgbClr val="FFFFFF"/>
                </a:solidFill>
              </a:rPr>
              <a:t>were computed with </a:t>
            </a:r>
            <a:r>
              <a:rPr lang="en-US" sz="1100" dirty="0" smtClean="0">
                <a:solidFill>
                  <a:srgbClr val="FFFFFF"/>
                </a:solidFill>
              </a:rPr>
              <a:t>the gain-loss </a:t>
            </a:r>
            <a:r>
              <a:rPr lang="en-US" sz="1100" dirty="0">
                <a:solidFill>
                  <a:srgbClr val="FFFFFF"/>
                </a:solidFill>
              </a:rPr>
              <a:t>model for the </a:t>
            </a:r>
            <a:r>
              <a:rPr lang="en-US" sz="1100" dirty="0" smtClean="0">
                <a:solidFill>
                  <a:srgbClr val="FFFFFF"/>
                </a:solidFill>
              </a:rPr>
              <a:t>most recent </a:t>
            </a:r>
            <a:r>
              <a:rPr lang="en-US" sz="1100" dirty="0">
                <a:solidFill>
                  <a:srgbClr val="FFFFFF"/>
                </a:solidFill>
              </a:rPr>
              <a:t>24-month study</a:t>
            </a:r>
            <a:r>
              <a:rPr lang="en-US" sz="1100" dirty="0" smtClean="0">
                <a:solidFill>
                  <a:srgbClr val="FFFFFF"/>
                </a:solidFill>
              </a:rPr>
              <a:t>.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FFFFFF"/>
                </a:solidFill>
              </a:rPr>
              <a:t>Lower Basin Side Inflows Comparison</a:t>
            </a:r>
          </a:p>
          <a:p>
            <a:r>
              <a:rPr lang="en-US" sz="2000" b="1" dirty="0" smtClean="0">
                <a:solidFill>
                  <a:srgbClr val="FFFFFF"/>
                </a:solidFill>
              </a:rPr>
              <a:t>WY 2008 – WY 2014</a:t>
            </a:r>
            <a:r>
              <a:rPr lang="en-US" sz="2800" b="1" dirty="0" smtClean="0">
                <a:solidFill>
                  <a:srgbClr val="FFFFFF"/>
                </a:solidFill>
              </a:rPr>
              <a:t/>
            </a:r>
            <a:br>
              <a:rPr lang="en-US" sz="2800" b="1" dirty="0" smtClean="0">
                <a:solidFill>
                  <a:srgbClr val="FFFFFF"/>
                </a:solidFill>
              </a:rPr>
            </a:br>
            <a:endParaRPr lang="en-US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292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</a:rPr>
              <a:t>LC’s intervening flow values </a:t>
            </a:r>
            <a:r>
              <a:rPr lang="en-US" sz="1100" dirty="0">
                <a:solidFill>
                  <a:srgbClr val="FFFFFF"/>
                </a:solidFill>
              </a:rPr>
              <a:t>were computed with </a:t>
            </a:r>
            <a:r>
              <a:rPr lang="en-US" sz="1100" dirty="0" smtClean="0">
                <a:solidFill>
                  <a:srgbClr val="FFFFFF"/>
                </a:solidFill>
              </a:rPr>
              <a:t>the gain-loss </a:t>
            </a:r>
            <a:r>
              <a:rPr lang="en-US" sz="1100" dirty="0">
                <a:solidFill>
                  <a:srgbClr val="FFFFFF"/>
                </a:solidFill>
              </a:rPr>
              <a:t>model for the </a:t>
            </a:r>
            <a:r>
              <a:rPr lang="en-US" sz="1100" dirty="0" smtClean="0">
                <a:solidFill>
                  <a:srgbClr val="FFFFFF"/>
                </a:solidFill>
              </a:rPr>
              <a:t>most recent </a:t>
            </a:r>
            <a:r>
              <a:rPr lang="en-US" sz="1100" dirty="0">
                <a:solidFill>
                  <a:srgbClr val="FFFFFF"/>
                </a:solidFill>
              </a:rPr>
              <a:t>24-month study</a:t>
            </a:r>
            <a:r>
              <a:rPr lang="en-US" sz="1100" dirty="0" smtClean="0">
                <a:solidFill>
                  <a:srgbClr val="FFFFFF"/>
                </a:solidFill>
              </a:rPr>
              <a:t>.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0" y="914400"/>
            <a:ext cx="3978214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914400"/>
            <a:ext cx="397764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0" y="3650974"/>
            <a:ext cx="3976493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3650974"/>
            <a:ext cx="3976493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1610" y="3162300"/>
            <a:ext cx="113040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800" b="1" dirty="0" smtClean="0"/>
              <a:t>Pearson R: 0.811</a:t>
            </a:r>
            <a:endParaRPr lang="en-US" sz="800" b="1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824536" y="5921734"/>
            <a:ext cx="113040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800" b="1" dirty="0" smtClean="0"/>
              <a:t>Pearson R: 0.907</a:t>
            </a:r>
            <a:endParaRPr lang="en-US" sz="800" b="1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831826" y="3162300"/>
            <a:ext cx="113040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800" b="1" dirty="0" smtClean="0"/>
              <a:t>Pearson R: 0.801</a:t>
            </a:r>
            <a:endParaRPr lang="en-US" sz="800" b="1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1609" y="5921734"/>
            <a:ext cx="113040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800" b="1" dirty="0" smtClean="0"/>
              <a:t>Pearson R: -0.748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85580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52550</TotalTime>
  <Words>1447</Words>
  <Application>Microsoft Macintosh PowerPoint</Application>
  <PresentationFormat>On-screen Show (4:3)</PresentationFormat>
  <Paragraphs>449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 Colorado River Basin Storage   (as of November 18, 2014)   </vt:lpstr>
      <vt:lpstr>Monsoonal Storm Results</vt:lpstr>
      <vt:lpstr>Water Year 2014 Precipitation</vt:lpstr>
      <vt:lpstr>Lower Basin Side Inflows – WY/CY 20141,2 Intervening Flow from Glen Canyon to Hoover 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of Traces with Event or System Condition  Results from October 2014 CRSS1,2,3 (values in percent)</vt:lpstr>
      <vt:lpstr>PowerPoint Presentation</vt:lpstr>
      <vt:lpstr>PowerPoint Presentation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Michelle Stokes</cp:lastModifiedBy>
  <cp:revision>2469</cp:revision>
  <cp:lastPrinted>2014-03-27T15:31:12Z</cp:lastPrinted>
  <dcterms:created xsi:type="dcterms:W3CDTF">2004-03-19T17:04:19Z</dcterms:created>
  <dcterms:modified xsi:type="dcterms:W3CDTF">2014-11-21T17:00:07Z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roval  Status">
    <vt:lpwstr>Approved</vt:lpwstr>
  </property>
  <property fmtid="{D5CDD505-2E9C-101B-9397-08002B2CF9AE}" pid="3" name="ContentType">
    <vt:lpwstr>Document</vt:lpwstr>
  </property>
  <property fmtid="{D5CDD505-2E9C-101B-9397-08002B2CF9AE}" pid="4" name="Distributed">
    <vt:lpwstr>0</vt:lpwstr>
  </property>
  <property fmtid="{D5CDD505-2E9C-101B-9397-08002B2CF9AE}" pid="5" name="N Drive">
    <vt:lpwstr>0</vt:lpwstr>
  </property>
</Properties>
</file>