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58" r:id="rId3"/>
    <p:sldId id="261" r:id="rId4"/>
    <p:sldId id="259" r:id="rId5"/>
    <p:sldId id="270" r:id="rId6"/>
    <p:sldId id="262" r:id="rId7"/>
    <p:sldId id="267" r:id="rId8"/>
    <p:sldId id="265" r:id="rId9"/>
    <p:sldId id="268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April</a:t>
            </a:r>
            <a:r>
              <a:rPr lang="en-US" baseline="0" dirty="0" smtClean="0"/>
              <a:t> %Average</a:t>
            </a:r>
          </a:p>
          <a:p>
            <a:pPr>
              <a:defRPr/>
            </a:pPr>
            <a:r>
              <a:rPr lang="en-US" baseline="0" dirty="0" smtClean="0"/>
              <a:t>Unregulated Flows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Lake Powell</c:v>
                </c:pt>
                <c:pt idx="1">
                  <c:v>Navajo</c:v>
                </c:pt>
                <c:pt idx="2">
                  <c:v>McPhee</c:v>
                </c:pt>
                <c:pt idx="3">
                  <c:v>Blue Mesa</c:v>
                </c:pt>
                <c:pt idx="4">
                  <c:v>Colorado - Cameo</c:v>
                </c:pt>
                <c:pt idx="5">
                  <c:v>Yampa - Deerlodge</c:v>
                </c:pt>
                <c:pt idx="6">
                  <c:v>Flaming Gorge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91.0</c:v>
                </c:pt>
                <c:pt idx="1">
                  <c:v>72.0</c:v>
                </c:pt>
                <c:pt idx="2">
                  <c:v>60.0</c:v>
                </c:pt>
                <c:pt idx="3">
                  <c:v>168.0</c:v>
                </c:pt>
                <c:pt idx="4">
                  <c:v>157.0</c:v>
                </c:pt>
                <c:pt idx="5">
                  <c:v>118.0</c:v>
                </c:pt>
                <c:pt idx="6">
                  <c:v>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979704"/>
        <c:axId val="2141036568"/>
      </c:barChart>
      <c:catAx>
        <c:axId val="2140979704"/>
        <c:scaling>
          <c:orientation val="minMax"/>
        </c:scaling>
        <c:delete val="0"/>
        <c:axPos val="l"/>
        <c:majorTickMark val="out"/>
        <c:minorTickMark val="none"/>
        <c:tickLblPos val="nextTo"/>
        <c:crossAx val="2141036568"/>
        <c:crosses val="autoZero"/>
        <c:auto val="1"/>
        <c:lblAlgn val="ctr"/>
        <c:lblOffset val="100"/>
        <c:noMultiLvlLbl val="0"/>
      </c:catAx>
      <c:valAx>
        <c:axId val="2141036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40979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F3CF-0759-E346-816B-0FEF3C5BD048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DFCB-C094-8441-9118-7C159DA2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DFCB-C094-8441-9118-7C159DA2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89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9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7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1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95D13-A906-439B-9D32-5CA6AA019D12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4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Water Year </a:t>
            </a:r>
            <a:r>
              <a:rPr lang="en-US" dirty="0" smtClean="0">
                <a:solidFill>
                  <a:schemeClr val="tx2"/>
                </a:solidFill>
              </a:rPr>
              <a:t>2014: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Colorado River Basin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Conditions Review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CRFS </a:t>
            </a:r>
          </a:p>
          <a:p>
            <a:r>
              <a:rPr lang="en-US" dirty="0">
                <a:solidFill>
                  <a:schemeClr val="tx2"/>
                </a:solidFill>
              </a:rPr>
              <a:t>November </a:t>
            </a:r>
            <a:r>
              <a:rPr lang="en-US" dirty="0" smtClean="0">
                <a:solidFill>
                  <a:schemeClr val="tx2"/>
                </a:solidFill>
              </a:rPr>
              <a:t>20, 2014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0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MAY-JUL PRECIPITATION</a:t>
            </a:r>
            <a:endParaRPr lang="en-US" dirty="0"/>
          </a:p>
        </p:txBody>
      </p:sp>
      <p:pic>
        <p:nvPicPr>
          <p:cNvPr id="5" name="Picture 4" descr="cbrfcM201405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1" y="1153489"/>
            <a:ext cx="2865914" cy="3322799"/>
          </a:xfrm>
          <a:prstGeom prst="rect">
            <a:avLst/>
          </a:prstGeom>
        </p:spPr>
      </p:pic>
      <p:pic>
        <p:nvPicPr>
          <p:cNvPr id="6" name="Picture 5" descr="cbrfcM201406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2" y="2142888"/>
            <a:ext cx="2880836" cy="334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210" y="3352800"/>
            <a:ext cx="28917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0095"/>
            <a:ext cx="8229600" cy="536039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/>
              <a:t>Very wet September boosted soil moisture conditions.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November 1 modeled soil moisture in some areas of the Colorado and Gunnison River headwaters were near to above the maximum values from the calibration period (1981-2010).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February precipitation was a big game changer in much of the basin, with widespread 150+ % average.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The Upper Green especially benefitted with ~300%.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The San Juan, unfortunately, missed out.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Big April flow volumes in the Yampa, Upper Colorado, and Gunnison basins during a dry, cool month seemed to confirm the modeled wet fall soil moisture conditions.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April-June was very dry throughout most of the basin.</a:t>
            </a:r>
          </a:p>
          <a:p>
            <a:pPr lvl="1">
              <a:lnSpc>
                <a:spcPct val="170000"/>
              </a:lnSpc>
            </a:pPr>
            <a:r>
              <a:rPr lang="en-US" sz="1400" dirty="0" smtClean="0"/>
              <a:t>Except May had near to much above much average precipitation in western Colorado.</a:t>
            </a:r>
          </a:p>
          <a:p>
            <a:pPr>
              <a:lnSpc>
                <a:spcPct val="170000"/>
              </a:lnSpc>
            </a:pPr>
            <a:endParaRPr lang="en-US" sz="1600" dirty="0" smtClean="0"/>
          </a:p>
          <a:p>
            <a:pPr lvl="1">
              <a:lnSpc>
                <a:spcPct val="17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881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brfc.noaa.gov/product/mapsum/map/cbrfcM2013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30" y="1295400"/>
            <a:ext cx="2300288" cy="2667000"/>
          </a:xfrm>
          <a:prstGeom prst="rect">
            <a:avLst/>
          </a:prstGeom>
          <a:noFill/>
        </p:spPr>
      </p:pic>
      <p:pic>
        <p:nvPicPr>
          <p:cNvPr id="9220" name="Picture 4" descr="http://www.cbrfc.noaa.gov/product/mapsum/map/cbrfcM2013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42" y="4038600"/>
            <a:ext cx="2300288" cy="2667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627245" y="1298128"/>
            <a:ext cx="4041775" cy="4922043"/>
            <a:chOff x="2438400" y="1707357"/>
            <a:chExt cx="4041775" cy="4922043"/>
          </a:xfrm>
        </p:grpSpPr>
        <p:pic>
          <p:nvPicPr>
            <p:cNvPr id="6" name="Content Placeholder 17" descr="soil_moisture_11-1-2013.png"/>
            <p:cNvPicPr>
              <a:picLocks/>
            </p:cNvPicPr>
            <p:nvPr/>
          </p:nvPicPr>
          <p:blipFill>
            <a:blip r:embed="rId5" cstate="print"/>
            <a:srcRect r="16144" b="17086"/>
            <a:stretch>
              <a:fillRect/>
            </a:stretch>
          </p:blipFill>
          <p:spPr>
            <a:xfrm>
              <a:off x="2438400" y="2404872"/>
              <a:ext cx="4005072" cy="4224528"/>
            </a:xfrm>
            <a:prstGeom prst="rect">
              <a:avLst/>
            </a:prstGeom>
          </p:spPr>
        </p:pic>
        <p:sp>
          <p:nvSpPr>
            <p:cNvPr id="7" name="Text Placeholder 12"/>
            <p:cNvSpPr txBox="1">
              <a:spLocks/>
            </p:cNvSpPr>
            <p:nvPr/>
          </p:nvSpPr>
          <p:spPr>
            <a:xfrm>
              <a:off x="2438400" y="1707357"/>
              <a:ext cx="4041775" cy="654843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n-cs"/>
                </a:rPr>
                <a:t>CBRFC Model Soil Moisture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n-cs"/>
                </a:rPr>
                <a:t>November 1, 2013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rcRect l="1605" t="83333" r="81619" b="3114"/>
            <a:stretch>
              <a:fillRect/>
            </a:stretch>
          </p:blipFill>
          <p:spPr bwMode="auto">
            <a:xfrm>
              <a:off x="2440251" y="5715000"/>
              <a:ext cx="1217349" cy="908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84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SEP-DEC PRECIPITATION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47764" y="1397000"/>
            <a:ext cx="2278380" cy="2641600"/>
          </a:xfrm>
          <a:prstGeom prst="rect">
            <a:avLst/>
          </a:prstGeom>
        </p:spPr>
      </p:pic>
      <p:pic>
        <p:nvPicPr>
          <p:cNvPr id="12" name="Picture 2" descr="http://www.cbrfc.noaa.gov/product/mapsum/map/cbrfcM2013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7764" y="4038600"/>
            <a:ext cx="2300288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76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6996"/>
            <a:ext cx="4164395" cy="4828284"/>
          </a:xfrm>
          <a:prstGeom prst="rect">
            <a:avLst/>
          </a:prstGeom>
        </p:spPr>
      </p:pic>
      <p:pic>
        <p:nvPicPr>
          <p:cNvPr id="6" name="Picture 5" descr="nrcs_swe_jan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9489" r="10883" b="85260"/>
          <a:stretch/>
        </p:blipFill>
        <p:spPr>
          <a:xfrm>
            <a:off x="4549698" y="1317475"/>
            <a:ext cx="4313554" cy="360090"/>
          </a:xfrm>
          <a:prstGeom prst="rect">
            <a:avLst/>
          </a:prstGeom>
        </p:spPr>
      </p:pic>
      <p:pic>
        <p:nvPicPr>
          <p:cNvPr id="5" name="Picture 4" descr="nrcs_swe_jan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39334" r="18890" b="14444"/>
          <a:stretch/>
        </p:blipFill>
        <p:spPr>
          <a:xfrm>
            <a:off x="5614966" y="1499127"/>
            <a:ext cx="3445071" cy="5258616"/>
          </a:xfrm>
          <a:prstGeom prst="rect">
            <a:avLst/>
          </a:prstGeom>
        </p:spPr>
      </p:pic>
      <p:pic>
        <p:nvPicPr>
          <p:cNvPr id="7" name="Picture 6" descr="nrcs_swe_jan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48285" r="75818" b="8628"/>
          <a:stretch/>
        </p:blipFill>
        <p:spPr>
          <a:xfrm>
            <a:off x="4633877" y="1677565"/>
            <a:ext cx="981089" cy="38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801629" y="2017276"/>
            <a:ext cx="3804804" cy="3693030"/>
            <a:chOff x="5905501" y="304800"/>
            <a:chExt cx="2928319" cy="2667000"/>
          </a:xfrm>
        </p:grpSpPr>
        <p:pic>
          <p:nvPicPr>
            <p:cNvPr id="17414" name="Picture 6" descr="http://www.cbrfc.noaa.gov/product/mapsum/map/cbrfcM2014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5501" y="304800"/>
              <a:ext cx="2300288" cy="2667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868814" y="304800"/>
              <a:ext cx="965006" cy="24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250%-350%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5" idx="1"/>
            </p:cNvCxnSpPr>
            <p:nvPr/>
          </p:nvCxnSpPr>
          <p:spPr>
            <a:xfrm flipH="1">
              <a:off x="7391401" y="427047"/>
              <a:ext cx="477413" cy="118022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806722" y="731847"/>
              <a:ext cx="943481" cy="24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150%-200%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 flipH="1">
              <a:off x="8014209" y="976341"/>
              <a:ext cx="264254" cy="127006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944590" y="976341"/>
              <a:ext cx="333873" cy="555428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5156" y="1295399"/>
            <a:ext cx="3234320" cy="3018567"/>
            <a:chOff x="3009901" y="304800"/>
            <a:chExt cx="3036149" cy="2667000"/>
          </a:xfrm>
        </p:grpSpPr>
        <p:pic>
          <p:nvPicPr>
            <p:cNvPr id="17412" name="Picture 4" descr="http://www.cbrfc.noaa.gov/product/mapsum/map/cbrfcM2014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9901" y="304800"/>
              <a:ext cx="2300288" cy="2667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908286" y="554911"/>
              <a:ext cx="1137764" cy="299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150%-200%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5105400" y="854034"/>
              <a:ext cx="371768" cy="238129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JAN-MAR PRECIPITATION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46880" y="3123035"/>
            <a:ext cx="3024157" cy="3477602"/>
            <a:chOff x="6046880" y="3123035"/>
            <a:chExt cx="3024157" cy="3477602"/>
          </a:xfrm>
        </p:grpSpPr>
        <p:pic>
          <p:nvPicPr>
            <p:cNvPr id="16" name="Picture 15" descr="cbrfcM201403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880" y="3516250"/>
              <a:ext cx="2660284" cy="308438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35254" y="3123035"/>
              <a:ext cx="727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140%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773419" y="3490795"/>
              <a:ext cx="381402" cy="298358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343291" y="3716278"/>
              <a:ext cx="727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120%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8343291" y="4084038"/>
              <a:ext cx="119567" cy="298358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0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r5s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756" y="1390651"/>
            <a:ext cx="4898244" cy="5391149"/>
          </a:xfrm>
          <a:prstGeom prst="rect">
            <a:avLst/>
          </a:prstGeom>
        </p:spPr>
      </p:pic>
      <p:pic>
        <p:nvPicPr>
          <p:cNvPr id="9" name="Picture 8" descr="swefe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69" y="1466851"/>
            <a:ext cx="4972969" cy="53149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91000" y="1371600"/>
            <a:ext cx="0" cy="518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sweleg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89814"/>
            <a:ext cx="1195109" cy="21157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90600" y="11632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5</a:t>
            </a:r>
            <a:r>
              <a:rPr lang="en-US" baseline="30000" dirty="0" smtClean="0"/>
              <a:t>th</a:t>
            </a:r>
            <a:r>
              <a:rPr lang="en-US" dirty="0" smtClean="0"/>
              <a:t> Snow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0990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 Snow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SWE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1538"/>
            <a:ext cx="4206240" cy="4876800"/>
          </a:xfrm>
          <a:prstGeom prst="rect">
            <a:avLst/>
          </a:prstGeom>
        </p:spPr>
      </p:pic>
      <p:pic>
        <p:nvPicPr>
          <p:cNvPr id="5" name="Picture 4" descr="nrcs_swe_apr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8877" r="15330" b="85260"/>
          <a:stretch/>
        </p:blipFill>
        <p:spPr>
          <a:xfrm>
            <a:off x="5001213" y="1184251"/>
            <a:ext cx="3898772" cy="402074"/>
          </a:xfrm>
          <a:prstGeom prst="rect">
            <a:avLst/>
          </a:prstGeom>
        </p:spPr>
      </p:pic>
      <p:pic>
        <p:nvPicPr>
          <p:cNvPr id="4" name="Picture 3" descr="nrcs_swe_apr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t="39457" r="17719" b="13372"/>
          <a:stretch/>
        </p:blipFill>
        <p:spPr>
          <a:xfrm>
            <a:off x="5835368" y="1418604"/>
            <a:ext cx="3202176" cy="5355425"/>
          </a:xfrm>
          <a:prstGeom prst="rect">
            <a:avLst/>
          </a:prstGeom>
        </p:spPr>
      </p:pic>
      <p:pic>
        <p:nvPicPr>
          <p:cNvPr id="6" name="Picture 5" descr="nrcs_swe_jan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48285" r="75818" b="8628"/>
          <a:stretch/>
        </p:blipFill>
        <p:spPr>
          <a:xfrm>
            <a:off x="4922717" y="1824513"/>
            <a:ext cx="981089" cy="38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APRIL PRECIPITATION AND TEMPERATURE</a:t>
            </a:r>
            <a:endParaRPr lang="en-US" dirty="0"/>
          </a:p>
        </p:txBody>
      </p:sp>
      <p:pic>
        <p:nvPicPr>
          <p:cNvPr id="3" name="Picture 2" descr="cbrfcM201404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" y="1429142"/>
            <a:ext cx="4081495" cy="4732168"/>
          </a:xfrm>
          <a:prstGeom prst="rect">
            <a:avLst/>
          </a:prstGeom>
        </p:spPr>
      </p:pic>
      <p:pic>
        <p:nvPicPr>
          <p:cNvPr id="4" name="Picture 3" descr="cbrfcM201404te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23"/>
          <a:stretch/>
        </p:blipFill>
        <p:spPr>
          <a:xfrm>
            <a:off x="4746657" y="716036"/>
            <a:ext cx="4118610" cy="3212611"/>
          </a:xfrm>
          <a:prstGeom prst="rect">
            <a:avLst/>
          </a:prstGeom>
        </p:spPr>
      </p:pic>
      <p:pic>
        <p:nvPicPr>
          <p:cNvPr id="5" name="Picture 4" descr="cbrfcM201404temp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9"/>
          <a:stretch/>
        </p:blipFill>
        <p:spPr>
          <a:xfrm>
            <a:off x="4746657" y="3848613"/>
            <a:ext cx="4118610" cy="30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29" t="30980" r="62749" b="27472"/>
          <a:stretch/>
        </p:blipFill>
        <p:spPr>
          <a:xfrm>
            <a:off x="230910" y="1826349"/>
            <a:ext cx="2813527" cy="379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1277" r="84887"/>
          <a:stretch/>
        </p:blipFill>
        <p:spPr>
          <a:xfrm>
            <a:off x="136537" y="5316866"/>
            <a:ext cx="1107487" cy="407659"/>
          </a:xfrm>
          <a:prstGeom prst="rect">
            <a:avLst/>
          </a:prstGeom>
        </p:spPr>
      </p:pic>
      <p:pic>
        <p:nvPicPr>
          <p:cNvPr id="6" name="Picture 4" descr="map legend"/>
          <p:cNvPicPr>
            <a:picLocks noChangeArrowheads="1"/>
          </p:cNvPicPr>
          <p:nvPr/>
        </p:nvPicPr>
        <p:blipFill>
          <a:blip r:embed="rId3" cstate="print"/>
          <a:srcRect l="10457" r="19826"/>
          <a:stretch>
            <a:fillRect/>
          </a:stretch>
        </p:blipFill>
        <p:spPr bwMode="auto">
          <a:xfrm>
            <a:off x="136537" y="5724525"/>
            <a:ext cx="3048010" cy="904875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46733334"/>
              </p:ext>
            </p:extLst>
          </p:nvPr>
        </p:nvGraphicFramePr>
        <p:xfrm>
          <a:off x="3048000" y="16605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021333" y="2613571"/>
            <a:ext cx="0" cy="2703295"/>
          </a:xfrm>
          <a:prstGeom prst="line">
            <a:avLst/>
          </a:prstGeom>
          <a:ln w="3810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1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1538"/>
            <a:ext cx="4206240" cy="4876800"/>
          </a:xfrm>
          <a:prstGeom prst="rect">
            <a:avLst/>
          </a:prstGeom>
        </p:spPr>
      </p:pic>
      <p:pic>
        <p:nvPicPr>
          <p:cNvPr id="5" name="Picture 4" descr="nrcs_swe_apr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8877" r="15330" b="85260"/>
          <a:stretch/>
        </p:blipFill>
        <p:spPr>
          <a:xfrm>
            <a:off x="5001213" y="1184251"/>
            <a:ext cx="3898772" cy="402074"/>
          </a:xfrm>
          <a:prstGeom prst="rect">
            <a:avLst/>
          </a:prstGeom>
        </p:spPr>
      </p:pic>
      <p:pic>
        <p:nvPicPr>
          <p:cNvPr id="4" name="Picture 3" descr="nrcs_swe_apr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t="39457" r="17719" b="13372"/>
          <a:stretch/>
        </p:blipFill>
        <p:spPr>
          <a:xfrm>
            <a:off x="5835368" y="1418604"/>
            <a:ext cx="3202176" cy="5355425"/>
          </a:xfrm>
          <a:prstGeom prst="rect">
            <a:avLst/>
          </a:prstGeom>
        </p:spPr>
      </p:pic>
      <p:pic>
        <p:nvPicPr>
          <p:cNvPr id="6" name="Picture 5" descr="nrcs_swe_jan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48285" r="75818" b="8628"/>
          <a:stretch/>
        </p:blipFill>
        <p:spPr>
          <a:xfrm>
            <a:off x="4922717" y="1824513"/>
            <a:ext cx="981089" cy="38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215</Words>
  <Application>Microsoft Macintosh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Water Year 2014:  Colorado River Basin  Conditions Review</vt:lpstr>
      <vt:lpstr>SEP-DEC PRECIPITATION</vt:lpstr>
      <vt:lpstr>JANUARY 1 CONDITIONS</vt:lpstr>
      <vt:lpstr>JAN-MAR PRECIPITATION</vt:lpstr>
      <vt:lpstr>FEBRUARY SWE CHANGE</vt:lpstr>
      <vt:lpstr>APRIL 1 CONDITIONS</vt:lpstr>
      <vt:lpstr>APRIL PRECIPITATION AND TEMPERATURE</vt:lpstr>
      <vt:lpstr>APRIL FLOWS</vt:lpstr>
      <vt:lpstr>MAY 1 CONDITIONS</vt:lpstr>
      <vt:lpstr>MAY-JUL PRECIPITATION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2014:  Colorado River Basin  Conditions Review</dc:title>
  <dc:creator>bja</dc:creator>
  <cp:lastModifiedBy>Michelle Stokes</cp:lastModifiedBy>
  <cp:revision>30</cp:revision>
  <dcterms:created xsi:type="dcterms:W3CDTF">2014-11-13T20:13:36Z</dcterms:created>
  <dcterms:modified xsi:type="dcterms:W3CDTF">2014-11-21T17:26:58Z</dcterms:modified>
</cp:coreProperties>
</file>