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8" r:id="rId2"/>
    <p:sldId id="259" r:id="rId3"/>
    <p:sldId id="28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ja's%20home:MAC:Alcorn:presentations:crfs:powell_co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Lake Powell Basin Conditions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0" i="0" u="none" strike="noStrike" baseline="0">
                <a:latin typeface="Calibri"/>
                <a:ea typeface="Calibri"/>
                <a:cs typeface="Calibri"/>
              </a:rPr>
              <a:t>Percent of 1981-2010 Average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5257548845471"/>
          <c:y val="0.140298507462687"/>
          <c:w val="0.86145648312611"/>
          <c:h val="0.611940298507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'2014'!$B$2</c:f>
              <c:strCache>
                <c:ptCount val="1"/>
                <c:pt idx="0">
                  <c:v>As of Jan 1, 2014</c:v>
                </c:pt>
              </c:strCache>
            </c:strRef>
          </c:tx>
          <c:spPr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'2014'!$B$3:$B$7</c:f>
              <c:numCache>
                <c:formatCode>0</c:formatCode>
                <c:ptCount val="5"/>
                <c:pt idx="0">
                  <c:v>84.0</c:v>
                </c:pt>
                <c:pt idx="1">
                  <c:v>99.0</c:v>
                </c:pt>
                <c:pt idx="2">
                  <c:v>100.0</c:v>
                </c:pt>
                <c:pt idx="3">
                  <c:v>81.2984268931485</c:v>
                </c:pt>
                <c:pt idx="4">
                  <c:v>95.0</c:v>
                </c:pt>
              </c:numCache>
            </c:numRef>
          </c:val>
        </c:ser>
        <c:ser>
          <c:idx val="1"/>
          <c:order val="1"/>
          <c:tx>
            <c:strRef>
              <c:f>'2014'!$C$2</c:f>
              <c:strCache>
                <c:ptCount val="1"/>
                <c:pt idx="0">
                  <c:v>As of Feb 1, 2014</c:v>
                </c:pt>
              </c:strCache>
            </c:strRef>
          </c:tx>
          <c:spPr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'2014'!$C$3:$C$7</c:f>
              <c:numCache>
                <c:formatCode>0</c:formatCode>
                <c:ptCount val="5"/>
                <c:pt idx="0">
                  <c:v>85.0</c:v>
                </c:pt>
                <c:pt idx="1">
                  <c:v>96.0</c:v>
                </c:pt>
                <c:pt idx="2">
                  <c:v>100.0</c:v>
                </c:pt>
                <c:pt idx="3">
                  <c:v>74.86239700540428</c:v>
                </c:pt>
                <c:pt idx="4">
                  <c:v>101.0</c:v>
                </c:pt>
              </c:numCache>
            </c:numRef>
          </c:val>
        </c:ser>
        <c:ser>
          <c:idx val="2"/>
          <c:order val="2"/>
          <c:tx>
            <c:strRef>
              <c:f>'2014'!$D$2</c:f>
              <c:strCache>
                <c:ptCount val="1"/>
                <c:pt idx="0">
                  <c:v>As of Mar 1, 2014</c:v>
                </c:pt>
              </c:strCache>
            </c:strRef>
          </c:tx>
          <c:spPr>
            <a:gradFill rotWithShape="0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'2014'!$D$3:$D$7</c:f>
              <c:numCache>
                <c:formatCode>0</c:formatCode>
                <c:ptCount val="5"/>
                <c:pt idx="0">
                  <c:v>118.0</c:v>
                </c:pt>
                <c:pt idx="1">
                  <c:v>100.0</c:v>
                </c:pt>
                <c:pt idx="2">
                  <c:v>111.0</c:v>
                </c:pt>
                <c:pt idx="3">
                  <c:v>83.93347430348273</c:v>
                </c:pt>
                <c:pt idx="4">
                  <c:v>116.0</c:v>
                </c:pt>
              </c:numCache>
            </c:numRef>
          </c:val>
        </c:ser>
        <c:ser>
          <c:idx val="3"/>
          <c:order val="3"/>
          <c:tx>
            <c:strRef>
              <c:f>'2014'!$E$2</c:f>
              <c:strCache>
                <c:ptCount val="1"/>
                <c:pt idx="0">
                  <c:v>As of Apr 1, 2014</c:v>
                </c:pt>
              </c:strCache>
            </c:strRef>
          </c:tx>
          <c:spPr>
            <a:gradFill rotWithShape="0">
              <a:gsLst>
                <a:gs pos="0">
                  <a:srgbClr val="CCCC00"/>
                </a:gs>
                <a:gs pos="100000">
                  <a:srgbClr val="FFFF00"/>
                </a:gs>
              </a:gsLst>
              <a:lin ang="5400000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'2014'!$E$3:$E$7</c:f>
              <c:numCache>
                <c:formatCode>0</c:formatCode>
                <c:ptCount val="5"/>
                <c:pt idx="0">
                  <c:v>82.0</c:v>
                </c:pt>
                <c:pt idx="1">
                  <c:v>96.0</c:v>
                </c:pt>
                <c:pt idx="2">
                  <c:v>110.0</c:v>
                </c:pt>
                <c:pt idx="3">
                  <c:v>76.55212525812391</c:v>
                </c:pt>
                <c:pt idx="4">
                  <c:v>110.0</c:v>
                </c:pt>
              </c:numCache>
            </c:numRef>
          </c:val>
        </c:ser>
        <c:ser>
          <c:idx val="4"/>
          <c:order val="4"/>
          <c:tx>
            <c:strRef>
              <c:f>'2014'!$F$2</c:f>
              <c:strCache>
                <c:ptCount val="1"/>
                <c:pt idx="0">
                  <c:v>As of May 1, 2014</c:v>
                </c:pt>
              </c:strCache>
            </c:strRef>
          </c:tx>
          <c:spPr>
            <a:gradFill rotWithShape="0">
              <a:gsLst>
                <a:gs pos="0">
                  <a:srgbClr val="604A7B"/>
                </a:gs>
                <a:gs pos="100000">
                  <a:srgbClr val="7030A0"/>
                </a:gs>
              </a:gsLst>
              <a:lin ang="5400000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'2014'!$F$3:$F$7</c:f>
              <c:numCache>
                <c:formatCode>0</c:formatCode>
                <c:ptCount val="5"/>
                <c:pt idx="0">
                  <c:v>76.0</c:v>
                </c:pt>
                <c:pt idx="1">
                  <c:v>93.0</c:v>
                </c:pt>
                <c:pt idx="2">
                  <c:v>105.0</c:v>
                </c:pt>
                <c:pt idx="3">
                  <c:v>91.37117731824159</c:v>
                </c:pt>
                <c:pt idx="4">
                  <c:v>105.0</c:v>
                </c:pt>
              </c:numCache>
            </c:numRef>
          </c:val>
        </c:ser>
        <c:ser>
          <c:idx val="5"/>
          <c:order val="5"/>
          <c:tx>
            <c:strRef>
              <c:f>'2014'!$G$2</c:f>
              <c:strCache>
                <c:ptCount val="1"/>
                <c:pt idx="0">
                  <c:v>As of Jun 1, 2014</c:v>
                </c:pt>
              </c:strCache>
            </c:strRef>
          </c:tx>
          <c:spPr>
            <a:gradFill rotWithShape="0">
              <a:gsLst>
                <a:gs pos="0">
                  <a:srgbClr val="E46C0A"/>
                </a:gs>
                <a:gs pos="100000">
                  <a:srgbClr val="FFC000"/>
                </a:gs>
              </a:gsLst>
              <a:lin ang="5400000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'2014'!$G$3:$G$7</c:f>
              <c:numCache>
                <c:formatCode>0</c:formatCode>
                <c:ptCount val="5"/>
                <c:pt idx="0">
                  <c:v>106.0</c:v>
                </c:pt>
                <c:pt idx="1">
                  <c:v>95.0</c:v>
                </c:pt>
                <c:pt idx="2">
                  <c:v>151.0</c:v>
                </c:pt>
                <c:pt idx="3">
                  <c:v>88.8481005688882</c:v>
                </c:pt>
                <c:pt idx="4">
                  <c:v>105.0</c:v>
                </c:pt>
              </c:numCache>
            </c:numRef>
          </c:val>
        </c:ser>
        <c:ser>
          <c:idx val="6"/>
          <c:order val="6"/>
          <c:tx>
            <c:strRef>
              <c:f>'2014'!$H$2</c:f>
              <c:strCache>
                <c:ptCount val="1"/>
                <c:pt idx="0">
                  <c:v>As of Jul 1, 2014</c:v>
                </c:pt>
              </c:strCache>
            </c:strRef>
          </c:tx>
          <c:spPr>
            <a:gradFill rotWithShape="0">
              <a:gsLst>
                <a:gs pos="0">
                  <a:srgbClr val="002060"/>
                </a:gs>
                <a:gs pos="100000">
                  <a:srgbClr val="558ED5"/>
                </a:gs>
              </a:gsLst>
              <a:lin ang="5400000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'2014'!$H$3:$H$7</c:f>
              <c:numCache>
                <c:formatCode>0</c:formatCode>
                <c:ptCount val="5"/>
                <c:pt idx="0">
                  <c:v>29.0</c:v>
                </c:pt>
                <c:pt idx="1">
                  <c:v>90.0</c:v>
                </c:pt>
                <c:pt idx="3">
                  <c:v>113.999121547846</c:v>
                </c:pt>
              </c:numCache>
            </c:numRef>
          </c:val>
        </c:ser>
        <c:ser>
          <c:idx val="7"/>
          <c:order val="7"/>
          <c:tx>
            <c:strRef>
              <c:f>'2014'!$I$2</c:f>
              <c:strCache>
                <c:ptCount val="1"/>
                <c:pt idx="0">
                  <c:v>As of Aug 1, 2014</c:v>
                </c:pt>
              </c:strCache>
            </c:strRef>
          </c:tx>
          <c:spPr>
            <a:gradFill rotWithShape="0">
              <a:gsLst>
                <a:gs pos="0">
                  <a:srgbClr val="4F6228"/>
                </a:gs>
                <a:gs pos="100000">
                  <a:srgbClr val="C3D69B"/>
                </a:gs>
              </a:gsLst>
              <a:lin ang="5400000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'2014'!$I$3:$I$7</c:f>
              <c:numCache>
                <c:formatCode>0</c:formatCode>
                <c:ptCount val="5"/>
                <c:pt idx="0">
                  <c:v>107.0</c:v>
                </c:pt>
                <c:pt idx="1">
                  <c:v>92.0</c:v>
                </c:pt>
                <c:pt idx="3">
                  <c:v>76.7840592716995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7352136"/>
        <c:axId val="2060303928"/>
      </c:barChart>
      <c:catAx>
        <c:axId val="-2147352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0303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030392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7352136"/>
        <c:crosses val="autoZero"/>
        <c:crossBetween val="between"/>
        <c:majorUnit val="50.0"/>
        <c:min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1246513157345"/>
          <c:y val="0.00107763995936418"/>
          <c:w val="0.185729134777342"/>
          <c:h val="0.3703711364037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36DF-1151-A948-951F-9AAE049D6A6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693EE-2394-8445-B34F-35ECC9C3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78137-B57F-4489-94E5-080EA58614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5C899-6952-4970-AB66-F6C340E2B39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Little Snake and White River Forecasts increases</a:t>
            </a:r>
            <a:r>
              <a:rPr lang="en-US" baseline="0" dirty="0" smtClean="0"/>
              <a:t> in May but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closer to April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290F-0DDB-496B-9326-B86D3133F0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E35F6-0FDC-104E-A73D-4F333A004E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AC713-EA17-40B5-9E54-BEA77D3220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89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82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2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0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5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1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4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07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tif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4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tiff"/><Relationship Id="rId3" Type="http://schemas.openxmlformats.org/officeDocument/2006/relationships/image" Target="../media/image63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Water Year </a:t>
            </a:r>
            <a:r>
              <a:rPr lang="en-US" dirty="0" smtClean="0">
                <a:solidFill>
                  <a:schemeClr val="tx2"/>
                </a:solidFill>
              </a:rPr>
              <a:t>2014: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Colorado River Basin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Water Supply Forecasts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CRFS </a:t>
            </a:r>
          </a:p>
          <a:p>
            <a:r>
              <a:rPr lang="en-US" dirty="0">
                <a:solidFill>
                  <a:schemeClr val="tx2"/>
                </a:solidFill>
              </a:rPr>
              <a:t>November </a:t>
            </a:r>
            <a:r>
              <a:rPr lang="en-US" dirty="0" smtClean="0">
                <a:solidFill>
                  <a:schemeClr val="tx2"/>
                </a:solidFill>
              </a:rPr>
              <a:t>20, 2014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0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320" y="-76200"/>
            <a:ext cx="912368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Duchesne: </a:t>
            </a:r>
            <a:r>
              <a:rPr lang="en-US" sz="2400" dirty="0" smtClean="0">
                <a:latin typeface="+mn-lt"/>
              </a:rPr>
              <a:t>Duchesne – </a:t>
            </a:r>
            <a:r>
              <a:rPr lang="en-US" sz="2400" dirty="0" err="1" smtClean="0">
                <a:latin typeface="+mn-lt"/>
              </a:rPr>
              <a:t>Tabiona</a:t>
            </a:r>
            <a:r>
              <a:rPr lang="en-US" sz="2400" dirty="0" smtClean="0">
                <a:latin typeface="+mn-lt"/>
              </a:rPr>
              <a:t> and </a:t>
            </a:r>
            <a:r>
              <a:rPr lang="en-US" sz="2400" dirty="0" err="1" smtClean="0">
                <a:latin typeface="+mn-lt"/>
              </a:rPr>
              <a:t>Whiterocks</a:t>
            </a:r>
            <a:r>
              <a:rPr lang="en-US" sz="2400" dirty="0" smtClean="0">
                <a:latin typeface="+mn-lt"/>
              </a:rPr>
              <a:t> - </a:t>
            </a:r>
            <a:r>
              <a:rPr lang="en-US" sz="2400" dirty="0" err="1" smtClean="0">
                <a:latin typeface="+mn-lt"/>
              </a:rPr>
              <a:t>Whiterocks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320" y="890065"/>
            <a:ext cx="6473212" cy="2803471"/>
            <a:chOff x="0" y="0"/>
            <a:chExt cx="4343400" cy="2514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343400" cy="25146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207795" y="1371600"/>
              <a:ext cx="3526005" cy="0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667630" y="819834"/>
              <a:ext cx="605769" cy="66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April-July</a:t>
              </a:r>
            </a:p>
            <a:p>
              <a:pPr algn="ctr"/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87 KAF </a:t>
              </a:r>
            </a:p>
            <a:p>
              <a:pPr algn="ctr"/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80% </a:t>
              </a:r>
              <a:endParaRPr lang="en-US" sz="1400" b="1" dirty="0">
                <a:solidFill>
                  <a:srgbClr val="FF6600"/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90054" y="52403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3869" y="3910006"/>
            <a:ext cx="6379663" cy="2730477"/>
            <a:chOff x="113869" y="3910007"/>
            <a:chExt cx="4944533" cy="2514600"/>
          </a:xfrm>
        </p:grpSpPr>
        <p:grpSp>
          <p:nvGrpSpPr>
            <p:cNvPr id="8" name="Group 7"/>
            <p:cNvGrpSpPr/>
            <p:nvPr/>
          </p:nvGrpSpPr>
          <p:grpSpPr>
            <a:xfrm>
              <a:off x="113869" y="3910007"/>
              <a:ext cx="4944533" cy="2514600"/>
              <a:chOff x="33867" y="4572000"/>
              <a:chExt cx="4343400" cy="2514600"/>
            </a:xfrm>
          </p:grpSpPr>
          <p:pic>
            <p:nvPicPr>
              <p:cNvPr id="9" name="Picture 8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67" y="4572000"/>
                <a:ext cx="4343400" cy="2514600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255912" y="6324600"/>
                <a:ext cx="3477888" cy="0"/>
              </a:xfrm>
              <a:prstGeom prst="line">
                <a:avLst/>
              </a:prstGeom>
              <a:ln w="1905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4163294" y="4917216"/>
              <a:ext cx="699720" cy="680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April-July</a:t>
              </a:r>
            </a:p>
            <a:p>
              <a:pPr algn="ctr"/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22 KAF </a:t>
              </a:r>
            </a:p>
            <a:p>
              <a:pPr algn="ctr"/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41% </a:t>
              </a:r>
              <a:endParaRPr lang="en-US" sz="1400" b="1" dirty="0">
                <a:solidFill>
                  <a:srgbClr val="FF6600"/>
                </a:solidFill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30198" y="204989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0198" y="513251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9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anchor="t"/>
          <a:lstStyle/>
          <a:p>
            <a:r>
              <a:rPr lang="en-US" dirty="0" smtClean="0">
                <a:ea typeface="ＭＳ Ｐゴシック" pitchFamily="34" charset="-128"/>
              </a:rPr>
              <a:t>Upper Colorado Basin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204624"/>
            <a:ext cx="4725945" cy="5286677"/>
            <a:chOff x="0" y="1204624"/>
            <a:chExt cx="4725945" cy="5286677"/>
          </a:xfrm>
        </p:grpSpPr>
        <p:pic>
          <p:nvPicPr>
            <p:cNvPr id="13" name="Picture 12" descr="obsall201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44648"/>
              <a:ext cx="4725945" cy="504665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0" y="1204624"/>
              <a:ext cx="27121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April-July 2014</a:t>
              </a:r>
            </a:p>
            <a:p>
              <a:r>
                <a:rPr lang="en-US" sz="1400" dirty="0" smtClean="0"/>
                <a:t>Observed Volume</a:t>
              </a:r>
            </a:p>
            <a:p>
              <a:r>
                <a:rPr lang="en-US" sz="1400" dirty="0" smtClean="0"/>
                <a:t>% of 1981-2010 average</a:t>
              </a:r>
              <a:endParaRPr lang="en-US" sz="1400" dirty="0"/>
            </a:p>
          </p:txBody>
        </p:sp>
      </p:grpSp>
      <p:sp>
        <p:nvSpPr>
          <p:cNvPr id="4" name="Freeform 3"/>
          <p:cNvSpPr/>
          <p:nvPr/>
        </p:nvSpPr>
        <p:spPr>
          <a:xfrm>
            <a:off x="2530069" y="3280239"/>
            <a:ext cx="2090057" cy="1970144"/>
          </a:xfrm>
          <a:custGeom>
            <a:avLst/>
            <a:gdLst>
              <a:gd name="connsiteX0" fmla="*/ 2020055 w 2090057"/>
              <a:gd name="connsiteY0" fmla="*/ 90007 h 1970144"/>
              <a:gd name="connsiteX1" fmla="*/ 1940053 w 2090057"/>
              <a:gd name="connsiteY1" fmla="*/ 0 h 1970144"/>
              <a:gd name="connsiteX2" fmla="*/ 1830050 w 2090057"/>
              <a:gd name="connsiteY2" fmla="*/ 150011 h 1970144"/>
              <a:gd name="connsiteX3" fmla="*/ 1680046 w 2090057"/>
              <a:gd name="connsiteY3" fmla="*/ 110008 h 1970144"/>
              <a:gd name="connsiteX4" fmla="*/ 1530042 w 2090057"/>
              <a:gd name="connsiteY4" fmla="*/ 100007 h 1970144"/>
              <a:gd name="connsiteX5" fmla="*/ 1530042 w 2090057"/>
              <a:gd name="connsiteY5" fmla="*/ 250018 h 1970144"/>
              <a:gd name="connsiteX6" fmla="*/ 1530042 w 2090057"/>
              <a:gd name="connsiteY6" fmla="*/ 250018 h 1970144"/>
              <a:gd name="connsiteX7" fmla="*/ 1460040 w 2090057"/>
              <a:gd name="connsiteY7" fmla="*/ 370027 h 1970144"/>
              <a:gd name="connsiteX8" fmla="*/ 1340037 w 2090057"/>
              <a:gd name="connsiteY8" fmla="*/ 360026 h 1970144"/>
              <a:gd name="connsiteX9" fmla="*/ 1220034 w 2090057"/>
              <a:gd name="connsiteY9" fmla="*/ 490036 h 1970144"/>
              <a:gd name="connsiteX10" fmla="*/ 1220034 w 2090057"/>
              <a:gd name="connsiteY10" fmla="*/ 490036 h 1970144"/>
              <a:gd name="connsiteX11" fmla="*/ 1010028 w 2090057"/>
              <a:gd name="connsiteY11" fmla="*/ 480035 h 1970144"/>
              <a:gd name="connsiteX12" fmla="*/ 890025 w 2090057"/>
              <a:gd name="connsiteY12" fmla="*/ 590043 h 1970144"/>
              <a:gd name="connsiteX13" fmla="*/ 570016 w 2090057"/>
              <a:gd name="connsiteY13" fmla="*/ 580042 h 1970144"/>
              <a:gd name="connsiteX14" fmla="*/ 570016 w 2090057"/>
              <a:gd name="connsiteY14" fmla="*/ 580042 h 1970144"/>
              <a:gd name="connsiteX15" fmla="*/ 390011 w 2090057"/>
              <a:gd name="connsiteY15" fmla="*/ 630046 h 1970144"/>
              <a:gd name="connsiteX16" fmla="*/ 300008 w 2090057"/>
              <a:gd name="connsiteY16" fmla="*/ 730053 h 1970144"/>
              <a:gd name="connsiteX17" fmla="*/ 80002 w 2090057"/>
              <a:gd name="connsiteY17" fmla="*/ 790058 h 1970144"/>
              <a:gd name="connsiteX18" fmla="*/ 0 w 2090057"/>
              <a:gd name="connsiteY18" fmla="*/ 900066 h 1970144"/>
              <a:gd name="connsiteX19" fmla="*/ 50002 w 2090057"/>
              <a:gd name="connsiteY19" fmla="*/ 1080079 h 1970144"/>
              <a:gd name="connsiteX20" fmla="*/ 170005 w 2090057"/>
              <a:gd name="connsiteY20" fmla="*/ 1110081 h 1970144"/>
              <a:gd name="connsiteX21" fmla="*/ 240007 w 2090057"/>
              <a:gd name="connsiteY21" fmla="*/ 1200088 h 1970144"/>
              <a:gd name="connsiteX22" fmla="*/ 240007 w 2090057"/>
              <a:gd name="connsiteY22" fmla="*/ 1430104 h 1970144"/>
              <a:gd name="connsiteX23" fmla="*/ 350010 w 2090057"/>
              <a:gd name="connsiteY23" fmla="*/ 1630119 h 1970144"/>
              <a:gd name="connsiteX24" fmla="*/ 450012 w 2090057"/>
              <a:gd name="connsiteY24" fmla="*/ 1670122 h 1970144"/>
              <a:gd name="connsiteX25" fmla="*/ 520014 w 2090057"/>
              <a:gd name="connsiteY25" fmla="*/ 1860136 h 1970144"/>
              <a:gd name="connsiteX26" fmla="*/ 700019 w 2090057"/>
              <a:gd name="connsiteY26" fmla="*/ 1970144 h 1970144"/>
              <a:gd name="connsiteX27" fmla="*/ 790022 w 2090057"/>
              <a:gd name="connsiteY27" fmla="*/ 1920140 h 1970144"/>
              <a:gd name="connsiteX28" fmla="*/ 880024 w 2090057"/>
              <a:gd name="connsiteY28" fmla="*/ 1960143 h 1970144"/>
              <a:gd name="connsiteX29" fmla="*/ 870024 w 2090057"/>
              <a:gd name="connsiteY29" fmla="*/ 1840134 h 1970144"/>
              <a:gd name="connsiteX30" fmla="*/ 1000028 w 2090057"/>
              <a:gd name="connsiteY30" fmla="*/ 1680123 h 1970144"/>
              <a:gd name="connsiteX31" fmla="*/ 1080030 w 2090057"/>
              <a:gd name="connsiteY31" fmla="*/ 1640120 h 1970144"/>
              <a:gd name="connsiteX32" fmla="*/ 1140031 w 2090057"/>
              <a:gd name="connsiteY32" fmla="*/ 1710125 h 1970144"/>
              <a:gd name="connsiteX33" fmla="*/ 1260035 w 2090057"/>
              <a:gd name="connsiteY33" fmla="*/ 1660121 h 1970144"/>
              <a:gd name="connsiteX34" fmla="*/ 1460040 w 2090057"/>
              <a:gd name="connsiteY34" fmla="*/ 1640120 h 1970144"/>
              <a:gd name="connsiteX35" fmla="*/ 1500041 w 2090057"/>
              <a:gd name="connsiteY35" fmla="*/ 1560114 h 1970144"/>
              <a:gd name="connsiteX36" fmla="*/ 1620044 w 2090057"/>
              <a:gd name="connsiteY36" fmla="*/ 1460107 h 1970144"/>
              <a:gd name="connsiteX37" fmla="*/ 1750048 w 2090057"/>
              <a:gd name="connsiteY37" fmla="*/ 1380101 h 1970144"/>
              <a:gd name="connsiteX38" fmla="*/ 1670046 w 2090057"/>
              <a:gd name="connsiteY38" fmla="*/ 1160085 h 1970144"/>
              <a:gd name="connsiteX39" fmla="*/ 1720047 w 2090057"/>
              <a:gd name="connsiteY39" fmla="*/ 1050077 h 1970144"/>
              <a:gd name="connsiteX40" fmla="*/ 1610044 w 2090057"/>
              <a:gd name="connsiteY40" fmla="*/ 1010074 h 1970144"/>
              <a:gd name="connsiteX41" fmla="*/ 1610044 w 2090057"/>
              <a:gd name="connsiteY41" fmla="*/ 1010074 h 1970144"/>
              <a:gd name="connsiteX42" fmla="*/ 1660046 w 2090057"/>
              <a:gd name="connsiteY42" fmla="*/ 790058 h 1970144"/>
              <a:gd name="connsiteX43" fmla="*/ 1820050 w 2090057"/>
              <a:gd name="connsiteY43" fmla="*/ 790058 h 1970144"/>
              <a:gd name="connsiteX44" fmla="*/ 1990055 w 2090057"/>
              <a:gd name="connsiteY44" fmla="*/ 600044 h 1970144"/>
              <a:gd name="connsiteX45" fmla="*/ 1920053 w 2090057"/>
              <a:gd name="connsiteY45" fmla="*/ 570042 h 1970144"/>
              <a:gd name="connsiteX46" fmla="*/ 1920053 w 2090057"/>
              <a:gd name="connsiteY46" fmla="*/ 570042 h 1970144"/>
              <a:gd name="connsiteX47" fmla="*/ 2030056 w 2090057"/>
              <a:gd name="connsiteY47" fmla="*/ 470034 h 1970144"/>
              <a:gd name="connsiteX48" fmla="*/ 2090057 w 2090057"/>
              <a:gd name="connsiteY48" fmla="*/ 290021 h 1970144"/>
              <a:gd name="connsiteX49" fmla="*/ 2050056 w 2090057"/>
              <a:gd name="connsiteY49" fmla="*/ 140010 h 1970144"/>
              <a:gd name="connsiteX50" fmla="*/ 1990055 w 2090057"/>
              <a:gd name="connsiteY50" fmla="*/ 50004 h 1970144"/>
              <a:gd name="connsiteX51" fmla="*/ 1990055 w 2090057"/>
              <a:gd name="connsiteY51" fmla="*/ 50004 h 197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90057" h="1970144">
                <a:moveTo>
                  <a:pt x="2020055" y="90007"/>
                </a:moveTo>
                <a:lnTo>
                  <a:pt x="1940053" y="0"/>
                </a:lnTo>
                <a:lnTo>
                  <a:pt x="1830050" y="150011"/>
                </a:lnTo>
                <a:lnTo>
                  <a:pt x="1680046" y="110008"/>
                </a:lnTo>
                <a:lnTo>
                  <a:pt x="1530042" y="100007"/>
                </a:lnTo>
                <a:lnTo>
                  <a:pt x="1530042" y="250018"/>
                </a:lnTo>
                <a:lnTo>
                  <a:pt x="1530042" y="250018"/>
                </a:lnTo>
                <a:lnTo>
                  <a:pt x="1460040" y="370027"/>
                </a:lnTo>
                <a:lnTo>
                  <a:pt x="1340037" y="360026"/>
                </a:lnTo>
                <a:lnTo>
                  <a:pt x="1220034" y="490036"/>
                </a:lnTo>
                <a:lnTo>
                  <a:pt x="1220034" y="490036"/>
                </a:lnTo>
                <a:lnTo>
                  <a:pt x="1010028" y="480035"/>
                </a:lnTo>
                <a:lnTo>
                  <a:pt x="890025" y="590043"/>
                </a:lnTo>
                <a:lnTo>
                  <a:pt x="570016" y="580042"/>
                </a:lnTo>
                <a:lnTo>
                  <a:pt x="570016" y="580042"/>
                </a:lnTo>
                <a:lnTo>
                  <a:pt x="390011" y="630046"/>
                </a:lnTo>
                <a:lnTo>
                  <a:pt x="300008" y="730053"/>
                </a:lnTo>
                <a:lnTo>
                  <a:pt x="80002" y="790058"/>
                </a:lnTo>
                <a:lnTo>
                  <a:pt x="0" y="900066"/>
                </a:lnTo>
                <a:lnTo>
                  <a:pt x="50002" y="1080079"/>
                </a:lnTo>
                <a:lnTo>
                  <a:pt x="170005" y="1110081"/>
                </a:lnTo>
                <a:lnTo>
                  <a:pt x="240007" y="1200088"/>
                </a:lnTo>
                <a:lnTo>
                  <a:pt x="240007" y="1430104"/>
                </a:lnTo>
                <a:lnTo>
                  <a:pt x="350010" y="1630119"/>
                </a:lnTo>
                <a:lnTo>
                  <a:pt x="450012" y="1670122"/>
                </a:lnTo>
                <a:lnTo>
                  <a:pt x="520014" y="1860136"/>
                </a:lnTo>
                <a:lnTo>
                  <a:pt x="700019" y="1970144"/>
                </a:lnTo>
                <a:lnTo>
                  <a:pt x="790022" y="1920140"/>
                </a:lnTo>
                <a:lnTo>
                  <a:pt x="880024" y="1960143"/>
                </a:lnTo>
                <a:lnTo>
                  <a:pt x="870024" y="1840134"/>
                </a:lnTo>
                <a:lnTo>
                  <a:pt x="1000028" y="1680123"/>
                </a:lnTo>
                <a:lnTo>
                  <a:pt x="1080030" y="1640120"/>
                </a:lnTo>
                <a:lnTo>
                  <a:pt x="1140031" y="1710125"/>
                </a:lnTo>
                <a:lnTo>
                  <a:pt x="1260035" y="1660121"/>
                </a:lnTo>
                <a:lnTo>
                  <a:pt x="1460040" y="1640120"/>
                </a:lnTo>
                <a:lnTo>
                  <a:pt x="1500041" y="1560114"/>
                </a:lnTo>
                <a:lnTo>
                  <a:pt x="1620044" y="1460107"/>
                </a:lnTo>
                <a:lnTo>
                  <a:pt x="1750048" y="1380101"/>
                </a:lnTo>
                <a:lnTo>
                  <a:pt x="1670046" y="1160085"/>
                </a:lnTo>
                <a:lnTo>
                  <a:pt x="1720047" y="1050077"/>
                </a:lnTo>
                <a:lnTo>
                  <a:pt x="1610044" y="1010074"/>
                </a:lnTo>
                <a:lnTo>
                  <a:pt x="1610044" y="1010074"/>
                </a:lnTo>
                <a:lnTo>
                  <a:pt x="1660046" y="790058"/>
                </a:lnTo>
                <a:lnTo>
                  <a:pt x="1820050" y="790058"/>
                </a:lnTo>
                <a:lnTo>
                  <a:pt x="1990055" y="600044"/>
                </a:lnTo>
                <a:lnTo>
                  <a:pt x="1920053" y="570042"/>
                </a:lnTo>
                <a:lnTo>
                  <a:pt x="1920053" y="570042"/>
                </a:lnTo>
                <a:lnTo>
                  <a:pt x="2030056" y="470034"/>
                </a:lnTo>
                <a:lnTo>
                  <a:pt x="2090057" y="290021"/>
                </a:lnTo>
                <a:lnTo>
                  <a:pt x="2050056" y="140010"/>
                </a:lnTo>
                <a:lnTo>
                  <a:pt x="1990055" y="50004"/>
                </a:lnTo>
                <a:lnTo>
                  <a:pt x="1990055" y="50004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"/>
          </p:nvPr>
        </p:nvSpPr>
        <p:spPr>
          <a:xfrm>
            <a:off x="4876800" y="1143000"/>
            <a:ext cx="4191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u="sng" dirty="0" err="1" smtClean="0">
                <a:solidFill>
                  <a:srgbClr val="000000"/>
                </a:solidFill>
                <a:ea typeface="ＭＳ Ｐゴシック" pitchFamily="34" charset="-128"/>
              </a:rPr>
              <a:t>Mainstem</a:t>
            </a:r>
            <a:endParaRPr lang="en-US" sz="2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70332" indent="-342900"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Good soil moisture conditions entering winter and good precipitation and snowpack throughout the season led to much above average observed volumes.</a:t>
            </a:r>
          </a:p>
          <a:p>
            <a:pPr marL="370332" indent="-342900"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Water supply forecasts for most points were on target by March.</a:t>
            </a:r>
          </a:p>
          <a:p>
            <a:pPr marL="0" indent="0">
              <a:buNone/>
            </a:pPr>
            <a:endParaRPr lang="en-US" sz="1400" u="sng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200" u="sng" dirty="0" smtClean="0">
                <a:ea typeface="ＭＳ Ｐゴシック" pitchFamily="34" charset="-128"/>
              </a:rPr>
              <a:t>Gunnison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</a:p>
          <a:p>
            <a:pPr marL="370332" indent="-342900"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Good soil moisture conditions in upper Gunnison entering winter</a:t>
            </a:r>
          </a:p>
          <a:p>
            <a:pPr marL="370332" indent="-342900"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Water supply forecasts fairly consistent as frequent storms occurred. </a:t>
            </a:r>
          </a:p>
          <a:p>
            <a:pPr marL="370332" indent="-342900"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Forecasts a little too high in headwaters but came in on the mark at Blue Mesa Res.</a:t>
            </a:r>
          </a:p>
          <a:p>
            <a:pPr marL="0" indent="0">
              <a:buNone/>
            </a:pPr>
            <a:endParaRPr lang="en-US" sz="1400" u="sng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200" u="sng" dirty="0" smtClean="0">
                <a:ea typeface="ＭＳ Ｐゴシック" pitchFamily="34" charset="-128"/>
              </a:rPr>
              <a:t>Dolores</a:t>
            </a:r>
          </a:p>
          <a:p>
            <a:pPr marL="370332" indent="-342900"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Forecasts missed the mark. Initial model states in error.</a:t>
            </a:r>
          </a:p>
          <a:p>
            <a:pPr marL="370332" indent="-342900"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Dry conditions in the spring led to greater early season forecast error.</a:t>
            </a:r>
          </a:p>
        </p:txBody>
      </p:sp>
    </p:spTree>
    <p:extLst>
      <p:ext uri="{BB962C8B-B14F-4D97-AF65-F5344CB8AC3E}">
        <p14:creationId xmlns:p14="http://schemas.microsoft.com/office/powerpoint/2010/main" val="285485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319" y="-76200"/>
            <a:ext cx="885992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Upper Colorado </a:t>
            </a:r>
            <a:r>
              <a:rPr lang="en-US" sz="3200" dirty="0" err="1"/>
              <a:t>M</a:t>
            </a:r>
            <a:r>
              <a:rPr lang="en-US" sz="3200" dirty="0" err="1" smtClean="0"/>
              <a:t>ainstem</a:t>
            </a:r>
            <a:r>
              <a:rPr lang="en-US" sz="3200" dirty="0" smtClean="0"/>
              <a:t>: Basin Conditions 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5135870" y="1825582"/>
            <a:ext cx="4008130" cy="3508418"/>
            <a:chOff x="5135870" y="1825582"/>
            <a:chExt cx="4008130" cy="35084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13285" r="47400"/>
            <a:stretch/>
          </p:blipFill>
          <p:spPr>
            <a:xfrm>
              <a:off x="5135870" y="2030148"/>
              <a:ext cx="4008130" cy="33038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65725" t="13285" r="9341" b="52656"/>
            <a:stretch/>
          </p:blipFill>
          <p:spPr>
            <a:xfrm>
              <a:off x="7350098" y="1825582"/>
              <a:ext cx="1329980" cy="90835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" y="1607811"/>
            <a:ext cx="5007678" cy="40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 rotWithShape="1">
          <a:blip r:embed="rId2"/>
          <a:srcRect r="50416"/>
          <a:stretch/>
        </p:blipFill>
        <p:spPr>
          <a:xfrm>
            <a:off x="686562" y="3924587"/>
            <a:ext cx="3627168" cy="29337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4455" y="629777"/>
            <a:ext cx="8763000" cy="3284314"/>
            <a:chOff x="94455" y="629777"/>
            <a:chExt cx="8763000" cy="3284314"/>
          </a:xfrm>
        </p:grpSpPr>
        <p:pic>
          <p:nvPicPr>
            <p:cNvPr id="3" name="Picture 2" descr="CAMC2.2014.0.1.0.1.1.1.0_evo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9" b="8854"/>
            <a:stretch/>
          </p:blipFill>
          <p:spPr>
            <a:xfrm>
              <a:off x="94455" y="629777"/>
              <a:ext cx="8763000" cy="3284314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540015" y="1719025"/>
              <a:ext cx="706792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607937" y="1648448"/>
              <a:ext cx="10141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April-July</a:t>
              </a:r>
            </a:p>
            <a:p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 2993 KAF</a:t>
              </a:r>
            </a:p>
            <a:p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     127% </a:t>
              </a:r>
              <a:endParaRPr lang="en-US" sz="1600" b="1" dirty="0">
                <a:solidFill>
                  <a:srgbClr val="FF6600"/>
                </a:solidFill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18890" y="3767492"/>
            <a:ext cx="3492500" cy="3111500"/>
            <a:chOff x="4918890" y="3767492"/>
            <a:chExt cx="3492500" cy="3111500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8890" y="3767492"/>
              <a:ext cx="3492500" cy="31115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172202" y="4796796"/>
              <a:ext cx="304800" cy="22954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0320" y="-76200"/>
            <a:ext cx="912368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Upper Colorado: </a:t>
            </a:r>
            <a:r>
              <a:rPr lang="en-US" sz="2400" dirty="0" smtClean="0">
                <a:latin typeface="+mn-lt"/>
              </a:rPr>
              <a:t>Colorado near Cameo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05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319" y="-76200"/>
            <a:ext cx="885992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Gunnison: Basin Conditions 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135870" y="1825582"/>
            <a:ext cx="3948129" cy="3598424"/>
            <a:chOff x="5135870" y="1825582"/>
            <a:chExt cx="3948129" cy="35984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11709" r="48187"/>
            <a:stretch/>
          </p:blipFill>
          <p:spPr>
            <a:xfrm>
              <a:off x="5135870" y="2060150"/>
              <a:ext cx="3948129" cy="33638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65725" t="13285" r="9341" b="52656"/>
            <a:stretch/>
          </p:blipFill>
          <p:spPr>
            <a:xfrm>
              <a:off x="7350098" y="1825582"/>
              <a:ext cx="1329980" cy="908354"/>
            </a:xfrm>
            <a:prstGeom prst="rect">
              <a:avLst/>
            </a:prstGeom>
          </p:spPr>
        </p:pic>
      </p:grpSp>
      <p:pic>
        <p:nvPicPr>
          <p:cNvPr id="9" name="Picture 8" descr="UGSWE14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1485814"/>
            <a:ext cx="5029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MDC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0" b="8226"/>
          <a:stretch/>
        </p:blipFill>
        <p:spPr>
          <a:xfrm>
            <a:off x="109476" y="639635"/>
            <a:ext cx="8905699" cy="284792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26024" y="1777115"/>
            <a:ext cx="731301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963" y="76200"/>
            <a:ext cx="6223692" cy="6690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  Gunnison: </a:t>
            </a:r>
            <a:r>
              <a:rPr lang="en-US" sz="2400" dirty="0" smtClean="0"/>
              <a:t>Blue Mesa Inflow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39035" y="1700503"/>
            <a:ext cx="10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April-July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849 KAF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     126% </a:t>
            </a:r>
            <a:endParaRPr lang="en-US" sz="16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7" name="Picture 6" descr="bmdc2ME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5" y="3602077"/>
            <a:ext cx="3298353" cy="3247836"/>
          </a:xfrm>
          <a:prstGeom prst="rect">
            <a:avLst/>
          </a:prstGeom>
        </p:spPr>
      </p:pic>
      <p:pic>
        <p:nvPicPr>
          <p:cNvPr id="2" name="Picture 1" descr="bmdc2SC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9" y="3453672"/>
            <a:ext cx="3352281" cy="335228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005640" y="4255186"/>
            <a:ext cx="304800" cy="2295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IC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b="8659"/>
          <a:stretch/>
        </p:blipFill>
        <p:spPr>
          <a:xfrm>
            <a:off x="-1" y="745236"/>
            <a:ext cx="9144001" cy="279437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89864" y="1823467"/>
            <a:ext cx="734585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3963" y="76200"/>
            <a:ext cx="6223692" cy="6690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  Gunnison: </a:t>
            </a:r>
            <a:r>
              <a:rPr lang="en-US" sz="2400" dirty="0" smtClean="0"/>
              <a:t>Taylor Park Inflow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tpic2ME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2" y="3633308"/>
            <a:ext cx="3612713" cy="3146173"/>
          </a:xfrm>
          <a:prstGeom prst="rect">
            <a:avLst/>
          </a:prstGeom>
        </p:spPr>
      </p:pic>
      <p:pic>
        <p:nvPicPr>
          <p:cNvPr id="2" name="Picture 1" descr="tpic2SC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92" y="3553646"/>
            <a:ext cx="3225835" cy="322583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172202" y="4224211"/>
            <a:ext cx="304800" cy="2295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22315" y="1627626"/>
            <a:ext cx="10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April-July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110 KAF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     111% </a:t>
            </a:r>
            <a:endParaRPr lang="en-US" sz="1600" b="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5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319" y="-76200"/>
            <a:ext cx="885992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Dolores: Basin Conditions 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35870" y="1825582"/>
            <a:ext cx="4048132" cy="3588424"/>
            <a:chOff x="5135870" y="1825582"/>
            <a:chExt cx="4048132" cy="35884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11709" r="46875"/>
            <a:stretch/>
          </p:blipFill>
          <p:spPr>
            <a:xfrm>
              <a:off x="5135870" y="2050150"/>
              <a:ext cx="4048132" cy="33638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65725" t="13285" r="9341" b="52656"/>
            <a:stretch/>
          </p:blipFill>
          <p:spPr>
            <a:xfrm>
              <a:off x="7350098" y="1825582"/>
              <a:ext cx="1329980" cy="908354"/>
            </a:xfrm>
            <a:prstGeom prst="rect">
              <a:avLst/>
            </a:prstGeom>
          </p:spPr>
        </p:pic>
      </p:grpSp>
      <p:pic>
        <p:nvPicPr>
          <p:cNvPr id="9" name="Picture 8" descr="McpheeSWE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1565562"/>
            <a:ext cx="5029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HC2po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" b="8694"/>
          <a:stretch/>
        </p:blipFill>
        <p:spPr>
          <a:xfrm>
            <a:off x="116529" y="687094"/>
            <a:ext cx="8929876" cy="29462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63957" y="2556204"/>
            <a:ext cx="7074935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3963" y="76200"/>
            <a:ext cx="6223692" cy="6690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  Dolores: </a:t>
            </a:r>
            <a:r>
              <a:rPr lang="en-US" sz="2400" dirty="0" smtClean="0"/>
              <a:t>McPhee Reservoir Inflow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18215" y="2338514"/>
            <a:ext cx="10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April-July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173 KAF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59% </a:t>
            </a:r>
            <a:endParaRPr lang="en-US" sz="16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11" name="Picture 10" descr="mphc2MA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3" y="3727003"/>
            <a:ext cx="3814013" cy="3074477"/>
          </a:xfrm>
          <a:prstGeom prst="rect">
            <a:avLst/>
          </a:prstGeom>
        </p:spPr>
      </p:pic>
      <p:pic>
        <p:nvPicPr>
          <p:cNvPr id="2" name="Picture 1" descr="mphc2SC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51" y="3653724"/>
            <a:ext cx="3204276" cy="320427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391443" y="5150756"/>
            <a:ext cx="304800" cy="2295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8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anchor="t"/>
          <a:lstStyle/>
          <a:p>
            <a:r>
              <a:rPr lang="en-US" dirty="0" smtClean="0">
                <a:ea typeface="ＭＳ Ｐゴシック" pitchFamily="34" charset="-128"/>
              </a:rPr>
              <a:t>San Juan Basin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204624"/>
            <a:ext cx="4727448" cy="5512586"/>
            <a:chOff x="0" y="1204624"/>
            <a:chExt cx="4727448" cy="5512586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1204624"/>
              <a:ext cx="4727448" cy="5512586"/>
              <a:chOff x="0" y="1204624"/>
              <a:chExt cx="4727448" cy="5512586"/>
            </a:xfrm>
          </p:grpSpPr>
          <p:pic>
            <p:nvPicPr>
              <p:cNvPr id="8" name="Picture 7" descr="obsall2014.png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413690"/>
                <a:ext cx="4727448" cy="530352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0" y="1204624"/>
                <a:ext cx="2712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April-July 2014</a:t>
                </a:r>
              </a:p>
              <a:p>
                <a:r>
                  <a:rPr lang="en-US" sz="1400" dirty="0" smtClean="0"/>
                  <a:t>Observed Volume</a:t>
                </a:r>
              </a:p>
              <a:p>
                <a:r>
                  <a:rPr lang="en-US" sz="1400" dirty="0" smtClean="0"/>
                  <a:t>% of 1981-2010 average</a:t>
                </a:r>
                <a:endParaRPr lang="en-US" sz="1400" dirty="0"/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2130058" y="5040367"/>
              <a:ext cx="2010055" cy="1600117"/>
            </a:xfrm>
            <a:custGeom>
              <a:avLst/>
              <a:gdLst>
                <a:gd name="connsiteX0" fmla="*/ 1950054 w 2010055"/>
                <a:gd name="connsiteY0" fmla="*/ 360027 h 1600117"/>
                <a:gd name="connsiteX1" fmla="*/ 1760048 w 2010055"/>
                <a:gd name="connsiteY1" fmla="*/ 240018 h 1600117"/>
                <a:gd name="connsiteX2" fmla="*/ 1530042 w 2010055"/>
                <a:gd name="connsiteY2" fmla="*/ 190014 h 1600117"/>
                <a:gd name="connsiteX3" fmla="*/ 1530042 w 2010055"/>
                <a:gd name="connsiteY3" fmla="*/ 190014 h 1600117"/>
                <a:gd name="connsiteX4" fmla="*/ 1510042 w 2010055"/>
                <a:gd name="connsiteY4" fmla="*/ 100008 h 1600117"/>
                <a:gd name="connsiteX5" fmla="*/ 1510042 w 2010055"/>
                <a:gd name="connsiteY5" fmla="*/ 100008 h 1600117"/>
                <a:gd name="connsiteX6" fmla="*/ 1400039 w 2010055"/>
                <a:gd name="connsiteY6" fmla="*/ 50004 h 1600117"/>
                <a:gd name="connsiteX7" fmla="*/ 1290036 w 2010055"/>
                <a:gd name="connsiteY7" fmla="*/ 250019 h 1600117"/>
                <a:gd name="connsiteX8" fmla="*/ 1240034 w 2010055"/>
                <a:gd name="connsiteY8" fmla="*/ 390029 h 1600117"/>
                <a:gd name="connsiteX9" fmla="*/ 1190033 w 2010055"/>
                <a:gd name="connsiteY9" fmla="*/ 310023 h 1600117"/>
                <a:gd name="connsiteX10" fmla="*/ 1080030 w 2010055"/>
                <a:gd name="connsiteY10" fmla="*/ 350026 h 1600117"/>
                <a:gd name="connsiteX11" fmla="*/ 990027 w 2010055"/>
                <a:gd name="connsiteY11" fmla="*/ 360027 h 1600117"/>
                <a:gd name="connsiteX12" fmla="*/ 960026 w 2010055"/>
                <a:gd name="connsiteY12" fmla="*/ 260019 h 1600117"/>
                <a:gd name="connsiteX13" fmla="*/ 960026 w 2010055"/>
                <a:gd name="connsiteY13" fmla="*/ 260019 h 1600117"/>
                <a:gd name="connsiteX14" fmla="*/ 870024 w 2010055"/>
                <a:gd name="connsiteY14" fmla="*/ 150011 h 1600117"/>
                <a:gd name="connsiteX15" fmla="*/ 850023 w 2010055"/>
                <a:gd name="connsiteY15" fmla="*/ 60005 h 1600117"/>
                <a:gd name="connsiteX16" fmla="*/ 710020 w 2010055"/>
                <a:gd name="connsiteY16" fmla="*/ 0 h 1600117"/>
                <a:gd name="connsiteX17" fmla="*/ 390011 w 2010055"/>
                <a:gd name="connsiteY17" fmla="*/ 100008 h 1600117"/>
                <a:gd name="connsiteX18" fmla="*/ 150004 w 2010055"/>
                <a:gd name="connsiteY18" fmla="*/ 770057 h 1600117"/>
                <a:gd name="connsiteX19" fmla="*/ 10001 w 2010055"/>
                <a:gd name="connsiteY19" fmla="*/ 800059 h 1600117"/>
                <a:gd name="connsiteX20" fmla="*/ 0 w 2010055"/>
                <a:gd name="connsiteY20" fmla="*/ 950070 h 1600117"/>
                <a:gd name="connsiteX21" fmla="*/ 340010 w 2010055"/>
                <a:gd name="connsiteY21" fmla="*/ 1100081 h 1600117"/>
                <a:gd name="connsiteX22" fmla="*/ 270008 w 2010055"/>
                <a:gd name="connsiteY22" fmla="*/ 1260092 h 1600117"/>
                <a:gd name="connsiteX23" fmla="*/ 350010 w 2010055"/>
                <a:gd name="connsiteY23" fmla="*/ 1510111 h 1600117"/>
                <a:gd name="connsiteX24" fmla="*/ 510014 w 2010055"/>
                <a:gd name="connsiteY24" fmla="*/ 1510111 h 1600117"/>
                <a:gd name="connsiteX25" fmla="*/ 840023 w 2010055"/>
                <a:gd name="connsiteY25" fmla="*/ 1300095 h 1600117"/>
                <a:gd name="connsiteX26" fmla="*/ 770021 w 2010055"/>
                <a:gd name="connsiteY26" fmla="*/ 1500110 h 1600117"/>
                <a:gd name="connsiteX27" fmla="*/ 920025 w 2010055"/>
                <a:gd name="connsiteY27" fmla="*/ 1600117 h 1600117"/>
                <a:gd name="connsiteX28" fmla="*/ 1020028 w 2010055"/>
                <a:gd name="connsiteY28" fmla="*/ 1510111 h 1600117"/>
                <a:gd name="connsiteX29" fmla="*/ 1190033 w 2010055"/>
                <a:gd name="connsiteY29" fmla="*/ 1570115 h 1600117"/>
                <a:gd name="connsiteX30" fmla="*/ 1320036 w 2010055"/>
                <a:gd name="connsiteY30" fmla="*/ 1600117 h 1600117"/>
                <a:gd name="connsiteX31" fmla="*/ 1820050 w 2010055"/>
                <a:gd name="connsiteY31" fmla="*/ 1150084 h 1600117"/>
                <a:gd name="connsiteX32" fmla="*/ 1810050 w 2010055"/>
                <a:gd name="connsiteY32" fmla="*/ 820060 h 1600117"/>
                <a:gd name="connsiteX33" fmla="*/ 1930053 w 2010055"/>
                <a:gd name="connsiteY33" fmla="*/ 760056 h 1600117"/>
                <a:gd name="connsiteX34" fmla="*/ 2010055 w 2010055"/>
                <a:gd name="connsiteY34" fmla="*/ 510038 h 1600117"/>
                <a:gd name="connsiteX35" fmla="*/ 1950054 w 2010055"/>
                <a:gd name="connsiteY35" fmla="*/ 360027 h 160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10055" h="1600117">
                  <a:moveTo>
                    <a:pt x="1950054" y="360027"/>
                  </a:moveTo>
                  <a:lnTo>
                    <a:pt x="1760048" y="240018"/>
                  </a:lnTo>
                  <a:lnTo>
                    <a:pt x="1530042" y="190014"/>
                  </a:lnTo>
                  <a:lnTo>
                    <a:pt x="1530042" y="190014"/>
                  </a:lnTo>
                  <a:lnTo>
                    <a:pt x="1510042" y="100008"/>
                  </a:lnTo>
                  <a:lnTo>
                    <a:pt x="1510042" y="100008"/>
                  </a:lnTo>
                  <a:lnTo>
                    <a:pt x="1400039" y="50004"/>
                  </a:lnTo>
                  <a:lnTo>
                    <a:pt x="1290036" y="250019"/>
                  </a:lnTo>
                  <a:lnTo>
                    <a:pt x="1240034" y="390029"/>
                  </a:lnTo>
                  <a:lnTo>
                    <a:pt x="1190033" y="310023"/>
                  </a:lnTo>
                  <a:lnTo>
                    <a:pt x="1080030" y="350026"/>
                  </a:lnTo>
                  <a:lnTo>
                    <a:pt x="990027" y="360027"/>
                  </a:lnTo>
                  <a:lnTo>
                    <a:pt x="960026" y="260019"/>
                  </a:lnTo>
                  <a:lnTo>
                    <a:pt x="960026" y="260019"/>
                  </a:lnTo>
                  <a:lnTo>
                    <a:pt x="870024" y="150011"/>
                  </a:lnTo>
                  <a:lnTo>
                    <a:pt x="850023" y="60005"/>
                  </a:lnTo>
                  <a:lnTo>
                    <a:pt x="710020" y="0"/>
                  </a:lnTo>
                  <a:lnTo>
                    <a:pt x="390011" y="100008"/>
                  </a:lnTo>
                  <a:lnTo>
                    <a:pt x="150004" y="770057"/>
                  </a:lnTo>
                  <a:lnTo>
                    <a:pt x="10001" y="800059"/>
                  </a:lnTo>
                  <a:lnTo>
                    <a:pt x="0" y="950070"/>
                  </a:lnTo>
                  <a:lnTo>
                    <a:pt x="340010" y="1100081"/>
                  </a:lnTo>
                  <a:lnTo>
                    <a:pt x="270008" y="1260092"/>
                  </a:lnTo>
                  <a:lnTo>
                    <a:pt x="350010" y="1510111"/>
                  </a:lnTo>
                  <a:lnTo>
                    <a:pt x="510014" y="1510111"/>
                  </a:lnTo>
                  <a:lnTo>
                    <a:pt x="840023" y="1300095"/>
                  </a:lnTo>
                  <a:lnTo>
                    <a:pt x="770021" y="1500110"/>
                  </a:lnTo>
                  <a:lnTo>
                    <a:pt x="920025" y="1600117"/>
                  </a:lnTo>
                  <a:lnTo>
                    <a:pt x="1020028" y="1510111"/>
                  </a:lnTo>
                  <a:lnTo>
                    <a:pt x="1190033" y="1570115"/>
                  </a:lnTo>
                  <a:lnTo>
                    <a:pt x="1320036" y="1600117"/>
                  </a:lnTo>
                  <a:lnTo>
                    <a:pt x="1820050" y="1150084"/>
                  </a:lnTo>
                  <a:lnTo>
                    <a:pt x="1810050" y="820060"/>
                  </a:lnTo>
                  <a:lnTo>
                    <a:pt x="1930053" y="760056"/>
                  </a:lnTo>
                  <a:lnTo>
                    <a:pt x="2010055" y="510038"/>
                  </a:lnTo>
                  <a:lnTo>
                    <a:pt x="1950054" y="360027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3"/>
          <p:cNvSpPr>
            <a:spLocks noGrp="1"/>
          </p:cNvSpPr>
          <p:nvPr>
            <p:ph sz="half" idx="1"/>
          </p:nvPr>
        </p:nvSpPr>
        <p:spPr>
          <a:xfrm>
            <a:off x="4953000" y="1434507"/>
            <a:ext cx="3810000" cy="3562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>
                <a:ea typeface="ＭＳ Ｐゴシック" pitchFamily="34" charset="-128"/>
              </a:rPr>
              <a:t>San Juan</a:t>
            </a:r>
          </a:p>
          <a:p>
            <a:pPr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Dry spring weather and below average snow resulted in below average runoff. </a:t>
            </a:r>
          </a:p>
          <a:p>
            <a:pPr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This despite good soil moisture conditions in the northern part of the basin entering winter.</a:t>
            </a:r>
          </a:p>
          <a:p>
            <a:pPr>
              <a:buFont typeface="Wingdings" charset="2"/>
              <a:buChar char="Ø"/>
            </a:pPr>
            <a:endParaRPr lang="en-US" sz="1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96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Green River Basin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08152" y="1444648"/>
            <a:ext cx="4335848" cy="49561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400" u="sng" dirty="0" smtClean="0">
                <a:ea typeface="ＭＳ Ｐゴシック" pitchFamily="34" charset="-128"/>
              </a:rPr>
              <a:t>Upper Green</a:t>
            </a:r>
          </a:p>
          <a:p>
            <a:pPr>
              <a:buFont typeface="Wingdings" charset="2"/>
              <a:buChar char="Ø"/>
              <a:tabLst>
                <a:tab pos="173038" algn="l"/>
              </a:tabLst>
            </a:pPr>
            <a:r>
              <a:rPr lang="en-US" sz="1500" dirty="0" smtClean="0">
                <a:ea typeface="ＭＳ Ｐゴシック" pitchFamily="34" charset="-128"/>
              </a:rPr>
              <a:t>Near record February precipitation 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Large increases in forecasts on March 1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Much above average volumes observed 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Forecast error low at headwater locations,  increased downstream points</a:t>
            </a:r>
          </a:p>
          <a:p>
            <a:pPr>
              <a:buFont typeface="Wingdings 2"/>
              <a:buNone/>
            </a:pPr>
            <a:endParaRPr lang="en-US" sz="1500" u="sng" dirty="0" smtClean="0">
              <a:ea typeface="ＭＳ Ｐゴシック" pitchFamily="34" charset="-128"/>
            </a:endParaRPr>
          </a:p>
          <a:p>
            <a:pPr>
              <a:buFont typeface="Wingdings 2"/>
              <a:buNone/>
            </a:pPr>
            <a:r>
              <a:rPr lang="en-US" sz="2400" u="sng" dirty="0" smtClean="0">
                <a:ea typeface="ＭＳ Ｐゴシック" pitchFamily="34" charset="-128"/>
              </a:rPr>
              <a:t>Yampa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Above average volumes except for Little Snake 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Not much change in forecasts over the season 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Forecasts performed well on </a:t>
            </a:r>
            <a:r>
              <a:rPr lang="en-US" sz="1500" dirty="0" err="1" smtClean="0">
                <a:ea typeface="ＭＳ Ｐゴシック" pitchFamily="34" charset="-128"/>
              </a:rPr>
              <a:t>mainstem</a:t>
            </a:r>
            <a:endParaRPr lang="en-US" sz="1500" dirty="0" smtClean="0">
              <a:ea typeface="ＭＳ Ｐゴシック" pitchFamily="34" charset="-128"/>
            </a:endParaRP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Forecasts slightly too high in Little Snake</a:t>
            </a:r>
          </a:p>
          <a:p>
            <a:pPr>
              <a:buFont typeface="Wingdings 2"/>
              <a:buNone/>
            </a:pPr>
            <a:endParaRPr lang="en-US" sz="1500" dirty="0" smtClean="0">
              <a:ea typeface="ＭＳ Ｐゴシック" pitchFamily="34" charset="-128"/>
            </a:endParaRPr>
          </a:p>
          <a:p>
            <a:pPr>
              <a:buFont typeface="Wingdings 2"/>
              <a:buNone/>
            </a:pPr>
            <a:r>
              <a:rPr lang="en-US" sz="2400" u="sng" dirty="0" smtClean="0">
                <a:ea typeface="ＭＳ Ｐゴシック" pitchFamily="34" charset="-128"/>
              </a:rPr>
              <a:t>Duchesne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Very dry winter/spring, except February 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Drying trend West -&gt; East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Below average volumes, higher volumes in high elevations west side basins 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Most forecasts were too high but within normal error </a:t>
            </a:r>
          </a:p>
          <a:p>
            <a:pPr>
              <a:buFont typeface="Wingdings 2"/>
              <a:buNone/>
            </a:pPr>
            <a:r>
              <a:rPr lang="en-US" sz="2400" dirty="0" smtClean="0">
                <a:ea typeface="ＭＳ Ｐゴシック" pitchFamily="34" charset="-128"/>
              </a:rPr>
              <a:t>     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204624"/>
            <a:ext cx="4725945" cy="5286677"/>
            <a:chOff x="0" y="1204624"/>
            <a:chExt cx="4725945" cy="5286677"/>
          </a:xfrm>
        </p:grpSpPr>
        <p:pic>
          <p:nvPicPr>
            <p:cNvPr id="9" name="Picture 8" descr="obsall201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44648"/>
              <a:ext cx="4725945" cy="5046653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1853497" y="1273421"/>
              <a:ext cx="2300928" cy="3201097"/>
            </a:xfrm>
            <a:custGeom>
              <a:avLst/>
              <a:gdLst>
                <a:gd name="connsiteX0" fmla="*/ 1356062 w 3336343"/>
                <a:gd name="connsiteY0" fmla="*/ 21523 h 3745130"/>
                <a:gd name="connsiteX1" fmla="*/ 1356062 w 3336343"/>
                <a:gd name="connsiteY1" fmla="*/ 21523 h 3745130"/>
                <a:gd name="connsiteX2" fmla="*/ 1237676 w 3336343"/>
                <a:gd name="connsiteY2" fmla="*/ 10762 h 3745130"/>
                <a:gd name="connsiteX3" fmla="*/ 1173101 w 3336343"/>
                <a:gd name="connsiteY3" fmla="*/ 0 h 3745130"/>
                <a:gd name="connsiteX4" fmla="*/ 473546 w 3336343"/>
                <a:gd name="connsiteY4" fmla="*/ 10762 h 3745130"/>
                <a:gd name="connsiteX5" fmla="*/ 387446 w 3336343"/>
                <a:gd name="connsiteY5" fmla="*/ 118380 h 3745130"/>
                <a:gd name="connsiteX6" fmla="*/ 365922 w 3336343"/>
                <a:gd name="connsiteY6" fmla="*/ 193713 h 3745130"/>
                <a:gd name="connsiteX7" fmla="*/ 333634 w 3336343"/>
                <a:gd name="connsiteY7" fmla="*/ 236761 h 3745130"/>
                <a:gd name="connsiteX8" fmla="*/ 301347 w 3336343"/>
                <a:gd name="connsiteY8" fmla="*/ 247523 h 3745130"/>
                <a:gd name="connsiteX9" fmla="*/ 279822 w 3336343"/>
                <a:gd name="connsiteY9" fmla="*/ 279808 h 3745130"/>
                <a:gd name="connsiteX10" fmla="*/ 258298 w 3336343"/>
                <a:gd name="connsiteY10" fmla="*/ 322856 h 3745130"/>
                <a:gd name="connsiteX11" fmla="*/ 226010 w 3336343"/>
                <a:gd name="connsiteY11" fmla="*/ 344379 h 3745130"/>
                <a:gd name="connsiteX12" fmla="*/ 204486 w 3336343"/>
                <a:gd name="connsiteY12" fmla="*/ 419713 h 3745130"/>
                <a:gd name="connsiteX13" fmla="*/ 182961 w 3336343"/>
                <a:gd name="connsiteY13" fmla="*/ 462760 h 3745130"/>
                <a:gd name="connsiteX14" fmla="*/ 161436 w 3336343"/>
                <a:gd name="connsiteY14" fmla="*/ 548855 h 3745130"/>
                <a:gd name="connsiteX15" fmla="*/ 150674 w 3336343"/>
                <a:gd name="connsiteY15" fmla="*/ 591902 h 3745130"/>
                <a:gd name="connsiteX16" fmla="*/ 161436 w 3336343"/>
                <a:gd name="connsiteY16" fmla="*/ 860949 h 3745130"/>
                <a:gd name="connsiteX17" fmla="*/ 182961 w 3336343"/>
                <a:gd name="connsiteY17" fmla="*/ 925520 h 3745130"/>
                <a:gd name="connsiteX18" fmla="*/ 193723 w 3336343"/>
                <a:gd name="connsiteY18" fmla="*/ 957806 h 3745130"/>
                <a:gd name="connsiteX19" fmla="*/ 204486 w 3336343"/>
                <a:gd name="connsiteY19" fmla="*/ 990092 h 3745130"/>
                <a:gd name="connsiteX20" fmla="*/ 215248 w 3336343"/>
                <a:gd name="connsiteY20" fmla="*/ 1022377 h 3745130"/>
                <a:gd name="connsiteX21" fmla="*/ 236773 w 3336343"/>
                <a:gd name="connsiteY21" fmla="*/ 1388281 h 3745130"/>
                <a:gd name="connsiteX22" fmla="*/ 258298 w 3336343"/>
                <a:gd name="connsiteY22" fmla="*/ 1452852 h 3745130"/>
                <a:gd name="connsiteX23" fmla="*/ 269060 w 3336343"/>
                <a:gd name="connsiteY23" fmla="*/ 1506661 h 3745130"/>
                <a:gd name="connsiteX24" fmla="*/ 247535 w 3336343"/>
                <a:gd name="connsiteY24" fmla="*/ 1840279 h 3745130"/>
                <a:gd name="connsiteX25" fmla="*/ 226010 w 3336343"/>
                <a:gd name="connsiteY25" fmla="*/ 1904850 h 3745130"/>
                <a:gd name="connsiteX26" fmla="*/ 215248 w 3336343"/>
                <a:gd name="connsiteY26" fmla="*/ 1937136 h 3745130"/>
                <a:gd name="connsiteX27" fmla="*/ 193723 w 3336343"/>
                <a:gd name="connsiteY27" fmla="*/ 2001707 h 3745130"/>
                <a:gd name="connsiteX28" fmla="*/ 172198 w 3336343"/>
                <a:gd name="connsiteY28" fmla="*/ 2033993 h 3745130"/>
                <a:gd name="connsiteX29" fmla="*/ 139911 w 3336343"/>
                <a:gd name="connsiteY29" fmla="*/ 2130849 h 3745130"/>
                <a:gd name="connsiteX30" fmla="*/ 129149 w 3336343"/>
                <a:gd name="connsiteY30" fmla="*/ 2163135 h 3745130"/>
                <a:gd name="connsiteX31" fmla="*/ 75337 w 3336343"/>
                <a:gd name="connsiteY31" fmla="*/ 2227706 h 3745130"/>
                <a:gd name="connsiteX32" fmla="*/ 64575 w 3336343"/>
                <a:gd name="connsiteY32" fmla="*/ 2259992 h 3745130"/>
                <a:gd name="connsiteX33" fmla="*/ 43050 w 3336343"/>
                <a:gd name="connsiteY33" fmla="*/ 2303039 h 3745130"/>
                <a:gd name="connsiteX34" fmla="*/ 32287 w 3336343"/>
                <a:gd name="connsiteY34" fmla="*/ 2378372 h 3745130"/>
                <a:gd name="connsiteX35" fmla="*/ 21525 w 3336343"/>
                <a:gd name="connsiteY35" fmla="*/ 2410658 h 3745130"/>
                <a:gd name="connsiteX36" fmla="*/ 0 w 3336343"/>
                <a:gd name="connsiteY36" fmla="*/ 2496753 h 3745130"/>
                <a:gd name="connsiteX37" fmla="*/ 32287 w 3336343"/>
                <a:gd name="connsiteY37" fmla="*/ 2679705 h 3745130"/>
                <a:gd name="connsiteX38" fmla="*/ 43050 w 3336343"/>
                <a:gd name="connsiteY38" fmla="*/ 2711990 h 3745130"/>
                <a:gd name="connsiteX39" fmla="*/ 64575 w 3336343"/>
                <a:gd name="connsiteY39" fmla="*/ 2744276 h 3745130"/>
                <a:gd name="connsiteX40" fmla="*/ 129149 w 3336343"/>
                <a:gd name="connsiteY40" fmla="*/ 2808847 h 3745130"/>
                <a:gd name="connsiteX41" fmla="*/ 150674 w 3336343"/>
                <a:gd name="connsiteY41" fmla="*/ 2862656 h 3745130"/>
                <a:gd name="connsiteX42" fmla="*/ 182961 w 3336343"/>
                <a:gd name="connsiteY42" fmla="*/ 2894942 h 3745130"/>
                <a:gd name="connsiteX43" fmla="*/ 193723 w 3336343"/>
                <a:gd name="connsiteY43" fmla="*/ 3077894 h 3745130"/>
                <a:gd name="connsiteX44" fmla="*/ 204486 w 3336343"/>
                <a:gd name="connsiteY44" fmla="*/ 3110179 h 3745130"/>
                <a:gd name="connsiteX45" fmla="*/ 215248 w 3336343"/>
                <a:gd name="connsiteY45" fmla="*/ 3163989 h 3745130"/>
                <a:gd name="connsiteX46" fmla="*/ 226010 w 3336343"/>
                <a:gd name="connsiteY46" fmla="*/ 3228560 h 3745130"/>
                <a:gd name="connsiteX47" fmla="*/ 247535 w 3336343"/>
                <a:gd name="connsiteY47" fmla="*/ 3293131 h 3745130"/>
                <a:gd name="connsiteX48" fmla="*/ 279822 w 3336343"/>
                <a:gd name="connsiteY48" fmla="*/ 3422274 h 3745130"/>
                <a:gd name="connsiteX49" fmla="*/ 301347 w 3336343"/>
                <a:gd name="connsiteY49" fmla="*/ 3454559 h 3745130"/>
                <a:gd name="connsiteX50" fmla="*/ 333634 w 3336343"/>
                <a:gd name="connsiteY50" fmla="*/ 3562178 h 3745130"/>
                <a:gd name="connsiteX51" fmla="*/ 355159 w 3336343"/>
                <a:gd name="connsiteY51" fmla="*/ 3594463 h 3745130"/>
                <a:gd name="connsiteX52" fmla="*/ 387446 w 3336343"/>
                <a:gd name="connsiteY52" fmla="*/ 3605225 h 3745130"/>
                <a:gd name="connsiteX53" fmla="*/ 452021 w 3336343"/>
                <a:gd name="connsiteY53" fmla="*/ 3648273 h 3745130"/>
                <a:gd name="connsiteX54" fmla="*/ 484308 w 3336343"/>
                <a:gd name="connsiteY54" fmla="*/ 3669797 h 3745130"/>
                <a:gd name="connsiteX55" fmla="*/ 516595 w 3336343"/>
                <a:gd name="connsiteY55" fmla="*/ 3680558 h 3745130"/>
                <a:gd name="connsiteX56" fmla="*/ 581169 w 3336343"/>
                <a:gd name="connsiteY56" fmla="*/ 3712844 h 3745130"/>
                <a:gd name="connsiteX57" fmla="*/ 656506 w 3336343"/>
                <a:gd name="connsiteY57" fmla="*/ 3745130 h 3745130"/>
                <a:gd name="connsiteX58" fmla="*/ 753368 w 3336343"/>
                <a:gd name="connsiteY58" fmla="*/ 3734368 h 3745130"/>
                <a:gd name="connsiteX59" fmla="*/ 860992 w 3336343"/>
                <a:gd name="connsiteY59" fmla="*/ 3702082 h 3745130"/>
                <a:gd name="connsiteX60" fmla="*/ 904041 w 3336343"/>
                <a:gd name="connsiteY60" fmla="*/ 3691320 h 3745130"/>
                <a:gd name="connsiteX61" fmla="*/ 936329 w 3336343"/>
                <a:gd name="connsiteY61" fmla="*/ 3680558 h 3745130"/>
                <a:gd name="connsiteX62" fmla="*/ 1000903 w 3336343"/>
                <a:gd name="connsiteY62" fmla="*/ 3669797 h 3745130"/>
                <a:gd name="connsiteX63" fmla="*/ 1076240 w 3336343"/>
                <a:gd name="connsiteY63" fmla="*/ 3637511 h 3745130"/>
                <a:gd name="connsiteX64" fmla="*/ 1162339 w 3336343"/>
                <a:gd name="connsiteY64" fmla="*/ 3615987 h 3745130"/>
                <a:gd name="connsiteX65" fmla="*/ 1226913 w 3336343"/>
                <a:gd name="connsiteY65" fmla="*/ 3572940 h 3745130"/>
                <a:gd name="connsiteX66" fmla="*/ 1323775 w 3336343"/>
                <a:gd name="connsiteY66" fmla="*/ 3497607 h 3745130"/>
                <a:gd name="connsiteX67" fmla="*/ 1356062 w 3336343"/>
                <a:gd name="connsiteY67" fmla="*/ 3486845 h 3745130"/>
                <a:gd name="connsiteX68" fmla="*/ 1388349 w 3336343"/>
                <a:gd name="connsiteY68" fmla="*/ 3454559 h 3745130"/>
                <a:gd name="connsiteX69" fmla="*/ 1474448 w 3336343"/>
                <a:gd name="connsiteY69" fmla="*/ 3400750 h 3745130"/>
                <a:gd name="connsiteX70" fmla="*/ 1506735 w 3336343"/>
                <a:gd name="connsiteY70" fmla="*/ 3368464 h 3745130"/>
                <a:gd name="connsiteX71" fmla="*/ 1571310 w 3336343"/>
                <a:gd name="connsiteY71" fmla="*/ 3325417 h 3745130"/>
                <a:gd name="connsiteX72" fmla="*/ 1603597 w 3336343"/>
                <a:gd name="connsiteY72" fmla="*/ 3303893 h 3745130"/>
                <a:gd name="connsiteX73" fmla="*/ 1635884 w 3336343"/>
                <a:gd name="connsiteY73" fmla="*/ 3282369 h 3745130"/>
                <a:gd name="connsiteX74" fmla="*/ 1668171 w 3336343"/>
                <a:gd name="connsiteY74" fmla="*/ 3271607 h 3745130"/>
                <a:gd name="connsiteX75" fmla="*/ 1721983 w 3336343"/>
                <a:gd name="connsiteY75" fmla="*/ 3217798 h 3745130"/>
                <a:gd name="connsiteX76" fmla="*/ 1754271 w 3336343"/>
                <a:gd name="connsiteY76" fmla="*/ 3185512 h 3745130"/>
                <a:gd name="connsiteX77" fmla="*/ 1818845 w 3336343"/>
                <a:gd name="connsiteY77" fmla="*/ 3142465 h 3745130"/>
                <a:gd name="connsiteX78" fmla="*/ 1851132 w 3336343"/>
                <a:gd name="connsiteY78" fmla="*/ 3110179 h 3745130"/>
                <a:gd name="connsiteX79" fmla="*/ 1980281 w 3336343"/>
                <a:gd name="connsiteY79" fmla="*/ 3077894 h 3745130"/>
                <a:gd name="connsiteX80" fmla="*/ 2077142 w 3336343"/>
                <a:gd name="connsiteY80" fmla="*/ 3045608 h 3745130"/>
                <a:gd name="connsiteX81" fmla="*/ 2109430 w 3336343"/>
                <a:gd name="connsiteY81" fmla="*/ 3034846 h 3745130"/>
                <a:gd name="connsiteX82" fmla="*/ 2141717 w 3336343"/>
                <a:gd name="connsiteY82" fmla="*/ 3024084 h 3745130"/>
                <a:gd name="connsiteX83" fmla="*/ 2206291 w 3336343"/>
                <a:gd name="connsiteY83" fmla="*/ 3013323 h 3745130"/>
                <a:gd name="connsiteX84" fmla="*/ 2561450 w 3336343"/>
                <a:gd name="connsiteY84" fmla="*/ 2991799 h 3745130"/>
                <a:gd name="connsiteX85" fmla="*/ 2626025 w 3336343"/>
                <a:gd name="connsiteY85" fmla="*/ 2970275 h 3745130"/>
                <a:gd name="connsiteX86" fmla="*/ 2658312 w 3336343"/>
                <a:gd name="connsiteY86" fmla="*/ 2959513 h 3745130"/>
                <a:gd name="connsiteX87" fmla="*/ 2690599 w 3336343"/>
                <a:gd name="connsiteY87" fmla="*/ 2937990 h 3745130"/>
                <a:gd name="connsiteX88" fmla="*/ 2733649 w 3336343"/>
                <a:gd name="connsiteY88" fmla="*/ 2905704 h 3745130"/>
                <a:gd name="connsiteX89" fmla="*/ 2765936 w 3336343"/>
                <a:gd name="connsiteY89" fmla="*/ 2894942 h 3745130"/>
                <a:gd name="connsiteX90" fmla="*/ 2808985 w 3336343"/>
                <a:gd name="connsiteY90" fmla="*/ 2830371 h 3745130"/>
                <a:gd name="connsiteX91" fmla="*/ 2884322 w 3336343"/>
                <a:gd name="connsiteY91" fmla="*/ 2755038 h 3745130"/>
                <a:gd name="connsiteX92" fmla="*/ 2916609 w 3336343"/>
                <a:gd name="connsiteY92" fmla="*/ 2722752 h 3745130"/>
                <a:gd name="connsiteX93" fmla="*/ 2991946 w 3336343"/>
                <a:gd name="connsiteY93" fmla="*/ 2668943 h 3745130"/>
                <a:gd name="connsiteX94" fmla="*/ 3013471 w 3336343"/>
                <a:gd name="connsiteY94" fmla="*/ 2636657 h 3745130"/>
                <a:gd name="connsiteX95" fmla="*/ 3045758 w 3336343"/>
                <a:gd name="connsiteY95" fmla="*/ 2625895 h 3745130"/>
                <a:gd name="connsiteX96" fmla="*/ 3131857 w 3336343"/>
                <a:gd name="connsiteY96" fmla="*/ 2572086 h 3745130"/>
                <a:gd name="connsiteX97" fmla="*/ 3131857 w 3336343"/>
                <a:gd name="connsiteY97" fmla="*/ 2572086 h 3745130"/>
                <a:gd name="connsiteX98" fmla="*/ 3164144 w 3336343"/>
                <a:gd name="connsiteY98" fmla="*/ 2539800 h 3745130"/>
                <a:gd name="connsiteX99" fmla="*/ 3185669 w 3336343"/>
                <a:gd name="connsiteY99" fmla="*/ 2507515 h 3745130"/>
                <a:gd name="connsiteX100" fmla="*/ 3217956 w 3336343"/>
                <a:gd name="connsiteY100" fmla="*/ 2485991 h 3745130"/>
                <a:gd name="connsiteX101" fmla="*/ 3239481 w 3336343"/>
                <a:gd name="connsiteY101" fmla="*/ 2442944 h 3745130"/>
                <a:gd name="connsiteX102" fmla="*/ 3271768 w 3336343"/>
                <a:gd name="connsiteY102" fmla="*/ 2421420 h 3745130"/>
                <a:gd name="connsiteX103" fmla="*/ 3293293 w 3336343"/>
                <a:gd name="connsiteY103" fmla="*/ 2389134 h 3745130"/>
                <a:gd name="connsiteX104" fmla="*/ 3304055 w 3336343"/>
                <a:gd name="connsiteY104" fmla="*/ 2346087 h 3745130"/>
                <a:gd name="connsiteX105" fmla="*/ 3325580 w 3336343"/>
                <a:gd name="connsiteY105" fmla="*/ 2303039 h 3745130"/>
                <a:gd name="connsiteX106" fmla="*/ 3336343 w 3336343"/>
                <a:gd name="connsiteY106" fmla="*/ 2270754 h 3745130"/>
                <a:gd name="connsiteX107" fmla="*/ 3325580 w 3336343"/>
                <a:gd name="connsiteY107" fmla="*/ 1872565 h 3745130"/>
                <a:gd name="connsiteX108" fmla="*/ 3314818 w 3336343"/>
                <a:gd name="connsiteY108" fmla="*/ 1840279 h 3745130"/>
                <a:gd name="connsiteX109" fmla="*/ 3304055 w 3336343"/>
                <a:gd name="connsiteY109" fmla="*/ 1775708 h 3745130"/>
                <a:gd name="connsiteX110" fmla="*/ 3239481 w 3336343"/>
                <a:gd name="connsiteY110" fmla="*/ 1625042 h 3745130"/>
                <a:gd name="connsiteX111" fmla="*/ 3228719 w 3336343"/>
                <a:gd name="connsiteY111" fmla="*/ 1592756 h 3745130"/>
                <a:gd name="connsiteX112" fmla="*/ 3196431 w 3336343"/>
                <a:gd name="connsiteY112" fmla="*/ 1549709 h 3745130"/>
                <a:gd name="connsiteX113" fmla="*/ 3153382 w 3336343"/>
                <a:gd name="connsiteY113" fmla="*/ 1463614 h 3745130"/>
                <a:gd name="connsiteX114" fmla="*/ 3131857 w 3336343"/>
                <a:gd name="connsiteY114" fmla="*/ 1409804 h 3745130"/>
                <a:gd name="connsiteX115" fmla="*/ 3056520 w 3336343"/>
                <a:gd name="connsiteY115" fmla="*/ 1280662 h 3745130"/>
                <a:gd name="connsiteX116" fmla="*/ 3034996 w 3336343"/>
                <a:gd name="connsiteY116" fmla="*/ 1248376 h 3745130"/>
                <a:gd name="connsiteX117" fmla="*/ 3002708 w 3336343"/>
                <a:gd name="connsiteY117" fmla="*/ 1216091 h 3745130"/>
                <a:gd name="connsiteX118" fmla="*/ 2981184 w 3336343"/>
                <a:gd name="connsiteY118" fmla="*/ 1183805 h 3745130"/>
                <a:gd name="connsiteX119" fmla="*/ 2948896 w 3336343"/>
                <a:gd name="connsiteY119" fmla="*/ 1140758 h 3745130"/>
                <a:gd name="connsiteX120" fmla="*/ 2916609 w 3336343"/>
                <a:gd name="connsiteY120" fmla="*/ 1108472 h 3745130"/>
                <a:gd name="connsiteX121" fmla="*/ 2905847 w 3336343"/>
                <a:gd name="connsiteY121" fmla="*/ 1076186 h 3745130"/>
                <a:gd name="connsiteX122" fmla="*/ 2830510 w 3336343"/>
                <a:gd name="connsiteY122" fmla="*/ 1022377 h 3745130"/>
                <a:gd name="connsiteX123" fmla="*/ 2798223 w 3336343"/>
                <a:gd name="connsiteY123" fmla="*/ 990092 h 3745130"/>
                <a:gd name="connsiteX124" fmla="*/ 2733649 w 3336343"/>
                <a:gd name="connsiteY124" fmla="*/ 957806 h 3745130"/>
                <a:gd name="connsiteX125" fmla="*/ 2626025 w 3336343"/>
                <a:gd name="connsiteY125" fmla="*/ 882473 h 3745130"/>
                <a:gd name="connsiteX126" fmla="*/ 2550688 w 3336343"/>
                <a:gd name="connsiteY126" fmla="*/ 850187 h 3745130"/>
                <a:gd name="connsiteX127" fmla="*/ 2507638 w 3336343"/>
                <a:gd name="connsiteY127" fmla="*/ 828664 h 3745130"/>
                <a:gd name="connsiteX128" fmla="*/ 2475351 w 3336343"/>
                <a:gd name="connsiteY128" fmla="*/ 807140 h 3745130"/>
                <a:gd name="connsiteX129" fmla="*/ 2410777 w 3336343"/>
                <a:gd name="connsiteY129" fmla="*/ 753330 h 3745130"/>
                <a:gd name="connsiteX130" fmla="*/ 2367727 w 3336343"/>
                <a:gd name="connsiteY130" fmla="*/ 742569 h 3745130"/>
                <a:gd name="connsiteX131" fmla="*/ 2292390 w 3336343"/>
                <a:gd name="connsiteY131" fmla="*/ 667235 h 3745130"/>
                <a:gd name="connsiteX132" fmla="*/ 2260103 w 3336343"/>
                <a:gd name="connsiteY132" fmla="*/ 645712 h 3745130"/>
                <a:gd name="connsiteX133" fmla="*/ 2227816 w 3336343"/>
                <a:gd name="connsiteY133" fmla="*/ 613426 h 3745130"/>
                <a:gd name="connsiteX134" fmla="*/ 2184766 w 3336343"/>
                <a:gd name="connsiteY134" fmla="*/ 581141 h 3745130"/>
                <a:gd name="connsiteX135" fmla="*/ 2152479 w 3336343"/>
                <a:gd name="connsiteY135" fmla="*/ 559617 h 3745130"/>
                <a:gd name="connsiteX136" fmla="*/ 2109430 w 3336343"/>
                <a:gd name="connsiteY136" fmla="*/ 516569 h 3745130"/>
                <a:gd name="connsiteX137" fmla="*/ 2077142 w 3336343"/>
                <a:gd name="connsiteY137" fmla="*/ 505807 h 3745130"/>
                <a:gd name="connsiteX138" fmla="*/ 2034093 w 3336343"/>
                <a:gd name="connsiteY138" fmla="*/ 484284 h 3745130"/>
                <a:gd name="connsiteX139" fmla="*/ 1991043 w 3336343"/>
                <a:gd name="connsiteY139" fmla="*/ 451998 h 3745130"/>
                <a:gd name="connsiteX140" fmla="*/ 1947994 w 3336343"/>
                <a:gd name="connsiteY140" fmla="*/ 430474 h 3745130"/>
                <a:gd name="connsiteX141" fmla="*/ 1894182 w 3336343"/>
                <a:gd name="connsiteY141" fmla="*/ 398189 h 3745130"/>
                <a:gd name="connsiteX142" fmla="*/ 1829607 w 3336343"/>
                <a:gd name="connsiteY142" fmla="*/ 333618 h 3745130"/>
                <a:gd name="connsiteX143" fmla="*/ 1797320 w 3336343"/>
                <a:gd name="connsiteY143" fmla="*/ 312094 h 3745130"/>
                <a:gd name="connsiteX144" fmla="*/ 1743508 w 3336343"/>
                <a:gd name="connsiteY144" fmla="*/ 279808 h 3745130"/>
                <a:gd name="connsiteX145" fmla="*/ 1614359 w 3336343"/>
                <a:gd name="connsiteY145" fmla="*/ 204475 h 3745130"/>
                <a:gd name="connsiteX146" fmla="*/ 1571310 w 3336343"/>
                <a:gd name="connsiteY146" fmla="*/ 172190 h 3745130"/>
                <a:gd name="connsiteX147" fmla="*/ 1549785 w 3336343"/>
                <a:gd name="connsiteY147" fmla="*/ 139904 h 3745130"/>
                <a:gd name="connsiteX148" fmla="*/ 1485211 w 3336343"/>
                <a:gd name="connsiteY148" fmla="*/ 107618 h 3745130"/>
                <a:gd name="connsiteX149" fmla="*/ 1452923 w 3336343"/>
                <a:gd name="connsiteY149" fmla="*/ 86095 h 3745130"/>
                <a:gd name="connsiteX150" fmla="*/ 1388349 w 3336343"/>
                <a:gd name="connsiteY150" fmla="*/ 64571 h 3745130"/>
                <a:gd name="connsiteX151" fmla="*/ 1302250 w 3336343"/>
                <a:gd name="connsiteY151" fmla="*/ 10762 h 3745130"/>
                <a:gd name="connsiteX152" fmla="*/ 1356062 w 3336343"/>
                <a:gd name="connsiteY152" fmla="*/ 21523 h 374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3336343" h="3745130">
                  <a:moveTo>
                    <a:pt x="1356062" y="21523"/>
                  </a:moveTo>
                  <a:lnTo>
                    <a:pt x="1356062" y="21523"/>
                  </a:lnTo>
                  <a:cubicBezTo>
                    <a:pt x="1316600" y="17936"/>
                    <a:pt x="1277029" y="15391"/>
                    <a:pt x="1237676" y="10762"/>
                  </a:cubicBezTo>
                  <a:cubicBezTo>
                    <a:pt x="1216004" y="8213"/>
                    <a:pt x="1194923" y="0"/>
                    <a:pt x="1173101" y="0"/>
                  </a:cubicBezTo>
                  <a:cubicBezTo>
                    <a:pt x="939888" y="0"/>
                    <a:pt x="706731" y="7175"/>
                    <a:pt x="473546" y="10762"/>
                  </a:cubicBezTo>
                  <a:cubicBezTo>
                    <a:pt x="397627" y="86677"/>
                    <a:pt x="422585" y="48107"/>
                    <a:pt x="387446" y="118380"/>
                  </a:cubicBezTo>
                  <a:cubicBezTo>
                    <a:pt x="385116" y="127699"/>
                    <a:pt x="372784" y="181705"/>
                    <a:pt x="365922" y="193713"/>
                  </a:cubicBezTo>
                  <a:cubicBezTo>
                    <a:pt x="357022" y="209287"/>
                    <a:pt x="347414" y="225278"/>
                    <a:pt x="333634" y="236761"/>
                  </a:cubicBezTo>
                  <a:cubicBezTo>
                    <a:pt x="324919" y="244023"/>
                    <a:pt x="312109" y="243936"/>
                    <a:pt x="301347" y="247523"/>
                  </a:cubicBezTo>
                  <a:cubicBezTo>
                    <a:pt x="294172" y="258285"/>
                    <a:pt x="286239" y="268578"/>
                    <a:pt x="279822" y="279808"/>
                  </a:cubicBezTo>
                  <a:cubicBezTo>
                    <a:pt x="271862" y="293737"/>
                    <a:pt x="268569" y="310532"/>
                    <a:pt x="258298" y="322856"/>
                  </a:cubicBezTo>
                  <a:cubicBezTo>
                    <a:pt x="250017" y="332792"/>
                    <a:pt x="236773" y="337205"/>
                    <a:pt x="226010" y="344379"/>
                  </a:cubicBezTo>
                  <a:cubicBezTo>
                    <a:pt x="220550" y="366221"/>
                    <a:pt x="213749" y="398100"/>
                    <a:pt x="204486" y="419713"/>
                  </a:cubicBezTo>
                  <a:cubicBezTo>
                    <a:pt x="198166" y="434459"/>
                    <a:pt x="188034" y="447540"/>
                    <a:pt x="182961" y="462760"/>
                  </a:cubicBezTo>
                  <a:cubicBezTo>
                    <a:pt x="173606" y="490823"/>
                    <a:pt x="168611" y="520157"/>
                    <a:pt x="161436" y="548855"/>
                  </a:cubicBezTo>
                  <a:lnTo>
                    <a:pt x="150674" y="591902"/>
                  </a:lnTo>
                  <a:cubicBezTo>
                    <a:pt x="154261" y="681584"/>
                    <a:pt x="152790" y="771612"/>
                    <a:pt x="161436" y="860949"/>
                  </a:cubicBezTo>
                  <a:cubicBezTo>
                    <a:pt x="163622" y="883532"/>
                    <a:pt x="175786" y="903996"/>
                    <a:pt x="182961" y="925520"/>
                  </a:cubicBezTo>
                  <a:lnTo>
                    <a:pt x="193723" y="957806"/>
                  </a:lnTo>
                  <a:lnTo>
                    <a:pt x="204486" y="990092"/>
                  </a:lnTo>
                  <a:lnTo>
                    <a:pt x="215248" y="1022377"/>
                  </a:lnTo>
                  <a:cubicBezTo>
                    <a:pt x="215682" y="1030188"/>
                    <a:pt x="233997" y="1367922"/>
                    <a:pt x="236773" y="1388281"/>
                  </a:cubicBezTo>
                  <a:cubicBezTo>
                    <a:pt x="239839" y="1410761"/>
                    <a:pt x="253848" y="1430605"/>
                    <a:pt x="258298" y="1452852"/>
                  </a:cubicBezTo>
                  <a:lnTo>
                    <a:pt x="269060" y="1506661"/>
                  </a:lnTo>
                  <a:cubicBezTo>
                    <a:pt x="267965" y="1529656"/>
                    <a:pt x="260362" y="1771871"/>
                    <a:pt x="247535" y="1840279"/>
                  </a:cubicBezTo>
                  <a:cubicBezTo>
                    <a:pt x="243354" y="1862578"/>
                    <a:pt x="233185" y="1883326"/>
                    <a:pt x="226010" y="1904850"/>
                  </a:cubicBezTo>
                  <a:lnTo>
                    <a:pt x="215248" y="1937136"/>
                  </a:lnTo>
                  <a:cubicBezTo>
                    <a:pt x="215247" y="1937140"/>
                    <a:pt x="193725" y="2001704"/>
                    <a:pt x="193723" y="2001707"/>
                  </a:cubicBezTo>
                  <a:lnTo>
                    <a:pt x="172198" y="2033993"/>
                  </a:lnTo>
                  <a:lnTo>
                    <a:pt x="139911" y="2130849"/>
                  </a:lnTo>
                  <a:cubicBezTo>
                    <a:pt x="136323" y="2141611"/>
                    <a:pt x="137171" y="2155114"/>
                    <a:pt x="129149" y="2163135"/>
                  </a:cubicBezTo>
                  <a:cubicBezTo>
                    <a:pt x="87716" y="2204567"/>
                    <a:pt x="105305" y="2182757"/>
                    <a:pt x="75337" y="2227706"/>
                  </a:cubicBezTo>
                  <a:cubicBezTo>
                    <a:pt x="71750" y="2238468"/>
                    <a:pt x="69044" y="2249565"/>
                    <a:pt x="64575" y="2259992"/>
                  </a:cubicBezTo>
                  <a:cubicBezTo>
                    <a:pt x="58255" y="2274738"/>
                    <a:pt x="47271" y="2287561"/>
                    <a:pt x="43050" y="2303039"/>
                  </a:cubicBezTo>
                  <a:cubicBezTo>
                    <a:pt x="36375" y="2327511"/>
                    <a:pt x="37262" y="2353499"/>
                    <a:pt x="32287" y="2378372"/>
                  </a:cubicBezTo>
                  <a:cubicBezTo>
                    <a:pt x="30062" y="2389496"/>
                    <a:pt x="24276" y="2399653"/>
                    <a:pt x="21525" y="2410658"/>
                  </a:cubicBezTo>
                  <a:lnTo>
                    <a:pt x="0" y="2496753"/>
                  </a:lnTo>
                  <a:cubicBezTo>
                    <a:pt x="12816" y="2637718"/>
                    <a:pt x="-1766" y="2577549"/>
                    <a:pt x="32287" y="2679705"/>
                  </a:cubicBezTo>
                  <a:cubicBezTo>
                    <a:pt x="35874" y="2690467"/>
                    <a:pt x="36757" y="2702551"/>
                    <a:pt x="43050" y="2711990"/>
                  </a:cubicBezTo>
                  <a:cubicBezTo>
                    <a:pt x="50225" y="2722752"/>
                    <a:pt x="55982" y="2734609"/>
                    <a:pt x="64575" y="2744276"/>
                  </a:cubicBezTo>
                  <a:cubicBezTo>
                    <a:pt x="84799" y="2767027"/>
                    <a:pt x="129149" y="2808847"/>
                    <a:pt x="129149" y="2808847"/>
                  </a:cubicBezTo>
                  <a:cubicBezTo>
                    <a:pt x="136324" y="2826783"/>
                    <a:pt x="140435" y="2846274"/>
                    <a:pt x="150674" y="2862656"/>
                  </a:cubicBezTo>
                  <a:cubicBezTo>
                    <a:pt x="158741" y="2875562"/>
                    <a:pt x="179976" y="2880018"/>
                    <a:pt x="182961" y="2894942"/>
                  </a:cubicBezTo>
                  <a:cubicBezTo>
                    <a:pt x="194942" y="2954845"/>
                    <a:pt x="187644" y="3017108"/>
                    <a:pt x="193723" y="3077894"/>
                  </a:cubicBezTo>
                  <a:cubicBezTo>
                    <a:pt x="194852" y="3089182"/>
                    <a:pt x="201735" y="3099174"/>
                    <a:pt x="204486" y="3110179"/>
                  </a:cubicBezTo>
                  <a:cubicBezTo>
                    <a:pt x="208923" y="3127925"/>
                    <a:pt x="211976" y="3145992"/>
                    <a:pt x="215248" y="3163989"/>
                  </a:cubicBezTo>
                  <a:cubicBezTo>
                    <a:pt x="219151" y="3185458"/>
                    <a:pt x="220718" y="3207391"/>
                    <a:pt x="226010" y="3228560"/>
                  </a:cubicBezTo>
                  <a:cubicBezTo>
                    <a:pt x="231513" y="3250571"/>
                    <a:pt x="243805" y="3270752"/>
                    <a:pt x="247535" y="3293131"/>
                  </a:cubicBezTo>
                  <a:cubicBezTo>
                    <a:pt x="252914" y="3325402"/>
                    <a:pt x="260874" y="3393855"/>
                    <a:pt x="279822" y="3422274"/>
                  </a:cubicBezTo>
                  <a:lnTo>
                    <a:pt x="301347" y="3454559"/>
                  </a:lnTo>
                  <a:cubicBezTo>
                    <a:pt x="307363" y="3478619"/>
                    <a:pt x="323156" y="3546462"/>
                    <a:pt x="333634" y="3562178"/>
                  </a:cubicBezTo>
                  <a:cubicBezTo>
                    <a:pt x="340809" y="3572940"/>
                    <a:pt x="345059" y="3586383"/>
                    <a:pt x="355159" y="3594463"/>
                  </a:cubicBezTo>
                  <a:cubicBezTo>
                    <a:pt x="364018" y="3601550"/>
                    <a:pt x="377529" y="3599716"/>
                    <a:pt x="387446" y="3605225"/>
                  </a:cubicBezTo>
                  <a:cubicBezTo>
                    <a:pt x="410060" y="3617788"/>
                    <a:pt x="430496" y="3633924"/>
                    <a:pt x="452021" y="3648273"/>
                  </a:cubicBezTo>
                  <a:cubicBezTo>
                    <a:pt x="462783" y="3655448"/>
                    <a:pt x="472037" y="3665707"/>
                    <a:pt x="484308" y="3669797"/>
                  </a:cubicBezTo>
                  <a:lnTo>
                    <a:pt x="516595" y="3680558"/>
                  </a:lnTo>
                  <a:cubicBezTo>
                    <a:pt x="609120" y="3742239"/>
                    <a:pt x="492057" y="3668290"/>
                    <a:pt x="581169" y="3712844"/>
                  </a:cubicBezTo>
                  <a:cubicBezTo>
                    <a:pt x="655493" y="3750004"/>
                    <a:pt x="566913" y="3722732"/>
                    <a:pt x="656506" y="3745130"/>
                  </a:cubicBezTo>
                  <a:cubicBezTo>
                    <a:pt x="688793" y="3741543"/>
                    <a:pt x="721260" y="3739308"/>
                    <a:pt x="753368" y="3734368"/>
                  </a:cubicBezTo>
                  <a:cubicBezTo>
                    <a:pt x="797775" y="3727536"/>
                    <a:pt x="814067" y="3713813"/>
                    <a:pt x="860992" y="3702082"/>
                  </a:cubicBezTo>
                  <a:cubicBezTo>
                    <a:pt x="875342" y="3698495"/>
                    <a:pt x="889819" y="3695383"/>
                    <a:pt x="904041" y="3691320"/>
                  </a:cubicBezTo>
                  <a:cubicBezTo>
                    <a:pt x="914949" y="3688203"/>
                    <a:pt x="925254" y="3683019"/>
                    <a:pt x="936329" y="3680558"/>
                  </a:cubicBezTo>
                  <a:cubicBezTo>
                    <a:pt x="957631" y="3675825"/>
                    <a:pt x="979378" y="3673384"/>
                    <a:pt x="1000903" y="3669797"/>
                  </a:cubicBezTo>
                  <a:cubicBezTo>
                    <a:pt x="1036186" y="3652156"/>
                    <a:pt x="1041399" y="3647013"/>
                    <a:pt x="1076240" y="3637511"/>
                  </a:cubicBezTo>
                  <a:cubicBezTo>
                    <a:pt x="1104781" y="3629728"/>
                    <a:pt x="1162339" y="3615987"/>
                    <a:pt x="1162339" y="3615987"/>
                  </a:cubicBezTo>
                  <a:cubicBezTo>
                    <a:pt x="1183864" y="3601638"/>
                    <a:pt x="1208621" y="3591232"/>
                    <a:pt x="1226913" y="3572940"/>
                  </a:cubicBezTo>
                  <a:cubicBezTo>
                    <a:pt x="1254773" y="3545081"/>
                    <a:pt x="1285152" y="3510481"/>
                    <a:pt x="1323775" y="3497607"/>
                  </a:cubicBezTo>
                  <a:lnTo>
                    <a:pt x="1356062" y="3486845"/>
                  </a:lnTo>
                  <a:cubicBezTo>
                    <a:pt x="1366824" y="3476083"/>
                    <a:pt x="1375964" y="3463405"/>
                    <a:pt x="1388349" y="3454559"/>
                  </a:cubicBezTo>
                  <a:cubicBezTo>
                    <a:pt x="1498592" y="3375817"/>
                    <a:pt x="1361379" y="3497662"/>
                    <a:pt x="1474448" y="3400750"/>
                  </a:cubicBezTo>
                  <a:cubicBezTo>
                    <a:pt x="1486004" y="3390845"/>
                    <a:pt x="1494721" y="3377808"/>
                    <a:pt x="1506735" y="3368464"/>
                  </a:cubicBezTo>
                  <a:cubicBezTo>
                    <a:pt x="1527155" y="3352582"/>
                    <a:pt x="1549785" y="3339766"/>
                    <a:pt x="1571310" y="3325417"/>
                  </a:cubicBezTo>
                  <a:lnTo>
                    <a:pt x="1603597" y="3303893"/>
                  </a:lnTo>
                  <a:cubicBezTo>
                    <a:pt x="1614359" y="3296718"/>
                    <a:pt x="1623613" y="3286459"/>
                    <a:pt x="1635884" y="3282369"/>
                  </a:cubicBezTo>
                  <a:lnTo>
                    <a:pt x="1668171" y="3271607"/>
                  </a:lnTo>
                  <a:cubicBezTo>
                    <a:pt x="1707633" y="3212418"/>
                    <a:pt x="1668172" y="3262639"/>
                    <a:pt x="1721983" y="3217798"/>
                  </a:cubicBezTo>
                  <a:cubicBezTo>
                    <a:pt x="1733676" y="3208055"/>
                    <a:pt x="1742257" y="3194856"/>
                    <a:pt x="1754271" y="3185512"/>
                  </a:cubicBezTo>
                  <a:cubicBezTo>
                    <a:pt x="1774691" y="3169631"/>
                    <a:pt x="1800553" y="3160757"/>
                    <a:pt x="1818845" y="3142465"/>
                  </a:cubicBezTo>
                  <a:cubicBezTo>
                    <a:pt x="1829607" y="3131703"/>
                    <a:pt x="1837827" y="3117570"/>
                    <a:pt x="1851132" y="3110179"/>
                  </a:cubicBezTo>
                  <a:cubicBezTo>
                    <a:pt x="1887677" y="3089877"/>
                    <a:pt x="1940195" y="3084575"/>
                    <a:pt x="1980281" y="3077894"/>
                  </a:cubicBezTo>
                  <a:lnTo>
                    <a:pt x="2077142" y="3045608"/>
                  </a:lnTo>
                  <a:lnTo>
                    <a:pt x="2109430" y="3034846"/>
                  </a:lnTo>
                  <a:cubicBezTo>
                    <a:pt x="2120192" y="3031259"/>
                    <a:pt x="2130527" y="3025949"/>
                    <a:pt x="2141717" y="3024084"/>
                  </a:cubicBezTo>
                  <a:lnTo>
                    <a:pt x="2206291" y="3013323"/>
                  </a:lnTo>
                  <a:cubicBezTo>
                    <a:pt x="2347778" y="2966162"/>
                    <a:pt x="2160399" y="3025219"/>
                    <a:pt x="2561450" y="2991799"/>
                  </a:cubicBezTo>
                  <a:cubicBezTo>
                    <a:pt x="2584061" y="2989915"/>
                    <a:pt x="2604500" y="2977450"/>
                    <a:pt x="2626025" y="2970275"/>
                  </a:cubicBezTo>
                  <a:cubicBezTo>
                    <a:pt x="2636787" y="2966688"/>
                    <a:pt x="2648873" y="2965805"/>
                    <a:pt x="2658312" y="2959513"/>
                  </a:cubicBezTo>
                  <a:cubicBezTo>
                    <a:pt x="2669074" y="2952339"/>
                    <a:pt x="2680074" y="2945508"/>
                    <a:pt x="2690599" y="2937990"/>
                  </a:cubicBezTo>
                  <a:cubicBezTo>
                    <a:pt x="2705195" y="2927565"/>
                    <a:pt x="2718075" y="2914603"/>
                    <a:pt x="2733649" y="2905704"/>
                  </a:cubicBezTo>
                  <a:cubicBezTo>
                    <a:pt x="2743499" y="2900076"/>
                    <a:pt x="2755174" y="2898529"/>
                    <a:pt x="2765936" y="2894942"/>
                  </a:cubicBezTo>
                  <a:cubicBezTo>
                    <a:pt x="2780286" y="2873418"/>
                    <a:pt x="2790693" y="2848662"/>
                    <a:pt x="2808985" y="2830371"/>
                  </a:cubicBezTo>
                  <a:lnTo>
                    <a:pt x="2884322" y="2755038"/>
                  </a:lnTo>
                  <a:cubicBezTo>
                    <a:pt x="2895084" y="2744276"/>
                    <a:pt x="2904433" y="2731884"/>
                    <a:pt x="2916609" y="2722752"/>
                  </a:cubicBezTo>
                  <a:cubicBezTo>
                    <a:pt x="2970007" y="2682707"/>
                    <a:pt x="2944734" y="2700416"/>
                    <a:pt x="2991946" y="2668943"/>
                  </a:cubicBezTo>
                  <a:cubicBezTo>
                    <a:pt x="2999121" y="2658181"/>
                    <a:pt x="3003371" y="2644737"/>
                    <a:pt x="3013471" y="2636657"/>
                  </a:cubicBezTo>
                  <a:cubicBezTo>
                    <a:pt x="3022330" y="2629570"/>
                    <a:pt x="3035799" y="2631327"/>
                    <a:pt x="3045758" y="2625895"/>
                  </a:cubicBezTo>
                  <a:cubicBezTo>
                    <a:pt x="3075469" y="2609690"/>
                    <a:pt x="3103157" y="2590022"/>
                    <a:pt x="3131857" y="2572086"/>
                  </a:cubicBezTo>
                  <a:lnTo>
                    <a:pt x="3131857" y="2572086"/>
                  </a:lnTo>
                  <a:cubicBezTo>
                    <a:pt x="3142619" y="2561324"/>
                    <a:pt x="3154400" y="2551492"/>
                    <a:pt x="3164144" y="2539800"/>
                  </a:cubicBezTo>
                  <a:cubicBezTo>
                    <a:pt x="3172425" y="2529864"/>
                    <a:pt x="3176523" y="2516661"/>
                    <a:pt x="3185669" y="2507515"/>
                  </a:cubicBezTo>
                  <a:cubicBezTo>
                    <a:pt x="3194815" y="2498369"/>
                    <a:pt x="3207194" y="2493166"/>
                    <a:pt x="3217956" y="2485991"/>
                  </a:cubicBezTo>
                  <a:cubicBezTo>
                    <a:pt x="3225131" y="2471642"/>
                    <a:pt x="3229210" y="2455268"/>
                    <a:pt x="3239481" y="2442944"/>
                  </a:cubicBezTo>
                  <a:cubicBezTo>
                    <a:pt x="3247762" y="2433008"/>
                    <a:pt x="3262622" y="2430566"/>
                    <a:pt x="3271768" y="2421420"/>
                  </a:cubicBezTo>
                  <a:cubicBezTo>
                    <a:pt x="3280914" y="2412274"/>
                    <a:pt x="3286118" y="2399896"/>
                    <a:pt x="3293293" y="2389134"/>
                  </a:cubicBezTo>
                  <a:cubicBezTo>
                    <a:pt x="3296880" y="2374785"/>
                    <a:pt x="3298861" y="2359936"/>
                    <a:pt x="3304055" y="2346087"/>
                  </a:cubicBezTo>
                  <a:cubicBezTo>
                    <a:pt x="3309688" y="2331065"/>
                    <a:pt x="3319260" y="2317785"/>
                    <a:pt x="3325580" y="2303039"/>
                  </a:cubicBezTo>
                  <a:cubicBezTo>
                    <a:pt x="3330049" y="2292612"/>
                    <a:pt x="3332755" y="2281516"/>
                    <a:pt x="3336343" y="2270754"/>
                  </a:cubicBezTo>
                  <a:cubicBezTo>
                    <a:pt x="3332755" y="2138024"/>
                    <a:pt x="3332211" y="2005177"/>
                    <a:pt x="3325580" y="1872565"/>
                  </a:cubicBezTo>
                  <a:cubicBezTo>
                    <a:pt x="3325013" y="1861235"/>
                    <a:pt x="3317279" y="1851353"/>
                    <a:pt x="3314818" y="1840279"/>
                  </a:cubicBezTo>
                  <a:cubicBezTo>
                    <a:pt x="3310084" y="1818978"/>
                    <a:pt x="3310564" y="1796535"/>
                    <a:pt x="3304055" y="1775708"/>
                  </a:cubicBezTo>
                  <a:cubicBezTo>
                    <a:pt x="3258679" y="1630510"/>
                    <a:pt x="3276778" y="1712065"/>
                    <a:pt x="3239481" y="1625042"/>
                  </a:cubicBezTo>
                  <a:cubicBezTo>
                    <a:pt x="3235012" y="1614615"/>
                    <a:pt x="3234348" y="1602605"/>
                    <a:pt x="3228719" y="1592756"/>
                  </a:cubicBezTo>
                  <a:cubicBezTo>
                    <a:pt x="3219819" y="1577183"/>
                    <a:pt x="3205469" y="1565202"/>
                    <a:pt x="3196431" y="1549709"/>
                  </a:cubicBezTo>
                  <a:cubicBezTo>
                    <a:pt x="3180263" y="1521994"/>
                    <a:pt x="3165299" y="1493405"/>
                    <a:pt x="3153382" y="1463614"/>
                  </a:cubicBezTo>
                  <a:cubicBezTo>
                    <a:pt x="3146207" y="1445677"/>
                    <a:pt x="3140896" y="1426877"/>
                    <a:pt x="3131857" y="1409804"/>
                  </a:cubicBezTo>
                  <a:cubicBezTo>
                    <a:pt x="3108538" y="1365759"/>
                    <a:pt x="3082162" y="1323396"/>
                    <a:pt x="3056520" y="1280662"/>
                  </a:cubicBezTo>
                  <a:cubicBezTo>
                    <a:pt x="3049865" y="1269571"/>
                    <a:pt x="3044142" y="1257522"/>
                    <a:pt x="3034996" y="1248376"/>
                  </a:cubicBezTo>
                  <a:cubicBezTo>
                    <a:pt x="3024233" y="1237614"/>
                    <a:pt x="3012452" y="1227783"/>
                    <a:pt x="3002708" y="1216091"/>
                  </a:cubicBezTo>
                  <a:cubicBezTo>
                    <a:pt x="2994427" y="1206155"/>
                    <a:pt x="2988702" y="1194330"/>
                    <a:pt x="2981184" y="1183805"/>
                  </a:cubicBezTo>
                  <a:cubicBezTo>
                    <a:pt x="2970758" y="1169209"/>
                    <a:pt x="2960570" y="1154376"/>
                    <a:pt x="2948896" y="1140758"/>
                  </a:cubicBezTo>
                  <a:cubicBezTo>
                    <a:pt x="2938991" y="1129202"/>
                    <a:pt x="2927371" y="1119234"/>
                    <a:pt x="2916609" y="1108472"/>
                  </a:cubicBezTo>
                  <a:cubicBezTo>
                    <a:pt x="2913022" y="1097710"/>
                    <a:pt x="2912140" y="1085625"/>
                    <a:pt x="2905847" y="1076186"/>
                  </a:cubicBezTo>
                  <a:cubicBezTo>
                    <a:pt x="2875323" y="1030401"/>
                    <a:pt x="2873356" y="1052980"/>
                    <a:pt x="2830510" y="1022377"/>
                  </a:cubicBezTo>
                  <a:cubicBezTo>
                    <a:pt x="2818125" y="1013531"/>
                    <a:pt x="2809915" y="999835"/>
                    <a:pt x="2798223" y="990092"/>
                  </a:cubicBezTo>
                  <a:cubicBezTo>
                    <a:pt x="2740888" y="942315"/>
                    <a:pt x="2791897" y="990165"/>
                    <a:pt x="2733649" y="957806"/>
                  </a:cubicBezTo>
                  <a:cubicBezTo>
                    <a:pt x="2615857" y="892369"/>
                    <a:pt x="2716320" y="938905"/>
                    <a:pt x="2626025" y="882473"/>
                  </a:cubicBezTo>
                  <a:cubicBezTo>
                    <a:pt x="2574110" y="850028"/>
                    <a:pt x="2597289" y="870158"/>
                    <a:pt x="2550688" y="850187"/>
                  </a:cubicBezTo>
                  <a:cubicBezTo>
                    <a:pt x="2535942" y="843868"/>
                    <a:pt x="2521568" y="836623"/>
                    <a:pt x="2507638" y="828664"/>
                  </a:cubicBezTo>
                  <a:cubicBezTo>
                    <a:pt x="2496407" y="822247"/>
                    <a:pt x="2485288" y="815420"/>
                    <a:pt x="2475351" y="807140"/>
                  </a:cubicBezTo>
                  <a:cubicBezTo>
                    <a:pt x="2447972" y="784325"/>
                    <a:pt x="2443784" y="767475"/>
                    <a:pt x="2410777" y="753330"/>
                  </a:cubicBezTo>
                  <a:cubicBezTo>
                    <a:pt x="2397181" y="747504"/>
                    <a:pt x="2382077" y="746156"/>
                    <a:pt x="2367727" y="742569"/>
                  </a:cubicBezTo>
                  <a:cubicBezTo>
                    <a:pt x="2342615" y="717458"/>
                    <a:pt x="2321940" y="686933"/>
                    <a:pt x="2292390" y="667235"/>
                  </a:cubicBezTo>
                  <a:cubicBezTo>
                    <a:pt x="2281628" y="660061"/>
                    <a:pt x="2270040" y="653992"/>
                    <a:pt x="2260103" y="645712"/>
                  </a:cubicBezTo>
                  <a:cubicBezTo>
                    <a:pt x="2248410" y="635969"/>
                    <a:pt x="2239372" y="623331"/>
                    <a:pt x="2227816" y="613426"/>
                  </a:cubicBezTo>
                  <a:cubicBezTo>
                    <a:pt x="2214197" y="601753"/>
                    <a:pt x="2199362" y="591566"/>
                    <a:pt x="2184766" y="581141"/>
                  </a:cubicBezTo>
                  <a:cubicBezTo>
                    <a:pt x="2174240" y="573623"/>
                    <a:pt x="2162300" y="568035"/>
                    <a:pt x="2152479" y="559617"/>
                  </a:cubicBezTo>
                  <a:cubicBezTo>
                    <a:pt x="2137071" y="546411"/>
                    <a:pt x="2125944" y="528364"/>
                    <a:pt x="2109430" y="516569"/>
                  </a:cubicBezTo>
                  <a:cubicBezTo>
                    <a:pt x="2100198" y="509975"/>
                    <a:pt x="2087570" y="510276"/>
                    <a:pt x="2077142" y="505807"/>
                  </a:cubicBezTo>
                  <a:cubicBezTo>
                    <a:pt x="2062396" y="499488"/>
                    <a:pt x="2047698" y="492787"/>
                    <a:pt x="2034093" y="484284"/>
                  </a:cubicBezTo>
                  <a:cubicBezTo>
                    <a:pt x="2018882" y="474778"/>
                    <a:pt x="2006254" y="461504"/>
                    <a:pt x="1991043" y="451998"/>
                  </a:cubicBezTo>
                  <a:cubicBezTo>
                    <a:pt x="1977438" y="443495"/>
                    <a:pt x="1962019" y="438265"/>
                    <a:pt x="1947994" y="430474"/>
                  </a:cubicBezTo>
                  <a:cubicBezTo>
                    <a:pt x="1929708" y="420316"/>
                    <a:pt x="1911587" y="409792"/>
                    <a:pt x="1894182" y="398189"/>
                  </a:cubicBezTo>
                  <a:cubicBezTo>
                    <a:pt x="1788664" y="327848"/>
                    <a:pt x="1898665" y="402672"/>
                    <a:pt x="1829607" y="333618"/>
                  </a:cubicBezTo>
                  <a:cubicBezTo>
                    <a:pt x="1820461" y="324472"/>
                    <a:pt x="1808289" y="318949"/>
                    <a:pt x="1797320" y="312094"/>
                  </a:cubicBezTo>
                  <a:cubicBezTo>
                    <a:pt x="1779581" y="301008"/>
                    <a:pt x="1761104" y="291119"/>
                    <a:pt x="1743508" y="279808"/>
                  </a:cubicBezTo>
                  <a:cubicBezTo>
                    <a:pt x="1629031" y="206219"/>
                    <a:pt x="1685850" y="228304"/>
                    <a:pt x="1614359" y="204475"/>
                  </a:cubicBezTo>
                  <a:cubicBezTo>
                    <a:pt x="1600009" y="193713"/>
                    <a:pt x="1583993" y="184873"/>
                    <a:pt x="1571310" y="172190"/>
                  </a:cubicBezTo>
                  <a:cubicBezTo>
                    <a:pt x="1562164" y="163044"/>
                    <a:pt x="1558931" y="149050"/>
                    <a:pt x="1549785" y="139904"/>
                  </a:cubicBezTo>
                  <a:cubicBezTo>
                    <a:pt x="1518943" y="109063"/>
                    <a:pt x="1520222" y="125122"/>
                    <a:pt x="1485211" y="107618"/>
                  </a:cubicBezTo>
                  <a:cubicBezTo>
                    <a:pt x="1473642" y="101834"/>
                    <a:pt x="1464743" y="91348"/>
                    <a:pt x="1452923" y="86095"/>
                  </a:cubicBezTo>
                  <a:cubicBezTo>
                    <a:pt x="1432189" y="76881"/>
                    <a:pt x="1407228" y="77156"/>
                    <a:pt x="1388349" y="64571"/>
                  </a:cubicBezTo>
                  <a:cubicBezTo>
                    <a:pt x="1317101" y="17073"/>
                    <a:pt x="1346914" y="33091"/>
                    <a:pt x="1302250" y="10762"/>
                  </a:cubicBezTo>
                  <a:lnTo>
                    <a:pt x="1356062" y="21523"/>
                  </a:lnTo>
                  <a:close/>
                </a:path>
              </a:pathLst>
            </a:cu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1204624"/>
              <a:ext cx="27121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April-July 2014</a:t>
              </a:r>
            </a:p>
            <a:p>
              <a:r>
                <a:rPr lang="en-US" sz="1400" dirty="0" smtClean="0"/>
                <a:t>Observed Volume</a:t>
              </a:r>
            </a:p>
            <a:p>
              <a:r>
                <a:rPr lang="en-US" sz="1400" dirty="0" smtClean="0"/>
                <a:t>% of 1981-2010 average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443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319" y="-76200"/>
            <a:ext cx="885992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San Juan: Basin Conditions </a:t>
            </a:r>
            <a:endParaRPr lang="en-US" sz="3200" dirty="0"/>
          </a:p>
        </p:txBody>
      </p:sp>
      <p:pic>
        <p:nvPicPr>
          <p:cNvPr id="8" name="Picture 7" descr="nvrn5SW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" y="1033131"/>
            <a:ext cx="4849814" cy="2895108"/>
          </a:xfrm>
          <a:prstGeom prst="rect">
            <a:avLst/>
          </a:prstGeom>
        </p:spPr>
      </p:pic>
      <p:pic>
        <p:nvPicPr>
          <p:cNvPr id="10" name="Picture 9" descr="drgc2SW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" y="3928239"/>
            <a:ext cx="4849815" cy="29297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95868" y="1825582"/>
            <a:ext cx="3958129" cy="3598424"/>
            <a:chOff x="5185871" y="1825582"/>
            <a:chExt cx="3958129" cy="35984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t="11709" r="48056"/>
            <a:stretch/>
          </p:blipFill>
          <p:spPr>
            <a:xfrm>
              <a:off x="5185871" y="2060150"/>
              <a:ext cx="3958129" cy="33638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65725" t="13285" r="9341" b="52656"/>
            <a:stretch/>
          </p:blipFill>
          <p:spPr>
            <a:xfrm>
              <a:off x="7350098" y="1825582"/>
              <a:ext cx="1329980" cy="908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2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VRN52014p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84" r="1" b="7853"/>
          <a:stretch/>
        </p:blipFill>
        <p:spPr>
          <a:xfrm>
            <a:off x="20320" y="457200"/>
            <a:ext cx="9123680" cy="30890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99686" y="2566837"/>
            <a:ext cx="72399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0320" y="-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San Juan: </a:t>
            </a:r>
            <a:r>
              <a:rPr lang="en-US" sz="2400" dirty="0" smtClean="0"/>
              <a:t>Navajo Reservoir Inflow</a:t>
            </a:r>
            <a:endParaRPr lang="en-US" sz="3200" dirty="0"/>
          </a:p>
        </p:txBody>
      </p:sp>
      <p:pic>
        <p:nvPicPr>
          <p:cNvPr id="9" name="Picture 8" descr="nvrn5MA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6" y="3546236"/>
            <a:ext cx="3757717" cy="3298285"/>
          </a:xfrm>
          <a:prstGeom prst="rect">
            <a:avLst/>
          </a:prstGeom>
        </p:spPr>
      </p:pic>
      <p:pic>
        <p:nvPicPr>
          <p:cNvPr id="3" name="Picture 2" descr="nvrn5sc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1" y="3333593"/>
            <a:ext cx="3403760" cy="34037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268720" y="5160224"/>
            <a:ext cx="304800" cy="1487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48616" y="2308850"/>
            <a:ext cx="10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April-July</a:t>
            </a:r>
          </a:p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 428 KAF</a:t>
            </a:r>
          </a:p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     58% </a:t>
            </a:r>
            <a:endParaRPr lang="en-US" sz="1600" b="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51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CRC220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b="9373"/>
          <a:stretch/>
        </p:blipFill>
        <p:spPr>
          <a:xfrm>
            <a:off x="218613" y="540485"/>
            <a:ext cx="8775741" cy="309282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66249" y="2267618"/>
            <a:ext cx="7047659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0320" y="-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San Juan: </a:t>
            </a:r>
            <a:r>
              <a:rPr lang="en-US" sz="2400" dirty="0" err="1" smtClean="0"/>
              <a:t>Vallecito</a:t>
            </a:r>
            <a:r>
              <a:rPr lang="en-US" sz="2400" dirty="0" smtClean="0"/>
              <a:t> Reservoir Inflow</a:t>
            </a:r>
            <a:endParaRPr lang="en-US" sz="2400" dirty="0"/>
          </a:p>
        </p:txBody>
      </p:sp>
      <p:pic>
        <p:nvPicPr>
          <p:cNvPr id="10" name="Picture 9" descr="vcrc2ME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3" y="3633312"/>
            <a:ext cx="3684145" cy="3248115"/>
          </a:xfrm>
          <a:prstGeom prst="rect">
            <a:avLst/>
          </a:prstGeom>
        </p:spPr>
      </p:pic>
      <p:pic>
        <p:nvPicPr>
          <p:cNvPr id="11" name="Picture 10" descr="vcrc2sc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38" y="3440917"/>
            <a:ext cx="3440510" cy="344051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622660" y="4899949"/>
            <a:ext cx="304800" cy="1487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96566" y="2308850"/>
            <a:ext cx="10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April-July</a:t>
            </a:r>
          </a:p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 149 KAF</a:t>
            </a:r>
          </a:p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     77% </a:t>
            </a:r>
            <a:endParaRPr lang="en-US" sz="1600" b="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847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GC220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" b="8207"/>
          <a:stretch/>
        </p:blipFill>
        <p:spPr>
          <a:xfrm>
            <a:off x="281074" y="457200"/>
            <a:ext cx="8838424" cy="309282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718441" y="2003949"/>
            <a:ext cx="703710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0320" y="-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San Juan: </a:t>
            </a:r>
            <a:r>
              <a:rPr lang="en-US" sz="2400" dirty="0" smtClean="0"/>
              <a:t>Animas - Durango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90" y="3550024"/>
            <a:ext cx="4275290" cy="3160698"/>
          </a:xfrm>
          <a:prstGeom prst="rect">
            <a:avLst/>
          </a:prstGeom>
        </p:spPr>
      </p:pic>
      <p:pic>
        <p:nvPicPr>
          <p:cNvPr id="5" name="Picture 4" descr="DRGC2.4.7-10.sc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47" y="3460839"/>
            <a:ext cx="3331242" cy="333124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82642" y="4712558"/>
            <a:ext cx="304800" cy="1487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69436" y="2058986"/>
            <a:ext cx="10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April-July</a:t>
            </a:r>
          </a:p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 366 KAF</a:t>
            </a:r>
          </a:p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     88% </a:t>
            </a:r>
            <a:endParaRPr lang="en-US" sz="1600" b="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007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anchor="t"/>
          <a:lstStyle/>
          <a:p>
            <a:r>
              <a:rPr lang="en-US" dirty="0" smtClean="0">
                <a:ea typeface="ＭＳ Ｐゴシック" pitchFamily="34" charset="-128"/>
              </a:rPr>
              <a:t>Lake Powell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204624"/>
            <a:ext cx="4727448" cy="5512586"/>
            <a:chOff x="0" y="1204624"/>
            <a:chExt cx="4727448" cy="5512586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204624"/>
              <a:ext cx="4727448" cy="5512586"/>
              <a:chOff x="0" y="1204624"/>
              <a:chExt cx="4727448" cy="5512586"/>
            </a:xfrm>
          </p:grpSpPr>
          <p:pic>
            <p:nvPicPr>
              <p:cNvPr id="12" name="Picture 11" descr="obsall2014.png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413690"/>
                <a:ext cx="4727448" cy="530352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0" y="1204624"/>
                <a:ext cx="2712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April-July 2014</a:t>
                </a:r>
              </a:p>
              <a:p>
                <a:r>
                  <a:rPr lang="en-US" sz="1400" dirty="0" smtClean="0"/>
                  <a:t>Observed Volume</a:t>
                </a:r>
              </a:p>
              <a:p>
                <a:r>
                  <a:rPr lang="en-US" sz="1400" dirty="0" smtClean="0"/>
                  <a:t>% of 1981-2010 average</a:t>
                </a:r>
                <a:endParaRPr lang="en-US" sz="1400" dirty="0"/>
              </a:p>
            </p:txBody>
          </p:sp>
        </p:grpSp>
        <p:sp>
          <p:nvSpPr>
            <p:cNvPr id="2" name="Freeform 1"/>
            <p:cNvSpPr/>
            <p:nvPr/>
          </p:nvSpPr>
          <p:spPr>
            <a:xfrm>
              <a:off x="1410039" y="1380101"/>
              <a:ext cx="3220088" cy="5270384"/>
            </a:xfrm>
            <a:custGeom>
              <a:avLst/>
              <a:gdLst>
                <a:gd name="connsiteX0" fmla="*/ 1590043 w 3220088"/>
                <a:gd name="connsiteY0" fmla="*/ 1030075 h 5270384"/>
                <a:gd name="connsiteX1" fmla="*/ 1600043 w 3220088"/>
                <a:gd name="connsiteY1" fmla="*/ 750054 h 5270384"/>
                <a:gd name="connsiteX2" fmla="*/ 1100030 w 3220088"/>
                <a:gd name="connsiteY2" fmla="*/ 0 h 5270384"/>
                <a:gd name="connsiteX3" fmla="*/ 880024 w 3220088"/>
                <a:gd name="connsiteY3" fmla="*/ 20001 h 5270384"/>
                <a:gd name="connsiteX4" fmla="*/ 590016 w 3220088"/>
                <a:gd name="connsiteY4" fmla="*/ 470034 h 5270384"/>
                <a:gd name="connsiteX5" fmla="*/ 640017 w 3220088"/>
                <a:gd name="connsiteY5" fmla="*/ 780056 h 5270384"/>
                <a:gd name="connsiteX6" fmla="*/ 580015 w 3220088"/>
                <a:gd name="connsiteY6" fmla="*/ 850062 h 5270384"/>
                <a:gd name="connsiteX7" fmla="*/ 560015 w 3220088"/>
                <a:gd name="connsiteY7" fmla="*/ 1090079 h 5270384"/>
                <a:gd name="connsiteX8" fmla="*/ 660018 w 3220088"/>
                <a:gd name="connsiteY8" fmla="*/ 1130082 h 5270384"/>
                <a:gd name="connsiteX9" fmla="*/ 570015 w 3220088"/>
                <a:gd name="connsiteY9" fmla="*/ 1240090 h 5270384"/>
                <a:gd name="connsiteX10" fmla="*/ 500013 w 3220088"/>
                <a:gd name="connsiteY10" fmla="*/ 1290094 h 5270384"/>
                <a:gd name="connsiteX11" fmla="*/ 650017 w 3220088"/>
                <a:gd name="connsiteY11" fmla="*/ 1880137 h 5270384"/>
                <a:gd name="connsiteX12" fmla="*/ 520014 w 3220088"/>
                <a:gd name="connsiteY12" fmla="*/ 1890137 h 5270384"/>
                <a:gd name="connsiteX13" fmla="*/ 510013 w 3220088"/>
                <a:gd name="connsiteY13" fmla="*/ 2040148 h 5270384"/>
                <a:gd name="connsiteX14" fmla="*/ 370010 w 3220088"/>
                <a:gd name="connsiteY14" fmla="*/ 2050149 h 5270384"/>
                <a:gd name="connsiteX15" fmla="*/ 350009 w 3220088"/>
                <a:gd name="connsiteY15" fmla="*/ 2220161 h 5270384"/>
                <a:gd name="connsiteX16" fmla="*/ 420011 w 3220088"/>
                <a:gd name="connsiteY16" fmla="*/ 2400175 h 5270384"/>
                <a:gd name="connsiteX17" fmla="*/ 320008 w 3220088"/>
                <a:gd name="connsiteY17" fmla="*/ 2480180 h 5270384"/>
                <a:gd name="connsiteX18" fmla="*/ 330009 w 3220088"/>
                <a:gd name="connsiteY18" fmla="*/ 2710197 h 5270384"/>
                <a:gd name="connsiteX19" fmla="*/ 210005 w 3220088"/>
                <a:gd name="connsiteY19" fmla="*/ 2950215 h 5270384"/>
                <a:gd name="connsiteX20" fmla="*/ 240006 w 3220088"/>
                <a:gd name="connsiteY20" fmla="*/ 3030221 h 5270384"/>
                <a:gd name="connsiteX21" fmla="*/ 240006 w 3220088"/>
                <a:gd name="connsiteY21" fmla="*/ 3030221 h 5270384"/>
                <a:gd name="connsiteX22" fmla="*/ 250006 w 3220088"/>
                <a:gd name="connsiteY22" fmla="*/ 3160230 h 5270384"/>
                <a:gd name="connsiteX23" fmla="*/ 140003 w 3220088"/>
                <a:gd name="connsiteY23" fmla="*/ 3240236 h 5270384"/>
                <a:gd name="connsiteX24" fmla="*/ 50001 w 3220088"/>
                <a:gd name="connsiteY24" fmla="*/ 3560259 h 5270384"/>
                <a:gd name="connsiteX25" fmla="*/ 140003 w 3220088"/>
                <a:gd name="connsiteY25" fmla="*/ 3650266 h 5270384"/>
                <a:gd name="connsiteX26" fmla="*/ 60001 w 3220088"/>
                <a:gd name="connsiteY26" fmla="*/ 3920285 h 5270384"/>
                <a:gd name="connsiteX27" fmla="*/ 0 w 3220088"/>
                <a:gd name="connsiteY27" fmla="*/ 4250309 h 5270384"/>
                <a:gd name="connsiteX28" fmla="*/ 240006 w 3220088"/>
                <a:gd name="connsiteY28" fmla="*/ 4400320 h 5270384"/>
                <a:gd name="connsiteX29" fmla="*/ 280007 w 3220088"/>
                <a:gd name="connsiteY29" fmla="*/ 4640338 h 5270384"/>
                <a:gd name="connsiteX30" fmla="*/ 470012 w 3220088"/>
                <a:gd name="connsiteY30" fmla="*/ 4670340 h 5270384"/>
                <a:gd name="connsiteX31" fmla="*/ 680018 w 3220088"/>
                <a:gd name="connsiteY31" fmla="*/ 4520329 h 5270384"/>
                <a:gd name="connsiteX32" fmla="*/ 720019 w 3220088"/>
                <a:gd name="connsiteY32" fmla="*/ 4640338 h 5270384"/>
                <a:gd name="connsiteX33" fmla="*/ 820022 w 3220088"/>
                <a:gd name="connsiteY33" fmla="*/ 4570333 h 5270384"/>
                <a:gd name="connsiteX34" fmla="*/ 1060029 w 3220088"/>
                <a:gd name="connsiteY34" fmla="*/ 4800350 h 5270384"/>
                <a:gd name="connsiteX35" fmla="*/ 970026 w 3220088"/>
                <a:gd name="connsiteY35" fmla="*/ 4930359 h 5270384"/>
                <a:gd name="connsiteX36" fmla="*/ 1060029 w 3220088"/>
                <a:gd name="connsiteY36" fmla="*/ 5160376 h 5270384"/>
                <a:gd name="connsiteX37" fmla="*/ 1210033 w 3220088"/>
                <a:gd name="connsiteY37" fmla="*/ 5170377 h 5270384"/>
                <a:gd name="connsiteX38" fmla="*/ 1540042 w 3220088"/>
                <a:gd name="connsiteY38" fmla="*/ 4980363 h 5270384"/>
                <a:gd name="connsiteX39" fmla="*/ 1500041 w 3220088"/>
                <a:gd name="connsiteY39" fmla="*/ 5200379 h 5270384"/>
                <a:gd name="connsiteX40" fmla="*/ 1610044 w 3220088"/>
                <a:gd name="connsiteY40" fmla="*/ 5250382 h 5270384"/>
                <a:gd name="connsiteX41" fmla="*/ 2080056 w 3220088"/>
                <a:gd name="connsiteY41" fmla="*/ 5270384 h 5270384"/>
                <a:gd name="connsiteX42" fmla="*/ 2560070 w 3220088"/>
                <a:gd name="connsiteY42" fmla="*/ 4810350 h 5270384"/>
                <a:gd name="connsiteX43" fmla="*/ 2750075 w 3220088"/>
                <a:gd name="connsiteY43" fmla="*/ 4150302 h 5270384"/>
                <a:gd name="connsiteX44" fmla="*/ 2640072 w 3220088"/>
                <a:gd name="connsiteY44" fmla="*/ 3960288 h 5270384"/>
                <a:gd name="connsiteX45" fmla="*/ 2220060 w 3220088"/>
                <a:gd name="connsiteY45" fmla="*/ 3840280 h 5270384"/>
                <a:gd name="connsiteX46" fmla="*/ 2220060 w 3220088"/>
                <a:gd name="connsiteY46" fmla="*/ 3840280 h 5270384"/>
                <a:gd name="connsiteX47" fmla="*/ 2410065 w 3220088"/>
                <a:gd name="connsiteY47" fmla="*/ 3740272 h 5270384"/>
                <a:gd name="connsiteX48" fmla="*/ 2650072 w 3220088"/>
                <a:gd name="connsiteY48" fmla="*/ 3710270 h 5270384"/>
                <a:gd name="connsiteX49" fmla="*/ 2900079 w 3220088"/>
                <a:gd name="connsiteY49" fmla="*/ 3420249 h 5270384"/>
                <a:gd name="connsiteX50" fmla="*/ 2800076 w 3220088"/>
                <a:gd name="connsiteY50" fmla="*/ 3170231 h 5270384"/>
                <a:gd name="connsiteX51" fmla="*/ 2890079 w 3220088"/>
                <a:gd name="connsiteY51" fmla="*/ 3070223 h 5270384"/>
                <a:gd name="connsiteX52" fmla="*/ 2710074 w 3220088"/>
                <a:gd name="connsiteY52" fmla="*/ 2990218 h 5270384"/>
                <a:gd name="connsiteX53" fmla="*/ 2800076 w 3220088"/>
                <a:gd name="connsiteY53" fmla="*/ 2810205 h 5270384"/>
                <a:gd name="connsiteX54" fmla="*/ 2980081 w 3220088"/>
                <a:gd name="connsiteY54" fmla="*/ 2810205 h 5270384"/>
                <a:gd name="connsiteX55" fmla="*/ 3170086 w 3220088"/>
                <a:gd name="connsiteY55" fmla="*/ 2570187 h 5270384"/>
                <a:gd name="connsiteX56" fmla="*/ 3220088 w 3220088"/>
                <a:gd name="connsiteY56" fmla="*/ 2160157 h 5270384"/>
                <a:gd name="connsiteX57" fmla="*/ 3040083 w 3220088"/>
                <a:gd name="connsiteY57" fmla="*/ 1950142 h 5270384"/>
                <a:gd name="connsiteX58" fmla="*/ 2950080 w 3220088"/>
                <a:gd name="connsiteY58" fmla="*/ 2100153 h 5270384"/>
                <a:gd name="connsiteX59" fmla="*/ 2720074 w 3220088"/>
                <a:gd name="connsiteY59" fmla="*/ 2030148 h 5270384"/>
                <a:gd name="connsiteX60" fmla="*/ 2710074 w 3220088"/>
                <a:gd name="connsiteY60" fmla="*/ 1820132 h 5270384"/>
                <a:gd name="connsiteX61" fmla="*/ 2340064 w 3220088"/>
                <a:gd name="connsiteY61" fmla="*/ 1320096 h 5270384"/>
                <a:gd name="connsiteX62" fmla="*/ 1810049 w 3220088"/>
                <a:gd name="connsiteY62" fmla="*/ 1220089 h 5270384"/>
                <a:gd name="connsiteX63" fmla="*/ 1590043 w 3220088"/>
                <a:gd name="connsiteY63" fmla="*/ 1120081 h 5270384"/>
                <a:gd name="connsiteX64" fmla="*/ 1590043 w 3220088"/>
                <a:gd name="connsiteY64" fmla="*/ 1030075 h 527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20088" h="5270384">
                  <a:moveTo>
                    <a:pt x="1590043" y="1030075"/>
                  </a:moveTo>
                  <a:lnTo>
                    <a:pt x="1600043" y="750054"/>
                  </a:lnTo>
                  <a:lnTo>
                    <a:pt x="1100030" y="0"/>
                  </a:lnTo>
                  <a:lnTo>
                    <a:pt x="880024" y="20001"/>
                  </a:lnTo>
                  <a:lnTo>
                    <a:pt x="590016" y="470034"/>
                  </a:lnTo>
                  <a:lnTo>
                    <a:pt x="640017" y="780056"/>
                  </a:lnTo>
                  <a:lnTo>
                    <a:pt x="580015" y="850062"/>
                  </a:lnTo>
                  <a:lnTo>
                    <a:pt x="560015" y="1090079"/>
                  </a:lnTo>
                  <a:lnTo>
                    <a:pt x="660018" y="1130082"/>
                  </a:lnTo>
                  <a:lnTo>
                    <a:pt x="570015" y="1240090"/>
                  </a:lnTo>
                  <a:lnTo>
                    <a:pt x="500013" y="1290094"/>
                  </a:lnTo>
                  <a:lnTo>
                    <a:pt x="650017" y="1880137"/>
                  </a:lnTo>
                  <a:lnTo>
                    <a:pt x="520014" y="1890137"/>
                  </a:lnTo>
                  <a:lnTo>
                    <a:pt x="510013" y="2040148"/>
                  </a:lnTo>
                  <a:lnTo>
                    <a:pt x="370010" y="2050149"/>
                  </a:lnTo>
                  <a:lnTo>
                    <a:pt x="350009" y="2220161"/>
                  </a:lnTo>
                  <a:lnTo>
                    <a:pt x="420011" y="2400175"/>
                  </a:lnTo>
                  <a:lnTo>
                    <a:pt x="320008" y="2480180"/>
                  </a:lnTo>
                  <a:lnTo>
                    <a:pt x="330009" y="2710197"/>
                  </a:lnTo>
                  <a:lnTo>
                    <a:pt x="210005" y="2950215"/>
                  </a:lnTo>
                  <a:lnTo>
                    <a:pt x="240006" y="3030221"/>
                  </a:lnTo>
                  <a:lnTo>
                    <a:pt x="240006" y="3030221"/>
                  </a:lnTo>
                  <a:lnTo>
                    <a:pt x="250006" y="3160230"/>
                  </a:lnTo>
                  <a:lnTo>
                    <a:pt x="140003" y="3240236"/>
                  </a:lnTo>
                  <a:lnTo>
                    <a:pt x="50001" y="3560259"/>
                  </a:lnTo>
                  <a:lnTo>
                    <a:pt x="140003" y="3650266"/>
                  </a:lnTo>
                  <a:lnTo>
                    <a:pt x="60001" y="3920285"/>
                  </a:lnTo>
                  <a:lnTo>
                    <a:pt x="0" y="4250309"/>
                  </a:lnTo>
                  <a:lnTo>
                    <a:pt x="240006" y="4400320"/>
                  </a:lnTo>
                  <a:lnTo>
                    <a:pt x="280007" y="4640338"/>
                  </a:lnTo>
                  <a:lnTo>
                    <a:pt x="470012" y="4670340"/>
                  </a:lnTo>
                  <a:lnTo>
                    <a:pt x="680018" y="4520329"/>
                  </a:lnTo>
                  <a:lnTo>
                    <a:pt x="720019" y="4640338"/>
                  </a:lnTo>
                  <a:lnTo>
                    <a:pt x="820022" y="4570333"/>
                  </a:lnTo>
                  <a:lnTo>
                    <a:pt x="1060029" y="4800350"/>
                  </a:lnTo>
                  <a:lnTo>
                    <a:pt x="970026" y="4930359"/>
                  </a:lnTo>
                  <a:lnTo>
                    <a:pt x="1060029" y="5160376"/>
                  </a:lnTo>
                  <a:lnTo>
                    <a:pt x="1210033" y="5170377"/>
                  </a:lnTo>
                  <a:lnTo>
                    <a:pt x="1540042" y="4980363"/>
                  </a:lnTo>
                  <a:lnTo>
                    <a:pt x="1500041" y="5200379"/>
                  </a:lnTo>
                  <a:lnTo>
                    <a:pt x="1610044" y="5250382"/>
                  </a:lnTo>
                  <a:lnTo>
                    <a:pt x="2080056" y="5270384"/>
                  </a:lnTo>
                  <a:lnTo>
                    <a:pt x="2560070" y="4810350"/>
                  </a:lnTo>
                  <a:lnTo>
                    <a:pt x="2750075" y="4150302"/>
                  </a:lnTo>
                  <a:lnTo>
                    <a:pt x="2640072" y="3960288"/>
                  </a:lnTo>
                  <a:lnTo>
                    <a:pt x="2220060" y="3840280"/>
                  </a:lnTo>
                  <a:lnTo>
                    <a:pt x="2220060" y="3840280"/>
                  </a:lnTo>
                  <a:lnTo>
                    <a:pt x="2410065" y="3740272"/>
                  </a:lnTo>
                  <a:lnTo>
                    <a:pt x="2650072" y="3710270"/>
                  </a:lnTo>
                  <a:lnTo>
                    <a:pt x="2900079" y="3420249"/>
                  </a:lnTo>
                  <a:lnTo>
                    <a:pt x="2800076" y="3170231"/>
                  </a:lnTo>
                  <a:lnTo>
                    <a:pt x="2890079" y="3070223"/>
                  </a:lnTo>
                  <a:lnTo>
                    <a:pt x="2710074" y="2990218"/>
                  </a:lnTo>
                  <a:lnTo>
                    <a:pt x="2800076" y="2810205"/>
                  </a:lnTo>
                  <a:lnTo>
                    <a:pt x="2980081" y="2810205"/>
                  </a:lnTo>
                  <a:lnTo>
                    <a:pt x="3170086" y="2570187"/>
                  </a:lnTo>
                  <a:lnTo>
                    <a:pt x="3220088" y="2160157"/>
                  </a:lnTo>
                  <a:lnTo>
                    <a:pt x="3040083" y="1950142"/>
                  </a:lnTo>
                  <a:lnTo>
                    <a:pt x="2950080" y="2100153"/>
                  </a:lnTo>
                  <a:lnTo>
                    <a:pt x="2720074" y="2030148"/>
                  </a:lnTo>
                  <a:lnTo>
                    <a:pt x="2710074" y="1820132"/>
                  </a:lnTo>
                  <a:lnTo>
                    <a:pt x="2340064" y="1320096"/>
                  </a:lnTo>
                  <a:lnTo>
                    <a:pt x="1810049" y="1220089"/>
                  </a:lnTo>
                  <a:lnTo>
                    <a:pt x="1590043" y="1120081"/>
                  </a:lnTo>
                  <a:lnTo>
                    <a:pt x="1590043" y="103007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953000" y="1434507"/>
            <a:ext cx="3810000" cy="3562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>
                <a:ea typeface="ＭＳ Ｐゴシック" pitchFamily="34" charset="-128"/>
              </a:rPr>
              <a:t>Lake Powell</a:t>
            </a:r>
          </a:p>
          <a:p>
            <a:pPr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Total snow water equivalent in the basin was near median most of the season.</a:t>
            </a:r>
          </a:p>
          <a:p>
            <a:pPr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Best water supply forecasts were in January and February!</a:t>
            </a:r>
          </a:p>
          <a:p>
            <a:pPr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March forecast was the highest of the season at 116% of average after wet February in northern portions of the basin.</a:t>
            </a:r>
          </a:p>
          <a:p>
            <a:pPr>
              <a:buFont typeface="Wingdings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April-July runoff was 97% of average and water year total was 96% of </a:t>
            </a:r>
            <a:r>
              <a:rPr lang="en-US" sz="1400" smtClean="0">
                <a:ea typeface="ＭＳ Ｐゴシック" pitchFamily="34" charset="-128"/>
              </a:rPr>
              <a:t>average.</a:t>
            </a:r>
            <a:endParaRPr lang="en-US" sz="1400" dirty="0">
              <a:ea typeface="ＭＳ Ｐゴシック" pitchFamily="34" charset="-128"/>
            </a:endParaRPr>
          </a:p>
          <a:p>
            <a:pPr>
              <a:buFont typeface="Wingdings" charset="2"/>
              <a:buChar char="Ø"/>
            </a:pPr>
            <a:endParaRPr lang="en-US" sz="1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78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319" y="-76200"/>
            <a:ext cx="885992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Lake Powell: Basin Conditions </a:t>
            </a:r>
            <a:endParaRPr lang="en-US" sz="3200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" y="914400"/>
            <a:ext cx="4549806" cy="3585928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713249"/>
              </p:ext>
            </p:extLst>
          </p:nvPr>
        </p:nvGraphicFramePr>
        <p:xfrm>
          <a:off x="4120113" y="3500255"/>
          <a:ext cx="5023886" cy="328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612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320" y="-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Lake Powell: </a:t>
            </a:r>
            <a:r>
              <a:rPr lang="en-US" sz="2400" dirty="0" smtClean="0"/>
              <a:t>Contributing Forecasts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530012"/>
            <a:ext cx="6510178" cy="2090153"/>
            <a:chOff x="0" y="1500109"/>
            <a:chExt cx="9144404" cy="37902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7811" b="9288"/>
            <a:stretch/>
          </p:blipFill>
          <p:spPr>
            <a:xfrm>
              <a:off x="0" y="1500109"/>
              <a:ext cx="9144000" cy="379027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0012" y="1750128"/>
              <a:ext cx="2984020" cy="558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Green – Green River, UT</a:t>
              </a:r>
              <a:endParaRPr lang="en-US" sz="14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460013" y="3590262"/>
              <a:ext cx="7410202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43015" y="2684756"/>
              <a:ext cx="1401389" cy="133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April-July</a:t>
              </a:r>
            </a:p>
            <a:p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 2813 KAF</a:t>
              </a:r>
            </a:p>
            <a:p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     95% </a:t>
              </a:r>
              <a:endParaRPr lang="en-US" sz="1400" b="1" dirty="0">
                <a:solidFill>
                  <a:srgbClr val="FF6600"/>
                </a:solidFill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2620958"/>
            <a:ext cx="6600179" cy="2103120"/>
            <a:chOff x="0" y="1520111"/>
            <a:chExt cx="9270413" cy="377027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t="8248" b="9287"/>
            <a:stretch/>
          </p:blipFill>
          <p:spPr>
            <a:xfrm>
              <a:off x="0" y="1520111"/>
              <a:ext cx="9144000" cy="377027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5431" y="1762637"/>
              <a:ext cx="2478435" cy="551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Colorado – Cisco, nr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48091" y="2608135"/>
              <a:ext cx="1522322" cy="132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April-July</a:t>
              </a:r>
            </a:p>
            <a:p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 4718 KAF</a:t>
              </a:r>
            </a:p>
            <a:p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     106% </a:t>
              </a:r>
              <a:endParaRPr lang="en-US" sz="1400" b="1" dirty="0">
                <a:solidFill>
                  <a:srgbClr val="FF6600"/>
                </a:solidFill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400011" y="3260238"/>
              <a:ext cx="7488542" cy="100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0" y="4736569"/>
            <a:ext cx="6510178" cy="2103120"/>
            <a:chOff x="0" y="2856253"/>
            <a:chExt cx="9144001" cy="37402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t="8467" b="9725"/>
            <a:stretch/>
          </p:blipFill>
          <p:spPr>
            <a:xfrm>
              <a:off x="0" y="2856253"/>
              <a:ext cx="9144000" cy="374027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75431" y="3144256"/>
              <a:ext cx="1674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San Juan – Bluff, nr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72139" y="4066549"/>
              <a:ext cx="1371862" cy="1313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April-July</a:t>
              </a:r>
            </a:p>
            <a:p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 642 KAF</a:t>
              </a:r>
            </a:p>
            <a:p>
              <a:r>
                <a:rPr lang="en-US" sz="1400" b="1" dirty="0" smtClean="0">
                  <a:solidFill>
                    <a:srgbClr val="FF6600"/>
                  </a:solidFill>
                  <a:latin typeface="+mj-lt"/>
                </a:rPr>
                <a:t>     58% </a:t>
              </a:r>
              <a:endParaRPr lang="en-US" sz="1400" b="1" dirty="0">
                <a:solidFill>
                  <a:srgbClr val="FF6600"/>
                </a:solidFill>
                <a:latin typeface="+mj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 flipV="1">
              <a:off x="475431" y="5540404"/>
              <a:ext cx="7423122" cy="20001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0895"/>
          <a:stretch/>
        </p:blipFill>
        <p:spPr>
          <a:xfrm>
            <a:off x="6421120" y="525603"/>
            <a:ext cx="2743200" cy="2110193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6"/>
          <a:srcRect r="51114"/>
          <a:stretch/>
        </p:blipFill>
        <p:spPr>
          <a:xfrm>
            <a:off x="6400800" y="2596547"/>
            <a:ext cx="2743200" cy="210312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7"/>
          <a:srcRect r="51333"/>
          <a:stretch/>
        </p:blipFill>
        <p:spPr>
          <a:xfrm>
            <a:off x="6400800" y="4699667"/>
            <a:ext cx="274320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0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92565" y="3746500"/>
            <a:ext cx="3492500" cy="3111500"/>
          </a:xfrm>
          <a:prstGeom prst="rect">
            <a:avLst/>
          </a:prstGeom>
        </p:spPr>
      </p:pic>
      <p:pic>
        <p:nvPicPr>
          <p:cNvPr id="2" name="Picture 1" descr="GLDA3.2014.0.1.0.1.1.1.0_evo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0" b="8723"/>
          <a:stretch/>
        </p:blipFill>
        <p:spPr>
          <a:xfrm>
            <a:off x="83963" y="608784"/>
            <a:ext cx="8839200" cy="329303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963" y="76200"/>
            <a:ext cx="6223692" cy="6690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  Lake Powell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40015" y="2275313"/>
            <a:ext cx="713089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70907" y="1682492"/>
            <a:ext cx="10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April-July</a:t>
            </a:r>
          </a:p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 6923 KAF</a:t>
            </a:r>
          </a:p>
          <a:p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     </a:t>
            </a:r>
            <a:r>
              <a:rPr lang="en-US" sz="1600" b="1" dirty="0">
                <a:solidFill>
                  <a:srgbClr val="FF6600"/>
                </a:solidFill>
                <a:latin typeface="+mj-lt"/>
              </a:rPr>
              <a:t>9</a:t>
            </a:r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7% </a:t>
            </a:r>
            <a:endParaRPr lang="en-US" sz="16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19802" y="4891262"/>
            <a:ext cx="304800" cy="1889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4"/>
          <a:srcRect r="51105"/>
          <a:stretch/>
        </p:blipFill>
        <p:spPr>
          <a:xfrm>
            <a:off x="629716" y="3924300"/>
            <a:ext cx="3576767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"/>
            <a:ext cx="8229600" cy="867015"/>
          </a:xfrm>
        </p:spPr>
        <p:txBody>
          <a:bodyPr anchor="t"/>
          <a:lstStyle/>
          <a:p>
            <a:r>
              <a:rPr lang="en-US" dirty="0" smtClean="0"/>
              <a:t>Verification Maps – April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3520" y="870063"/>
            <a:ext cx="4273868" cy="659352"/>
          </a:xfrm>
        </p:spPr>
        <p:txBody>
          <a:bodyPr/>
          <a:lstStyle/>
          <a:p>
            <a:pPr algn="ctr"/>
            <a:r>
              <a:rPr lang="en-US" sz="2000" dirty="0" smtClean="0"/>
              <a:t>ESP Model Mean Absolute % Error</a:t>
            </a:r>
          </a:p>
          <a:p>
            <a:pPr algn="ctr"/>
            <a:r>
              <a:rPr lang="en-US" sz="1800" dirty="0" smtClean="0"/>
              <a:t>based on 30 years of re-forecasts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874572"/>
            <a:ext cx="4041775" cy="654843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2014 Official Forecasts vs.</a:t>
            </a:r>
          </a:p>
          <a:p>
            <a:pPr algn="ctr"/>
            <a:r>
              <a:rPr lang="en-US" sz="2000" dirty="0" smtClean="0"/>
              <a:t>ESP Mean Absolute Error</a:t>
            </a:r>
            <a:endParaRPr lang="en-US" sz="2000" dirty="0"/>
          </a:p>
        </p:txBody>
      </p:sp>
      <p:pic>
        <p:nvPicPr>
          <p:cNvPr id="9" name="Content Placeholder 8" descr="verifymap1.tiff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1" t="7239" r="22703" b="12746"/>
          <a:stretch/>
        </p:blipFill>
        <p:spPr>
          <a:xfrm>
            <a:off x="457200" y="1680123"/>
            <a:ext cx="4040188" cy="4100918"/>
          </a:xfrm>
          <a:prstGeom prst="rect">
            <a:avLst/>
          </a:prstGeom>
        </p:spPr>
      </p:pic>
      <p:pic>
        <p:nvPicPr>
          <p:cNvPr id="10" name="Picture 9" descr="verifymap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8" t="11160" b="14229"/>
          <a:stretch/>
        </p:blipFill>
        <p:spPr>
          <a:xfrm>
            <a:off x="0" y="1630134"/>
            <a:ext cx="1008379" cy="3348266"/>
          </a:xfrm>
          <a:prstGeom prst="rect">
            <a:avLst/>
          </a:prstGeom>
        </p:spPr>
      </p:pic>
      <p:pic>
        <p:nvPicPr>
          <p:cNvPr id="12" name="Content Placeholder 11" descr="mapeAPR.tiff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4" t="8180" r="25620" b="6965"/>
          <a:stretch/>
        </p:blipFill>
        <p:spPr>
          <a:xfrm>
            <a:off x="4980305" y="1680123"/>
            <a:ext cx="4041775" cy="4100918"/>
          </a:xfrm>
          <a:prstGeom prst="rect">
            <a:avLst/>
          </a:prstGeom>
        </p:spPr>
      </p:pic>
      <p:pic>
        <p:nvPicPr>
          <p:cNvPr id="13" name="Picture 12" descr="mapeAPR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3" t="12958" b="8687"/>
          <a:stretch/>
        </p:blipFill>
        <p:spPr>
          <a:xfrm>
            <a:off x="4629468" y="1680123"/>
            <a:ext cx="1034415" cy="32982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38065" y="5892802"/>
            <a:ext cx="4184015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Positive   = 2014 Forecast performed BETTER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Negative = 2014 Forecasts performed WORSE </a:t>
            </a:r>
          </a:p>
          <a:p>
            <a:r>
              <a:rPr lang="en-US" sz="1600" dirty="0" smtClean="0"/>
              <a:t>-5 to 5     =  Normal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373" y="5801362"/>
            <a:ext cx="418401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Better where snowmelt is primary source and well documented (or no) diversions.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Worse where rain can come into play and/or incomplete diversion information.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" y="874572"/>
            <a:ext cx="4405948" cy="59834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5025" y="860715"/>
            <a:ext cx="4405948" cy="59834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54480" y="538480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97600" y="538480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74240" y="238760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48560" y="307848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17360" y="238760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01840" y="307848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6400" y="451104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03600" y="451104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51520" y="428752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18560" y="428752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65120" y="503936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87920" y="504952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81680" y="545592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09560" y="545592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86760" y="513080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19720" y="5120640"/>
            <a:ext cx="152400" cy="162560"/>
          </a:xfrm>
          <a:prstGeom prst="ellipse">
            <a:avLst/>
          </a:prstGeom>
          <a:noFill/>
          <a:ln w="2540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9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1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anchor="t"/>
          <a:lstStyle/>
          <a:p>
            <a:r>
              <a:rPr lang="en-US" dirty="0" smtClean="0">
                <a:ea typeface="ＭＳ Ｐゴシック" pitchFamily="34" charset="-128"/>
              </a:rPr>
              <a:t>Lower Colorado Basin</a:t>
            </a:r>
          </a:p>
        </p:txBody>
      </p:sp>
      <p:pic>
        <p:nvPicPr>
          <p:cNvPr id="8704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4" y="927100"/>
            <a:ext cx="4778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41300" y="3873500"/>
            <a:ext cx="3187700" cy="27686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7045" name="TextBox 2"/>
          <p:cNvSpPr txBox="1">
            <a:spLocks noChangeArrowheads="1"/>
          </p:cNvSpPr>
          <p:nvPr/>
        </p:nvSpPr>
        <p:spPr bwMode="auto">
          <a:xfrm>
            <a:off x="7353300" y="55499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3852446"/>
            <a:ext cx="667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Virgin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800600" y="1066800"/>
            <a:ext cx="434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u="sng" dirty="0" smtClean="0">
                <a:cs typeface="Arial" pitchFamily="34" charset="0"/>
                <a:sym typeface="Wingdings" pitchFamily="2" charset="2"/>
              </a:rPr>
              <a:t>All Areas</a:t>
            </a:r>
          </a:p>
          <a:p>
            <a:pPr marL="313182" indent="-285750">
              <a:buFont typeface="Wingdings" charset="2"/>
              <a:buChar char="Ø"/>
            </a:pPr>
            <a:r>
              <a:rPr lang="en-US" sz="1400" dirty="0">
                <a:cs typeface="Arial" pitchFamily="34" charset="0"/>
              </a:rPr>
              <a:t>Dry soil conditions entering the season</a:t>
            </a:r>
            <a:r>
              <a:rPr lang="en-US" sz="1400" dirty="0" smtClean="0">
                <a:cs typeface="Arial" pitchFamily="34" charset="0"/>
                <a:sym typeface="Wingdings" pitchFamily="2" charset="2"/>
              </a:rPr>
              <a:t>.</a:t>
            </a:r>
          </a:p>
          <a:p>
            <a:pPr marL="313182" indent="-285750">
              <a:buFont typeface="Wingdings" charset="2"/>
              <a:buChar char="Ø"/>
            </a:pPr>
            <a:r>
              <a:rPr lang="en-US" sz="1400" dirty="0" smtClean="0">
                <a:cs typeface="Arial" pitchFamily="34" charset="0"/>
                <a:sym typeface="Wingdings" pitchFamily="2" charset="2"/>
              </a:rPr>
              <a:t>Generally below average precipitation Jan-Jun resulted in another dry year.</a:t>
            </a:r>
            <a:endParaRPr lang="en-US" sz="1400" dirty="0" smtClean="0">
              <a:cs typeface="Arial" pitchFamily="34" charset="0"/>
            </a:endParaRPr>
          </a:p>
          <a:p>
            <a:pPr marL="313182" indent="-285750">
              <a:buFont typeface="Wingdings" charset="2"/>
              <a:buChar char="Ø"/>
            </a:pPr>
            <a:r>
              <a:rPr lang="en-US" sz="1400" dirty="0" smtClean="0">
                <a:cs typeface="Arial" pitchFamily="34" charset="0"/>
              </a:rPr>
              <a:t>Snow amounts similar to the 2002 year.</a:t>
            </a:r>
          </a:p>
          <a:p>
            <a:pPr marL="313182" indent="-285750">
              <a:buFont typeface="Wingdings" charset="2"/>
              <a:buChar char="Ø"/>
            </a:pPr>
            <a:r>
              <a:rPr lang="en-US" sz="1400" dirty="0" smtClean="0">
                <a:cs typeface="Arial" pitchFamily="34" charset="0"/>
              </a:rPr>
              <a:t>Many forecast points 10% or lower all time for total seasonal volume.</a:t>
            </a:r>
          </a:p>
          <a:p>
            <a:pPr marL="0" indent="0">
              <a:buNone/>
            </a:pPr>
            <a:endParaRPr lang="en-US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565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Green River Basin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24400" y="1143000"/>
            <a:ext cx="4572000" cy="5257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400" u="sng" dirty="0" smtClean="0">
                <a:ea typeface="ＭＳ Ｐゴシック" pitchFamily="34" charset="-128"/>
              </a:rPr>
              <a:t>Upper Green</a:t>
            </a:r>
          </a:p>
          <a:p>
            <a:pPr>
              <a:buFont typeface="Wingdings" charset="2"/>
              <a:buChar char="Ø"/>
              <a:tabLst>
                <a:tab pos="173038" algn="l"/>
              </a:tabLst>
            </a:pPr>
            <a:r>
              <a:rPr lang="en-US" sz="1500" dirty="0" smtClean="0">
                <a:ea typeface="ＭＳ Ｐゴシック" pitchFamily="34" charset="-128"/>
              </a:rPr>
              <a:t>Near record February precipitation 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Large increases in forecasts on March 1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Much above average volumes observed 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Forecast error low at headwater locations,  increased downstream points</a:t>
            </a:r>
          </a:p>
          <a:p>
            <a:pPr>
              <a:buFont typeface="Wingdings 2"/>
              <a:buNone/>
            </a:pPr>
            <a:endParaRPr lang="en-US" sz="2400" u="sng" dirty="0" smtClean="0">
              <a:ea typeface="ＭＳ Ｐゴシック" pitchFamily="34" charset="-128"/>
            </a:endParaRPr>
          </a:p>
          <a:p>
            <a:pPr>
              <a:buFont typeface="Wingdings 2"/>
              <a:buNone/>
            </a:pPr>
            <a:r>
              <a:rPr lang="en-US" sz="2400" u="sng" dirty="0" smtClean="0">
                <a:ea typeface="ＭＳ Ｐゴシック" pitchFamily="34" charset="-128"/>
              </a:rPr>
              <a:t>Yampa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Above average volumes except for Little Snake 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Not much change in forecasts over the season </a:t>
            </a: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Forecasts performed well on </a:t>
            </a:r>
            <a:r>
              <a:rPr lang="en-US" sz="1500" dirty="0" err="1" smtClean="0">
                <a:ea typeface="ＭＳ Ｐゴシック" pitchFamily="34" charset="-128"/>
              </a:rPr>
              <a:t>mainstem</a:t>
            </a:r>
            <a:endParaRPr lang="en-US" sz="1500" dirty="0" smtClean="0">
              <a:ea typeface="ＭＳ Ｐゴシック" pitchFamily="34" charset="-128"/>
            </a:endParaRPr>
          </a:p>
          <a:p>
            <a:pPr>
              <a:buFont typeface="Wingdings" charset="2"/>
              <a:buChar char="Ø"/>
            </a:pPr>
            <a:r>
              <a:rPr lang="en-US" sz="1500" dirty="0" smtClean="0">
                <a:ea typeface="ＭＳ Ｐゴシック" pitchFamily="34" charset="-128"/>
              </a:rPr>
              <a:t>Forecasts slightly too high in Little Snake</a:t>
            </a:r>
          </a:p>
          <a:p>
            <a:pPr>
              <a:buFont typeface="Wingdings 2"/>
              <a:buNone/>
            </a:pPr>
            <a:endParaRPr lang="en-US" sz="1500" dirty="0" smtClean="0">
              <a:ea typeface="ＭＳ Ｐゴシック" pitchFamily="34" charset="-128"/>
            </a:endParaRPr>
          </a:p>
          <a:p>
            <a:pPr>
              <a:buFont typeface="Wingdings 2"/>
              <a:buNone/>
            </a:pPr>
            <a:r>
              <a:rPr lang="en-US" sz="2400" u="sng" dirty="0" smtClean="0">
                <a:ea typeface="ＭＳ Ｐゴシック" pitchFamily="34" charset="-128"/>
              </a:rPr>
              <a:t>Duchesne</a:t>
            </a:r>
          </a:p>
          <a:p>
            <a:pPr>
              <a:buFont typeface="Wingdings 2"/>
              <a:buNone/>
            </a:pPr>
            <a:r>
              <a:rPr lang="en-US" sz="1500" dirty="0" smtClean="0">
                <a:ea typeface="ＭＳ Ｐゴシック" pitchFamily="34" charset="-128"/>
              </a:rPr>
              <a:t> - Very dry winter/spring, except February </a:t>
            </a:r>
          </a:p>
          <a:p>
            <a:pPr>
              <a:buFont typeface="Wingdings 2"/>
              <a:buNone/>
            </a:pPr>
            <a:r>
              <a:rPr lang="en-US" sz="1500" dirty="0" smtClean="0">
                <a:ea typeface="ＭＳ Ｐゴシック" pitchFamily="34" charset="-128"/>
              </a:rPr>
              <a:t> - Drying trend West -&gt; East</a:t>
            </a:r>
          </a:p>
          <a:p>
            <a:pPr>
              <a:buFont typeface="Wingdings 2"/>
              <a:buNone/>
            </a:pPr>
            <a:r>
              <a:rPr lang="en-US" sz="1500" dirty="0" smtClean="0">
                <a:ea typeface="ＭＳ Ｐゴシック" pitchFamily="34" charset="-128"/>
              </a:rPr>
              <a:t> - Below average volumes, higher volumes in high elevations west side basins </a:t>
            </a:r>
          </a:p>
          <a:p>
            <a:pPr>
              <a:buFont typeface="Wingdings 2"/>
              <a:buNone/>
            </a:pPr>
            <a:r>
              <a:rPr lang="en-US" sz="1500" dirty="0">
                <a:ea typeface="ＭＳ Ｐゴシック" pitchFamily="34" charset="-128"/>
              </a:rPr>
              <a:t> </a:t>
            </a:r>
            <a:r>
              <a:rPr lang="en-US" sz="1500" dirty="0" smtClean="0">
                <a:ea typeface="ＭＳ Ｐゴシック" pitchFamily="34" charset="-128"/>
              </a:rPr>
              <a:t>- Most forecasts were too high but within normal error </a:t>
            </a:r>
          </a:p>
          <a:p>
            <a:pPr>
              <a:buFont typeface="Wingdings 2"/>
              <a:buNone/>
            </a:pPr>
            <a:r>
              <a:rPr lang="en-US" sz="2400" dirty="0" smtClean="0">
                <a:ea typeface="ＭＳ Ｐゴシック" pitchFamily="34" charset="-128"/>
              </a:rPr>
              <a:t>     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204624"/>
            <a:ext cx="4725945" cy="5286677"/>
            <a:chOff x="0" y="1204624"/>
            <a:chExt cx="4725945" cy="5286677"/>
          </a:xfrm>
        </p:grpSpPr>
        <p:pic>
          <p:nvPicPr>
            <p:cNvPr id="9" name="Picture 8" descr="obsall201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44648"/>
              <a:ext cx="4725945" cy="5046653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1853497" y="1273421"/>
              <a:ext cx="2300928" cy="3201097"/>
            </a:xfrm>
            <a:custGeom>
              <a:avLst/>
              <a:gdLst>
                <a:gd name="connsiteX0" fmla="*/ 1356062 w 3336343"/>
                <a:gd name="connsiteY0" fmla="*/ 21523 h 3745130"/>
                <a:gd name="connsiteX1" fmla="*/ 1356062 w 3336343"/>
                <a:gd name="connsiteY1" fmla="*/ 21523 h 3745130"/>
                <a:gd name="connsiteX2" fmla="*/ 1237676 w 3336343"/>
                <a:gd name="connsiteY2" fmla="*/ 10762 h 3745130"/>
                <a:gd name="connsiteX3" fmla="*/ 1173101 w 3336343"/>
                <a:gd name="connsiteY3" fmla="*/ 0 h 3745130"/>
                <a:gd name="connsiteX4" fmla="*/ 473546 w 3336343"/>
                <a:gd name="connsiteY4" fmla="*/ 10762 h 3745130"/>
                <a:gd name="connsiteX5" fmla="*/ 387446 w 3336343"/>
                <a:gd name="connsiteY5" fmla="*/ 118380 h 3745130"/>
                <a:gd name="connsiteX6" fmla="*/ 365922 w 3336343"/>
                <a:gd name="connsiteY6" fmla="*/ 193713 h 3745130"/>
                <a:gd name="connsiteX7" fmla="*/ 333634 w 3336343"/>
                <a:gd name="connsiteY7" fmla="*/ 236761 h 3745130"/>
                <a:gd name="connsiteX8" fmla="*/ 301347 w 3336343"/>
                <a:gd name="connsiteY8" fmla="*/ 247523 h 3745130"/>
                <a:gd name="connsiteX9" fmla="*/ 279822 w 3336343"/>
                <a:gd name="connsiteY9" fmla="*/ 279808 h 3745130"/>
                <a:gd name="connsiteX10" fmla="*/ 258298 w 3336343"/>
                <a:gd name="connsiteY10" fmla="*/ 322856 h 3745130"/>
                <a:gd name="connsiteX11" fmla="*/ 226010 w 3336343"/>
                <a:gd name="connsiteY11" fmla="*/ 344379 h 3745130"/>
                <a:gd name="connsiteX12" fmla="*/ 204486 w 3336343"/>
                <a:gd name="connsiteY12" fmla="*/ 419713 h 3745130"/>
                <a:gd name="connsiteX13" fmla="*/ 182961 w 3336343"/>
                <a:gd name="connsiteY13" fmla="*/ 462760 h 3745130"/>
                <a:gd name="connsiteX14" fmla="*/ 161436 w 3336343"/>
                <a:gd name="connsiteY14" fmla="*/ 548855 h 3745130"/>
                <a:gd name="connsiteX15" fmla="*/ 150674 w 3336343"/>
                <a:gd name="connsiteY15" fmla="*/ 591902 h 3745130"/>
                <a:gd name="connsiteX16" fmla="*/ 161436 w 3336343"/>
                <a:gd name="connsiteY16" fmla="*/ 860949 h 3745130"/>
                <a:gd name="connsiteX17" fmla="*/ 182961 w 3336343"/>
                <a:gd name="connsiteY17" fmla="*/ 925520 h 3745130"/>
                <a:gd name="connsiteX18" fmla="*/ 193723 w 3336343"/>
                <a:gd name="connsiteY18" fmla="*/ 957806 h 3745130"/>
                <a:gd name="connsiteX19" fmla="*/ 204486 w 3336343"/>
                <a:gd name="connsiteY19" fmla="*/ 990092 h 3745130"/>
                <a:gd name="connsiteX20" fmla="*/ 215248 w 3336343"/>
                <a:gd name="connsiteY20" fmla="*/ 1022377 h 3745130"/>
                <a:gd name="connsiteX21" fmla="*/ 236773 w 3336343"/>
                <a:gd name="connsiteY21" fmla="*/ 1388281 h 3745130"/>
                <a:gd name="connsiteX22" fmla="*/ 258298 w 3336343"/>
                <a:gd name="connsiteY22" fmla="*/ 1452852 h 3745130"/>
                <a:gd name="connsiteX23" fmla="*/ 269060 w 3336343"/>
                <a:gd name="connsiteY23" fmla="*/ 1506661 h 3745130"/>
                <a:gd name="connsiteX24" fmla="*/ 247535 w 3336343"/>
                <a:gd name="connsiteY24" fmla="*/ 1840279 h 3745130"/>
                <a:gd name="connsiteX25" fmla="*/ 226010 w 3336343"/>
                <a:gd name="connsiteY25" fmla="*/ 1904850 h 3745130"/>
                <a:gd name="connsiteX26" fmla="*/ 215248 w 3336343"/>
                <a:gd name="connsiteY26" fmla="*/ 1937136 h 3745130"/>
                <a:gd name="connsiteX27" fmla="*/ 193723 w 3336343"/>
                <a:gd name="connsiteY27" fmla="*/ 2001707 h 3745130"/>
                <a:gd name="connsiteX28" fmla="*/ 172198 w 3336343"/>
                <a:gd name="connsiteY28" fmla="*/ 2033993 h 3745130"/>
                <a:gd name="connsiteX29" fmla="*/ 139911 w 3336343"/>
                <a:gd name="connsiteY29" fmla="*/ 2130849 h 3745130"/>
                <a:gd name="connsiteX30" fmla="*/ 129149 w 3336343"/>
                <a:gd name="connsiteY30" fmla="*/ 2163135 h 3745130"/>
                <a:gd name="connsiteX31" fmla="*/ 75337 w 3336343"/>
                <a:gd name="connsiteY31" fmla="*/ 2227706 h 3745130"/>
                <a:gd name="connsiteX32" fmla="*/ 64575 w 3336343"/>
                <a:gd name="connsiteY32" fmla="*/ 2259992 h 3745130"/>
                <a:gd name="connsiteX33" fmla="*/ 43050 w 3336343"/>
                <a:gd name="connsiteY33" fmla="*/ 2303039 h 3745130"/>
                <a:gd name="connsiteX34" fmla="*/ 32287 w 3336343"/>
                <a:gd name="connsiteY34" fmla="*/ 2378372 h 3745130"/>
                <a:gd name="connsiteX35" fmla="*/ 21525 w 3336343"/>
                <a:gd name="connsiteY35" fmla="*/ 2410658 h 3745130"/>
                <a:gd name="connsiteX36" fmla="*/ 0 w 3336343"/>
                <a:gd name="connsiteY36" fmla="*/ 2496753 h 3745130"/>
                <a:gd name="connsiteX37" fmla="*/ 32287 w 3336343"/>
                <a:gd name="connsiteY37" fmla="*/ 2679705 h 3745130"/>
                <a:gd name="connsiteX38" fmla="*/ 43050 w 3336343"/>
                <a:gd name="connsiteY38" fmla="*/ 2711990 h 3745130"/>
                <a:gd name="connsiteX39" fmla="*/ 64575 w 3336343"/>
                <a:gd name="connsiteY39" fmla="*/ 2744276 h 3745130"/>
                <a:gd name="connsiteX40" fmla="*/ 129149 w 3336343"/>
                <a:gd name="connsiteY40" fmla="*/ 2808847 h 3745130"/>
                <a:gd name="connsiteX41" fmla="*/ 150674 w 3336343"/>
                <a:gd name="connsiteY41" fmla="*/ 2862656 h 3745130"/>
                <a:gd name="connsiteX42" fmla="*/ 182961 w 3336343"/>
                <a:gd name="connsiteY42" fmla="*/ 2894942 h 3745130"/>
                <a:gd name="connsiteX43" fmla="*/ 193723 w 3336343"/>
                <a:gd name="connsiteY43" fmla="*/ 3077894 h 3745130"/>
                <a:gd name="connsiteX44" fmla="*/ 204486 w 3336343"/>
                <a:gd name="connsiteY44" fmla="*/ 3110179 h 3745130"/>
                <a:gd name="connsiteX45" fmla="*/ 215248 w 3336343"/>
                <a:gd name="connsiteY45" fmla="*/ 3163989 h 3745130"/>
                <a:gd name="connsiteX46" fmla="*/ 226010 w 3336343"/>
                <a:gd name="connsiteY46" fmla="*/ 3228560 h 3745130"/>
                <a:gd name="connsiteX47" fmla="*/ 247535 w 3336343"/>
                <a:gd name="connsiteY47" fmla="*/ 3293131 h 3745130"/>
                <a:gd name="connsiteX48" fmla="*/ 279822 w 3336343"/>
                <a:gd name="connsiteY48" fmla="*/ 3422274 h 3745130"/>
                <a:gd name="connsiteX49" fmla="*/ 301347 w 3336343"/>
                <a:gd name="connsiteY49" fmla="*/ 3454559 h 3745130"/>
                <a:gd name="connsiteX50" fmla="*/ 333634 w 3336343"/>
                <a:gd name="connsiteY50" fmla="*/ 3562178 h 3745130"/>
                <a:gd name="connsiteX51" fmla="*/ 355159 w 3336343"/>
                <a:gd name="connsiteY51" fmla="*/ 3594463 h 3745130"/>
                <a:gd name="connsiteX52" fmla="*/ 387446 w 3336343"/>
                <a:gd name="connsiteY52" fmla="*/ 3605225 h 3745130"/>
                <a:gd name="connsiteX53" fmla="*/ 452021 w 3336343"/>
                <a:gd name="connsiteY53" fmla="*/ 3648273 h 3745130"/>
                <a:gd name="connsiteX54" fmla="*/ 484308 w 3336343"/>
                <a:gd name="connsiteY54" fmla="*/ 3669797 h 3745130"/>
                <a:gd name="connsiteX55" fmla="*/ 516595 w 3336343"/>
                <a:gd name="connsiteY55" fmla="*/ 3680558 h 3745130"/>
                <a:gd name="connsiteX56" fmla="*/ 581169 w 3336343"/>
                <a:gd name="connsiteY56" fmla="*/ 3712844 h 3745130"/>
                <a:gd name="connsiteX57" fmla="*/ 656506 w 3336343"/>
                <a:gd name="connsiteY57" fmla="*/ 3745130 h 3745130"/>
                <a:gd name="connsiteX58" fmla="*/ 753368 w 3336343"/>
                <a:gd name="connsiteY58" fmla="*/ 3734368 h 3745130"/>
                <a:gd name="connsiteX59" fmla="*/ 860992 w 3336343"/>
                <a:gd name="connsiteY59" fmla="*/ 3702082 h 3745130"/>
                <a:gd name="connsiteX60" fmla="*/ 904041 w 3336343"/>
                <a:gd name="connsiteY60" fmla="*/ 3691320 h 3745130"/>
                <a:gd name="connsiteX61" fmla="*/ 936329 w 3336343"/>
                <a:gd name="connsiteY61" fmla="*/ 3680558 h 3745130"/>
                <a:gd name="connsiteX62" fmla="*/ 1000903 w 3336343"/>
                <a:gd name="connsiteY62" fmla="*/ 3669797 h 3745130"/>
                <a:gd name="connsiteX63" fmla="*/ 1076240 w 3336343"/>
                <a:gd name="connsiteY63" fmla="*/ 3637511 h 3745130"/>
                <a:gd name="connsiteX64" fmla="*/ 1162339 w 3336343"/>
                <a:gd name="connsiteY64" fmla="*/ 3615987 h 3745130"/>
                <a:gd name="connsiteX65" fmla="*/ 1226913 w 3336343"/>
                <a:gd name="connsiteY65" fmla="*/ 3572940 h 3745130"/>
                <a:gd name="connsiteX66" fmla="*/ 1323775 w 3336343"/>
                <a:gd name="connsiteY66" fmla="*/ 3497607 h 3745130"/>
                <a:gd name="connsiteX67" fmla="*/ 1356062 w 3336343"/>
                <a:gd name="connsiteY67" fmla="*/ 3486845 h 3745130"/>
                <a:gd name="connsiteX68" fmla="*/ 1388349 w 3336343"/>
                <a:gd name="connsiteY68" fmla="*/ 3454559 h 3745130"/>
                <a:gd name="connsiteX69" fmla="*/ 1474448 w 3336343"/>
                <a:gd name="connsiteY69" fmla="*/ 3400750 h 3745130"/>
                <a:gd name="connsiteX70" fmla="*/ 1506735 w 3336343"/>
                <a:gd name="connsiteY70" fmla="*/ 3368464 h 3745130"/>
                <a:gd name="connsiteX71" fmla="*/ 1571310 w 3336343"/>
                <a:gd name="connsiteY71" fmla="*/ 3325417 h 3745130"/>
                <a:gd name="connsiteX72" fmla="*/ 1603597 w 3336343"/>
                <a:gd name="connsiteY72" fmla="*/ 3303893 h 3745130"/>
                <a:gd name="connsiteX73" fmla="*/ 1635884 w 3336343"/>
                <a:gd name="connsiteY73" fmla="*/ 3282369 h 3745130"/>
                <a:gd name="connsiteX74" fmla="*/ 1668171 w 3336343"/>
                <a:gd name="connsiteY74" fmla="*/ 3271607 h 3745130"/>
                <a:gd name="connsiteX75" fmla="*/ 1721983 w 3336343"/>
                <a:gd name="connsiteY75" fmla="*/ 3217798 h 3745130"/>
                <a:gd name="connsiteX76" fmla="*/ 1754271 w 3336343"/>
                <a:gd name="connsiteY76" fmla="*/ 3185512 h 3745130"/>
                <a:gd name="connsiteX77" fmla="*/ 1818845 w 3336343"/>
                <a:gd name="connsiteY77" fmla="*/ 3142465 h 3745130"/>
                <a:gd name="connsiteX78" fmla="*/ 1851132 w 3336343"/>
                <a:gd name="connsiteY78" fmla="*/ 3110179 h 3745130"/>
                <a:gd name="connsiteX79" fmla="*/ 1980281 w 3336343"/>
                <a:gd name="connsiteY79" fmla="*/ 3077894 h 3745130"/>
                <a:gd name="connsiteX80" fmla="*/ 2077142 w 3336343"/>
                <a:gd name="connsiteY80" fmla="*/ 3045608 h 3745130"/>
                <a:gd name="connsiteX81" fmla="*/ 2109430 w 3336343"/>
                <a:gd name="connsiteY81" fmla="*/ 3034846 h 3745130"/>
                <a:gd name="connsiteX82" fmla="*/ 2141717 w 3336343"/>
                <a:gd name="connsiteY82" fmla="*/ 3024084 h 3745130"/>
                <a:gd name="connsiteX83" fmla="*/ 2206291 w 3336343"/>
                <a:gd name="connsiteY83" fmla="*/ 3013323 h 3745130"/>
                <a:gd name="connsiteX84" fmla="*/ 2561450 w 3336343"/>
                <a:gd name="connsiteY84" fmla="*/ 2991799 h 3745130"/>
                <a:gd name="connsiteX85" fmla="*/ 2626025 w 3336343"/>
                <a:gd name="connsiteY85" fmla="*/ 2970275 h 3745130"/>
                <a:gd name="connsiteX86" fmla="*/ 2658312 w 3336343"/>
                <a:gd name="connsiteY86" fmla="*/ 2959513 h 3745130"/>
                <a:gd name="connsiteX87" fmla="*/ 2690599 w 3336343"/>
                <a:gd name="connsiteY87" fmla="*/ 2937990 h 3745130"/>
                <a:gd name="connsiteX88" fmla="*/ 2733649 w 3336343"/>
                <a:gd name="connsiteY88" fmla="*/ 2905704 h 3745130"/>
                <a:gd name="connsiteX89" fmla="*/ 2765936 w 3336343"/>
                <a:gd name="connsiteY89" fmla="*/ 2894942 h 3745130"/>
                <a:gd name="connsiteX90" fmla="*/ 2808985 w 3336343"/>
                <a:gd name="connsiteY90" fmla="*/ 2830371 h 3745130"/>
                <a:gd name="connsiteX91" fmla="*/ 2884322 w 3336343"/>
                <a:gd name="connsiteY91" fmla="*/ 2755038 h 3745130"/>
                <a:gd name="connsiteX92" fmla="*/ 2916609 w 3336343"/>
                <a:gd name="connsiteY92" fmla="*/ 2722752 h 3745130"/>
                <a:gd name="connsiteX93" fmla="*/ 2991946 w 3336343"/>
                <a:gd name="connsiteY93" fmla="*/ 2668943 h 3745130"/>
                <a:gd name="connsiteX94" fmla="*/ 3013471 w 3336343"/>
                <a:gd name="connsiteY94" fmla="*/ 2636657 h 3745130"/>
                <a:gd name="connsiteX95" fmla="*/ 3045758 w 3336343"/>
                <a:gd name="connsiteY95" fmla="*/ 2625895 h 3745130"/>
                <a:gd name="connsiteX96" fmla="*/ 3131857 w 3336343"/>
                <a:gd name="connsiteY96" fmla="*/ 2572086 h 3745130"/>
                <a:gd name="connsiteX97" fmla="*/ 3131857 w 3336343"/>
                <a:gd name="connsiteY97" fmla="*/ 2572086 h 3745130"/>
                <a:gd name="connsiteX98" fmla="*/ 3164144 w 3336343"/>
                <a:gd name="connsiteY98" fmla="*/ 2539800 h 3745130"/>
                <a:gd name="connsiteX99" fmla="*/ 3185669 w 3336343"/>
                <a:gd name="connsiteY99" fmla="*/ 2507515 h 3745130"/>
                <a:gd name="connsiteX100" fmla="*/ 3217956 w 3336343"/>
                <a:gd name="connsiteY100" fmla="*/ 2485991 h 3745130"/>
                <a:gd name="connsiteX101" fmla="*/ 3239481 w 3336343"/>
                <a:gd name="connsiteY101" fmla="*/ 2442944 h 3745130"/>
                <a:gd name="connsiteX102" fmla="*/ 3271768 w 3336343"/>
                <a:gd name="connsiteY102" fmla="*/ 2421420 h 3745130"/>
                <a:gd name="connsiteX103" fmla="*/ 3293293 w 3336343"/>
                <a:gd name="connsiteY103" fmla="*/ 2389134 h 3745130"/>
                <a:gd name="connsiteX104" fmla="*/ 3304055 w 3336343"/>
                <a:gd name="connsiteY104" fmla="*/ 2346087 h 3745130"/>
                <a:gd name="connsiteX105" fmla="*/ 3325580 w 3336343"/>
                <a:gd name="connsiteY105" fmla="*/ 2303039 h 3745130"/>
                <a:gd name="connsiteX106" fmla="*/ 3336343 w 3336343"/>
                <a:gd name="connsiteY106" fmla="*/ 2270754 h 3745130"/>
                <a:gd name="connsiteX107" fmla="*/ 3325580 w 3336343"/>
                <a:gd name="connsiteY107" fmla="*/ 1872565 h 3745130"/>
                <a:gd name="connsiteX108" fmla="*/ 3314818 w 3336343"/>
                <a:gd name="connsiteY108" fmla="*/ 1840279 h 3745130"/>
                <a:gd name="connsiteX109" fmla="*/ 3304055 w 3336343"/>
                <a:gd name="connsiteY109" fmla="*/ 1775708 h 3745130"/>
                <a:gd name="connsiteX110" fmla="*/ 3239481 w 3336343"/>
                <a:gd name="connsiteY110" fmla="*/ 1625042 h 3745130"/>
                <a:gd name="connsiteX111" fmla="*/ 3228719 w 3336343"/>
                <a:gd name="connsiteY111" fmla="*/ 1592756 h 3745130"/>
                <a:gd name="connsiteX112" fmla="*/ 3196431 w 3336343"/>
                <a:gd name="connsiteY112" fmla="*/ 1549709 h 3745130"/>
                <a:gd name="connsiteX113" fmla="*/ 3153382 w 3336343"/>
                <a:gd name="connsiteY113" fmla="*/ 1463614 h 3745130"/>
                <a:gd name="connsiteX114" fmla="*/ 3131857 w 3336343"/>
                <a:gd name="connsiteY114" fmla="*/ 1409804 h 3745130"/>
                <a:gd name="connsiteX115" fmla="*/ 3056520 w 3336343"/>
                <a:gd name="connsiteY115" fmla="*/ 1280662 h 3745130"/>
                <a:gd name="connsiteX116" fmla="*/ 3034996 w 3336343"/>
                <a:gd name="connsiteY116" fmla="*/ 1248376 h 3745130"/>
                <a:gd name="connsiteX117" fmla="*/ 3002708 w 3336343"/>
                <a:gd name="connsiteY117" fmla="*/ 1216091 h 3745130"/>
                <a:gd name="connsiteX118" fmla="*/ 2981184 w 3336343"/>
                <a:gd name="connsiteY118" fmla="*/ 1183805 h 3745130"/>
                <a:gd name="connsiteX119" fmla="*/ 2948896 w 3336343"/>
                <a:gd name="connsiteY119" fmla="*/ 1140758 h 3745130"/>
                <a:gd name="connsiteX120" fmla="*/ 2916609 w 3336343"/>
                <a:gd name="connsiteY120" fmla="*/ 1108472 h 3745130"/>
                <a:gd name="connsiteX121" fmla="*/ 2905847 w 3336343"/>
                <a:gd name="connsiteY121" fmla="*/ 1076186 h 3745130"/>
                <a:gd name="connsiteX122" fmla="*/ 2830510 w 3336343"/>
                <a:gd name="connsiteY122" fmla="*/ 1022377 h 3745130"/>
                <a:gd name="connsiteX123" fmla="*/ 2798223 w 3336343"/>
                <a:gd name="connsiteY123" fmla="*/ 990092 h 3745130"/>
                <a:gd name="connsiteX124" fmla="*/ 2733649 w 3336343"/>
                <a:gd name="connsiteY124" fmla="*/ 957806 h 3745130"/>
                <a:gd name="connsiteX125" fmla="*/ 2626025 w 3336343"/>
                <a:gd name="connsiteY125" fmla="*/ 882473 h 3745130"/>
                <a:gd name="connsiteX126" fmla="*/ 2550688 w 3336343"/>
                <a:gd name="connsiteY126" fmla="*/ 850187 h 3745130"/>
                <a:gd name="connsiteX127" fmla="*/ 2507638 w 3336343"/>
                <a:gd name="connsiteY127" fmla="*/ 828664 h 3745130"/>
                <a:gd name="connsiteX128" fmla="*/ 2475351 w 3336343"/>
                <a:gd name="connsiteY128" fmla="*/ 807140 h 3745130"/>
                <a:gd name="connsiteX129" fmla="*/ 2410777 w 3336343"/>
                <a:gd name="connsiteY129" fmla="*/ 753330 h 3745130"/>
                <a:gd name="connsiteX130" fmla="*/ 2367727 w 3336343"/>
                <a:gd name="connsiteY130" fmla="*/ 742569 h 3745130"/>
                <a:gd name="connsiteX131" fmla="*/ 2292390 w 3336343"/>
                <a:gd name="connsiteY131" fmla="*/ 667235 h 3745130"/>
                <a:gd name="connsiteX132" fmla="*/ 2260103 w 3336343"/>
                <a:gd name="connsiteY132" fmla="*/ 645712 h 3745130"/>
                <a:gd name="connsiteX133" fmla="*/ 2227816 w 3336343"/>
                <a:gd name="connsiteY133" fmla="*/ 613426 h 3745130"/>
                <a:gd name="connsiteX134" fmla="*/ 2184766 w 3336343"/>
                <a:gd name="connsiteY134" fmla="*/ 581141 h 3745130"/>
                <a:gd name="connsiteX135" fmla="*/ 2152479 w 3336343"/>
                <a:gd name="connsiteY135" fmla="*/ 559617 h 3745130"/>
                <a:gd name="connsiteX136" fmla="*/ 2109430 w 3336343"/>
                <a:gd name="connsiteY136" fmla="*/ 516569 h 3745130"/>
                <a:gd name="connsiteX137" fmla="*/ 2077142 w 3336343"/>
                <a:gd name="connsiteY137" fmla="*/ 505807 h 3745130"/>
                <a:gd name="connsiteX138" fmla="*/ 2034093 w 3336343"/>
                <a:gd name="connsiteY138" fmla="*/ 484284 h 3745130"/>
                <a:gd name="connsiteX139" fmla="*/ 1991043 w 3336343"/>
                <a:gd name="connsiteY139" fmla="*/ 451998 h 3745130"/>
                <a:gd name="connsiteX140" fmla="*/ 1947994 w 3336343"/>
                <a:gd name="connsiteY140" fmla="*/ 430474 h 3745130"/>
                <a:gd name="connsiteX141" fmla="*/ 1894182 w 3336343"/>
                <a:gd name="connsiteY141" fmla="*/ 398189 h 3745130"/>
                <a:gd name="connsiteX142" fmla="*/ 1829607 w 3336343"/>
                <a:gd name="connsiteY142" fmla="*/ 333618 h 3745130"/>
                <a:gd name="connsiteX143" fmla="*/ 1797320 w 3336343"/>
                <a:gd name="connsiteY143" fmla="*/ 312094 h 3745130"/>
                <a:gd name="connsiteX144" fmla="*/ 1743508 w 3336343"/>
                <a:gd name="connsiteY144" fmla="*/ 279808 h 3745130"/>
                <a:gd name="connsiteX145" fmla="*/ 1614359 w 3336343"/>
                <a:gd name="connsiteY145" fmla="*/ 204475 h 3745130"/>
                <a:gd name="connsiteX146" fmla="*/ 1571310 w 3336343"/>
                <a:gd name="connsiteY146" fmla="*/ 172190 h 3745130"/>
                <a:gd name="connsiteX147" fmla="*/ 1549785 w 3336343"/>
                <a:gd name="connsiteY147" fmla="*/ 139904 h 3745130"/>
                <a:gd name="connsiteX148" fmla="*/ 1485211 w 3336343"/>
                <a:gd name="connsiteY148" fmla="*/ 107618 h 3745130"/>
                <a:gd name="connsiteX149" fmla="*/ 1452923 w 3336343"/>
                <a:gd name="connsiteY149" fmla="*/ 86095 h 3745130"/>
                <a:gd name="connsiteX150" fmla="*/ 1388349 w 3336343"/>
                <a:gd name="connsiteY150" fmla="*/ 64571 h 3745130"/>
                <a:gd name="connsiteX151" fmla="*/ 1302250 w 3336343"/>
                <a:gd name="connsiteY151" fmla="*/ 10762 h 3745130"/>
                <a:gd name="connsiteX152" fmla="*/ 1356062 w 3336343"/>
                <a:gd name="connsiteY152" fmla="*/ 21523 h 374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3336343" h="3745130">
                  <a:moveTo>
                    <a:pt x="1356062" y="21523"/>
                  </a:moveTo>
                  <a:lnTo>
                    <a:pt x="1356062" y="21523"/>
                  </a:lnTo>
                  <a:cubicBezTo>
                    <a:pt x="1316600" y="17936"/>
                    <a:pt x="1277029" y="15391"/>
                    <a:pt x="1237676" y="10762"/>
                  </a:cubicBezTo>
                  <a:cubicBezTo>
                    <a:pt x="1216004" y="8213"/>
                    <a:pt x="1194923" y="0"/>
                    <a:pt x="1173101" y="0"/>
                  </a:cubicBezTo>
                  <a:cubicBezTo>
                    <a:pt x="939888" y="0"/>
                    <a:pt x="706731" y="7175"/>
                    <a:pt x="473546" y="10762"/>
                  </a:cubicBezTo>
                  <a:cubicBezTo>
                    <a:pt x="397627" y="86677"/>
                    <a:pt x="422585" y="48107"/>
                    <a:pt x="387446" y="118380"/>
                  </a:cubicBezTo>
                  <a:cubicBezTo>
                    <a:pt x="385116" y="127699"/>
                    <a:pt x="372784" y="181705"/>
                    <a:pt x="365922" y="193713"/>
                  </a:cubicBezTo>
                  <a:cubicBezTo>
                    <a:pt x="357022" y="209287"/>
                    <a:pt x="347414" y="225278"/>
                    <a:pt x="333634" y="236761"/>
                  </a:cubicBezTo>
                  <a:cubicBezTo>
                    <a:pt x="324919" y="244023"/>
                    <a:pt x="312109" y="243936"/>
                    <a:pt x="301347" y="247523"/>
                  </a:cubicBezTo>
                  <a:cubicBezTo>
                    <a:pt x="294172" y="258285"/>
                    <a:pt x="286239" y="268578"/>
                    <a:pt x="279822" y="279808"/>
                  </a:cubicBezTo>
                  <a:cubicBezTo>
                    <a:pt x="271862" y="293737"/>
                    <a:pt x="268569" y="310532"/>
                    <a:pt x="258298" y="322856"/>
                  </a:cubicBezTo>
                  <a:cubicBezTo>
                    <a:pt x="250017" y="332792"/>
                    <a:pt x="236773" y="337205"/>
                    <a:pt x="226010" y="344379"/>
                  </a:cubicBezTo>
                  <a:cubicBezTo>
                    <a:pt x="220550" y="366221"/>
                    <a:pt x="213749" y="398100"/>
                    <a:pt x="204486" y="419713"/>
                  </a:cubicBezTo>
                  <a:cubicBezTo>
                    <a:pt x="198166" y="434459"/>
                    <a:pt x="188034" y="447540"/>
                    <a:pt x="182961" y="462760"/>
                  </a:cubicBezTo>
                  <a:cubicBezTo>
                    <a:pt x="173606" y="490823"/>
                    <a:pt x="168611" y="520157"/>
                    <a:pt x="161436" y="548855"/>
                  </a:cubicBezTo>
                  <a:lnTo>
                    <a:pt x="150674" y="591902"/>
                  </a:lnTo>
                  <a:cubicBezTo>
                    <a:pt x="154261" y="681584"/>
                    <a:pt x="152790" y="771612"/>
                    <a:pt x="161436" y="860949"/>
                  </a:cubicBezTo>
                  <a:cubicBezTo>
                    <a:pt x="163622" y="883532"/>
                    <a:pt x="175786" y="903996"/>
                    <a:pt x="182961" y="925520"/>
                  </a:cubicBezTo>
                  <a:lnTo>
                    <a:pt x="193723" y="957806"/>
                  </a:lnTo>
                  <a:lnTo>
                    <a:pt x="204486" y="990092"/>
                  </a:lnTo>
                  <a:lnTo>
                    <a:pt x="215248" y="1022377"/>
                  </a:lnTo>
                  <a:cubicBezTo>
                    <a:pt x="215682" y="1030188"/>
                    <a:pt x="233997" y="1367922"/>
                    <a:pt x="236773" y="1388281"/>
                  </a:cubicBezTo>
                  <a:cubicBezTo>
                    <a:pt x="239839" y="1410761"/>
                    <a:pt x="253848" y="1430605"/>
                    <a:pt x="258298" y="1452852"/>
                  </a:cubicBezTo>
                  <a:lnTo>
                    <a:pt x="269060" y="1506661"/>
                  </a:lnTo>
                  <a:cubicBezTo>
                    <a:pt x="267965" y="1529656"/>
                    <a:pt x="260362" y="1771871"/>
                    <a:pt x="247535" y="1840279"/>
                  </a:cubicBezTo>
                  <a:cubicBezTo>
                    <a:pt x="243354" y="1862578"/>
                    <a:pt x="233185" y="1883326"/>
                    <a:pt x="226010" y="1904850"/>
                  </a:cubicBezTo>
                  <a:lnTo>
                    <a:pt x="215248" y="1937136"/>
                  </a:lnTo>
                  <a:cubicBezTo>
                    <a:pt x="215247" y="1937140"/>
                    <a:pt x="193725" y="2001704"/>
                    <a:pt x="193723" y="2001707"/>
                  </a:cubicBezTo>
                  <a:lnTo>
                    <a:pt x="172198" y="2033993"/>
                  </a:lnTo>
                  <a:lnTo>
                    <a:pt x="139911" y="2130849"/>
                  </a:lnTo>
                  <a:cubicBezTo>
                    <a:pt x="136323" y="2141611"/>
                    <a:pt x="137171" y="2155114"/>
                    <a:pt x="129149" y="2163135"/>
                  </a:cubicBezTo>
                  <a:cubicBezTo>
                    <a:pt x="87716" y="2204567"/>
                    <a:pt x="105305" y="2182757"/>
                    <a:pt x="75337" y="2227706"/>
                  </a:cubicBezTo>
                  <a:cubicBezTo>
                    <a:pt x="71750" y="2238468"/>
                    <a:pt x="69044" y="2249565"/>
                    <a:pt x="64575" y="2259992"/>
                  </a:cubicBezTo>
                  <a:cubicBezTo>
                    <a:pt x="58255" y="2274738"/>
                    <a:pt x="47271" y="2287561"/>
                    <a:pt x="43050" y="2303039"/>
                  </a:cubicBezTo>
                  <a:cubicBezTo>
                    <a:pt x="36375" y="2327511"/>
                    <a:pt x="37262" y="2353499"/>
                    <a:pt x="32287" y="2378372"/>
                  </a:cubicBezTo>
                  <a:cubicBezTo>
                    <a:pt x="30062" y="2389496"/>
                    <a:pt x="24276" y="2399653"/>
                    <a:pt x="21525" y="2410658"/>
                  </a:cubicBezTo>
                  <a:lnTo>
                    <a:pt x="0" y="2496753"/>
                  </a:lnTo>
                  <a:cubicBezTo>
                    <a:pt x="12816" y="2637718"/>
                    <a:pt x="-1766" y="2577549"/>
                    <a:pt x="32287" y="2679705"/>
                  </a:cubicBezTo>
                  <a:cubicBezTo>
                    <a:pt x="35874" y="2690467"/>
                    <a:pt x="36757" y="2702551"/>
                    <a:pt x="43050" y="2711990"/>
                  </a:cubicBezTo>
                  <a:cubicBezTo>
                    <a:pt x="50225" y="2722752"/>
                    <a:pt x="55982" y="2734609"/>
                    <a:pt x="64575" y="2744276"/>
                  </a:cubicBezTo>
                  <a:cubicBezTo>
                    <a:pt x="84799" y="2767027"/>
                    <a:pt x="129149" y="2808847"/>
                    <a:pt x="129149" y="2808847"/>
                  </a:cubicBezTo>
                  <a:cubicBezTo>
                    <a:pt x="136324" y="2826783"/>
                    <a:pt x="140435" y="2846274"/>
                    <a:pt x="150674" y="2862656"/>
                  </a:cubicBezTo>
                  <a:cubicBezTo>
                    <a:pt x="158741" y="2875562"/>
                    <a:pt x="179976" y="2880018"/>
                    <a:pt x="182961" y="2894942"/>
                  </a:cubicBezTo>
                  <a:cubicBezTo>
                    <a:pt x="194942" y="2954845"/>
                    <a:pt x="187644" y="3017108"/>
                    <a:pt x="193723" y="3077894"/>
                  </a:cubicBezTo>
                  <a:cubicBezTo>
                    <a:pt x="194852" y="3089182"/>
                    <a:pt x="201735" y="3099174"/>
                    <a:pt x="204486" y="3110179"/>
                  </a:cubicBezTo>
                  <a:cubicBezTo>
                    <a:pt x="208923" y="3127925"/>
                    <a:pt x="211976" y="3145992"/>
                    <a:pt x="215248" y="3163989"/>
                  </a:cubicBezTo>
                  <a:cubicBezTo>
                    <a:pt x="219151" y="3185458"/>
                    <a:pt x="220718" y="3207391"/>
                    <a:pt x="226010" y="3228560"/>
                  </a:cubicBezTo>
                  <a:cubicBezTo>
                    <a:pt x="231513" y="3250571"/>
                    <a:pt x="243805" y="3270752"/>
                    <a:pt x="247535" y="3293131"/>
                  </a:cubicBezTo>
                  <a:cubicBezTo>
                    <a:pt x="252914" y="3325402"/>
                    <a:pt x="260874" y="3393855"/>
                    <a:pt x="279822" y="3422274"/>
                  </a:cubicBezTo>
                  <a:lnTo>
                    <a:pt x="301347" y="3454559"/>
                  </a:lnTo>
                  <a:cubicBezTo>
                    <a:pt x="307363" y="3478619"/>
                    <a:pt x="323156" y="3546462"/>
                    <a:pt x="333634" y="3562178"/>
                  </a:cubicBezTo>
                  <a:cubicBezTo>
                    <a:pt x="340809" y="3572940"/>
                    <a:pt x="345059" y="3586383"/>
                    <a:pt x="355159" y="3594463"/>
                  </a:cubicBezTo>
                  <a:cubicBezTo>
                    <a:pt x="364018" y="3601550"/>
                    <a:pt x="377529" y="3599716"/>
                    <a:pt x="387446" y="3605225"/>
                  </a:cubicBezTo>
                  <a:cubicBezTo>
                    <a:pt x="410060" y="3617788"/>
                    <a:pt x="430496" y="3633924"/>
                    <a:pt x="452021" y="3648273"/>
                  </a:cubicBezTo>
                  <a:cubicBezTo>
                    <a:pt x="462783" y="3655448"/>
                    <a:pt x="472037" y="3665707"/>
                    <a:pt x="484308" y="3669797"/>
                  </a:cubicBezTo>
                  <a:lnTo>
                    <a:pt x="516595" y="3680558"/>
                  </a:lnTo>
                  <a:cubicBezTo>
                    <a:pt x="609120" y="3742239"/>
                    <a:pt x="492057" y="3668290"/>
                    <a:pt x="581169" y="3712844"/>
                  </a:cubicBezTo>
                  <a:cubicBezTo>
                    <a:pt x="655493" y="3750004"/>
                    <a:pt x="566913" y="3722732"/>
                    <a:pt x="656506" y="3745130"/>
                  </a:cubicBezTo>
                  <a:cubicBezTo>
                    <a:pt x="688793" y="3741543"/>
                    <a:pt x="721260" y="3739308"/>
                    <a:pt x="753368" y="3734368"/>
                  </a:cubicBezTo>
                  <a:cubicBezTo>
                    <a:pt x="797775" y="3727536"/>
                    <a:pt x="814067" y="3713813"/>
                    <a:pt x="860992" y="3702082"/>
                  </a:cubicBezTo>
                  <a:cubicBezTo>
                    <a:pt x="875342" y="3698495"/>
                    <a:pt x="889819" y="3695383"/>
                    <a:pt x="904041" y="3691320"/>
                  </a:cubicBezTo>
                  <a:cubicBezTo>
                    <a:pt x="914949" y="3688203"/>
                    <a:pt x="925254" y="3683019"/>
                    <a:pt x="936329" y="3680558"/>
                  </a:cubicBezTo>
                  <a:cubicBezTo>
                    <a:pt x="957631" y="3675825"/>
                    <a:pt x="979378" y="3673384"/>
                    <a:pt x="1000903" y="3669797"/>
                  </a:cubicBezTo>
                  <a:cubicBezTo>
                    <a:pt x="1036186" y="3652156"/>
                    <a:pt x="1041399" y="3647013"/>
                    <a:pt x="1076240" y="3637511"/>
                  </a:cubicBezTo>
                  <a:cubicBezTo>
                    <a:pt x="1104781" y="3629728"/>
                    <a:pt x="1162339" y="3615987"/>
                    <a:pt x="1162339" y="3615987"/>
                  </a:cubicBezTo>
                  <a:cubicBezTo>
                    <a:pt x="1183864" y="3601638"/>
                    <a:pt x="1208621" y="3591232"/>
                    <a:pt x="1226913" y="3572940"/>
                  </a:cubicBezTo>
                  <a:cubicBezTo>
                    <a:pt x="1254773" y="3545081"/>
                    <a:pt x="1285152" y="3510481"/>
                    <a:pt x="1323775" y="3497607"/>
                  </a:cubicBezTo>
                  <a:lnTo>
                    <a:pt x="1356062" y="3486845"/>
                  </a:lnTo>
                  <a:cubicBezTo>
                    <a:pt x="1366824" y="3476083"/>
                    <a:pt x="1375964" y="3463405"/>
                    <a:pt x="1388349" y="3454559"/>
                  </a:cubicBezTo>
                  <a:cubicBezTo>
                    <a:pt x="1498592" y="3375817"/>
                    <a:pt x="1361379" y="3497662"/>
                    <a:pt x="1474448" y="3400750"/>
                  </a:cubicBezTo>
                  <a:cubicBezTo>
                    <a:pt x="1486004" y="3390845"/>
                    <a:pt x="1494721" y="3377808"/>
                    <a:pt x="1506735" y="3368464"/>
                  </a:cubicBezTo>
                  <a:cubicBezTo>
                    <a:pt x="1527155" y="3352582"/>
                    <a:pt x="1549785" y="3339766"/>
                    <a:pt x="1571310" y="3325417"/>
                  </a:cubicBezTo>
                  <a:lnTo>
                    <a:pt x="1603597" y="3303893"/>
                  </a:lnTo>
                  <a:cubicBezTo>
                    <a:pt x="1614359" y="3296718"/>
                    <a:pt x="1623613" y="3286459"/>
                    <a:pt x="1635884" y="3282369"/>
                  </a:cubicBezTo>
                  <a:lnTo>
                    <a:pt x="1668171" y="3271607"/>
                  </a:lnTo>
                  <a:cubicBezTo>
                    <a:pt x="1707633" y="3212418"/>
                    <a:pt x="1668172" y="3262639"/>
                    <a:pt x="1721983" y="3217798"/>
                  </a:cubicBezTo>
                  <a:cubicBezTo>
                    <a:pt x="1733676" y="3208055"/>
                    <a:pt x="1742257" y="3194856"/>
                    <a:pt x="1754271" y="3185512"/>
                  </a:cubicBezTo>
                  <a:cubicBezTo>
                    <a:pt x="1774691" y="3169631"/>
                    <a:pt x="1800553" y="3160757"/>
                    <a:pt x="1818845" y="3142465"/>
                  </a:cubicBezTo>
                  <a:cubicBezTo>
                    <a:pt x="1829607" y="3131703"/>
                    <a:pt x="1837827" y="3117570"/>
                    <a:pt x="1851132" y="3110179"/>
                  </a:cubicBezTo>
                  <a:cubicBezTo>
                    <a:pt x="1887677" y="3089877"/>
                    <a:pt x="1940195" y="3084575"/>
                    <a:pt x="1980281" y="3077894"/>
                  </a:cubicBezTo>
                  <a:lnTo>
                    <a:pt x="2077142" y="3045608"/>
                  </a:lnTo>
                  <a:lnTo>
                    <a:pt x="2109430" y="3034846"/>
                  </a:lnTo>
                  <a:cubicBezTo>
                    <a:pt x="2120192" y="3031259"/>
                    <a:pt x="2130527" y="3025949"/>
                    <a:pt x="2141717" y="3024084"/>
                  </a:cubicBezTo>
                  <a:lnTo>
                    <a:pt x="2206291" y="3013323"/>
                  </a:lnTo>
                  <a:cubicBezTo>
                    <a:pt x="2347778" y="2966162"/>
                    <a:pt x="2160399" y="3025219"/>
                    <a:pt x="2561450" y="2991799"/>
                  </a:cubicBezTo>
                  <a:cubicBezTo>
                    <a:pt x="2584061" y="2989915"/>
                    <a:pt x="2604500" y="2977450"/>
                    <a:pt x="2626025" y="2970275"/>
                  </a:cubicBezTo>
                  <a:cubicBezTo>
                    <a:pt x="2636787" y="2966688"/>
                    <a:pt x="2648873" y="2965805"/>
                    <a:pt x="2658312" y="2959513"/>
                  </a:cubicBezTo>
                  <a:cubicBezTo>
                    <a:pt x="2669074" y="2952339"/>
                    <a:pt x="2680074" y="2945508"/>
                    <a:pt x="2690599" y="2937990"/>
                  </a:cubicBezTo>
                  <a:cubicBezTo>
                    <a:pt x="2705195" y="2927565"/>
                    <a:pt x="2718075" y="2914603"/>
                    <a:pt x="2733649" y="2905704"/>
                  </a:cubicBezTo>
                  <a:cubicBezTo>
                    <a:pt x="2743499" y="2900076"/>
                    <a:pt x="2755174" y="2898529"/>
                    <a:pt x="2765936" y="2894942"/>
                  </a:cubicBezTo>
                  <a:cubicBezTo>
                    <a:pt x="2780286" y="2873418"/>
                    <a:pt x="2790693" y="2848662"/>
                    <a:pt x="2808985" y="2830371"/>
                  </a:cubicBezTo>
                  <a:lnTo>
                    <a:pt x="2884322" y="2755038"/>
                  </a:lnTo>
                  <a:cubicBezTo>
                    <a:pt x="2895084" y="2744276"/>
                    <a:pt x="2904433" y="2731884"/>
                    <a:pt x="2916609" y="2722752"/>
                  </a:cubicBezTo>
                  <a:cubicBezTo>
                    <a:pt x="2970007" y="2682707"/>
                    <a:pt x="2944734" y="2700416"/>
                    <a:pt x="2991946" y="2668943"/>
                  </a:cubicBezTo>
                  <a:cubicBezTo>
                    <a:pt x="2999121" y="2658181"/>
                    <a:pt x="3003371" y="2644737"/>
                    <a:pt x="3013471" y="2636657"/>
                  </a:cubicBezTo>
                  <a:cubicBezTo>
                    <a:pt x="3022330" y="2629570"/>
                    <a:pt x="3035799" y="2631327"/>
                    <a:pt x="3045758" y="2625895"/>
                  </a:cubicBezTo>
                  <a:cubicBezTo>
                    <a:pt x="3075469" y="2609690"/>
                    <a:pt x="3103157" y="2590022"/>
                    <a:pt x="3131857" y="2572086"/>
                  </a:cubicBezTo>
                  <a:lnTo>
                    <a:pt x="3131857" y="2572086"/>
                  </a:lnTo>
                  <a:cubicBezTo>
                    <a:pt x="3142619" y="2561324"/>
                    <a:pt x="3154400" y="2551492"/>
                    <a:pt x="3164144" y="2539800"/>
                  </a:cubicBezTo>
                  <a:cubicBezTo>
                    <a:pt x="3172425" y="2529864"/>
                    <a:pt x="3176523" y="2516661"/>
                    <a:pt x="3185669" y="2507515"/>
                  </a:cubicBezTo>
                  <a:cubicBezTo>
                    <a:pt x="3194815" y="2498369"/>
                    <a:pt x="3207194" y="2493166"/>
                    <a:pt x="3217956" y="2485991"/>
                  </a:cubicBezTo>
                  <a:cubicBezTo>
                    <a:pt x="3225131" y="2471642"/>
                    <a:pt x="3229210" y="2455268"/>
                    <a:pt x="3239481" y="2442944"/>
                  </a:cubicBezTo>
                  <a:cubicBezTo>
                    <a:pt x="3247762" y="2433008"/>
                    <a:pt x="3262622" y="2430566"/>
                    <a:pt x="3271768" y="2421420"/>
                  </a:cubicBezTo>
                  <a:cubicBezTo>
                    <a:pt x="3280914" y="2412274"/>
                    <a:pt x="3286118" y="2399896"/>
                    <a:pt x="3293293" y="2389134"/>
                  </a:cubicBezTo>
                  <a:cubicBezTo>
                    <a:pt x="3296880" y="2374785"/>
                    <a:pt x="3298861" y="2359936"/>
                    <a:pt x="3304055" y="2346087"/>
                  </a:cubicBezTo>
                  <a:cubicBezTo>
                    <a:pt x="3309688" y="2331065"/>
                    <a:pt x="3319260" y="2317785"/>
                    <a:pt x="3325580" y="2303039"/>
                  </a:cubicBezTo>
                  <a:cubicBezTo>
                    <a:pt x="3330049" y="2292612"/>
                    <a:pt x="3332755" y="2281516"/>
                    <a:pt x="3336343" y="2270754"/>
                  </a:cubicBezTo>
                  <a:cubicBezTo>
                    <a:pt x="3332755" y="2138024"/>
                    <a:pt x="3332211" y="2005177"/>
                    <a:pt x="3325580" y="1872565"/>
                  </a:cubicBezTo>
                  <a:cubicBezTo>
                    <a:pt x="3325013" y="1861235"/>
                    <a:pt x="3317279" y="1851353"/>
                    <a:pt x="3314818" y="1840279"/>
                  </a:cubicBezTo>
                  <a:cubicBezTo>
                    <a:pt x="3310084" y="1818978"/>
                    <a:pt x="3310564" y="1796535"/>
                    <a:pt x="3304055" y="1775708"/>
                  </a:cubicBezTo>
                  <a:cubicBezTo>
                    <a:pt x="3258679" y="1630510"/>
                    <a:pt x="3276778" y="1712065"/>
                    <a:pt x="3239481" y="1625042"/>
                  </a:cubicBezTo>
                  <a:cubicBezTo>
                    <a:pt x="3235012" y="1614615"/>
                    <a:pt x="3234348" y="1602605"/>
                    <a:pt x="3228719" y="1592756"/>
                  </a:cubicBezTo>
                  <a:cubicBezTo>
                    <a:pt x="3219819" y="1577183"/>
                    <a:pt x="3205469" y="1565202"/>
                    <a:pt x="3196431" y="1549709"/>
                  </a:cubicBezTo>
                  <a:cubicBezTo>
                    <a:pt x="3180263" y="1521994"/>
                    <a:pt x="3165299" y="1493405"/>
                    <a:pt x="3153382" y="1463614"/>
                  </a:cubicBezTo>
                  <a:cubicBezTo>
                    <a:pt x="3146207" y="1445677"/>
                    <a:pt x="3140896" y="1426877"/>
                    <a:pt x="3131857" y="1409804"/>
                  </a:cubicBezTo>
                  <a:cubicBezTo>
                    <a:pt x="3108538" y="1365759"/>
                    <a:pt x="3082162" y="1323396"/>
                    <a:pt x="3056520" y="1280662"/>
                  </a:cubicBezTo>
                  <a:cubicBezTo>
                    <a:pt x="3049865" y="1269571"/>
                    <a:pt x="3044142" y="1257522"/>
                    <a:pt x="3034996" y="1248376"/>
                  </a:cubicBezTo>
                  <a:cubicBezTo>
                    <a:pt x="3024233" y="1237614"/>
                    <a:pt x="3012452" y="1227783"/>
                    <a:pt x="3002708" y="1216091"/>
                  </a:cubicBezTo>
                  <a:cubicBezTo>
                    <a:pt x="2994427" y="1206155"/>
                    <a:pt x="2988702" y="1194330"/>
                    <a:pt x="2981184" y="1183805"/>
                  </a:cubicBezTo>
                  <a:cubicBezTo>
                    <a:pt x="2970758" y="1169209"/>
                    <a:pt x="2960570" y="1154376"/>
                    <a:pt x="2948896" y="1140758"/>
                  </a:cubicBezTo>
                  <a:cubicBezTo>
                    <a:pt x="2938991" y="1129202"/>
                    <a:pt x="2927371" y="1119234"/>
                    <a:pt x="2916609" y="1108472"/>
                  </a:cubicBezTo>
                  <a:cubicBezTo>
                    <a:pt x="2913022" y="1097710"/>
                    <a:pt x="2912140" y="1085625"/>
                    <a:pt x="2905847" y="1076186"/>
                  </a:cubicBezTo>
                  <a:cubicBezTo>
                    <a:pt x="2875323" y="1030401"/>
                    <a:pt x="2873356" y="1052980"/>
                    <a:pt x="2830510" y="1022377"/>
                  </a:cubicBezTo>
                  <a:cubicBezTo>
                    <a:pt x="2818125" y="1013531"/>
                    <a:pt x="2809915" y="999835"/>
                    <a:pt x="2798223" y="990092"/>
                  </a:cubicBezTo>
                  <a:cubicBezTo>
                    <a:pt x="2740888" y="942315"/>
                    <a:pt x="2791897" y="990165"/>
                    <a:pt x="2733649" y="957806"/>
                  </a:cubicBezTo>
                  <a:cubicBezTo>
                    <a:pt x="2615857" y="892369"/>
                    <a:pt x="2716320" y="938905"/>
                    <a:pt x="2626025" y="882473"/>
                  </a:cubicBezTo>
                  <a:cubicBezTo>
                    <a:pt x="2574110" y="850028"/>
                    <a:pt x="2597289" y="870158"/>
                    <a:pt x="2550688" y="850187"/>
                  </a:cubicBezTo>
                  <a:cubicBezTo>
                    <a:pt x="2535942" y="843868"/>
                    <a:pt x="2521568" y="836623"/>
                    <a:pt x="2507638" y="828664"/>
                  </a:cubicBezTo>
                  <a:cubicBezTo>
                    <a:pt x="2496407" y="822247"/>
                    <a:pt x="2485288" y="815420"/>
                    <a:pt x="2475351" y="807140"/>
                  </a:cubicBezTo>
                  <a:cubicBezTo>
                    <a:pt x="2447972" y="784325"/>
                    <a:pt x="2443784" y="767475"/>
                    <a:pt x="2410777" y="753330"/>
                  </a:cubicBezTo>
                  <a:cubicBezTo>
                    <a:pt x="2397181" y="747504"/>
                    <a:pt x="2382077" y="746156"/>
                    <a:pt x="2367727" y="742569"/>
                  </a:cubicBezTo>
                  <a:cubicBezTo>
                    <a:pt x="2342615" y="717458"/>
                    <a:pt x="2321940" y="686933"/>
                    <a:pt x="2292390" y="667235"/>
                  </a:cubicBezTo>
                  <a:cubicBezTo>
                    <a:pt x="2281628" y="660061"/>
                    <a:pt x="2270040" y="653992"/>
                    <a:pt x="2260103" y="645712"/>
                  </a:cubicBezTo>
                  <a:cubicBezTo>
                    <a:pt x="2248410" y="635969"/>
                    <a:pt x="2239372" y="623331"/>
                    <a:pt x="2227816" y="613426"/>
                  </a:cubicBezTo>
                  <a:cubicBezTo>
                    <a:pt x="2214197" y="601753"/>
                    <a:pt x="2199362" y="591566"/>
                    <a:pt x="2184766" y="581141"/>
                  </a:cubicBezTo>
                  <a:cubicBezTo>
                    <a:pt x="2174240" y="573623"/>
                    <a:pt x="2162300" y="568035"/>
                    <a:pt x="2152479" y="559617"/>
                  </a:cubicBezTo>
                  <a:cubicBezTo>
                    <a:pt x="2137071" y="546411"/>
                    <a:pt x="2125944" y="528364"/>
                    <a:pt x="2109430" y="516569"/>
                  </a:cubicBezTo>
                  <a:cubicBezTo>
                    <a:pt x="2100198" y="509975"/>
                    <a:pt x="2087570" y="510276"/>
                    <a:pt x="2077142" y="505807"/>
                  </a:cubicBezTo>
                  <a:cubicBezTo>
                    <a:pt x="2062396" y="499488"/>
                    <a:pt x="2047698" y="492787"/>
                    <a:pt x="2034093" y="484284"/>
                  </a:cubicBezTo>
                  <a:cubicBezTo>
                    <a:pt x="2018882" y="474778"/>
                    <a:pt x="2006254" y="461504"/>
                    <a:pt x="1991043" y="451998"/>
                  </a:cubicBezTo>
                  <a:cubicBezTo>
                    <a:pt x="1977438" y="443495"/>
                    <a:pt x="1962019" y="438265"/>
                    <a:pt x="1947994" y="430474"/>
                  </a:cubicBezTo>
                  <a:cubicBezTo>
                    <a:pt x="1929708" y="420316"/>
                    <a:pt x="1911587" y="409792"/>
                    <a:pt x="1894182" y="398189"/>
                  </a:cubicBezTo>
                  <a:cubicBezTo>
                    <a:pt x="1788664" y="327848"/>
                    <a:pt x="1898665" y="402672"/>
                    <a:pt x="1829607" y="333618"/>
                  </a:cubicBezTo>
                  <a:cubicBezTo>
                    <a:pt x="1820461" y="324472"/>
                    <a:pt x="1808289" y="318949"/>
                    <a:pt x="1797320" y="312094"/>
                  </a:cubicBezTo>
                  <a:cubicBezTo>
                    <a:pt x="1779581" y="301008"/>
                    <a:pt x="1761104" y="291119"/>
                    <a:pt x="1743508" y="279808"/>
                  </a:cubicBezTo>
                  <a:cubicBezTo>
                    <a:pt x="1629031" y="206219"/>
                    <a:pt x="1685850" y="228304"/>
                    <a:pt x="1614359" y="204475"/>
                  </a:cubicBezTo>
                  <a:cubicBezTo>
                    <a:pt x="1600009" y="193713"/>
                    <a:pt x="1583993" y="184873"/>
                    <a:pt x="1571310" y="172190"/>
                  </a:cubicBezTo>
                  <a:cubicBezTo>
                    <a:pt x="1562164" y="163044"/>
                    <a:pt x="1558931" y="149050"/>
                    <a:pt x="1549785" y="139904"/>
                  </a:cubicBezTo>
                  <a:cubicBezTo>
                    <a:pt x="1518943" y="109063"/>
                    <a:pt x="1520222" y="125122"/>
                    <a:pt x="1485211" y="107618"/>
                  </a:cubicBezTo>
                  <a:cubicBezTo>
                    <a:pt x="1473642" y="101834"/>
                    <a:pt x="1464743" y="91348"/>
                    <a:pt x="1452923" y="86095"/>
                  </a:cubicBezTo>
                  <a:cubicBezTo>
                    <a:pt x="1432189" y="76881"/>
                    <a:pt x="1407228" y="77156"/>
                    <a:pt x="1388349" y="64571"/>
                  </a:cubicBezTo>
                  <a:cubicBezTo>
                    <a:pt x="1317101" y="17073"/>
                    <a:pt x="1346914" y="33091"/>
                    <a:pt x="1302250" y="10762"/>
                  </a:cubicBezTo>
                  <a:lnTo>
                    <a:pt x="1356062" y="21523"/>
                  </a:lnTo>
                  <a:close/>
                </a:path>
              </a:pathLst>
            </a:cu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1204624"/>
              <a:ext cx="27121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April-July 2014</a:t>
              </a:r>
            </a:p>
            <a:p>
              <a:r>
                <a:rPr lang="en-US" sz="1400" dirty="0" smtClean="0"/>
                <a:t>Observed Volume</a:t>
              </a:r>
            </a:p>
            <a:p>
              <a:r>
                <a:rPr lang="en-US" sz="1400" dirty="0" smtClean="0"/>
                <a:t>% of 1981-2010 average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313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320" y="-76200"/>
            <a:ext cx="912368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LOWER COLORADO: </a:t>
            </a:r>
            <a:r>
              <a:rPr lang="en-US" sz="2400" dirty="0" smtClean="0"/>
              <a:t>Virgin at Virgin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445846"/>
            <a:ext cx="9144000" cy="3182859"/>
            <a:chOff x="0" y="445846"/>
            <a:chExt cx="9144000" cy="31828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8649" b="9533"/>
            <a:stretch/>
          </p:blipFill>
          <p:spPr>
            <a:xfrm>
              <a:off x="0" y="445846"/>
              <a:ext cx="9144000" cy="3182859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1512599" y="3081510"/>
              <a:ext cx="6358951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97113" y="1983323"/>
              <a:ext cx="24427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April-July</a:t>
              </a:r>
            </a:p>
            <a:p>
              <a:pPr algn="ctr"/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18.2 KAF</a:t>
              </a:r>
            </a:p>
            <a:p>
              <a:pPr algn="ctr"/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31% </a:t>
              </a:r>
            </a:p>
            <a:p>
              <a:pPr algn="ctr"/>
              <a:r>
                <a:rPr lang="en-US" sz="1600" b="1" dirty="0">
                  <a:solidFill>
                    <a:srgbClr val="FF6600"/>
                  </a:solidFill>
                  <a:latin typeface="+mj-lt"/>
                </a:rPr>
                <a:t>2</a:t>
              </a:r>
              <a:r>
                <a:rPr lang="en-US" sz="1600" b="1" baseline="30000" dirty="0">
                  <a:solidFill>
                    <a:srgbClr val="FF6600"/>
                  </a:solidFill>
                  <a:latin typeface="+mj-lt"/>
                </a:rPr>
                <a:t>nd</a:t>
              </a:r>
              <a:r>
                <a:rPr lang="en-US" sz="1600" b="1" dirty="0">
                  <a:solidFill>
                    <a:srgbClr val="FF6600"/>
                  </a:solidFill>
                  <a:latin typeface="+mj-lt"/>
                </a:rPr>
                <a:t> driest of  98 </a:t>
              </a:r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years</a:t>
              </a:r>
              <a:endParaRPr lang="en-US" sz="1600" b="1" dirty="0">
                <a:solidFill>
                  <a:srgbClr val="FF6600"/>
                </a:solidFill>
                <a:latin typeface="+mj-lt"/>
              </a:endParaRPr>
            </a:p>
          </p:txBody>
        </p:sp>
      </p:grpSp>
      <p:pic>
        <p:nvPicPr>
          <p:cNvPr id="13" name="Picture 12" descr="MAEviru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42" y="3643967"/>
            <a:ext cx="3697761" cy="3229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87" y="3643967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2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25784"/>
            <a:ext cx="9126507" cy="3244487"/>
            <a:chOff x="0" y="685800"/>
            <a:chExt cx="9126507" cy="3244487"/>
          </a:xfrm>
        </p:grpSpPr>
        <p:pic>
          <p:nvPicPr>
            <p:cNvPr id="2" name="Picture 1" descr="SLRA3_verif_201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5800"/>
              <a:ext cx="9126507" cy="3244487"/>
            </a:xfrm>
            <a:prstGeom prst="rect">
              <a:avLst/>
            </a:prstGeom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612986" y="849045"/>
              <a:ext cx="6705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Progressive Forecast Period (Forecast Issue Date through May)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59475" y="2112929"/>
              <a:ext cx="233851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Jan-May</a:t>
              </a:r>
            </a:p>
            <a:p>
              <a:pPr algn="ctr"/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72 KAF</a:t>
              </a:r>
            </a:p>
            <a:p>
              <a:pPr algn="ctr"/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23% median</a:t>
              </a:r>
            </a:p>
            <a:p>
              <a:pPr algn="ctr"/>
              <a:r>
                <a:rPr lang="en-US" sz="1600" b="1" dirty="0">
                  <a:solidFill>
                    <a:srgbClr val="FF6600"/>
                  </a:solidFill>
                  <a:latin typeface="+mj-lt"/>
                </a:rPr>
                <a:t>8</a:t>
              </a:r>
              <a:r>
                <a:rPr lang="en-US" sz="1600" b="1" baseline="30000" dirty="0" smtClean="0">
                  <a:solidFill>
                    <a:srgbClr val="FF6600"/>
                  </a:solidFill>
                  <a:latin typeface="+mj-lt"/>
                </a:rPr>
                <a:t>th</a:t>
              </a:r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 driest of 101 years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0320" y="-76200"/>
            <a:ext cx="912368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LOWER COLORADO: </a:t>
            </a:r>
            <a:r>
              <a:rPr lang="en-US" sz="2400" dirty="0" smtClean="0"/>
              <a:t>Salt near Roosevelt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38" y="3770271"/>
            <a:ext cx="4631594" cy="30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3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388608"/>
            <a:ext cx="5002116" cy="4128272"/>
            <a:chOff x="762000" y="533400"/>
            <a:chExt cx="7826829" cy="563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533400"/>
              <a:ext cx="7826829" cy="563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Left Brace 7"/>
            <p:cNvSpPr/>
            <p:nvPr/>
          </p:nvSpPr>
          <p:spPr>
            <a:xfrm>
              <a:off x="3048000" y="2209800"/>
              <a:ext cx="685800" cy="1524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2590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Feb = +9.4in SWE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618163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February precipitation for all the SNOTELs was 2</a:t>
            </a:r>
            <a:r>
              <a:rPr lang="en-US" sz="2000" baseline="30000" dirty="0" smtClean="0">
                <a:solidFill>
                  <a:srgbClr val="FF0000"/>
                </a:solidFill>
              </a:rPr>
              <a:t>nd</a:t>
            </a:r>
            <a:r>
              <a:rPr lang="en-US" sz="2000" dirty="0" smtClean="0">
                <a:solidFill>
                  <a:srgbClr val="FF0000"/>
                </a:solidFill>
              </a:rPr>
              <a:t> highest on record!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73236" y="1981234"/>
            <a:ext cx="3978130" cy="3296840"/>
            <a:chOff x="5002116" y="1981234"/>
            <a:chExt cx="3978130" cy="32968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13469" r="47794"/>
            <a:stretch/>
          </p:blipFill>
          <p:spPr>
            <a:xfrm>
              <a:off x="5002116" y="1981234"/>
              <a:ext cx="3978130" cy="329684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65725" t="13285" r="9341" b="52656"/>
            <a:stretch/>
          </p:blipFill>
          <p:spPr>
            <a:xfrm>
              <a:off x="7568986" y="2065599"/>
              <a:ext cx="1329980" cy="908354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0320" y="-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Upper Green: Basin Conditions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66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320" y="-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Upper Green: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381000"/>
            <a:ext cx="8382000" cy="3276600"/>
            <a:chOff x="152400" y="1042219"/>
            <a:chExt cx="8894302" cy="3834581"/>
          </a:xfrm>
        </p:grpSpPr>
        <p:pic>
          <p:nvPicPr>
            <p:cNvPr id="5" name="Picture 4" descr="GBRW4.2014.0.1.0.1.1.1.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042219"/>
              <a:ext cx="8839200" cy="383458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611677" y="2209799"/>
              <a:ext cx="8435025" cy="972509"/>
              <a:chOff x="561668" y="2972249"/>
              <a:chExt cx="8361791" cy="127991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561668" y="3334790"/>
                <a:ext cx="7254293" cy="0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856660" y="2972249"/>
                <a:ext cx="1066799" cy="1279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6600"/>
                    </a:solidFill>
                    <a:latin typeface="+mj-lt"/>
                  </a:rPr>
                  <a:t>April-July</a:t>
                </a:r>
              </a:p>
              <a:p>
                <a:r>
                  <a:rPr lang="en-US" sz="1600" b="1" dirty="0" smtClean="0">
                    <a:solidFill>
                      <a:srgbClr val="FF6600"/>
                    </a:solidFill>
                    <a:latin typeface="+mj-lt"/>
                  </a:rPr>
                  <a:t> 1020 KAF</a:t>
                </a:r>
              </a:p>
              <a:p>
                <a:r>
                  <a:rPr lang="en-US" sz="1600" b="1" dirty="0" smtClean="0">
                    <a:solidFill>
                      <a:srgbClr val="FF6600"/>
                    </a:solidFill>
                    <a:latin typeface="+mj-lt"/>
                  </a:rPr>
                  <a:t>     141% </a:t>
                </a:r>
                <a:endParaRPr lang="en-US" sz="1600" b="1" dirty="0">
                  <a:solidFill>
                    <a:srgbClr val="FF6600"/>
                  </a:solidFill>
                  <a:latin typeface="+mj-lt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362200" y="-1524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Fontenelle</a:t>
            </a:r>
            <a:r>
              <a:rPr lang="en-US" sz="2400" dirty="0" smtClean="0"/>
              <a:t> Inflow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29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GBRW4.7-10.errski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7601"/>
            <a:ext cx="3429000" cy="32004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029200" y="3733800"/>
            <a:ext cx="3505200" cy="3124200"/>
            <a:chOff x="5029200" y="3657600"/>
            <a:chExt cx="3505200" cy="32004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3657600"/>
              <a:ext cx="3505200" cy="3200400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7467600" y="4191000"/>
              <a:ext cx="304800" cy="1524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21354" y="2434142"/>
            <a:ext cx="156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Cumulative </a:t>
            </a:r>
          </a:p>
          <a:p>
            <a:pPr algn="ctr"/>
            <a:r>
              <a:rPr lang="en-US" sz="1400" b="1" dirty="0" smtClean="0">
                <a:latin typeface="+mj-lt"/>
              </a:rPr>
              <a:t>observed volume</a:t>
            </a:r>
            <a:endParaRPr lang="en-US" sz="1400" b="1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82516" y="3007956"/>
            <a:ext cx="962378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3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0320" y="-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Upper Green: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-1524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Flaming Gorge Inflow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457200"/>
            <a:ext cx="8976360" cy="3310128"/>
            <a:chOff x="167640" y="533400"/>
            <a:chExt cx="8976360" cy="3855810"/>
          </a:xfrm>
        </p:grpSpPr>
        <p:pic>
          <p:nvPicPr>
            <p:cNvPr id="2" name="Picture 1" descr="GRNU1.2014.0.1.0.1.1.1.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" y="533400"/>
              <a:ext cx="8976360" cy="385581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61453" y="1687303"/>
              <a:ext cx="8538717" cy="967988"/>
              <a:chOff x="449914" y="2752735"/>
              <a:chExt cx="8538717" cy="96798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449914" y="3334790"/>
                <a:ext cx="7386696" cy="0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921831" y="2752735"/>
                <a:ext cx="1066800" cy="967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6600"/>
                    </a:solidFill>
                    <a:latin typeface="+mj-lt"/>
                  </a:rPr>
                  <a:t>April-July</a:t>
                </a:r>
              </a:p>
              <a:p>
                <a:r>
                  <a:rPr lang="en-US" sz="1600" b="1" dirty="0" smtClean="0">
                    <a:solidFill>
                      <a:srgbClr val="FF6600"/>
                    </a:solidFill>
                    <a:latin typeface="+mj-lt"/>
                  </a:rPr>
                  <a:t> 1160 KAF</a:t>
                </a:r>
              </a:p>
              <a:p>
                <a:r>
                  <a:rPr lang="en-US" sz="1600" b="1" dirty="0" smtClean="0">
                    <a:solidFill>
                      <a:srgbClr val="FF6600"/>
                    </a:solidFill>
                    <a:latin typeface="+mj-lt"/>
                  </a:rPr>
                  <a:t>     118% </a:t>
                </a:r>
                <a:endParaRPr lang="en-US" sz="1600" b="1" dirty="0">
                  <a:solidFill>
                    <a:srgbClr val="FF6600"/>
                  </a:solidFill>
                  <a:latin typeface="+mj-lt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257800" y="3733800"/>
            <a:ext cx="3352800" cy="3144520"/>
            <a:chOff x="5257800" y="3799840"/>
            <a:chExt cx="3175000" cy="3078480"/>
          </a:xfrm>
        </p:grpSpPr>
        <p:pic>
          <p:nvPicPr>
            <p:cNvPr id="4" name="Picture 3" descr="GRNU1.4.7-10.sc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799840"/>
              <a:ext cx="3175000" cy="307848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7010400" y="4724400"/>
              <a:ext cx="304800" cy="148771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GRNU1.7-10.errski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1"/>
            <a:ext cx="3581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0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1509840"/>
            <a:ext cx="50292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320" y="-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Yampa: Basin Conditions 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130383" y="1825582"/>
            <a:ext cx="3948129" cy="3553870"/>
            <a:chOff x="5130383" y="1825582"/>
            <a:chExt cx="3948129" cy="35538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3022" r="48187"/>
            <a:stretch/>
          </p:blipFill>
          <p:spPr>
            <a:xfrm>
              <a:off x="5130383" y="2065599"/>
              <a:ext cx="3948129" cy="33138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65725" t="13285" r="9341" b="52656"/>
            <a:stretch/>
          </p:blipFill>
          <p:spPr>
            <a:xfrm>
              <a:off x="7350098" y="1825582"/>
              <a:ext cx="1329980" cy="908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98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320" y="-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Yampa: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1599" y="0"/>
            <a:ext cx="408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Yampa River near </a:t>
            </a:r>
            <a:r>
              <a:rPr lang="en-US" sz="2400" dirty="0" err="1" smtClean="0"/>
              <a:t>Maybell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381001"/>
            <a:ext cx="8763000" cy="3352799"/>
            <a:chOff x="228600" y="380999"/>
            <a:chExt cx="8763000" cy="3861143"/>
          </a:xfrm>
        </p:grpSpPr>
        <p:pic>
          <p:nvPicPr>
            <p:cNvPr id="4" name="Picture 3" descr="MBLC2.2014.0.1.0.1.1.1.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80999"/>
              <a:ext cx="8763000" cy="3861143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590016" y="2057399"/>
              <a:ext cx="7258584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833635" y="1447801"/>
              <a:ext cx="1066800" cy="95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April-July</a:t>
              </a:r>
            </a:p>
            <a:p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 1092 KAF</a:t>
              </a:r>
            </a:p>
            <a:p>
              <a:r>
                <a:rPr lang="en-US" sz="1600" b="1" dirty="0" smtClean="0">
                  <a:solidFill>
                    <a:srgbClr val="FF6600"/>
                  </a:solidFill>
                  <a:latin typeface="+mj-lt"/>
                </a:rPr>
                <a:t>     117% </a:t>
              </a:r>
              <a:endParaRPr lang="en-US" sz="1600" b="1" dirty="0">
                <a:solidFill>
                  <a:srgbClr val="FF6600"/>
                </a:solidFill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0" y="3708400"/>
            <a:ext cx="3149600" cy="3149600"/>
            <a:chOff x="5334000" y="3708400"/>
            <a:chExt cx="3149600" cy="3149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3708400"/>
              <a:ext cx="3149600" cy="3149600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6934200" y="4953438"/>
              <a:ext cx="321869" cy="15196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MBLC2.7-10.errski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59200"/>
            <a:ext cx="3733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0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320" y="-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Duchesne: Basin Conditions 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5130383" y="920067"/>
            <a:ext cx="3948129" cy="3508418"/>
            <a:chOff x="5130383" y="1825582"/>
            <a:chExt cx="3948129" cy="35084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11709" r="48187"/>
            <a:stretch/>
          </p:blipFill>
          <p:spPr>
            <a:xfrm>
              <a:off x="5130383" y="1970144"/>
              <a:ext cx="3948129" cy="33638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65725" t="13285" r="9341" b="52656"/>
            <a:stretch/>
          </p:blipFill>
          <p:spPr>
            <a:xfrm>
              <a:off x="7350098" y="1825582"/>
              <a:ext cx="1329980" cy="90835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3" y="920067"/>
            <a:ext cx="4958955" cy="3585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0062" y="61604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72" y="4505993"/>
            <a:ext cx="3164856" cy="2185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30121" y="57604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495" y="4634009"/>
            <a:ext cx="3124200" cy="2057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0209" y="56704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91074" y="4958293"/>
            <a:ext cx="19989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Drying trend West to East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88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5588</TotalTime>
  <Words>973</Words>
  <Application>Microsoft Macintosh PowerPoint</Application>
  <PresentationFormat>On-screen Show (4:3)</PresentationFormat>
  <Paragraphs>203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Water Year 2014:  Colorado River Basin  Water Supply Forecasts</vt:lpstr>
      <vt:lpstr>Green River Basin</vt:lpstr>
      <vt:lpstr>Green River Basin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Colorado Basin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 Juan Basin</vt:lpstr>
      <vt:lpstr>PowerPoint Presentation</vt:lpstr>
      <vt:lpstr>PowerPoint Presentation</vt:lpstr>
      <vt:lpstr>PowerPoint Presentation</vt:lpstr>
      <vt:lpstr>PowerPoint Presentation</vt:lpstr>
      <vt:lpstr>Lake Powell</vt:lpstr>
      <vt:lpstr>PowerPoint Presentation</vt:lpstr>
      <vt:lpstr>PowerPoint Presentation</vt:lpstr>
      <vt:lpstr>PowerPoint Presentation</vt:lpstr>
      <vt:lpstr>Verification Maps – April </vt:lpstr>
      <vt:lpstr>Lower Colorado Basin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Year 2014:  Colorado River Basin  Water Supply Forecasts</dc:title>
  <dc:creator>bja</dc:creator>
  <cp:lastModifiedBy>Michelle Stokes</cp:lastModifiedBy>
  <cp:revision>53</cp:revision>
  <dcterms:created xsi:type="dcterms:W3CDTF">2014-11-14T20:52:13Z</dcterms:created>
  <dcterms:modified xsi:type="dcterms:W3CDTF">2014-11-21T17:27:11Z</dcterms:modified>
</cp:coreProperties>
</file>