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9" r:id="rId3"/>
    <p:sldId id="403" r:id="rId4"/>
    <p:sldId id="373" r:id="rId5"/>
    <p:sldId id="374" r:id="rId6"/>
    <p:sldId id="375" r:id="rId7"/>
    <p:sldId id="376" r:id="rId8"/>
    <p:sldId id="405" r:id="rId9"/>
    <p:sldId id="402" r:id="rId10"/>
    <p:sldId id="372" r:id="rId11"/>
    <p:sldId id="404" r:id="rId12"/>
    <p:sldId id="381" r:id="rId13"/>
    <p:sldId id="377" r:id="rId14"/>
    <p:sldId id="379" r:id="rId15"/>
    <p:sldId id="380" r:id="rId16"/>
    <p:sldId id="401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070"/>
    <a:srgbClr val="FFFF99"/>
    <a:srgbClr val="969696"/>
    <a:srgbClr val="FFFFCC"/>
    <a:srgbClr val="FF3300"/>
    <a:srgbClr val="3366CC"/>
    <a:srgbClr val="336699"/>
    <a:srgbClr val="003399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7" autoAdjust="0"/>
    <p:restoredTop sz="95563" autoAdjust="0"/>
  </p:normalViewPr>
  <p:slideViewPr>
    <p:cSldViewPr>
      <p:cViewPr>
        <p:scale>
          <a:sx n="100" d="100"/>
          <a:sy n="100" d="100"/>
        </p:scale>
        <p:origin x="-2904" y="-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t" anchorCtr="0" compatLnSpc="1">
            <a:prstTxWarp prst="textNoShape">
              <a:avLst/>
            </a:prstTxWarp>
          </a:bodyPr>
          <a:lstStyle>
            <a:lvl1pPr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t" anchorCtr="0" compatLnSpc="1">
            <a:prstTxWarp prst="textNoShape">
              <a:avLst/>
            </a:prstTxWarp>
          </a:bodyPr>
          <a:lstStyle>
            <a:lvl1pPr algn="r"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b" anchorCtr="0" compatLnSpc="1">
            <a:prstTxWarp prst="textNoShape">
              <a:avLst/>
            </a:prstTxWarp>
          </a:bodyPr>
          <a:lstStyle>
            <a:lvl1pPr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b" anchorCtr="0" compatLnSpc="1">
            <a:prstTxWarp prst="textNoShape">
              <a:avLst/>
            </a:prstTxWarp>
          </a:bodyPr>
          <a:lstStyle>
            <a:lvl1pPr algn="r" defTabSz="950154">
              <a:defRPr sz="1200"/>
            </a:lvl1pPr>
          </a:lstStyle>
          <a:p>
            <a:pPr>
              <a:defRPr/>
            </a:pPr>
            <a:fld id="{8F0F7604-1F1C-41F7-9A3F-2EBAAC6CC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3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t" anchorCtr="0" compatLnSpc="1">
            <a:prstTxWarp prst="textNoShape">
              <a:avLst/>
            </a:prstTxWarp>
          </a:bodyPr>
          <a:lstStyle>
            <a:lvl1pPr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t" anchorCtr="0" compatLnSpc="1">
            <a:prstTxWarp prst="textNoShape">
              <a:avLst/>
            </a:prstTxWarp>
          </a:bodyPr>
          <a:lstStyle>
            <a:lvl1pPr algn="r"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7550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b" anchorCtr="0" compatLnSpc="1">
            <a:prstTxWarp prst="textNoShape">
              <a:avLst/>
            </a:prstTxWarp>
          </a:bodyPr>
          <a:lstStyle>
            <a:lvl1pPr defTabSz="95015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7013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011" tIns="47507" rIns="95011" bIns="47507" numCol="1" anchor="b" anchorCtr="0" compatLnSpc="1">
            <a:prstTxWarp prst="textNoShape">
              <a:avLst/>
            </a:prstTxWarp>
          </a:bodyPr>
          <a:lstStyle>
            <a:lvl1pPr algn="r" defTabSz="950154">
              <a:defRPr sz="1200"/>
            </a:lvl1pPr>
          </a:lstStyle>
          <a:p>
            <a:pPr>
              <a:defRPr/>
            </a:pPr>
            <a:fld id="{60AB34C6-AB08-4484-9AD0-59956862C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3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0C080248-6D1F-43C3-8D83-B04857BC2AC4}" type="slidenum">
              <a:rPr lang="en-US" smtClean="0"/>
              <a:pPr defTabSz="949325"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08025"/>
            <a:ext cx="4830762" cy="36226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2481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9325"/>
            <a:fld id="{56FE6383-8871-4DCB-881C-7CC92F3C0340}" type="slidenum">
              <a:rPr lang="en-US" smtClean="0"/>
              <a:pPr defTabSz="94932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36CD-04C7-4FBF-87C4-E707D3334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E359-B8EA-4BC5-B10D-D643DE6FE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0335-D389-4B9F-8FC2-40D6A8AF2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650D9-6D76-4E54-A3FA-A369A6E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043D-D879-464A-AD72-1E137323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897E-3CEF-4CAF-892F-088CA1B15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459B-133E-4AEF-A17B-3F2CEB84C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7692-F220-4226-AF12-F443447F0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0F0-F059-428B-A85E-92431F22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27AA-BAF8-4C0F-98C9-1C6FC43A0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1C7B-FFA5-45FD-9642-3B254E3A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6FDC-C91E-425F-9F59-19FC65B30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CDBF-D61C-4CCE-92AC-A61DEC112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1A0908-B261-4CF0-B2BA-C62968099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81000" y="2573338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CRFS Technical Meeting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LC Operations Update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March 27, 2014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12816" y="3648076"/>
            <a:ext cx="381000" cy="259018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rot="10800000">
            <a:off x="1409700" y="3648070"/>
            <a:ext cx="2057400" cy="2608415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flipV="1">
            <a:off x="5704953" y="3971923"/>
            <a:ext cx="1762647" cy="2268380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25908" y="3972716"/>
            <a:ext cx="381000" cy="226553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1,219.6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26.120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3,700</a:t>
            </a:r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24.322 maf</a:t>
            </a: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auto">
          <a:xfrm>
            <a:off x="0" y="59436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17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1828800" y="41910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16.2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42950" y="40100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9.5 maf</a:t>
            </a: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9.6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-103442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</a:rPr>
              <a:t>17.0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1,145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1,075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3,648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810000" y="3940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3,575</a:t>
            </a: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2.5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1.9 maf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maf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err="1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895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3,370</a:t>
            </a:r>
          </a:p>
        </p:txBody>
      </p:sp>
      <p:sp>
        <p:nvSpPr>
          <p:cNvPr id="3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1,105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12.2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2286000" y="4756768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5345465" y="4692032"/>
            <a:ext cx="158873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5.9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3,525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4648200" y="45240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1,025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6746060" y="451597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6.0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5346898" y="3864983"/>
            <a:ext cx="1815902" cy="7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1,082.8 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10.2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40%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2133600" y="3609975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3,615.4 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13.3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55%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5334000" y="4152900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AutoShape 34"/>
          <p:cNvSpPr>
            <a:spLocks noChangeArrowheads="1"/>
          </p:cNvSpPr>
          <p:nvPr/>
        </p:nvSpPr>
        <p:spPr bwMode="auto">
          <a:xfrm flipV="1">
            <a:off x="2743200" y="3409950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auto">
          <a:xfrm flipV="1">
            <a:off x="6122127" y="3724835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Rectangle 33"/>
          <p:cNvSpPr>
            <a:spLocks noChangeArrowheads="1"/>
          </p:cNvSpPr>
          <p:nvPr/>
        </p:nvSpPr>
        <p:spPr bwMode="auto">
          <a:xfrm>
            <a:off x="0" y="128454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>
                <a:solidFill>
                  <a:srgbClr val="FFFFFF"/>
                </a:solidFill>
              </a:rPr>
              <a:t>End of </a:t>
            </a:r>
            <a:r>
              <a:rPr lang="en-US" sz="3200" b="1" dirty="0" smtClean="0">
                <a:solidFill>
                  <a:srgbClr val="FFFFFF"/>
                </a:solidFill>
              </a:rPr>
              <a:t>Water Year 2014 Projections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2200" b="1" dirty="0" smtClean="0">
                <a:solidFill>
                  <a:srgbClr val="FFFFFF"/>
                </a:solidFill>
              </a:rPr>
              <a:t>March 2014 24-Month </a:t>
            </a:r>
            <a:r>
              <a:rPr lang="en-US" sz="2200" b="1" dirty="0">
                <a:solidFill>
                  <a:srgbClr val="FFFFFF"/>
                </a:solidFill>
              </a:rPr>
              <a:t>Study Most Probable Inflow </a:t>
            </a:r>
            <a:r>
              <a:rPr lang="en-US" sz="2200" b="1" dirty="0" smtClean="0">
                <a:solidFill>
                  <a:srgbClr val="FFFFFF"/>
                </a:solidFill>
              </a:rPr>
              <a:t>Scenario</a:t>
            </a:r>
            <a:r>
              <a:rPr lang="en-US" sz="2200" b="1" baseline="30000" dirty="0" smtClean="0">
                <a:solidFill>
                  <a:srgbClr val="FFFFFF"/>
                </a:solidFill>
              </a:rPr>
              <a:t>1</a:t>
            </a:r>
            <a:endParaRPr lang="en-US" sz="2200" b="1" baseline="30000" dirty="0">
              <a:solidFill>
                <a:srgbClr val="FFFFFF"/>
              </a:solidFill>
            </a:endParaRPr>
          </a:p>
        </p:txBody>
      </p:sp>
      <p:sp>
        <p:nvSpPr>
          <p:cNvPr id="58" name="Line 47"/>
          <p:cNvSpPr>
            <a:spLocks noChangeShapeType="1"/>
          </p:cNvSpPr>
          <p:nvPr/>
        </p:nvSpPr>
        <p:spPr bwMode="auto">
          <a:xfrm>
            <a:off x="3817144" y="5185899"/>
            <a:ext cx="1447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3879056" y="4852524"/>
            <a:ext cx="1385888" cy="3714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800" b="1" dirty="0" smtClean="0">
                <a:solidFill>
                  <a:srgbClr val="FFCCCC"/>
                </a:solidFill>
              </a:rPr>
              <a:t>7.48 </a:t>
            </a:r>
            <a:r>
              <a:rPr lang="en-US" sz="1800" b="1" dirty="0">
                <a:solidFill>
                  <a:srgbClr val="FFCCCC"/>
                </a:solidFill>
              </a:rPr>
              <a:t>maf</a:t>
            </a: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CCCC"/>
                </a:solidFill>
              </a:rPr>
              <a:t>Projected Unregulated </a:t>
            </a:r>
            <a:r>
              <a:rPr lang="en-US" sz="1800" dirty="0">
                <a:solidFill>
                  <a:srgbClr val="FFCCCC"/>
                </a:solidFill>
              </a:rPr>
              <a:t>Inflow into </a:t>
            </a:r>
            <a:r>
              <a:rPr lang="en-US" sz="1800" dirty="0" smtClean="0">
                <a:solidFill>
                  <a:srgbClr val="FFCCCC"/>
                </a:solidFill>
              </a:rPr>
              <a:t>Powell </a:t>
            </a:r>
            <a:r>
              <a:rPr lang="en-US" sz="1800" dirty="0">
                <a:solidFill>
                  <a:srgbClr val="FFCCCC"/>
                </a:solidFill>
              </a:rPr>
              <a:t>= </a:t>
            </a:r>
            <a:r>
              <a:rPr lang="en-US" sz="1800" dirty="0" smtClean="0">
                <a:solidFill>
                  <a:srgbClr val="FFCCCC"/>
                </a:solidFill>
              </a:rPr>
              <a:t>11.80 </a:t>
            </a:r>
            <a:r>
              <a:rPr lang="en-US" sz="1800" dirty="0">
                <a:solidFill>
                  <a:srgbClr val="FFCCCC"/>
                </a:solidFill>
              </a:rPr>
              <a:t>maf </a:t>
            </a:r>
            <a:r>
              <a:rPr lang="en-US" sz="1800" dirty="0" smtClean="0">
                <a:solidFill>
                  <a:srgbClr val="FFCCCC"/>
                </a:solidFill>
              </a:rPr>
              <a:t>(109% </a:t>
            </a:r>
            <a:r>
              <a:rPr lang="en-US" sz="1800" dirty="0">
                <a:solidFill>
                  <a:srgbClr val="FFCCCC"/>
                </a:solidFill>
              </a:rPr>
              <a:t>of average</a:t>
            </a:r>
            <a:r>
              <a:rPr lang="en-US" sz="1800" dirty="0" smtClean="0">
                <a:solidFill>
                  <a:srgbClr val="FFCCCC"/>
                </a:solidFill>
              </a:rPr>
              <a:t>)</a:t>
            </a: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7803" y="6297170"/>
            <a:ext cx="4191000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WY </a:t>
            </a:r>
            <a:r>
              <a:rPr lang="en-US" sz="1200" dirty="0" smtClean="0">
                <a:solidFill>
                  <a:srgbClr val="FFCCCC"/>
                </a:solidFill>
              </a:rPr>
              <a:t>2014 </a:t>
            </a:r>
            <a:r>
              <a:rPr lang="en-US" sz="1200" dirty="0">
                <a:solidFill>
                  <a:srgbClr val="FFCCCC"/>
                </a:solidFill>
              </a:rPr>
              <a:t>unregulated inflow </a:t>
            </a:r>
            <a:r>
              <a:rPr lang="en-US" sz="1200" dirty="0" smtClean="0">
                <a:solidFill>
                  <a:srgbClr val="FFCCCC"/>
                </a:solidFill>
              </a:rPr>
              <a:t>into Lake Powell </a:t>
            </a:r>
            <a:r>
              <a:rPr lang="en-US" sz="1200" dirty="0">
                <a:solidFill>
                  <a:srgbClr val="FFCCCC"/>
                </a:solidFill>
              </a:rPr>
              <a:t>is based on the CBRFC </a:t>
            </a:r>
            <a:r>
              <a:rPr lang="en-US" sz="1200" dirty="0" smtClean="0">
                <a:solidFill>
                  <a:srgbClr val="FFCCCC"/>
                </a:solidFill>
              </a:rPr>
              <a:t>outlook </a:t>
            </a:r>
            <a:r>
              <a:rPr lang="en-US" sz="1200" dirty="0">
                <a:solidFill>
                  <a:srgbClr val="FFCCCC"/>
                </a:solidFill>
              </a:rPr>
              <a:t>dated </a:t>
            </a:r>
            <a:r>
              <a:rPr lang="en-US" sz="1200" dirty="0" smtClean="0">
                <a:solidFill>
                  <a:srgbClr val="FFCCCC"/>
                </a:solidFill>
              </a:rPr>
              <a:t>3/4/14.</a:t>
            </a:r>
            <a:endParaRPr lang="en-US" sz="12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3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12816" y="3695699"/>
            <a:ext cx="381000" cy="254255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447800" y="3695700"/>
            <a:ext cx="1999724" cy="2552678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2" y="3940175"/>
            <a:ext cx="1762647" cy="2300126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25908" y="3940175"/>
            <a:ext cx="381000" cy="2298079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1,219.6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26.120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24.322 maf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828800" y="41910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16.2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742950" y="40100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9.5 maf</a:t>
            </a:r>
          </a:p>
        </p:txBody>
      </p:sp>
      <p:sp>
        <p:nvSpPr>
          <p:cNvPr id="16427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9.6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4775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17.0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1,145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430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1,075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3,648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401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3,575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2.5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1.9 maf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Dead Storage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Dead Storage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0.0 </a:t>
            </a:r>
            <a:r>
              <a:rPr lang="en-US" sz="1600" dirty="0" smtClean="0">
                <a:solidFill>
                  <a:schemeClr val="bg1"/>
                </a:solidFill>
              </a:rPr>
              <a:t>maf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0.0 </a:t>
            </a:r>
            <a:r>
              <a:rPr lang="en-US" sz="1600" dirty="0" err="1">
                <a:solidFill>
                  <a:schemeClr val="bg1"/>
                </a:solidFill>
              </a:rPr>
              <a:t>maf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895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3,370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1,105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12.2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286000" y="4756768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5345465" y="4692032"/>
            <a:ext cx="158873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5.9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3,525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4648200" y="45240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1,025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6746060" y="451597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6.0 </a:t>
            </a:r>
            <a:r>
              <a:rPr lang="en-US" sz="1600" dirty="0">
                <a:solidFill>
                  <a:schemeClr val="bg1"/>
                </a:solidFill>
              </a:rPr>
              <a:t>maf</a:t>
            </a: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auto">
          <a:xfrm>
            <a:off x="0" y="135429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 smtClean="0">
                <a:solidFill>
                  <a:srgbClr val="FFFFFF"/>
                </a:solidFill>
              </a:rPr>
              <a:t>End of Calendar Year 2014 Projections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200" b="1" dirty="0" smtClean="0">
                <a:solidFill>
                  <a:srgbClr val="FFFFFF"/>
                </a:solidFill>
              </a:rPr>
              <a:t>March 2014 24-Month Study </a:t>
            </a:r>
            <a:r>
              <a:rPr lang="en-US" sz="2200" b="1" dirty="0">
                <a:solidFill>
                  <a:srgbClr val="FFFFFF"/>
                </a:solidFill>
              </a:rPr>
              <a:t>Most Probable Inflow </a:t>
            </a:r>
            <a:r>
              <a:rPr lang="en-US" sz="2200" b="1" dirty="0" smtClean="0">
                <a:solidFill>
                  <a:srgbClr val="FFFFFF"/>
                </a:solidFill>
              </a:rPr>
              <a:t>Scenario</a:t>
            </a:r>
            <a:r>
              <a:rPr lang="en-US" sz="2200" b="1" baseline="30000" dirty="0" smtClean="0">
                <a:solidFill>
                  <a:srgbClr val="FFFFFF"/>
                </a:solidFill>
              </a:rPr>
              <a:t>1</a:t>
            </a:r>
            <a:endParaRPr lang="en-US" sz="2200" b="1" baseline="30000" dirty="0">
              <a:solidFill>
                <a:srgbClr val="FFFFFF"/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334000" y="3861697"/>
            <a:ext cx="1815902" cy="7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1,085.99 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10.5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40%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162175" y="3762375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3,611.4 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12.9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53%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4" name="Line 49"/>
          <p:cNvSpPr>
            <a:spLocks noChangeShapeType="1"/>
          </p:cNvSpPr>
          <p:nvPr/>
        </p:nvSpPr>
        <p:spPr bwMode="auto">
          <a:xfrm>
            <a:off x="5334000" y="4152900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 flipV="1">
            <a:off x="2743200" y="3448050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5" name="AutoShape 35"/>
          <p:cNvSpPr>
            <a:spLocks noChangeArrowheads="1"/>
          </p:cNvSpPr>
          <p:nvPr/>
        </p:nvSpPr>
        <p:spPr bwMode="auto">
          <a:xfrm flipV="1">
            <a:off x="6096000" y="3695700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7803" y="6297170"/>
            <a:ext cx="4191000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WY </a:t>
            </a:r>
            <a:r>
              <a:rPr lang="en-US" sz="1200" dirty="0" smtClean="0">
                <a:solidFill>
                  <a:srgbClr val="FFCCCC"/>
                </a:solidFill>
              </a:rPr>
              <a:t>2014 </a:t>
            </a:r>
            <a:r>
              <a:rPr lang="en-US" sz="1200" dirty="0">
                <a:solidFill>
                  <a:srgbClr val="FFCCCC"/>
                </a:solidFill>
              </a:rPr>
              <a:t>unregulated inflow </a:t>
            </a:r>
            <a:r>
              <a:rPr lang="en-US" sz="1200" dirty="0" smtClean="0">
                <a:solidFill>
                  <a:srgbClr val="FFCCCC"/>
                </a:solidFill>
              </a:rPr>
              <a:t>into Lake Powell </a:t>
            </a:r>
            <a:r>
              <a:rPr lang="en-US" sz="1200" dirty="0">
                <a:solidFill>
                  <a:srgbClr val="FFCCCC"/>
                </a:solidFill>
              </a:rPr>
              <a:t>is based on the CBRFC </a:t>
            </a:r>
            <a:r>
              <a:rPr lang="en-US" sz="1200" dirty="0" smtClean="0">
                <a:solidFill>
                  <a:srgbClr val="FFCCCC"/>
                </a:solidFill>
              </a:rPr>
              <a:t>outlook </a:t>
            </a:r>
            <a:r>
              <a:rPr lang="en-US" sz="1200" dirty="0">
                <a:solidFill>
                  <a:srgbClr val="FFCCCC"/>
                </a:solidFill>
              </a:rPr>
              <a:t>dated </a:t>
            </a:r>
            <a:r>
              <a:rPr lang="en-US" sz="1200" dirty="0" smtClean="0">
                <a:solidFill>
                  <a:srgbClr val="FFCCCC"/>
                </a:solidFill>
              </a:rPr>
              <a:t>3/4/14.</a:t>
            </a:r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69" name="Text Box 41"/>
          <p:cNvSpPr txBox="1">
            <a:spLocks noChangeArrowheads="1"/>
          </p:cNvSpPr>
          <p:nvPr/>
        </p:nvSpPr>
        <p:spPr bwMode="auto">
          <a:xfrm>
            <a:off x="0" y="5943600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99"/>
                </a:solidFill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2578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81000"/>
            <a:ext cx="858202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7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9074" y="14728"/>
            <a:ext cx="8696325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400" b="1" smtClean="0">
                <a:solidFill>
                  <a:schemeClr val="bg1"/>
                </a:solidFill>
              </a:rPr>
              <a:t>Percent of Traces with Event or System Condition </a:t>
            </a:r>
            <a:r>
              <a:rPr lang="en-US" sz="2000" b="1" smtClean="0">
                <a:solidFill>
                  <a:schemeClr val="bg1"/>
                </a:solidFill>
              </a:rPr>
              <a:t/>
            </a:r>
            <a:br>
              <a:rPr lang="en-US" sz="2000" b="1" smtClean="0">
                <a:solidFill>
                  <a:schemeClr val="bg1"/>
                </a:solidFill>
              </a:rPr>
            </a:br>
            <a:r>
              <a:rPr lang="en-US" sz="2000" b="1" smtClean="0">
                <a:solidFill>
                  <a:schemeClr val="bg1"/>
                </a:solidFill>
              </a:rPr>
              <a:t>Results from January 2014 CRSS</a:t>
            </a:r>
            <a:r>
              <a:rPr lang="en-US" sz="2000" b="1" baseline="30000" smtClean="0">
                <a:solidFill>
                  <a:schemeClr val="bg1"/>
                </a:solidFill>
              </a:rPr>
              <a:t>1,2</a:t>
            </a:r>
            <a:r>
              <a:rPr lang="en-US" sz="2000" b="1" smtClean="0">
                <a:solidFill>
                  <a:schemeClr val="bg1"/>
                </a:solidFill>
              </a:rPr>
              <a:t> (values in percent)</a:t>
            </a:r>
            <a:endParaRPr lang="en-US" sz="20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960008"/>
              </p:ext>
            </p:extLst>
          </p:nvPr>
        </p:nvGraphicFramePr>
        <p:xfrm>
          <a:off x="285751" y="723580"/>
          <a:ext cx="8572499" cy="5316229"/>
        </p:xfrm>
        <a:graphic>
          <a:graphicData uri="http://schemas.openxmlformats.org/drawingml/2006/table">
            <a:tbl>
              <a:tblPr/>
              <a:tblGrid>
                <a:gridCol w="857249"/>
                <a:gridCol w="4419600"/>
                <a:gridCol w="685800"/>
                <a:gridCol w="698733"/>
                <a:gridCol w="637039"/>
                <a:gridCol w="637039"/>
                <a:gridCol w="637039"/>
              </a:tblGrid>
              <a:tr h="2670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Event or System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</a:rPr>
                        <a:t> Condition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2014</a:t>
                      </a:r>
                      <a:r>
                        <a:rPr kumimoji="0" lang="en-US" sz="1600" b="1" i="0" u="none" strike="noStrike" cap="none" normalizeH="0" baseline="28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500" b="1" i="0" u="none" strike="noStrike" cap="none" normalizeH="0" baseline="28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8216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Upper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Powell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Equalization Tier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&gt; 8.23 maf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= 8.23 </a:t>
                      </a:r>
                      <a:r>
                        <a:rPr kumimoji="0" lang="en-US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maf</a:t>
                      </a:r>
                      <a:endParaRPr kumimoji="0" lang="en-U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Upper Elevation Balancing Tier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&gt; 8.23 maf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= 8.23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&lt; 8.23 maf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Tier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Mid-Elevation Release – annual release = 8.23 maf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– annual release = 7.48 maf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 Elevation Balancing Tier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Lower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Mead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Condition – any amount  (Mead ≤ 1,075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1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≤ 1,075 and ≥ 1,050)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– 2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1,050 and ≥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3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4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Surplus Condition – any amount  (Mead ≥ 1,145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60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Surplus – Flood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&lt;1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49696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or ICS Surplus Condition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&gt;99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6019800"/>
            <a:ext cx="861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rgbClr val="FFFFFF"/>
                </a:solidFill>
                <a:latin typeface="Arial"/>
                <a:cs typeface="Calibri" pitchFamily="34" charset="0"/>
              </a:rPr>
              <a:t>1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Reservoir 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initial conditions based on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observed levels on December 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31,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2013</a:t>
            </a:r>
          </a:p>
          <a:p>
            <a:pPr fontAlgn="b"/>
            <a:r>
              <a:rPr lang="en-US" sz="1000" baseline="30000" dirty="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 Hydrologic inflow traces based on resampling of the observed 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natural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flow </a:t>
            </a:r>
          </a:p>
          <a:p>
            <a:pPr fontAlgn="b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record from 1906-2010</a:t>
            </a:r>
          </a:p>
          <a:p>
            <a:pPr fontAlgn="b"/>
            <a:r>
              <a:rPr lang="en-US" sz="1000" baseline="30000" dirty="0" smtClean="0">
                <a:solidFill>
                  <a:srgbClr val="FFFFFF"/>
                </a:solidFill>
                <a:latin typeface="Arial"/>
              </a:rPr>
              <a:t>3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Percentages shown in 2014 are reported as ‘0’ as 2014 operations were </a:t>
            </a:r>
          </a:p>
          <a:p>
            <a:pPr fontAlgn="b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determined by the August 2013 24-Month Study</a:t>
            </a:r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605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smtClean="0">
                <a:solidFill>
                  <a:schemeClr val="bg1"/>
                </a:solidFill>
              </a:rPr>
              <a:t>Additional Operational Data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(provisional year-to-date values)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8"/>
          <p:cNvSpPr txBox="1">
            <a:spLocks/>
          </p:cNvSpPr>
          <p:nvPr/>
        </p:nvSpPr>
        <p:spPr>
          <a:xfrm>
            <a:off x="0" y="1676400"/>
            <a:ext cx="4724400" cy="426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Mexico Excess Flows</a:t>
            </a:r>
          </a:p>
          <a:p>
            <a:pPr lvl="1">
              <a:buFont typeface="Wingdings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3,886 acre-feet </a:t>
            </a:r>
            <a:r>
              <a:rPr lang="en-US" sz="1200" dirty="0" smtClean="0">
                <a:solidFill>
                  <a:schemeClr val="bg1"/>
                </a:solidFill>
              </a:rPr>
              <a:t>(as of 3/26/14)</a:t>
            </a:r>
          </a:p>
          <a:p>
            <a:pPr lvl="1">
              <a:buFontTx/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Brock Reservoir Total Storage</a:t>
            </a:r>
          </a:p>
          <a:p>
            <a:pPr lvl="1">
              <a:buFont typeface="Wingdings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35,800 acre-feet </a:t>
            </a:r>
            <a:r>
              <a:rPr lang="en-US" sz="1200" dirty="0" smtClean="0">
                <a:solidFill>
                  <a:schemeClr val="bg1"/>
                </a:solidFill>
              </a:rPr>
              <a:t>(as of 3/22/14)</a:t>
            </a:r>
          </a:p>
          <a:p>
            <a:pPr lvl="1">
              <a:buFontTx/>
              <a:buNone/>
            </a:pPr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Senator Wash Total Storage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13,800 acre-feet </a:t>
            </a:r>
            <a:r>
              <a:rPr lang="en-US" sz="1200" dirty="0" smtClean="0">
                <a:solidFill>
                  <a:schemeClr val="bg1"/>
                </a:solidFill>
              </a:rPr>
              <a:t>(as of 3/22/14)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6" descr="http://www.u.arizona.edu/~gmgarfin/morelosd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70463" y="1600200"/>
            <a:ext cx="339407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55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0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Minute 319: Pulse Flow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2975"/>
            <a:ext cx="82296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75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45-2228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81000"/>
            <a:ext cx="7261225" cy="5851525"/>
          </a:xfrm>
          <a:noFill/>
          <a:ln/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772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8738" indent="-58738" algn="ctr"/>
            <a:r>
              <a:rPr lang="en-US" sz="3600" b="1" dirty="0">
                <a:solidFill>
                  <a:schemeClr val="bg1"/>
                </a:solidFill>
              </a:rPr>
              <a:t>Lower Colorado River</a:t>
            </a:r>
          </a:p>
          <a:p>
            <a:pPr marL="58738" indent="-58738" algn="ctr"/>
            <a:r>
              <a:rPr lang="en-US" sz="3600" b="1" dirty="0">
                <a:solidFill>
                  <a:schemeClr val="bg1"/>
                </a:solidFill>
              </a:rPr>
              <a:t>Operations </a:t>
            </a:r>
            <a:endParaRPr lang="en-US" sz="3200" b="1" dirty="0">
              <a:solidFill>
                <a:schemeClr val="bg1"/>
              </a:solidFill>
            </a:endParaRPr>
          </a:p>
          <a:p>
            <a:pPr marL="58738" indent="-58738"/>
            <a:endParaRPr lang="en-US" sz="3200" b="1" dirty="0">
              <a:solidFill>
                <a:schemeClr val="bg1"/>
              </a:solidFill>
            </a:endParaRPr>
          </a:p>
          <a:p>
            <a:pPr marL="58738" indent="-58738" algn="ctr"/>
            <a:r>
              <a:rPr lang="en-US" sz="2400" b="1" dirty="0">
                <a:solidFill>
                  <a:schemeClr val="bg1"/>
                </a:solidFill>
              </a:rPr>
              <a:t>For further information:  http://</a:t>
            </a:r>
            <a:r>
              <a:rPr lang="en-US" sz="2400" b="1" dirty="0" smtClean="0">
                <a:solidFill>
                  <a:schemeClr val="bg1"/>
                </a:solidFill>
              </a:rPr>
              <a:t>www.usbr.gov/lc/region</a:t>
            </a:r>
          </a:p>
          <a:p>
            <a:pPr marL="58738" indent="-58738" algn="ctr"/>
            <a:endParaRPr lang="en-US" sz="2400" b="1" dirty="0" smtClean="0">
              <a:solidFill>
                <a:schemeClr val="bg1"/>
              </a:solidFill>
            </a:endParaRPr>
          </a:p>
          <a:p>
            <a:pPr marL="58738" indent="-58738" algn="ctr"/>
            <a:r>
              <a:rPr lang="en-US" sz="2400" b="1" dirty="0" smtClean="0">
                <a:solidFill>
                  <a:schemeClr val="bg1"/>
                </a:solidFill>
              </a:rPr>
              <a:t>Email at:</a:t>
            </a:r>
          </a:p>
          <a:p>
            <a:pPr marL="58738" indent="-58738" algn="ctr"/>
            <a:r>
              <a:rPr lang="en-US" sz="2400" b="1" dirty="0" smtClean="0">
                <a:solidFill>
                  <a:schemeClr val="bg1"/>
                </a:solidFill>
              </a:rPr>
              <a:t>bcoowaterops@usbr.gov</a:t>
            </a:r>
            <a:endParaRPr lang="en-US" sz="2400" b="1" dirty="0">
              <a:solidFill>
                <a:schemeClr val="bg1"/>
              </a:solidFill>
            </a:endParaRPr>
          </a:p>
          <a:p>
            <a:pPr marL="58738" indent="-58738" algn="ctr"/>
            <a:endParaRPr lang="en-US" sz="2400" b="1" dirty="0"/>
          </a:p>
          <a:p>
            <a:pPr marL="58738" indent="-58738"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0473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</a:rPr>
              <a:t>Topics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1905000"/>
            <a:ext cx="68580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LC Operations Update</a:t>
            </a:r>
          </a:p>
          <a:p>
            <a:pPr marL="0" indent="0">
              <a:buFontTx/>
              <a:buNone/>
            </a:pPr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Minute 319 Update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Lower Basin Operations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Water Year 2014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Lake Mead Conditions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Current elevation: 1,103.0 feet (46% full)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Projected 2014 EOCY elevation: 1,086.0 feet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Projected decline of 22.8 feet in CY 2014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O</a:t>
            </a:r>
            <a:r>
              <a:rPr lang="en-US" sz="2400" dirty="0" smtClean="0">
                <a:solidFill>
                  <a:schemeClr val="bg1"/>
                </a:solidFill>
              </a:rPr>
              <a:t>perating under the Normal/ICS Surplus Condition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Lower Basin projected water use of 7.5 maf +/- ICS created or delivered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Mexico projected to take delivery of 1.5 maf +/- any water deferred or delivered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Environmental pulse flow taking place in Spring 2014 (105 </a:t>
            </a:r>
            <a:r>
              <a:rPr lang="en-US" sz="2000" dirty="0" err="1" smtClean="0">
                <a:solidFill>
                  <a:schemeClr val="bg1"/>
                </a:solidFill>
              </a:rPr>
              <a:t>kaf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Restoration of the Lower Colorado reach in Mexico</a:t>
            </a:r>
          </a:p>
        </p:txBody>
      </p:sp>
    </p:spTree>
    <p:extLst>
      <p:ext uri="{BB962C8B-B14F-4D97-AF65-F5344CB8AC3E}">
        <p14:creationId xmlns:p14="http://schemas.microsoft.com/office/powerpoint/2010/main" val="421993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9427" y="0"/>
            <a:ext cx="9144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smtClean="0">
                <a:solidFill>
                  <a:srgbClr val="FFFFFF"/>
                </a:solidFill>
              </a:rPr>
              <a:t>Lower Basin Side Inflows – WY/CY 2014</a:t>
            </a:r>
            <a:r>
              <a:rPr lang="en-US" sz="3200" b="1" baseline="30000" smtClean="0">
                <a:solidFill>
                  <a:srgbClr val="FFFFFF"/>
                </a:solidFill>
              </a:rPr>
              <a:t>1,2</a:t>
            </a:r>
            <a:r>
              <a:rPr lang="en-US" sz="3200" b="1" smtClean="0">
                <a:solidFill>
                  <a:srgbClr val="FFFFFF"/>
                </a:solidFill>
              </a:rPr>
              <a:t/>
            </a:r>
            <a:br>
              <a:rPr lang="en-US" sz="3200" b="1" smtClean="0">
                <a:solidFill>
                  <a:srgbClr val="FFFFFF"/>
                </a:solidFill>
              </a:rPr>
            </a:br>
            <a:r>
              <a:rPr lang="en-US" sz="2400" b="1" smtClean="0">
                <a:solidFill>
                  <a:srgbClr val="FFFFFF"/>
                </a:solidFill>
                <a:latin typeface="Arial" pitchFamily="34" charset="0"/>
              </a:rPr>
              <a:t>Intervening Flow from Glen Canyon to Hoover Dam</a:t>
            </a:r>
            <a:endParaRPr lang="en-US" sz="28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976943"/>
              </p:ext>
            </p:extLst>
          </p:nvPr>
        </p:nvGraphicFramePr>
        <p:xfrm>
          <a:off x="571500" y="1012825"/>
          <a:ext cx="8390649" cy="5082540"/>
        </p:xfrm>
        <a:graphic>
          <a:graphicData uri="http://schemas.openxmlformats.org/drawingml/2006/table">
            <a:tbl>
              <a:tblPr/>
              <a:tblGrid>
                <a:gridCol w="250237"/>
                <a:gridCol w="1533288"/>
                <a:gridCol w="1660791"/>
                <a:gridCol w="1773036"/>
                <a:gridCol w="1773036"/>
                <a:gridCol w="1400261"/>
              </a:tblGrid>
              <a:tr h="6477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 in WY/CY 2014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5-Year Average Intervening Flow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(KAF)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Observed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Intervening Flow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Observed</a:t>
                      </a:r>
                    </a:p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Intervening Flow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(% of Average)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Difference From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5-Year Average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5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HISTORICAL</a:t>
                      </a:r>
                    </a:p>
                  </a:txBody>
                  <a:tcPr vert="vert27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2013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956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January 2014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5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February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10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FUTURE</a:t>
                      </a:r>
                    </a:p>
                  </a:txBody>
                  <a:tcPr vert="vert27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March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April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144780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August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September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174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2014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 2014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 gridSpan="2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 2014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96%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72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Values were computed with the LC’s gain-loss model for the </a:t>
            </a:r>
            <a:r>
              <a:rPr lang="en-US" sz="1100" dirty="0" smtClean="0">
                <a:solidFill>
                  <a:schemeClr val="bg1"/>
                </a:solidFill>
              </a:rPr>
              <a:t>most recent </a:t>
            </a:r>
            <a:r>
              <a:rPr lang="en-US" sz="1100" dirty="0">
                <a:solidFill>
                  <a:schemeClr val="bg1"/>
                </a:solidFill>
              </a:rPr>
              <a:t>24-month study.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 smtClean="0">
                <a:solidFill>
                  <a:schemeClr val="bg1"/>
                </a:solidFill>
              </a:rPr>
              <a:t>2  </a:t>
            </a:r>
            <a:r>
              <a:rPr lang="en-US" sz="1100" dirty="0" err="1" smtClean="0">
                <a:solidFill>
                  <a:schemeClr val="bg1"/>
                </a:solidFill>
              </a:rPr>
              <a:t>Percents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of average are based on the 5-year mean from 2009-2013.</a:t>
            </a:r>
          </a:p>
        </p:txBody>
      </p:sp>
    </p:spTree>
    <p:extLst>
      <p:ext uri="{BB962C8B-B14F-4D97-AF65-F5344CB8AC3E}">
        <p14:creationId xmlns:p14="http://schemas.microsoft.com/office/powerpoint/2010/main" val="221950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smtClean="0">
                <a:solidFill>
                  <a:srgbClr val="FFFFFF"/>
                </a:solidFill>
              </a:rPr>
              <a:t>Lower Basin Side Inflows – WY/CY 2013</a:t>
            </a:r>
            <a:r>
              <a:rPr lang="en-US" sz="3200" b="1" baseline="30000" smtClean="0">
                <a:solidFill>
                  <a:srgbClr val="FFFFFF"/>
                </a:solidFill>
              </a:rPr>
              <a:t>1,2</a:t>
            </a:r>
            <a:r>
              <a:rPr lang="en-US" sz="3200" b="1" smtClean="0">
                <a:solidFill>
                  <a:srgbClr val="FFFFFF"/>
                </a:solidFill>
              </a:rPr>
              <a:t/>
            </a:r>
            <a:br>
              <a:rPr lang="en-US" sz="3200" b="1" smtClean="0">
                <a:solidFill>
                  <a:srgbClr val="FFFFFF"/>
                </a:solidFill>
              </a:rPr>
            </a:br>
            <a:r>
              <a:rPr lang="en-US" sz="2400" b="1" smtClean="0">
                <a:solidFill>
                  <a:srgbClr val="FFFFFF"/>
                </a:solidFill>
                <a:latin typeface="Arial" pitchFamily="34" charset="0"/>
              </a:rPr>
              <a:t>Intervening Flow from Glen Canyon to Hoover Dam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72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Values were computed with the LC’s gain-loss model for the </a:t>
            </a:r>
            <a:r>
              <a:rPr lang="en-US" sz="1100" dirty="0" smtClean="0">
                <a:solidFill>
                  <a:schemeClr val="bg1"/>
                </a:solidFill>
              </a:rPr>
              <a:t>October 2013 </a:t>
            </a:r>
            <a:r>
              <a:rPr lang="en-US" sz="1100" dirty="0">
                <a:solidFill>
                  <a:schemeClr val="bg1"/>
                </a:solidFill>
              </a:rPr>
              <a:t>24-month study.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 smtClean="0">
                <a:solidFill>
                  <a:schemeClr val="bg1"/>
                </a:solidFill>
              </a:rPr>
              <a:t>2  </a:t>
            </a:r>
            <a:r>
              <a:rPr lang="en-US" sz="1100" dirty="0" err="1" smtClean="0">
                <a:solidFill>
                  <a:schemeClr val="bg1"/>
                </a:solidFill>
              </a:rPr>
              <a:t>Percents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of average are based on the 5-year mean from </a:t>
            </a:r>
            <a:r>
              <a:rPr lang="en-US" sz="1100" dirty="0" smtClean="0">
                <a:solidFill>
                  <a:schemeClr val="bg1"/>
                </a:solidFill>
              </a:rPr>
              <a:t>2008-2012.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80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FFFF"/>
                </a:solidFill>
              </a:rPr>
              <a:t>Lower Basin Side Inflows – WY/CY 2014</a:t>
            </a:r>
            <a:r>
              <a:rPr lang="en-US" sz="3200" b="1" baseline="30000" dirty="0" smtClean="0">
                <a:solidFill>
                  <a:srgbClr val="FFFFFF"/>
                </a:solidFill>
              </a:rPr>
              <a:t>1,2</a:t>
            </a:r>
            <a:r>
              <a:rPr lang="en-US" sz="3200" b="1" dirty="0" smtClean="0">
                <a:solidFill>
                  <a:srgbClr val="FFFFFF"/>
                </a:solidFill>
              </a:rPr>
              <a:t/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Intervening Flow from Glen Canyon to Hoover Dam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72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>
                <a:solidFill>
                  <a:schemeClr val="bg1"/>
                </a:solidFill>
              </a:rPr>
              <a:t>1</a:t>
            </a:r>
            <a:r>
              <a:rPr lang="en-US" sz="1100" dirty="0">
                <a:solidFill>
                  <a:schemeClr val="bg1"/>
                </a:solidFill>
              </a:rPr>
              <a:t> Values were computed with the LC’s gain-loss model for the </a:t>
            </a:r>
            <a:r>
              <a:rPr lang="en-US" sz="1100" dirty="0" smtClean="0">
                <a:solidFill>
                  <a:schemeClr val="bg1"/>
                </a:solidFill>
              </a:rPr>
              <a:t>most recent 24-month </a:t>
            </a:r>
            <a:r>
              <a:rPr lang="en-US" sz="1100" dirty="0">
                <a:solidFill>
                  <a:schemeClr val="bg1"/>
                </a:solidFill>
              </a:rPr>
              <a:t>study.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100" baseline="30000" dirty="0" smtClean="0">
                <a:solidFill>
                  <a:schemeClr val="bg1"/>
                </a:solidFill>
              </a:rPr>
              <a:t>2  </a:t>
            </a:r>
            <a:r>
              <a:rPr lang="en-US" sz="1100" dirty="0" err="1" smtClean="0">
                <a:solidFill>
                  <a:schemeClr val="bg1"/>
                </a:solidFill>
              </a:rPr>
              <a:t>Percents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of average are based on the 5-year mean from </a:t>
            </a:r>
            <a:r>
              <a:rPr lang="en-US" sz="1100" dirty="0" smtClean="0">
                <a:solidFill>
                  <a:schemeClr val="bg1"/>
                </a:solidFill>
              </a:rPr>
              <a:t>2009-2013.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7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FFFF"/>
                </a:solidFill>
              </a:rPr>
              <a:t>Lower Basin Side Inflows 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5-year average comparison: 2013/2014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5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FFFF"/>
                </a:solidFill>
              </a:rPr>
              <a:t>Lower Basin Side Inflows 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5-year average comparison: 2013/2014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8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FFFF"/>
                </a:solidFill>
              </a:rPr>
              <a:t>Lower Basin Side Inflows 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</a:rPr>
              <a:t>Forecast value comparison: CBRFC vs. USBR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1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51966</TotalTime>
  <Words>1018</Words>
  <Application>Microsoft Macintosh PowerPoint</Application>
  <PresentationFormat>On-screen Show (4:3)</PresentationFormat>
  <Paragraphs>322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Minute 319: Pulse Flow</vt:lpstr>
      <vt:lpstr>PowerPoint Presentation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Office 2004 Test Drive User</cp:lastModifiedBy>
  <cp:revision>2414</cp:revision>
  <cp:lastPrinted>2013-09-16T21:14:22Z</cp:lastPrinted>
  <dcterms:created xsi:type="dcterms:W3CDTF">2004-03-19T17:04:19Z</dcterms:created>
  <dcterms:modified xsi:type="dcterms:W3CDTF">2014-03-27T15:41:10Z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roval  Status">
    <vt:lpwstr>Approved</vt:lpwstr>
  </property>
  <property fmtid="{D5CDD505-2E9C-101B-9397-08002B2CF9AE}" pid="3" name="ContentType">
    <vt:lpwstr>Document</vt:lpwstr>
  </property>
  <property fmtid="{D5CDD505-2E9C-101B-9397-08002B2CF9AE}" pid="4" name="Distributed">
    <vt:lpwstr>0</vt:lpwstr>
  </property>
  <property fmtid="{D5CDD505-2E9C-101B-9397-08002B2CF9AE}" pid="5" name="N Drive">
    <vt:lpwstr>0</vt:lpwstr>
  </property>
</Properties>
</file>