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408" r:id="rId3"/>
    <p:sldId id="409" r:id="rId4"/>
    <p:sldId id="412" r:id="rId5"/>
    <p:sldId id="405" r:id="rId6"/>
    <p:sldId id="406" r:id="rId7"/>
    <p:sldId id="400" r:id="rId8"/>
    <p:sldId id="411" r:id="rId9"/>
    <p:sldId id="349" r:id="rId10"/>
    <p:sldId id="413" r:id="rId11"/>
    <p:sldId id="414" r:id="rId12"/>
    <p:sldId id="415" r:id="rId13"/>
    <p:sldId id="407" r:id="rId14"/>
  </p:sldIdLst>
  <p:sldSz cx="9144000" cy="6858000" type="screen4x3"/>
  <p:notesSz cx="7132638" cy="9418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703" autoAdjust="0"/>
  </p:normalViewPr>
  <p:slideViewPr>
    <p:cSldViewPr>
      <p:cViewPr varScale="1">
        <p:scale>
          <a:sx n="132" d="100"/>
          <a:sy n="132" d="100"/>
        </p:scale>
        <p:origin x="-177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5" d="100"/>
          <a:sy n="75" d="100"/>
        </p:scale>
        <p:origin x="-1410" y="-102"/>
      </p:cViewPr>
      <p:guideLst>
        <p:guide orient="horz" pos="2967"/>
        <p:guide pos="2247"/>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90863" cy="471488"/>
          </a:xfrm>
          <a:prstGeom prst="rect">
            <a:avLst/>
          </a:prstGeom>
          <a:noFill/>
          <a:ln w="9525">
            <a:noFill/>
            <a:miter lim="800000"/>
            <a:headEnd/>
            <a:tailEnd/>
          </a:ln>
          <a:effectLst/>
        </p:spPr>
        <p:txBody>
          <a:bodyPr vert="horz" wrap="square" lIns="94566" tIns="47283" rIns="94566" bIns="47283" numCol="1" anchor="t" anchorCtr="0" compatLnSpc="1">
            <a:prstTxWarp prst="textNoShape">
              <a:avLst/>
            </a:prstTxWarp>
          </a:bodyPr>
          <a:lstStyle>
            <a:lvl1pPr defTabSz="946150">
              <a:defRPr sz="1200">
                <a:latin typeface="Arial" pitchFamily="34" charset="0"/>
              </a:defRPr>
            </a:lvl1pPr>
          </a:lstStyle>
          <a:p>
            <a:pPr>
              <a:defRPr/>
            </a:pPr>
            <a:endParaRPr lang="en-US"/>
          </a:p>
        </p:txBody>
      </p:sp>
      <p:sp>
        <p:nvSpPr>
          <p:cNvPr id="49155" name="Rectangle 3"/>
          <p:cNvSpPr>
            <a:spLocks noGrp="1" noChangeArrowheads="1"/>
          </p:cNvSpPr>
          <p:nvPr>
            <p:ph type="dt" sz="quarter" idx="1"/>
          </p:nvPr>
        </p:nvSpPr>
        <p:spPr bwMode="auto">
          <a:xfrm>
            <a:off x="4040188" y="0"/>
            <a:ext cx="3090862" cy="471488"/>
          </a:xfrm>
          <a:prstGeom prst="rect">
            <a:avLst/>
          </a:prstGeom>
          <a:noFill/>
          <a:ln w="9525">
            <a:noFill/>
            <a:miter lim="800000"/>
            <a:headEnd/>
            <a:tailEnd/>
          </a:ln>
          <a:effectLst/>
        </p:spPr>
        <p:txBody>
          <a:bodyPr vert="horz" wrap="square" lIns="94566" tIns="47283" rIns="94566" bIns="47283" numCol="1" anchor="t" anchorCtr="0" compatLnSpc="1">
            <a:prstTxWarp prst="textNoShape">
              <a:avLst/>
            </a:prstTxWarp>
          </a:bodyPr>
          <a:lstStyle>
            <a:lvl1pPr algn="r" defTabSz="946150">
              <a:defRPr sz="1200">
                <a:latin typeface="Arial" pitchFamily="34" charset="0"/>
              </a:defRPr>
            </a:lvl1pPr>
          </a:lstStyle>
          <a:p>
            <a:pPr>
              <a:defRPr/>
            </a:pPr>
            <a:endParaRPr lang="en-US"/>
          </a:p>
        </p:txBody>
      </p:sp>
      <p:sp>
        <p:nvSpPr>
          <p:cNvPr id="49156" name="Rectangle 4"/>
          <p:cNvSpPr>
            <a:spLocks noGrp="1" noChangeArrowheads="1"/>
          </p:cNvSpPr>
          <p:nvPr>
            <p:ph type="ftr" sz="quarter" idx="2"/>
          </p:nvPr>
        </p:nvSpPr>
        <p:spPr bwMode="auto">
          <a:xfrm>
            <a:off x="0" y="8945563"/>
            <a:ext cx="3090863" cy="471487"/>
          </a:xfrm>
          <a:prstGeom prst="rect">
            <a:avLst/>
          </a:prstGeom>
          <a:noFill/>
          <a:ln w="9525">
            <a:noFill/>
            <a:miter lim="800000"/>
            <a:headEnd/>
            <a:tailEnd/>
          </a:ln>
          <a:effectLst/>
        </p:spPr>
        <p:txBody>
          <a:bodyPr vert="horz" wrap="square" lIns="94566" tIns="47283" rIns="94566" bIns="47283" numCol="1" anchor="b" anchorCtr="0" compatLnSpc="1">
            <a:prstTxWarp prst="textNoShape">
              <a:avLst/>
            </a:prstTxWarp>
          </a:bodyPr>
          <a:lstStyle>
            <a:lvl1pPr defTabSz="946150">
              <a:defRPr sz="1200">
                <a:latin typeface="Arial" pitchFamily="34" charset="0"/>
              </a:defRPr>
            </a:lvl1pPr>
          </a:lstStyle>
          <a:p>
            <a:pPr>
              <a:defRPr/>
            </a:pPr>
            <a:endParaRPr lang="en-US"/>
          </a:p>
        </p:txBody>
      </p:sp>
      <p:sp>
        <p:nvSpPr>
          <p:cNvPr id="49157" name="Rectangle 5"/>
          <p:cNvSpPr>
            <a:spLocks noGrp="1" noChangeArrowheads="1"/>
          </p:cNvSpPr>
          <p:nvPr>
            <p:ph type="sldNum" sz="quarter" idx="3"/>
          </p:nvPr>
        </p:nvSpPr>
        <p:spPr bwMode="auto">
          <a:xfrm>
            <a:off x="4040188" y="8945563"/>
            <a:ext cx="3090862" cy="471487"/>
          </a:xfrm>
          <a:prstGeom prst="rect">
            <a:avLst/>
          </a:prstGeom>
          <a:noFill/>
          <a:ln w="9525">
            <a:noFill/>
            <a:miter lim="800000"/>
            <a:headEnd/>
            <a:tailEnd/>
          </a:ln>
          <a:effectLst/>
        </p:spPr>
        <p:txBody>
          <a:bodyPr vert="horz" wrap="square" lIns="94566" tIns="47283" rIns="94566" bIns="47283" numCol="1" anchor="b" anchorCtr="0" compatLnSpc="1">
            <a:prstTxWarp prst="textNoShape">
              <a:avLst/>
            </a:prstTxWarp>
          </a:bodyPr>
          <a:lstStyle>
            <a:lvl1pPr algn="r" defTabSz="946150">
              <a:defRPr sz="1200">
                <a:latin typeface="Arial" pitchFamily="34" charset="0"/>
              </a:defRPr>
            </a:lvl1pPr>
          </a:lstStyle>
          <a:p>
            <a:pPr>
              <a:defRPr/>
            </a:pPr>
            <a:fld id="{16F87F35-375E-4D3B-8073-1E19DE908867}" type="slidenum">
              <a:rPr lang="en-US"/>
              <a:pPr>
                <a:defRPr/>
              </a:pPr>
              <a:t>‹#›</a:t>
            </a:fld>
            <a:endParaRPr lang="en-US"/>
          </a:p>
        </p:txBody>
      </p:sp>
    </p:spTree>
    <p:extLst>
      <p:ext uri="{BB962C8B-B14F-4D97-AF65-F5344CB8AC3E}">
        <p14:creationId xmlns:p14="http://schemas.microsoft.com/office/powerpoint/2010/main" val="1944389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90863" cy="471488"/>
          </a:xfrm>
          <a:prstGeom prst="rect">
            <a:avLst/>
          </a:prstGeom>
          <a:noFill/>
          <a:ln w="9525">
            <a:noFill/>
            <a:miter lim="800000"/>
            <a:headEnd/>
            <a:tailEnd/>
          </a:ln>
          <a:effectLst/>
        </p:spPr>
        <p:txBody>
          <a:bodyPr vert="horz" wrap="square" lIns="94566" tIns="47283" rIns="94566" bIns="47283" numCol="1" anchor="t" anchorCtr="0" compatLnSpc="1">
            <a:prstTxWarp prst="textNoShape">
              <a:avLst/>
            </a:prstTxWarp>
          </a:bodyPr>
          <a:lstStyle>
            <a:lvl1pPr defTabSz="946150">
              <a:defRPr sz="1200">
                <a:latin typeface="Arial" pitchFamily="34" charset="0"/>
              </a:defRPr>
            </a:lvl1pPr>
          </a:lstStyle>
          <a:p>
            <a:pPr>
              <a:defRPr/>
            </a:pPr>
            <a:endParaRPr lang="en-US"/>
          </a:p>
        </p:txBody>
      </p:sp>
      <p:sp>
        <p:nvSpPr>
          <p:cNvPr id="6147" name="Rectangle 3"/>
          <p:cNvSpPr>
            <a:spLocks noGrp="1" noChangeArrowheads="1"/>
          </p:cNvSpPr>
          <p:nvPr>
            <p:ph type="dt" idx="1"/>
          </p:nvPr>
        </p:nvSpPr>
        <p:spPr bwMode="auto">
          <a:xfrm>
            <a:off x="4040188" y="0"/>
            <a:ext cx="3090862" cy="471488"/>
          </a:xfrm>
          <a:prstGeom prst="rect">
            <a:avLst/>
          </a:prstGeom>
          <a:noFill/>
          <a:ln w="9525">
            <a:noFill/>
            <a:miter lim="800000"/>
            <a:headEnd/>
            <a:tailEnd/>
          </a:ln>
          <a:effectLst/>
        </p:spPr>
        <p:txBody>
          <a:bodyPr vert="horz" wrap="square" lIns="94566" tIns="47283" rIns="94566" bIns="47283" numCol="1" anchor="t" anchorCtr="0" compatLnSpc="1">
            <a:prstTxWarp prst="textNoShape">
              <a:avLst/>
            </a:prstTxWarp>
          </a:bodyPr>
          <a:lstStyle>
            <a:lvl1pPr algn="r" defTabSz="946150">
              <a:defRPr sz="1200">
                <a:latin typeface="Arial" pitchFamily="34"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211263" y="706438"/>
            <a:ext cx="4710112" cy="35321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14375" y="4473575"/>
            <a:ext cx="5703888" cy="4238625"/>
          </a:xfrm>
          <a:prstGeom prst="rect">
            <a:avLst/>
          </a:prstGeom>
          <a:noFill/>
          <a:ln w="9525">
            <a:noFill/>
            <a:miter lim="800000"/>
            <a:headEnd/>
            <a:tailEnd/>
          </a:ln>
          <a:effectLst/>
        </p:spPr>
        <p:txBody>
          <a:bodyPr vert="horz" wrap="square" lIns="94566" tIns="47283" rIns="94566" bIns="472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945563"/>
            <a:ext cx="3090863" cy="471487"/>
          </a:xfrm>
          <a:prstGeom prst="rect">
            <a:avLst/>
          </a:prstGeom>
          <a:noFill/>
          <a:ln w="9525">
            <a:noFill/>
            <a:miter lim="800000"/>
            <a:headEnd/>
            <a:tailEnd/>
          </a:ln>
          <a:effectLst/>
        </p:spPr>
        <p:txBody>
          <a:bodyPr vert="horz" wrap="square" lIns="94566" tIns="47283" rIns="94566" bIns="47283" numCol="1" anchor="b" anchorCtr="0" compatLnSpc="1">
            <a:prstTxWarp prst="textNoShape">
              <a:avLst/>
            </a:prstTxWarp>
          </a:bodyPr>
          <a:lstStyle>
            <a:lvl1pPr defTabSz="946150">
              <a:defRPr sz="1200">
                <a:latin typeface="Arial"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4040188" y="8945563"/>
            <a:ext cx="3090862" cy="471487"/>
          </a:xfrm>
          <a:prstGeom prst="rect">
            <a:avLst/>
          </a:prstGeom>
          <a:noFill/>
          <a:ln w="9525">
            <a:noFill/>
            <a:miter lim="800000"/>
            <a:headEnd/>
            <a:tailEnd/>
          </a:ln>
          <a:effectLst/>
        </p:spPr>
        <p:txBody>
          <a:bodyPr vert="horz" wrap="square" lIns="94566" tIns="47283" rIns="94566" bIns="47283" numCol="1" anchor="b" anchorCtr="0" compatLnSpc="1">
            <a:prstTxWarp prst="textNoShape">
              <a:avLst/>
            </a:prstTxWarp>
          </a:bodyPr>
          <a:lstStyle>
            <a:lvl1pPr algn="r" defTabSz="946150">
              <a:defRPr sz="1200">
                <a:latin typeface="Arial" pitchFamily="34" charset="0"/>
              </a:defRPr>
            </a:lvl1pPr>
          </a:lstStyle>
          <a:p>
            <a:pPr>
              <a:defRPr/>
            </a:pPr>
            <a:fld id="{05A33081-856A-4828-9201-2E0681F4D427}" type="slidenum">
              <a:rPr lang="en-US"/>
              <a:pPr>
                <a:defRPr/>
              </a:pPr>
              <a:t>‹#›</a:t>
            </a:fld>
            <a:endParaRPr lang="en-US"/>
          </a:p>
        </p:txBody>
      </p:sp>
    </p:spTree>
    <p:extLst>
      <p:ext uri="{BB962C8B-B14F-4D97-AF65-F5344CB8AC3E}">
        <p14:creationId xmlns:p14="http://schemas.microsoft.com/office/powerpoint/2010/main" val="3173312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22CB19-F8E8-45B6-A49A-F480D0E17070}"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22CB19-F8E8-45B6-A49A-F480D0E17070}"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46337"/>
            <a:fld id="{3EAD5E62-F0CC-47DE-9DF5-F953F11314A1}" type="slidenum">
              <a:rPr lang="en-US" smtClean="0">
                <a:latin typeface="Arial" charset="0"/>
              </a:rPr>
              <a:pPr defTabSz="946337"/>
              <a:t>4</a:t>
            </a:fld>
            <a:endParaRPr lang="en-US" dirty="0" smtClean="0">
              <a:latin typeface="Arial" charset="0"/>
            </a:endParaRPr>
          </a:p>
        </p:txBody>
      </p:sp>
      <p:sp>
        <p:nvSpPr>
          <p:cNvPr id="31747" name="Rectangle 2"/>
          <p:cNvSpPr>
            <a:spLocks noGrp="1" noRot="1" noChangeAspect="1" noChangeArrowheads="1" noTextEdit="1"/>
          </p:cNvSpPr>
          <p:nvPr>
            <p:ph type="sldImg"/>
          </p:nvPr>
        </p:nvSpPr>
        <p:spPr>
          <a:xfrm>
            <a:off x="1438275" y="895350"/>
            <a:ext cx="4295775" cy="3221038"/>
          </a:xfrm>
          <a:solidFill>
            <a:srgbClr val="FFFFFF"/>
          </a:solidFill>
          <a:ln/>
        </p:spPr>
      </p:sp>
      <p:sp>
        <p:nvSpPr>
          <p:cNvPr id="31748" name="Rectangle 3"/>
          <p:cNvSpPr>
            <a:spLocks noGrp="1" noChangeArrowheads="1"/>
          </p:cNvSpPr>
          <p:nvPr>
            <p:ph type="body" idx="1"/>
          </p:nvPr>
        </p:nvSpPr>
        <p:spPr>
          <a:xfrm>
            <a:off x="1109486" y="4434110"/>
            <a:ext cx="4952768" cy="186171"/>
          </a:xfrm>
          <a:noFill/>
          <a:ln/>
        </p:spPr>
        <p:txBody>
          <a:bodyPr lIns="0" tIns="0" rIns="0" bIns="0">
            <a:spAutoFit/>
          </a:bodyPr>
          <a:lstStyle/>
          <a:p>
            <a:pPr defTabSz="464241" eaLnBrk="1" hangingPunct="1"/>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C1190A40-812F-402F-B4EB-4D508A65E7AF}" type="slidenum">
              <a:rPr lang="en-US" smtClean="0"/>
              <a:pPr/>
              <a:t>5</a:t>
            </a:fld>
            <a:endParaRPr lang="en-US" smtClean="0"/>
          </a:p>
        </p:txBody>
      </p:sp>
      <p:sp>
        <p:nvSpPr>
          <p:cNvPr id="5123" name="Rectangle 2"/>
          <p:cNvSpPr>
            <a:spLocks noGrp="1" noRot="1" noChangeAspect="1" noChangeArrowheads="1" noTextEdit="1"/>
          </p:cNvSpPr>
          <p:nvPr>
            <p:ph type="sldImg"/>
          </p:nvPr>
        </p:nvSpPr>
        <p:spPr>
          <a:xfrm>
            <a:off x="1438275" y="895350"/>
            <a:ext cx="4294188" cy="3221038"/>
          </a:xfrm>
          <a:solidFill>
            <a:srgbClr val="FFFFFF"/>
          </a:solidFill>
          <a:ln/>
        </p:spPr>
      </p:sp>
      <p:sp>
        <p:nvSpPr>
          <p:cNvPr id="5124" name="Text Box 3"/>
          <p:cNvSpPr>
            <a:spLocks noGrp="1" noChangeArrowheads="1"/>
          </p:cNvSpPr>
          <p:nvPr>
            <p:ph type="body" idx="1"/>
          </p:nvPr>
        </p:nvSpPr>
        <p:spPr>
          <a:xfrm>
            <a:off x="1109522" y="4434289"/>
            <a:ext cx="4953221" cy="433127"/>
          </a:xfrm>
          <a:noFill/>
          <a:ln/>
        </p:spPr>
        <p:txBody>
          <a:bodyPr lIns="0" tIns="0" rIns="0" bIns="0">
            <a:spAutoFit/>
          </a:bodyPr>
          <a:lstStyle/>
          <a:p>
            <a:pPr defTabSz="468355"/>
            <a:r>
              <a:rPr lang="en-US" dirty="0" smtClean="0"/>
              <a:t>Go to P:\FontenelleOps\FontenelleDailyOps.xls to get most recent plot</a:t>
            </a:r>
          </a:p>
          <a:p>
            <a:pPr defTabSz="468355"/>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51195AA9-D15E-4845-B606-3D610F777418}" type="slidenum">
              <a:rPr lang="en-US" smtClean="0"/>
              <a:pPr/>
              <a:t>6</a:t>
            </a:fld>
            <a:endParaRPr lang="en-US" smtClean="0"/>
          </a:p>
        </p:txBody>
      </p:sp>
      <p:sp>
        <p:nvSpPr>
          <p:cNvPr id="6147" name="Rectangle 2"/>
          <p:cNvSpPr>
            <a:spLocks noGrp="1" noRot="1" noChangeAspect="1" noChangeArrowheads="1" noTextEdit="1"/>
          </p:cNvSpPr>
          <p:nvPr>
            <p:ph type="sldImg"/>
          </p:nvPr>
        </p:nvSpPr>
        <p:spPr>
          <a:xfrm>
            <a:off x="1436688" y="895350"/>
            <a:ext cx="4297362" cy="3222625"/>
          </a:xfrm>
          <a:solidFill>
            <a:srgbClr val="FFFFFF"/>
          </a:solidFill>
          <a:ln/>
        </p:spPr>
      </p:sp>
      <p:sp>
        <p:nvSpPr>
          <p:cNvPr id="6148" name="Text Box 3"/>
          <p:cNvSpPr>
            <a:spLocks noGrp="1" noChangeArrowheads="1"/>
          </p:cNvSpPr>
          <p:nvPr>
            <p:ph type="body" idx="1"/>
          </p:nvPr>
        </p:nvSpPr>
        <p:spPr>
          <a:xfrm>
            <a:off x="1109522" y="4434289"/>
            <a:ext cx="4953221" cy="433127"/>
          </a:xfrm>
          <a:noFill/>
          <a:ln/>
        </p:spPr>
        <p:txBody>
          <a:bodyPr lIns="0" tIns="0" rIns="0" bIns="0">
            <a:spAutoFit/>
          </a:bodyPr>
          <a:lstStyle/>
          <a:p>
            <a:pPr defTabSz="468355"/>
            <a:r>
              <a:rPr lang="en-US" dirty="0" smtClean="0"/>
              <a:t>Go to P:\FontenelleOps\FontenelleDailyOps.xls to get most recent plot</a:t>
            </a:r>
          </a:p>
          <a:p>
            <a:pPr defTabSz="468355"/>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22CB19-F8E8-45B6-A49A-F480D0E17070}"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46337"/>
            <a:fld id="{3EAD5E62-F0CC-47DE-9DF5-F953F11314A1}" type="slidenum">
              <a:rPr lang="en-US" smtClean="0">
                <a:latin typeface="Arial" charset="0"/>
              </a:rPr>
              <a:pPr defTabSz="946337"/>
              <a:t>8</a:t>
            </a:fld>
            <a:endParaRPr lang="en-US" dirty="0" smtClean="0">
              <a:latin typeface="Arial" charset="0"/>
            </a:endParaRPr>
          </a:p>
        </p:txBody>
      </p:sp>
      <p:sp>
        <p:nvSpPr>
          <p:cNvPr id="31747" name="Rectangle 2"/>
          <p:cNvSpPr>
            <a:spLocks noGrp="1" noRot="1" noChangeAspect="1" noChangeArrowheads="1" noTextEdit="1"/>
          </p:cNvSpPr>
          <p:nvPr>
            <p:ph type="sldImg"/>
          </p:nvPr>
        </p:nvSpPr>
        <p:spPr>
          <a:xfrm>
            <a:off x="1438275" y="895350"/>
            <a:ext cx="4295775" cy="3221038"/>
          </a:xfrm>
          <a:solidFill>
            <a:srgbClr val="FFFFFF"/>
          </a:solidFill>
          <a:ln/>
        </p:spPr>
      </p:sp>
      <p:sp>
        <p:nvSpPr>
          <p:cNvPr id="31748" name="Rectangle 3"/>
          <p:cNvSpPr>
            <a:spLocks noGrp="1" noChangeArrowheads="1"/>
          </p:cNvSpPr>
          <p:nvPr>
            <p:ph type="body" idx="1"/>
          </p:nvPr>
        </p:nvSpPr>
        <p:spPr>
          <a:xfrm>
            <a:off x="1109486" y="4434110"/>
            <a:ext cx="4952768" cy="186171"/>
          </a:xfrm>
          <a:noFill/>
          <a:ln/>
        </p:spPr>
        <p:txBody>
          <a:bodyPr lIns="0" tIns="0" rIns="0" bIns="0">
            <a:spAutoFit/>
          </a:bodyPr>
          <a:lstStyle/>
          <a:p>
            <a:pPr defTabSz="464241" eaLnBrk="1" hangingPunct="1"/>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E1DBA4-1E3D-4A9E-92F1-4FCF8A57B9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6DFC03-8C3A-42BD-AD0F-DD2852D60F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3DCA53-296F-4D82-934D-3DC8DE34367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07C9A3-BF44-4A17-B9AD-0513B1E6396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8FFCFB-55AE-4613-A1EC-DDC2D908F53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A71600-0708-4579-A19C-CB15B5DDC4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8B56E2-73A8-4AA4-AB7A-1EF5294348B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0D8A0B-32DB-4BB5-BF83-C4CD218FCE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49DBAF-C9E8-41A8-B368-4E448255E8E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B4D9A4-66FE-424A-A363-877442D222C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A7277E-AF43-4DF9-8927-160AFBAA50E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DAC588-9526-4F65-98FE-870690BAA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9CD092-242F-4031-A7A7-71F2B08C8F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5FCC8-CD80-45A6-B349-65E6018E17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CF71EE24-B3E3-423A-B91A-7509A57001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81000" y="2057400"/>
            <a:ext cx="8305800" cy="2339102"/>
          </a:xfrm>
          <a:prstGeom prst="rect">
            <a:avLst/>
          </a:prstGeom>
          <a:noFill/>
          <a:ln w="9525">
            <a:noFill/>
            <a:miter lim="800000"/>
            <a:headEnd/>
            <a:tailEnd/>
          </a:ln>
        </p:spPr>
        <p:txBody>
          <a:bodyPr wrap="square">
            <a:spAutoFit/>
          </a:bodyPr>
          <a:lstStyle/>
          <a:p>
            <a:r>
              <a:rPr lang="en-US" sz="4000" b="1" dirty="0" smtClean="0">
                <a:solidFill>
                  <a:schemeClr val="bg1"/>
                </a:solidFill>
              </a:rPr>
              <a:t>USBR Updates: </a:t>
            </a:r>
          </a:p>
          <a:p>
            <a:r>
              <a:rPr lang="en-US" sz="4000" b="1" dirty="0" smtClean="0">
                <a:solidFill>
                  <a:schemeClr val="bg1"/>
                </a:solidFill>
              </a:rPr>
              <a:t>Green River</a:t>
            </a:r>
            <a:endParaRPr lang="en-US" sz="4000" b="1" dirty="0">
              <a:solidFill>
                <a:schemeClr val="bg1"/>
              </a:solidFill>
            </a:endParaRPr>
          </a:p>
          <a:p>
            <a:r>
              <a:rPr lang="en-US" sz="2400" b="1" i="1" dirty="0" smtClean="0">
                <a:solidFill>
                  <a:schemeClr val="bg1"/>
                </a:solidFill>
              </a:rPr>
              <a:t>CRFS Meeting March 27, 2014</a:t>
            </a:r>
            <a:endParaRPr lang="en-US" sz="2400" b="1" i="1" dirty="0">
              <a:solidFill>
                <a:schemeClr val="bg1"/>
              </a:solidFill>
            </a:endParaRPr>
          </a:p>
          <a:p>
            <a:pPr>
              <a:spcBef>
                <a:spcPct val="50000"/>
              </a:spcBef>
            </a:pPr>
            <a:endParaRPr lang="en-US" sz="28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14313" indent="-214313" defTabSz="457200">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b="1" dirty="0" smtClean="0">
                <a:solidFill>
                  <a:schemeClr val="bg1"/>
                </a:solidFill>
              </a:rPr>
              <a:t>Upper Green Classifications</a:t>
            </a:r>
            <a:endParaRPr lang="en-GB" b="1" dirty="0">
              <a:solidFill>
                <a:schemeClr val="bg1"/>
              </a:solidFill>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066800"/>
            <a:ext cx="8001000" cy="526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790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rPr>
              <a:t>Yampa River Classifications</a:t>
            </a:r>
            <a:endParaRPr lang="en-US" dirty="0"/>
          </a:p>
        </p:txBody>
      </p:sp>
      <p:pic>
        <p:nvPicPr>
          <p:cNvPr id="4100"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05810"/>
            <a:ext cx="8153399" cy="514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036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7323"/>
            <a:ext cx="4876800" cy="6311153"/>
          </a:xfrm>
        </p:spPr>
      </p:pic>
    </p:spTree>
    <p:extLst>
      <p:ext uri="{BB962C8B-B14F-4D97-AF65-F5344CB8AC3E}">
        <p14:creationId xmlns:p14="http://schemas.microsoft.com/office/powerpoint/2010/main" val="395358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600" dirty="0" smtClean="0">
                <a:solidFill>
                  <a:schemeClr val="bg1"/>
                </a:solidFill>
              </a:rPr>
              <a:t>Green WY 2014</a:t>
            </a:r>
          </a:p>
        </p:txBody>
      </p:sp>
      <p:sp>
        <p:nvSpPr>
          <p:cNvPr id="24579" name="Rectangle 3"/>
          <p:cNvSpPr>
            <a:spLocks noGrp="1" noChangeArrowheads="1"/>
          </p:cNvSpPr>
          <p:nvPr>
            <p:ph type="body" idx="1"/>
          </p:nvPr>
        </p:nvSpPr>
        <p:spPr>
          <a:xfrm>
            <a:off x="457200" y="1447800"/>
            <a:ext cx="8229600" cy="4525963"/>
          </a:xfrm>
        </p:spPr>
        <p:txBody>
          <a:bodyPr/>
          <a:lstStyle/>
          <a:p>
            <a:pPr eaLnBrk="1" hangingPunct="1"/>
            <a:r>
              <a:rPr lang="en-US" sz="2800" dirty="0" smtClean="0">
                <a:solidFill>
                  <a:schemeClr val="bg1"/>
                </a:solidFill>
                <a:cs typeface="Arial" charset="0"/>
              </a:rPr>
              <a:t>Fontenelle releases expected to be higher this summer and the reservoir is expected to fill. </a:t>
            </a:r>
          </a:p>
          <a:p>
            <a:pPr eaLnBrk="1" hangingPunct="1"/>
            <a:endParaRPr lang="en-US" sz="2800" dirty="0" smtClean="0">
              <a:solidFill>
                <a:schemeClr val="bg1"/>
              </a:solidFill>
              <a:cs typeface="Arial" charset="0"/>
            </a:endParaRPr>
          </a:p>
          <a:p>
            <a:pPr eaLnBrk="1" hangingPunct="1"/>
            <a:r>
              <a:rPr lang="en-US" sz="2800" dirty="0" smtClean="0">
                <a:solidFill>
                  <a:schemeClr val="bg1"/>
                </a:solidFill>
                <a:cs typeface="Arial" charset="0"/>
              </a:rPr>
              <a:t>Flaming Gorge peak release timed with larval trigger. Runoff conditions may require releases prior to larval presence. Maximum summer releases vary between 3,000 cfs, 4,600 cfs and 8,600 cfs.  Current base flow releases calculated at 1,975 cfs.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l"/>
            <a:r>
              <a:rPr lang="en-US" sz="3600" b="1" dirty="0" smtClean="0">
                <a:solidFill>
                  <a:schemeClr val="bg1"/>
                </a:solidFill>
              </a:rPr>
              <a:t>Green River Operations</a:t>
            </a:r>
            <a:endParaRPr lang="en-US" sz="3600" dirty="0" smtClean="0">
              <a:solidFill>
                <a:schemeClr val="bg1"/>
              </a:solidFill>
            </a:endParaRPr>
          </a:p>
        </p:txBody>
      </p:sp>
      <p:sp>
        <p:nvSpPr>
          <p:cNvPr id="80899" name="Rectangle 3"/>
          <p:cNvSpPr>
            <a:spLocks noGrp="1" noChangeArrowheads="1"/>
          </p:cNvSpPr>
          <p:nvPr>
            <p:ph type="body" idx="1"/>
          </p:nvPr>
        </p:nvSpPr>
        <p:spPr>
          <a:xfrm>
            <a:off x="457200" y="1447801"/>
            <a:ext cx="8534400" cy="3962400"/>
          </a:xfrm>
        </p:spPr>
        <p:txBody>
          <a:bodyPr/>
          <a:lstStyle/>
          <a:p>
            <a:r>
              <a:rPr lang="en-US" sz="2800" dirty="0" err="1" smtClean="0">
                <a:solidFill>
                  <a:schemeClr val="bg1"/>
                </a:solidFill>
              </a:rPr>
              <a:t>Fontenelle</a:t>
            </a:r>
            <a:r>
              <a:rPr lang="en-US" sz="2800" dirty="0" smtClean="0">
                <a:solidFill>
                  <a:schemeClr val="bg1"/>
                </a:solidFill>
              </a:rPr>
              <a:t> </a:t>
            </a:r>
          </a:p>
          <a:p>
            <a:r>
              <a:rPr lang="en-US" sz="2800" dirty="0" smtClean="0">
                <a:solidFill>
                  <a:schemeClr val="bg1"/>
                </a:solidFill>
              </a:rPr>
              <a:t>Flaming Gorge</a:t>
            </a:r>
          </a:p>
        </p:txBody>
      </p:sp>
      <p:pic>
        <p:nvPicPr>
          <p:cNvPr id="6" name="Picture 3" descr="green_input.png"/>
          <p:cNvPicPr>
            <a:picLocks noChangeAspect="1"/>
          </p:cNvPicPr>
          <p:nvPr/>
        </p:nvPicPr>
        <p:blipFill>
          <a:blip r:embed="rId3" cstate="print"/>
          <a:srcRect/>
          <a:stretch>
            <a:fillRect/>
          </a:stretch>
        </p:blipFill>
        <p:spPr bwMode="auto">
          <a:xfrm>
            <a:off x="4267200" y="1219200"/>
            <a:ext cx="3993011" cy="4905375"/>
          </a:xfrm>
          <a:prstGeom prst="rect">
            <a:avLst/>
          </a:prstGeom>
          <a:noFill/>
          <a:ln w="9525">
            <a:noFill/>
            <a:miter lim="800000"/>
            <a:headEnd/>
            <a:tailEnd/>
          </a:ln>
        </p:spPr>
      </p:pic>
      <p:sp>
        <p:nvSpPr>
          <p:cNvPr id="7" name="Isosceles Triangle 6"/>
          <p:cNvSpPr/>
          <p:nvPr/>
        </p:nvSpPr>
        <p:spPr bwMode="auto">
          <a:xfrm>
            <a:off x="5867400" y="3733800"/>
            <a:ext cx="152400" cy="152400"/>
          </a:xfrm>
          <a:prstGeom prst="triangle">
            <a:avLst/>
          </a:prstGeom>
          <a:solidFill>
            <a:srgbClr val="FF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Isosceles Triangle 7"/>
          <p:cNvSpPr/>
          <p:nvPr/>
        </p:nvSpPr>
        <p:spPr bwMode="auto">
          <a:xfrm>
            <a:off x="6400800" y="5410200"/>
            <a:ext cx="152400" cy="152400"/>
          </a:xfrm>
          <a:prstGeom prst="triangle">
            <a:avLst/>
          </a:prstGeom>
          <a:solidFill>
            <a:srgbClr val="FF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l"/>
            <a:r>
              <a:rPr lang="en-US" sz="3600" b="1" dirty="0" smtClean="0">
                <a:solidFill>
                  <a:schemeClr val="bg1"/>
                </a:solidFill>
              </a:rPr>
              <a:t>Fontenelle Operations</a:t>
            </a:r>
            <a:endParaRPr lang="en-US" sz="3600" dirty="0" smtClean="0">
              <a:solidFill>
                <a:schemeClr val="bg1"/>
              </a:solidFill>
            </a:endParaRPr>
          </a:p>
        </p:txBody>
      </p:sp>
      <p:pic>
        <p:nvPicPr>
          <p:cNvPr id="4" name="Picture 5" descr="fontnele"/>
          <p:cNvPicPr>
            <a:picLocks noChangeAspect="1" noChangeArrowheads="1"/>
          </p:cNvPicPr>
          <p:nvPr/>
        </p:nvPicPr>
        <p:blipFill>
          <a:blip r:embed="rId3" cstate="print"/>
          <a:srcRect/>
          <a:stretch>
            <a:fillRect/>
          </a:stretch>
        </p:blipFill>
        <p:spPr bwMode="auto">
          <a:xfrm>
            <a:off x="1143000" y="1524000"/>
            <a:ext cx="7174357" cy="44005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00088" y="250825"/>
            <a:ext cx="8013700" cy="665163"/>
          </a:xfrm>
        </p:spPr>
        <p:txBody>
          <a:bodyPr lIns="0" tIns="0" rIns="0" bIns="0"/>
          <a:lstStyle/>
          <a:p>
            <a:pPr marL="214313" indent="-214313" defTabSz="457200" eaLnBrk="1" hangingPunct="1">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3600" b="1" dirty="0" smtClean="0">
                <a:solidFill>
                  <a:schemeClr val="bg1"/>
                </a:solidFill>
              </a:rPr>
              <a:t>Fontenelle</a:t>
            </a:r>
          </a:p>
        </p:txBody>
      </p:sp>
      <p:sp>
        <p:nvSpPr>
          <p:cNvPr id="3075" name="Text Box 3"/>
          <p:cNvSpPr txBox="1">
            <a:spLocks noChangeArrowheads="1"/>
          </p:cNvSpPr>
          <p:nvPr/>
        </p:nvSpPr>
        <p:spPr bwMode="auto">
          <a:xfrm>
            <a:off x="1446213" y="979488"/>
            <a:ext cx="6653212" cy="414337"/>
          </a:xfrm>
          <a:prstGeom prst="rect">
            <a:avLst/>
          </a:prstGeom>
          <a:noFill/>
          <a:ln w="9525">
            <a:noFill/>
            <a:miter lim="800000"/>
            <a:headEnd/>
            <a:tailEnd/>
          </a:ln>
        </p:spPr>
        <p:txBody>
          <a:bodyPr lIns="82954" tIns="41477" rIns="82954" bIns="41477">
            <a:spAutoFit/>
          </a:bodyPr>
          <a:lstStyle/>
          <a:p>
            <a:pPr defTabSz="830263" eaLnBrk="0" hangingPunct="0"/>
            <a:endParaRPr lang="en-US" sz="2200">
              <a:latin typeface="Times New Roman" pitchFamily="18" charset="0"/>
            </a:endParaRPr>
          </a:p>
        </p:txBody>
      </p:sp>
      <p:sp>
        <p:nvSpPr>
          <p:cNvPr id="3076" name="Text Box 5"/>
          <p:cNvSpPr txBox="1">
            <a:spLocks noChangeArrowheads="1"/>
          </p:cNvSpPr>
          <p:nvPr/>
        </p:nvSpPr>
        <p:spPr bwMode="auto">
          <a:xfrm>
            <a:off x="457200" y="1143000"/>
            <a:ext cx="8534400" cy="4893647"/>
          </a:xfrm>
          <a:prstGeom prst="rect">
            <a:avLst/>
          </a:prstGeom>
          <a:noFill/>
          <a:ln w="9525">
            <a:noFill/>
            <a:miter lim="800000"/>
            <a:headEnd/>
            <a:tailEnd/>
          </a:ln>
        </p:spPr>
        <p:txBody>
          <a:bodyPr wrap="square">
            <a:spAutoFit/>
          </a:bodyPr>
          <a:lstStyle/>
          <a:p>
            <a:pPr eaLnBrk="0" hangingPunct="0"/>
            <a:r>
              <a:rPr lang="en-US" sz="2400" b="1" dirty="0" smtClean="0">
                <a:solidFill>
                  <a:schemeClr val="bg1"/>
                </a:solidFill>
                <a:latin typeface="Times New Roman" pitchFamily="18" charset="0"/>
              </a:rPr>
              <a:t>Storage</a:t>
            </a:r>
          </a:p>
          <a:p>
            <a:pPr eaLnBrk="0" hangingPunct="0"/>
            <a:r>
              <a:rPr lang="en-US" sz="2400" dirty="0" smtClean="0">
                <a:solidFill>
                  <a:schemeClr val="bg1"/>
                </a:solidFill>
                <a:latin typeface="Times New Roman" pitchFamily="18" charset="0"/>
              </a:rPr>
              <a:t>	Live </a:t>
            </a:r>
            <a:r>
              <a:rPr lang="en-US" sz="2400" dirty="0">
                <a:solidFill>
                  <a:schemeClr val="bg1"/>
                </a:solidFill>
                <a:latin typeface="Times New Roman" pitchFamily="18" charset="0"/>
              </a:rPr>
              <a:t>Capacity 		</a:t>
            </a:r>
            <a:r>
              <a:rPr lang="en-US" sz="2400" dirty="0" smtClean="0">
                <a:solidFill>
                  <a:schemeClr val="bg1"/>
                </a:solidFill>
                <a:latin typeface="Times New Roman" pitchFamily="18" charset="0"/>
              </a:rPr>
              <a:t>	345,000</a:t>
            </a:r>
            <a:r>
              <a:rPr lang="en-US" sz="2400" dirty="0">
                <a:solidFill>
                  <a:schemeClr val="bg1"/>
                </a:solidFill>
                <a:latin typeface="Times New Roman" pitchFamily="18" charset="0"/>
              </a:rPr>
              <a:t>	</a:t>
            </a:r>
            <a:r>
              <a:rPr lang="en-US" sz="2400" dirty="0" smtClean="0">
                <a:solidFill>
                  <a:schemeClr val="bg1"/>
                </a:solidFill>
                <a:latin typeface="Times New Roman" pitchFamily="18" charset="0"/>
              </a:rPr>
              <a:t>AF</a:t>
            </a:r>
            <a:endParaRPr lang="en-US" sz="2400" dirty="0">
              <a:solidFill>
                <a:schemeClr val="bg1"/>
              </a:solidFill>
              <a:latin typeface="Times New Roman" pitchFamily="18" charset="0"/>
            </a:endParaRPr>
          </a:p>
          <a:p>
            <a:pPr eaLnBrk="0" hangingPunct="0"/>
            <a:r>
              <a:rPr lang="en-US" sz="2400" dirty="0" smtClean="0">
                <a:solidFill>
                  <a:schemeClr val="bg1"/>
                </a:solidFill>
                <a:latin typeface="Times New Roman" pitchFamily="18" charset="0"/>
              </a:rPr>
              <a:t>	Capacity </a:t>
            </a:r>
            <a:r>
              <a:rPr lang="en-US" sz="2400" dirty="0">
                <a:solidFill>
                  <a:schemeClr val="bg1"/>
                </a:solidFill>
                <a:latin typeface="Times New Roman" pitchFamily="18" charset="0"/>
              </a:rPr>
              <a:t>on </a:t>
            </a:r>
            <a:r>
              <a:rPr lang="en-US" sz="2400" dirty="0" smtClean="0">
                <a:solidFill>
                  <a:schemeClr val="bg1"/>
                </a:solidFill>
                <a:latin typeface="Times New Roman" pitchFamily="18" charset="0"/>
              </a:rPr>
              <a:t>3/26/14</a:t>
            </a:r>
            <a:r>
              <a:rPr lang="en-US" sz="2400" dirty="0">
                <a:solidFill>
                  <a:schemeClr val="bg1"/>
                </a:solidFill>
                <a:latin typeface="Times New Roman" pitchFamily="18" charset="0"/>
              </a:rPr>
              <a:t>	</a:t>
            </a:r>
            <a:r>
              <a:rPr lang="en-US" sz="2400" dirty="0" smtClean="0">
                <a:solidFill>
                  <a:schemeClr val="bg1"/>
                </a:solidFill>
                <a:latin typeface="Times New Roman" pitchFamily="18" charset="0"/>
              </a:rPr>
              <a:t>	</a:t>
            </a:r>
            <a:r>
              <a:rPr lang="en-US" sz="2400" u="sng" dirty="0" smtClean="0">
                <a:solidFill>
                  <a:schemeClr val="bg1"/>
                </a:solidFill>
                <a:latin typeface="Times New Roman" pitchFamily="18" charset="0"/>
              </a:rPr>
              <a:t>127,317</a:t>
            </a:r>
            <a:r>
              <a:rPr lang="en-US" sz="2400" dirty="0">
                <a:solidFill>
                  <a:schemeClr val="bg1"/>
                </a:solidFill>
                <a:latin typeface="Times New Roman" pitchFamily="18" charset="0"/>
              </a:rPr>
              <a:t>	</a:t>
            </a:r>
            <a:r>
              <a:rPr lang="en-US" sz="2400" dirty="0" smtClean="0">
                <a:solidFill>
                  <a:schemeClr val="bg1"/>
                </a:solidFill>
                <a:latin typeface="Times New Roman" pitchFamily="18" charset="0"/>
              </a:rPr>
              <a:t>AF</a:t>
            </a:r>
            <a:endParaRPr lang="en-US" sz="2400" dirty="0">
              <a:solidFill>
                <a:schemeClr val="bg1"/>
              </a:solidFill>
              <a:latin typeface="Times New Roman" pitchFamily="18" charset="0"/>
            </a:endParaRPr>
          </a:p>
          <a:p>
            <a:pPr eaLnBrk="0" hangingPunct="0"/>
            <a:r>
              <a:rPr lang="en-US" sz="2400" dirty="0" smtClean="0">
                <a:solidFill>
                  <a:schemeClr val="bg1"/>
                </a:solidFill>
                <a:latin typeface="Times New Roman" pitchFamily="18" charset="0"/>
              </a:rPr>
              <a:t>			</a:t>
            </a:r>
            <a:r>
              <a:rPr lang="en-US" sz="2400" dirty="0">
                <a:solidFill>
                  <a:schemeClr val="bg1"/>
                </a:solidFill>
                <a:latin typeface="Times New Roman" pitchFamily="18" charset="0"/>
              </a:rPr>
              <a:t>		</a:t>
            </a:r>
            <a:r>
              <a:rPr lang="en-US" sz="2400" dirty="0" smtClean="0">
                <a:solidFill>
                  <a:schemeClr val="bg1"/>
                </a:solidFill>
                <a:latin typeface="Times New Roman" pitchFamily="18" charset="0"/>
              </a:rPr>
              <a:t>(37% full)  </a:t>
            </a:r>
            <a:r>
              <a:rPr lang="en-US" sz="2000" i="1" dirty="0" smtClean="0">
                <a:solidFill>
                  <a:schemeClr val="bg1"/>
                </a:solidFill>
                <a:latin typeface="Times New Roman" pitchFamily="18" charset="0"/>
              </a:rPr>
              <a:t>slightly high for March</a:t>
            </a:r>
            <a:r>
              <a:rPr lang="en-US" sz="2400" i="1" dirty="0" smtClean="0">
                <a:solidFill>
                  <a:schemeClr val="bg1"/>
                </a:solidFill>
                <a:latin typeface="Times New Roman" pitchFamily="18" charset="0"/>
              </a:rPr>
              <a:t>	</a:t>
            </a:r>
            <a:r>
              <a:rPr lang="en-US" sz="2400" dirty="0" smtClean="0">
                <a:solidFill>
                  <a:schemeClr val="bg1"/>
                </a:solidFill>
                <a:latin typeface="Times New Roman" pitchFamily="18" charset="0"/>
              </a:rPr>
              <a:t>	</a:t>
            </a:r>
            <a:r>
              <a:rPr lang="en-US" sz="2400" dirty="0">
                <a:solidFill>
                  <a:schemeClr val="bg1"/>
                </a:solidFill>
                <a:latin typeface="Times New Roman" pitchFamily="18" charset="0"/>
              </a:rPr>
              <a:t>		</a:t>
            </a:r>
          </a:p>
          <a:p>
            <a:pPr eaLnBrk="0" hangingPunct="0"/>
            <a:r>
              <a:rPr lang="en-US" sz="2400" dirty="0" smtClean="0">
                <a:solidFill>
                  <a:schemeClr val="bg1"/>
                </a:solidFill>
                <a:latin typeface="Times New Roman" pitchFamily="18" charset="0"/>
              </a:rPr>
              <a:t>Pool Elevation</a:t>
            </a:r>
            <a:endParaRPr lang="en-US" sz="2400" dirty="0">
              <a:solidFill>
                <a:schemeClr val="bg1"/>
              </a:solidFill>
              <a:latin typeface="Times New Roman" pitchFamily="18" charset="0"/>
            </a:endParaRPr>
          </a:p>
          <a:p>
            <a:pPr eaLnBrk="0" hangingPunct="0"/>
            <a:r>
              <a:rPr lang="en-US" sz="2400" dirty="0" smtClean="0">
                <a:solidFill>
                  <a:schemeClr val="bg1"/>
                </a:solidFill>
                <a:latin typeface="Times New Roman" pitchFamily="18" charset="0"/>
              </a:rPr>
              <a:t>	Reservoir </a:t>
            </a:r>
            <a:r>
              <a:rPr lang="en-US" sz="2400" dirty="0">
                <a:solidFill>
                  <a:schemeClr val="bg1"/>
                </a:solidFill>
                <a:latin typeface="Times New Roman" pitchFamily="18" charset="0"/>
              </a:rPr>
              <a:t>Elev. (</a:t>
            </a:r>
            <a:r>
              <a:rPr lang="en-US" sz="2400" dirty="0" smtClean="0">
                <a:solidFill>
                  <a:schemeClr val="bg1"/>
                </a:solidFill>
                <a:latin typeface="Times New Roman" pitchFamily="18" charset="0"/>
              </a:rPr>
              <a:t>Min)	</a:t>
            </a:r>
            <a:r>
              <a:rPr lang="en-US" sz="2400" dirty="0">
                <a:solidFill>
                  <a:schemeClr val="bg1"/>
                </a:solidFill>
                <a:latin typeface="Times New Roman" pitchFamily="18" charset="0"/>
              </a:rPr>
              <a:t>	   </a:t>
            </a:r>
            <a:r>
              <a:rPr lang="en-US" sz="2400" dirty="0" smtClean="0">
                <a:solidFill>
                  <a:schemeClr val="bg1"/>
                </a:solidFill>
                <a:latin typeface="Times New Roman" pitchFamily="18" charset="0"/>
              </a:rPr>
              <a:t>6506.00</a:t>
            </a:r>
            <a:r>
              <a:rPr lang="en-US" sz="2400" dirty="0">
                <a:solidFill>
                  <a:schemeClr val="bg1"/>
                </a:solidFill>
                <a:latin typeface="Times New Roman" pitchFamily="18" charset="0"/>
              </a:rPr>
              <a:t>	feet</a:t>
            </a:r>
          </a:p>
          <a:p>
            <a:pPr eaLnBrk="0" hangingPunct="0"/>
            <a:r>
              <a:rPr lang="en-US" sz="2400" dirty="0" smtClean="0">
                <a:solidFill>
                  <a:schemeClr val="bg1"/>
                </a:solidFill>
                <a:latin typeface="Times New Roman" pitchFamily="18" charset="0"/>
              </a:rPr>
              <a:t>	Elevation </a:t>
            </a:r>
            <a:r>
              <a:rPr lang="en-US" sz="2400" dirty="0">
                <a:solidFill>
                  <a:schemeClr val="bg1"/>
                </a:solidFill>
                <a:latin typeface="Times New Roman" pitchFamily="18" charset="0"/>
              </a:rPr>
              <a:t>on </a:t>
            </a:r>
            <a:r>
              <a:rPr lang="en-US" sz="2400" dirty="0" smtClean="0">
                <a:solidFill>
                  <a:schemeClr val="bg1"/>
                </a:solidFill>
                <a:latin typeface="Times New Roman" pitchFamily="18" charset="0"/>
              </a:rPr>
              <a:t>3/26/14</a:t>
            </a:r>
            <a:r>
              <a:rPr lang="en-US" sz="2400" dirty="0">
                <a:solidFill>
                  <a:schemeClr val="bg1"/>
                </a:solidFill>
                <a:latin typeface="Times New Roman" pitchFamily="18" charset="0"/>
              </a:rPr>
              <a:t>		   </a:t>
            </a:r>
            <a:r>
              <a:rPr lang="en-US" sz="2400" u="sng" dirty="0" smtClean="0">
                <a:solidFill>
                  <a:schemeClr val="bg1"/>
                </a:solidFill>
                <a:latin typeface="Times New Roman" pitchFamily="18" charset="0"/>
              </a:rPr>
              <a:t>6472.07</a:t>
            </a:r>
            <a:r>
              <a:rPr lang="en-US" sz="2400" dirty="0">
                <a:solidFill>
                  <a:schemeClr val="bg1"/>
                </a:solidFill>
                <a:latin typeface="Times New Roman" pitchFamily="18" charset="0"/>
              </a:rPr>
              <a:t>	feet</a:t>
            </a:r>
          </a:p>
          <a:p>
            <a:pPr eaLnBrk="0" hangingPunct="0"/>
            <a:r>
              <a:rPr lang="en-US" sz="2400" dirty="0" smtClean="0">
                <a:solidFill>
                  <a:schemeClr val="bg1"/>
                </a:solidFill>
                <a:latin typeface="Times New Roman" pitchFamily="18" charset="0"/>
              </a:rPr>
              <a:t>	Elevation </a:t>
            </a:r>
            <a:r>
              <a:rPr lang="en-US" sz="2400" dirty="0">
                <a:solidFill>
                  <a:schemeClr val="bg1"/>
                </a:solidFill>
                <a:latin typeface="Times New Roman" pitchFamily="18" charset="0"/>
              </a:rPr>
              <a:t>above (Min)	     </a:t>
            </a:r>
            <a:r>
              <a:rPr lang="en-US" sz="2400" dirty="0" smtClean="0">
                <a:solidFill>
                  <a:schemeClr val="bg1"/>
                </a:solidFill>
                <a:latin typeface="Times New Roman" pitchFamily="18" charset="0"/>
              </a:rPr>
              <a:t>  33.93</a:t>
            </a:r>
            <a:r>
              <a:rPr lang="en-US" sz="2400" dirty="0">
                <a:solidFill>
                  <a:schemeClr val="bg1"/>
                </a:solidFill>
                <a:latin typeface="Times New Roman" pitchFamily="18" charset="0"/>
              </a:rPr>
              <a:t>	feet</a:t>
            </a:r>
          </a:p>
          <a:p>
            <a:pPr eaLnBrk="0" hangingPunct="0"/>
            <a:endParaRPr lang="en-US" sz="2400" dirty="0">
              <a:solidFill>
                <a:schemeClr val="bg1"/>
              </a:solidFill>
              <a:latin typeface="Times New Roman" pitchFamily="18" charset="0"/>
            </a:endParaRPr>
          </a:p>
          <a:p>
            <a:pPr eaLnBrk="0" hangingPunct="0"/>
            <a:r>
              <a:rPr lang="en-US" sz="2400" dirty="0" smtClean="0">
                <a:solidFill>
                  <a:schemeClr val="bg1"/>
                </a:solidFill>
                <a:latin typeface="Times New Roman" pitchFamily="18" charset="0"/>
              </a:rPr>
              <a:t>Inflow and Release</a:t>
            </a:r>
          </a:p>
          <a:p>
            <a:pPr eaLnBrk="0" hangingPunct="0"/>
            <a:r>
              <a:rPr lang="en-US" sz="2400" dirty="0" smtClean="0">
                <a:solidFill>
                  <a:schemeClr val="bg1"/>
                </a:solidFill>
                <a:latin typeface="Times New Roman" pitchFamily="18" charset="0"/>
              </a:rPr>
              <a:t>	Average </a:t>
            </a:r>
            <a:r>
              <a:rPr lang="en-US" sz="2400" dirty="0">
                <a:solidFill>
                  <a:schemeClr val="bg1"/>
                </a:solidFill>
                <a:latin typeface="Times New Roman" pitchFamily="18" charset="0"/>
              </a:rPr>
              <a:t>Inflow		       </a:t>
            </a:r>
            <a:r>
              <a:rPr lang="en-US" sz="2400" dirty="0" smtClean="0">
                <a:solidFill>
                  <a:schemeClr val="bg1"/>
                </a:solidFill>
                <a:latin typeface="Times New Roman" pitchFamily="18" charset="0"/>
              </a:rPr>
              <a:t>   925</a:t>
            </a:r>
            <a:r>
              <a:rPr lang="en-US" sz="2400" dirty="0">
                <a:solidFill>
                  <a:schemeClr val="bg1"/>
                </a:solidFill>
                <a:latin typeface="Times New Roman" pitchFamily="18" charset="0"/>
              </a:rPr>
              <a:t>	cfs</a:t>
            </a:r>
          </a:p>
          <a:p>
            <a:pPr eaLnBrk="0" hangingPunct="0"/>
            <a:r>
              <a:rPr lang="en-US" sz="2400" dirty="0" smtClean="0">
                <a:solidFill>
                  <a:schemeClr val="bg1"/>
                </a:solidFill>
                <a:latin typeface="Times New Roman" pitchFamily="18" charset="0"/>
              </a:rPr>
              <a:t>	Average </a:t>
            </a:r>
            <a:r>
              <a:rPr lang="en-US" sz="2400" dirty="0">
                <a:solidFill>
                  <a:schemeClr val="bg1"/>
                </a:solidFill>
                <a:latin typeface="Times New Roman" pitchFamily="18" charset="0"/>
              </a:rPr>
              <a:t>Release		      </a:t>
            </a:r>
            <a:r>
              <a:rPr lang="en-US" sz="2400" dirty="0" smtClean="0">
                <a:solidFill>
                  <a:schemeClr val="bg1"/>
                </a:solidFill>
                <a:latin typeface="Times New Roman" pitchFamily="18" charset="0"/>
              </a:rPr>
              <a:t> 1,430</a:t>
            </a:r>
            <a:r>
              <a:rPr lang="en-US" sz="2400" dirty="0">
                <a:solidFill>
                  <a:schemeClr val="bg1"/>
                </a:solidFill>
                <a:latin typeface="Times New Roman" pitchFamily="18" charset="0"/>
              </a:rPr>
              <a:t>	cfs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446213" y="979488"/>
            <a:ext cx="6653212" cy="414337"/>
          </a:xfrm>
          <a:prstGeom prst="rect">
            <a:avLst/>
          </a:prstGeom>
          <a:noFill/>
          <a:ln w="9525">
            <a:noFill/>
            <a:miter lim="800000"/>
            <a:headEnd/>
            <a:tailEnd/>
          </a:ln>
        </p:spPr>
        <p:txBody>
          <a:bodyPr lIns="82954" tIns="41477" rIns="82954" bIns="41477">
            <a:spAutoFit/>
          </a:bodyPr>
          <a:lstStyle/>
          <a:p>
            <a:pPr defTabSz="830263" eaLnBrk="0" hangingPunct="0"/>
            <a:endParaRPr lang="en-US" sz="2200">
              <a:latin typeface="Times New Roman" pitchFamily="18" charset="0"/>
            </a:endParaRPr>
          </a:p>
        </p:txBody>
      </p:sp>
      <p:sp>
        <p:nvSpPr>
          <p:cNvPr id="2051" name="Rectangle 3"/>
          <p:cNvSpPr>
            <a:spLocks noGrp="1" noChangeArrowheads="1"/>
          </p:cNvSpPr>
          <p:nvPr>
            <p:ph type="title"/>
          </p:nvPr>
        </p:nvSpPr>
        <p:spPr>
          <a:xfrm>
            <a:off x="700088" y="249238"/>
            <a:ext cx="7834312" cy="665162"/>
          </a:xfrm>
        </p:spPr>
        <p:txBody>
          <a:bodyPr lIns="0" tIns="0" rIns="0" bIns="0"/>
          <a:lstStyle/>
          <a:p>
            <a:pPr marL="214313" indent="-214313" defTabSz="457200" eaLnBrk="1" hangingPunct="1">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4000" b="1" smtClean="0">
                <a:solidFill>
                  <a:schemeClr val="bg1"/>
                </a:solidFill>
              </a:rPr>
              <a:t>Fontenelle Reservoir Elevation</a:t>
            </a:r>
            <a:endParaRPr lang="en-GB" sz="3200" smtClean="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838200"/>
            <a:ext cx="7924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813719"/>
            <a:ext cx="7631907" cy="5505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2"/>
          <p:cNvSpPr>
            <a:spLocks noGrp="1" noChangeArrowheads="1"/>
          </p:cNvSpPr>
          <p:nvPr>
            <p:ph type="title"/>
          </p:nvPr>
        </p:nvSpPr>
        <p:spPr>
          <a:xfrm>
            <a:off x="700088" y="250825"/>
            <a:ext cx="7834312" cy="665163"/>
          </a:xfrm>
        </p:spPr>
        <p:txBody>
          <a:bodyPr lIns="0" tIns="0" rIns="0" bIns="0"/>
          <a:lstStyle/>
          <a:p>
            <a:pPr marL="214313" indent="-214313" algn="ctr" defTabSz="457200" eaLnBrk="1" hangingPunct="1">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3600" b="1" dirty="0" err="1" smtClean="0">
                <a:solidFill>
                  <a:schemeClr val="bg1"/>
                </a:solidFill>
              </a:rPr>
              <a:t>Fontenelle</a:t>
            </a:r>
            <a:r>
              <a:rPr lang="en-GB" sz="3600" b="1" dirty="0" smtClean="0">
                <a:solidFill>
                  <a:schemeClr val="bg1"/>
                </a:solidFill>
              </a:rPr>
              <a:t> Inflow and Release</a:t>
            </a:r>
          </a:p>
        </p:txBody>
      </p:sp>
      <p:sp>
        <p:nvSpPr>
          <p:cNvPr id="3076" name="Text Box 3"/>
          <p:cNvSpPr txBox="1">
            <a:spLocks noChangeArrowheads="1"/>
          </p:cNvSpPr>
          <p:nvPr/>
        </p:nvSpPr>
        <p:spPr bwMode="auto">
          <a:xfrm>
            <a:off x="1446213" y="979488"/>
            <a:ext cx="6653212" cy="414337"/>
          </a:xfrm>
          <a:prstGeom prst="rect">
            <a:avLst/>
          </a:prstGeom>
          <a:noFill/>
          <a:ln w="9525">
            <a:noFill/>
            <a:miter lim="800000"/>
            <a:headEnd/>
            <a:tailEnd/>
          </a:ln>
        </p:spPr>
        <p:txBody>
          <a:bodyPr lIns="82954" tIns="41477" rIns="82954" bIns="41477">
            <a:spAutoFit/>
          </a:bodyPr>
          <a:lstStyle/>
          <a:p>
            <a:pPr defTabSz="830263" eaLnBrk="0" hangingPunct="0"/>
            <a:endParaRPr lang="en-US" sz="2200">
              <a:latin typeface="Times New Roman" pitchFamily="18" charset="0"/>
            </a:endParaRPr>
          </a:p>
        </p:txBody>
      </p:sp>
      <p:sp>
        <p:nvSpPr>
          <p:cNvPr id="160783" name="Text Box 15"/>
          <p:cNvSpPr txBox="1">
            <a:spLocks noChangeArrowheads="1"/>
          </p:cNvSpPr>
          <p:nvPr/>
        </p:nvSpPr>
        <p:spPr bwMode="auto">
          <a:xfrm>
            <a:off x="3048000" y="2895600"/>
            <a:ext cx="1600200" cy="461665"/>
          </a:xfrm>
          <a:prstGeom prst="rect">
            <a:avLst/>
          </a:prstGeom>
          <a:solidFill>
            <a:srgbClr val="FFFF99"/>
          </a:solidFill>
          <a:ln w="9525">
            <a:solidFill>
              <a:schemeClr val="tx1"/>
            </a:solidFill>
            <a:miter lim="800000"/>
            <a:headEnd/>
            <a:tailEnd/>
          </a:ln>
        </p:spPr>
        <p:txBody>
          <a:bodyPr wrap="square">
            <a:spAutoFit/>
          </a:bodyPr>
          <a:lstStyle/>
          <a:p>
            <a:pPr algn="ctr"/>
            <a:r>
              <a:rPr lang="en-US" sz="1200" b="1" dirty="0"/>
              <a:t>Apr – Jul Inflow</a:t>
            </a:r>
          </a:p>
          <a:p>
            <a:pPr algn="ctr"/>
            <a:r>
              <a:rPr lang="en-US" sz="1200" b="1" dirty="0" smtClean="0"/>
              <a:t>1,240 KAF (171%)</a:t>
            </a:r>
            <a:endParaRPr lang="en-US" sz="1200" b="1" dirty="0"/>
          </a:p>
        </p:txBody>
      </p:sp>
      <p:sp>
        <p:nvSpPr>
          <p:cNvPr id="160784" name="Line 16"/>
          <p:cNvSpPr>
            <a:spLocks noChangeShapeType="1"/>
          </p:cNvSpPr>
          <p:nvPr/>
        </p:nvSpPr>
        <p:spPr bwMode="auto">
          <a:xfrm>
            <a:off x="4648200" y="3200400"/>
            <a:ext cx="457200" cy="457200"/>
          </a:xfrm>
          <a:prstGeom prst="line">
            <a:avLst/>
          </a:prstGeom>
          <a:noFill/>
          <a:ln w="9525">
            <a:solidFill>
              <a:schemeClr val="tx1"/>
            </a:solidFill>
            <a:round/>
            <a:headEnd/>
            <a:tailEnd type="triangle" w="med" len="med"/>
          </a:ln>
        </p:spPr>
        <p:txBody>
          <a:bodyPr/>
          <a:lstStyle/>
          <a:p>
            <a:endParaRPr lang="en-US"/>
          </a:p>
        </p:txBody>
      </p:sp>
      <p:sp>
        <p:nvSpPr>
          <p:cNvPr id="160786" name="Line 18"/>
          <p:cNvSpPr>
            <a:spLocks noChangeShapeType="1"/>
          </p:cNvSpPr>
          <p:nvPr/>
        </p:nvSpPr>
        <p:spPr bwMode="auto">
          <a:xfrm flipH="1" flipV="1">
            <a:off x="5334000" y="2286000"/>
            <a:ext cx="838200" cy="990600"/>
          </a:xfrm>
          <a:prstGeom prst="line">
            <a:avLst/>
          </a:prstGeom>
          <a:noFill/>
          <a:ln w="9525">
            <a:solidFill>
              <a:schemeClr val="tx1"/>
            </a:solidFill>
            <a:round/>
            <a:headEnd/>
            <a:tailEnd type="triangle" w="med" len="med"/>
          </a:ln>
        </p:spPr>
        <p:txBody>
          <a:bodyPr/>
          <a:lstStyle/>
          <a:p>
            <a:endParaRPr lang="en-US"/>
          </a:p>
        </p:txBody>
      </p:sp>
      <p:sp>
        <p:nvSpPr>
          <p:cNvPr id="160785" name="Text Box 17"/>
          <p:cNvSpPr txBox="1">
            <a:spLocks noChangeArrowheads="1"/>
          </p:cNvSpPr>
          <p:nvPr/>
        </p:nvSpPr>
        <p:spPr bwMode="auto">
          <a:xfrm>
            <a:off x="6172200" y="2743200"/>
            <a:ext cx="1981200" cy="1200329"/>
          </a:xfrm>
          <a:prstGeom prst="rect">
            <a:avLst/>
          </a:prstGeom>
          <a:solidFill>
            <a:srgbClr val="FFFF99"/>
          </a:solidFill>
          <a:ln w="9525">
            <a:solidFill>
              <a:schemeClr val="tx1"/>
            </a:solidFill>
            <a:miter lim="800000"/>
            <a:headEnd/>
            <a:tailEnd/>
          </a:ln>
        </p:spPr>
        <p:txBody>
          <a:bodyPr wrap="square">
            <a:spAutoFit/>
          </a:bodyPr>
          <a:lstStyle/>
          <a:p>
            <a:pPr algn="ctr"/>
            <a:r>
              <a:rPr lang="en-US" sz="1200" b="1" dirty="0"/>
              <a:t>Projected </a:t>
            </a:r>
            <a:r>
              <a:rPr lang="en-US" sz="1200" b="1" dirty="0" smtClean="0"/>
              <a:t>releases between 3,000-8,000 cfs over summer, likely longer duration of 8,000 cfs, depends on observed inflow</a:t>
            </a:r>
            <a:endParaRPr lang="en-US" sz="1200" b="1" u="sng"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7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07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0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3" grpId="0" animBg="1"/>
      <p:bldP spid="160784" grpId="0" animBg="1"/>
      <p:bldP spid="160786" grpId="0" animBg="1"/>
      <p:bldP spid="1607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l"/>
            <a:r>
              <a:rPr lang="en-US" sz="3600" b="1" dirty="0" smtClean="0">
                <a:solidFill>
                  <a:schemeClr val="bg1"/>
                </a:solidFill>
              </a:rPr>
              <a:t>Flaming Gorge Operations</a:t>
            </a:r>
            <a:endParaRPr lang="en-US" sz="3600" dirty="0" smtClean="0">
              <a:solidFill>
                <a:schemeClr val="bg1"/>
              </a:solidFill>
            </a:endParaRPr>
          </a:p>
        </p:txBody>
      </p:sp>
      <p:pic>
        <p:nvPicPr>
          <p:cNvPr id="10241" name="Picture 1"/>
          <p:cNvPicPr>
            <a:picLocks noChangeAspect="1" noChangeArrowheads="1"/>
          </p:cNvPicPr>
          <p:nvPr/>
        </p:nvPicPr>
        <p:blipFill>
          <a:blip r:embed="rId3" cstate="print"/>
          <a:srcRect/>
          <a:stretch>
            <a:fillRect/>
          </a:stretch>
        </p:blipFill>
        <p:spPr bwMode="auto">
          <a:xfrm>
            <a:off x="609600" y="1219200"/>
            <a:ext cx="8001000" cy="46434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00088" y="250825"/>
            <a:ext cx="8013700" cy="665163"/>
          </a:xfrm>
        </p:spPr>
        <p:txBody>
          <a:bodyPr lIns="0" tIns="0" rIns="0" bIns="0"/>
          <a:lstStyle/>
          <a:p>
            <a:pPr marL="214313" indent="-214313" defTabSz="457200" eaLnBrk="1" hangingPunct="1">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3600" b="1" dirty="0" smtClean="0">
                <a:solidFill>
                  <a:schemeClr val="bg1"/>
                </a:solidFill>
              </a:rPr>
              <a:t>Flaming Gorge</a:t>
            </a:r>
          </a:p>
        </p:txBody>
      </p:sp>
      <p:sp>
        <p:nvSpPr>
          <p:cNvPr id="3075" name="Text Box 3"/>
          <p:cNvSpPr txBox="1">
            <a:spLocks noChangeArrowheads="1"/>
          </p:cNvSpPr>
          <p:nvPr/>
        </p:nvSpPr>
        <p:spPr bwMode="auto">
          <a:xfrm>
            <a:off x="1446213" y="979488"/>
            <a:ext cx="6653212" cy="414337"/>
          </a:xfrm>
          <a:prstGeom prst="rect">
            <a:avLst/>
          </a:prstGeom>
          <a:noFill/>
          <a:ln w="9525">
            <a:noFill/>
            <a:miter lim="800000"/>
            <a:headEnd/>
            <a:tailEnd/>
          </a:ln>
        </p:spPr>
        <p:txBody>
          <a:bodyPr lIns="82954" tIns="41477" rIns="82954" bIns="41477">
            <a:spAutoFit/>
          </a:bodyPr>
          <a:lstStyle/>
          <a:p>
            <a:pPr defTabSz="830263" eaLnBrk="0" hangingPunct="0"/>
            <a:endParaRPr lang="en-US" sz="2200">
              <a:latin typeface="Times New Roman" pitchFamily="18" charset="0"/>
            </a:endParaRPr>
          </a:p>
        </p:txBody>
      </p:sp>
      <p:sp>
        <p:nvSpPr>
          <p:cNvPr id="3076" name="Text Box 5"/>
          <p:cNvSpPr txBox="1">
            <a:spLocks noChangeArrowheads="1"/>
          </p:cNvSpPr>
          <p:nvPr/>
        </p:nvSpPr>
        <p:spPr bwMode="auto">
          <a:xfrm>
            <a:off x="1600200" y="1295400"/>
            <a:ext cx="6393097" cy="4524315"/>
          </a:xfrm>
          <a:prstGeom prst="rect">
            <a:avLst/>
          </a:prstGeom>
          <a:noFill/>
          <a:ln w="9525">
            <a:noFill/>
            <a:miter lim="800000"/>
            <a:headEnd/>
            <a:tailEnd/>
          </a:ln>
        </p:spPr>
        <p:txBody>
          <a:bodyPr wrap="none">
            <a:spAutoFit/>
          </a:bodyPr>
          <a:lstStyle/>
          <a:p>
            <a:pPr eaLnBrk="0" hangingPunct="0"/>
            <a:r>
              <a:rPr lang="en-US" sz="2400" dirty="0">
                <a:solidFill>
                  <a:schemeClr val="bg1"/>
                </a:solidFill>
                <a:latin typeface="Times New Roman" pitchFamily="18" charset="0"/>
              </a:rPr>
              <a:t>Live Capacity 			</a:t>
            </a:r>
            <a:r>
              <a:rPr lang="en-US" sz="2400" dirty="0" smtClean="0">
                <a:solidFill>
                  <a:schemeClr val="bg1"/>
                </a:solidFill>
                <a:latin typeface="Times New Roman" pitchFamily="18" charset="0"/>
              </a:rPr>
              <a:t>3.752 </a:t>
            </a:r>
            <a:r>
              <a:rPr lang="en-US" sz="2400" dirty="0">
                <a:solidFill>
                  <a:schemeClr val="bg1"/>
                </a:solidFill>
                <a:latin typeface="Times New Roman" pitchFamily="18" charset="0"/>
              </a:rPr>
              <a:t>		MAF</a:t>
            </a:r>
          </a:p>
          <a:p>
            <a:pPr eaLnBrk="0" hangingPunct="0"/>
            <a:r>
              <a:rPr lang="en-US" sz="2400" u="sng" dirty="0">
                <a:solidFill>
                  <a:schemeClr val="bg1"/>
                </a:solidFill>
                <a:latin typeface="Times New Roman" pitchFamily="18" charset="0"/>
              </a:rPr>
              <a:t>Capacity on </a:t>
            </a:r>
            <a:r>
              <a:rPr lang="en-US" sz="2400" u="sng" dirty="0" smtClean="0">
                <a:solidFill>
                  <a:schemeClr val="bg1"/>
                </a:solidFill>
                <a:latin typeface="Times New Roman" pitchFamily="18" charset="0"/>
              </a:rPr>
              <a:t>3/26/14</a:t>
            </a:r>
            <a:r>
              <a:rPr lang="en-US" sz="2400" u="sng" dirty="0">
                <a:solidFill>
                  <a:schemeClr val="bg1"/>
                </a:solidFill>
                <a:latin typeface="Times New Roman" pitchFamily="18" charset="0"/>
              </a:rPr>
              <a:t>		</a:t>
            </a:r>
            <a:r>
              <a:rPr lang="en-US" sz="2400" u="sng" dirty="0" smtClean="0">
                <a:solidFill>
                  <a:schemeClr val="bg1"/>
                </a:solidFill>
                <a:latin typeface="Times New Roman" pitchFamily="18" charset="0"/>
              </a:rPr>
              <a:t>2.909</a:t>
            </a:r>
            <a:r>
              <a:rPr lang="en-US" sz="2400" u="sng" dirty="0">
                <a:solidFill>
                  <a:schemeClr val="bg1"/>
                </a:solidFill>
                <a:latin typeface="Times New Roman" pitchFamily="18" charset="0"/>
              </a:rPr>
              <a:t>		MAF</a:t>
            </a:r>
          </a:p>
          <a:p>
            <a:pPr eaLnBrk="0" hangingPunct="0"/>
            <a:r>
              <a:rPr lang="en-US" sz="2400" dirty="0">
                <a:solidFill>
                  <a:schemeClr val="bg1"/>
                </a:solidFill>
                <a:latin typeface="Times New Roman" pitchFamily="18" charset="0"/>
              </a:rPr>
              <a:t>Available Space		  </a:t>
            </a:r>
            <a:r>
              <a:rPr lang="en-US" sz="2400" dirty="0" smtClean="0">
                <a:solidFill>
                  <a:schemeClr val="bg1"/>
                </a:solidFill>
                <a:latin typeface="Times New Roman" pitchFamily="18" charset="0"/>
              </a:rPr>
              <a:t>.843</a:t>
            </a:r>
            <a:r>
              <a:rPr lang="en-US" sz="2400" dirty="0">
                <a:solidFill>
                  <a:schemeClr val="bg1"/>
                </a:solidFill>
                <a:latin typeface="Times New Roman" pitchFamily="18" charset="0"/>
              </a:rPr>
              <a:t>		MAF</a:t>
            </a:r>
          </a:p>
          <a:p>
            <a:pPr eaLnBrk="0" hangingPunct="0"/>
            <a:r>
              <a:rPr lang="en-US" sz="2400" dirty="0" smtClean="0">
                <a:solidFill>
                  <a:schemeClr val="bg1"/>
                </a:solidFill>
                <a:latin typeface="Times New Roman" pitchFamily="18" charset="0"/>
              </a:rPr>
              <a:t>		</a:t>
            </a:r>
            <a:r>
              <a:rPr lang="en-US" sz="2400" dirty="0">
                <a:solidFill>
                  <a:schemeClr val="bg1"/>
                </a:solidFill>
                <a:latin typeface="Times New Roman" pitchFamily="18" charset="0"/>
              </a:rPr>
              <a:t>	</a:t>
            </a:r>
            <a:r>
              <a:rPr lang="en-US" sz="2400" dirty="0" smtClean="0">
                <a:solidFill>
                  <a:schemeClr val="bg1"/>
                </a:solidFill>
                <a:latin typeface="Times New Roman" pitchFamily="18" charset="0"/>
              </a:rPr>
              <a:t>	(78% full)</a:t>
            </a:r>
            <a:endParaRPr lang="en-US" sz="2400" dirty="0">
              <a:solidFill>
                <a:schemeClr val="bg1"/>
              </a:solidFill>
              <a:latin typeface="Times New Roman" pitchFamily="18" charset="0"/>
            </a:endParaRPr>
          </a:p>
          <a:p>
            <a:pPr eaLnBrk="0" hangingPunct="0"/>
            <a:endParaRPr lang="en-US" sz="2400" dirty="0">
              <a:solidFill>
                <a:schemeClr val="bg1"/>
              </a:solidFill>
              <a:latin typeface="Times New Roman" pitchFamily="18" charset="0"/>
            </a:endParaRPr>
          </a:p>
          <a:p>
            <a:pPr eaLnBrk="0" hangingPunct="0"/>
            <a:endParaRPr lang="en-US" sz="2400" dirty="0">
              <a:solidFill>
                <a:schemeClr val="bg1"/>
              </a:solidFill>
              <a:latin typeface="Times New Roman" pitchFamily="18" charset="0"/>
            </a:endParaRPr>
          </a:p>
          <a:p>
            <a:pPr eaLnBrk="0" hangingPunct="0"/>
            <a:r>
              <a:rPr lang="en-US" sz="2400" dirty="0">
                <a:solidFill>
                  <a:schemeClr val="bg1"/>
                </a:solidFill>
                <a:latin typeface="Times New Roman" pitchFamily="18" charset="0"/>
              </a:rPr>
              <a:t>Reservoir Elev. </a:t>
            </a:r>
            <a:r>
              <a:rPr lang="en-US" sz="2400" dirty="0" smtClean="0">
                <a:solidFill>
                  <a:schemeClr val="bg1"/>
                </a:solidFill>
                <a:latin typeface="Times New Roman" pitchFamily="18" charset="0"/>
              </a:rPr>
              <a:t>		   6040.00</a:t>
            </a:r>
            <a:r>
              <a:rPr lang="en-US" sz="2400" dirty="0">
                <a:solidFill>
                  <a:schemeClr val="bg1"/>
                </a:solidFill>
                <a:latin typeface="Times New Roman" pitchFamily="18" charset="0"/>
              </a:rPr>
              <a:t>	feet</a:t>
            </a:r>
          </a:p>
          <a:p>
            <a:pPr eaLnBrk="0" hangingPunct="0"/>
            <a:r>
              <a:rPr lang="en-US" sz="2400" u="sng" dirty="0">
                <a:solidFill>
                  <a:schemeClr val="bg1"/>
                </a:solidFill>
                <a:latin typeface="Times New Roman" pitchFamily="18" charset="0"/>
              </a:rPr>
              <a:t>Elevation on </a:t>
            </a:r>
            <a:r>
              <a:rPr lang="en-US" sz="2400" u="sng" dirty="0" smtClean="0">
                <a:solidFill>
                  <a:schemeClr val="bg1"/>
                </a:solidFill>
                <a:latin typeface="Times New Roman" pitchFamily="18" charset="0"/>
              </a:rPr>
              <a:t>3/26/14</a:t>
            </a:r>
            <a:r>
              <a:rPr lang="en-US" sz="2400" u="sng" dirty="0">
                <a:solidFill>
                  <a:schemeClr val="bg1"/>
                </a:solidFill>
                <a:latin typeface="Times New Roman" pitchFamily="18" charset="0"/>
              </a:rPr>
              <a:t>		   </a:t>
            </a:r>
            <a:r>
              <a:rPr lang="en-US" sz="2400" u="sng" dirty="0" smtClean="0">
                <a:solidFill>
                  <a:schemeClr val="bg1"/>
                </a:solidFill>
                <a:latin typeface="Times New Roman" pitchFamily="18" charset="0"/>
              </a:rPr>
              <a:t>6017.99</a:t>
            </a:r>
            <a:r>
              <a:rPr lang="en-US" sz="2400" u="sng" dirty="0">
                <a:solidFill>
                  <a:schemeClr val="bg1"/>
                </a:solidFill>
                <a:latin typeface="Times New Roman" pitchFamily="18" charset="0"/>
              </a:rPr>
              <a:t>	feet</a:t>
            </a:r>
          </a:p>
          <a:p>
            <a:pPr eaLnBrk="0" hangingPunct="0"/>
            <a:r>
              <a:rPr lang="en-US" sz="2400" dirty="0">
                <a:solidFill>
                  <a:schemeClr val="bg1"/>
                </a:solidFill>
                <a:latin typeface="Times New Roman" pitchFamily="18" charset="0"/>
              </a:rPr>
              <a:t>Elevation </a:t>
            </a:r>
            <a:r>
              <a:rPr lang="en-US" sz="2400" dirty="0" smtClean="0">
                <a:solidFill>
                  <a:schemeClr val="bg1"/>
                </a:solidFill>
                <a:latin typeface="Times New Roman" pitchFamily="18" charset="0"/>
              </a:rPr>
              <a:t>below (Full)</a:t>
            </a:r>
            <a:r>
              <a:rPr lang="en-US" sz="2400" dirty="0">
                <a:solidFill>
                  <a:schemeClr val="bg1"/>
                </a:solidFill>
                <a:latin typeface="Times New Roman" pitchFamily="18" charset="0"/>
              </a:rPr>
              <a:t>	     </a:t>
            </a:r>
            <a:r>
              <a:rPr lang="en-US" sz="2400" dirty="0" smtClean="0">
                <a:solidFill>
                  <a:schemeClr val="bg1"/>
                </a:solidFill>
                <a:latin typeface="Times New Roman" pitchFamily="18" charset="0"/>
              </a:rPr>
              <a:t>  22.01</a:t>
            </a:r>
            <a:r>
              <a:rPr lang="en-US" sz="2400" dirty="0">
                <a:solidFill>
                  <a:schemeClr val="bg1"/>
                </a:solidFill>
                <a:latin typeface="Times New Roman" pitchFamily="18" charset="0"/>
              </a:rPr>
              <a:t>	feet</a:t>
            </a:r>
          </a:p>
          <a:p>
            <a:pPr eaLnBrk="0" hangingPunct="0"/>
            <a:endParaRPr lang="en-US" sz="2400" dirty="0">
              <a:solidFill>
                <a:schemeClr val="bg1"/>
              </a:solidFill>
              <a:latin typeface="Times New Roman" pitchFamily="18" charset="0"/>
            </a:endParaRPr>
          </a:p>
          <a:p>
            <a:pPr eaLnBrk="0" hangingPunct="0"/>
            <a:r>
              <a:rPr lang="en-US" sz="2400" dirty="0">
                <a:solidFill>
                  <a:schemeClr val="bg1"/>
                </a:solidFill>
                <a:latin typeface="Times New Roman" pitchFamily="18" charset="0"/>
              </a:rPr>
              <a:t>Average Inflow		       </a:t>
            </a:r>
            <a:r>
              <a:rPr lang="en-US" sz="2400" dirty="0" smtClean="0">
                <a:solidFill>
                  <a:schemeClr val="bg1"/>
                </a:solidFill>
                <a:latin typeface="Times New Roman" pitchFamily="18" charset="0"/>
              </a:rPr>
              <a:t>1,750</a:t>
            </a:r>
            <a:r>
              <a:rPr lang="en-US" sz="2400" dirty="0">
                <a:solidFill>
                  <a:schemeClr val="bg1"/>
                </a:solidFill>
                <a:latin typeface="Times New Roman" pitchFamily="18" charset="0"/>
              </a:rPr>
              <a:t>	cfs</a:t>
            </a:r>
          </a:p>
          <a:p>
            <a:pPr eaLnBrk="0" hangingPunct="0"/>
            <a:r>
              <a:rPr lang="en-US" sz="2400" dirty="0">
                <a:solidFill>
                  <a:schemeClr val="bg1"/>
                </a:solidFill>
                <a:latin typeface="Times New Roman" pitchFamily="18" charset="0"/>
              </a:rPr>
              <a:t>Average Release		       </a:t>
            </a:r>
            <a:r>
              <a:rPr lang="en-US" sz="2400" dirty="0" smtClean="0">
                <a:solidFill>
                  <a:schemeClr val="bg1"/>
                </a:solidFill>
                <a:latin typeface="Times New Roman" pitchFamily="18" charset="0"/>
              </a:rPr>
              <a:t>   830</a:t>
            </a:r>
            <a:r>
              <a:rPr lang="en-US" sz="2400" dirty="0">
                <a:solidFill>
                  <a:schemeClr val="bg1"/>
                </a:solidFill>
                <a:latin typeface="Times New Roman" pitchFamily="18" charset="0"/>
              </a:rPr>
              <a:t>	cfs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87" y="835799"/>
            <a:ext cx="8329613" cy="5412601"/>
          </a:xfrm>
          <a:prstGeom prst="rect">
            <a:avLst/>
          </a:prstGeom>
          <a:solidFill>
            <a:schemeClr val="bg1"/>
          </a:solidFill>
          <a:ln>
            <a:noFill/>
          </a:ln>
          <a:effectLst/>
        </p:spPr>
      </p:pic>
      <p:sp>
        <p:nvSpPr>
          <p:cNvPr id="6146" name="Rectangle 7"/>
          <p:cNvSpPr>
            <a:spLocks noChangeArrowheads="1"/>
          </p:cNvSpPr>
          <p:nvPr/>
        </p:nvSpPr>
        <p:spPr bwMode="auto">
          <a:xfrm>
            <a:off x="685800" y="228600"/>
            <a:ext cx="8013700" cy="665163"/>
          </a:xfrm>
          <a:prstGeom prst="rect">
            <a:avLst/>
          </a:prstGeom>
          <a:noFill/>
          <a:ln w="9525">
            <a:noFill/>
            <a:miter lim="800000"/>
            <a:headEnd/>
            <a:tailEnd/>
          </a:ln>
        </p:spPr>
        <p:txBody>
          <a:bodyPr lIns="0" tIns="0" rIns="0" bIns="0" anchor="ctr"/>
          <a:lstStyle/>
          <a:p>
            <a:pPr marL="214313" indent="-214313" algn="ctr" defTabSz="457200">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3600" b="1" dirty="0">
                <a:solidFill>
                  <a:schemeClr val="bg1"/>
                </a:solidFill>
              </a:rPr>
              <a:t>Spring </a:t>
            </a:r>
            <a:r>
              <a:rPr lang="en-GB" sz="3600" b="1" dirty="0" smtClean="0">
                <a:solidFill>
                  <a:schemeClr val="bg1"/>
                </a:solidFill>
              </a:rPr>
              <a:t>2014 </a:t>
            </a:r>
            <a:r>
              <a:rPr lang="en-GB" sz="3600" b="1" dirty="0">
                <a:solidFill>
                  <a:schemeClr val="bg1"/>
                </a:solidFill>
              </a:rPr>
              <a:t>Hydrograph</a:t>
            </a:r>
          </a:p>
        </p:txBody>
      </p:sp>
      <p:sp>
        <p:nvSpPr>
          <p:cNvPr id="6" name="Text Box 15"/>
          <p:cNvSpPr txBox="1">
            <a:spLocks noChangeArrowheads="1"/>
          </p:cNvSpPr>
          <p:nvPr/>
        </p:nvSpPr>
        <p:spPr bwMode="auto">
          <a:xfrm>
            <a:off x="1826623" y="2743200"/>
            <a:ext cx="1600200" cy="461665"/>
          </a:xfrm>
          <a:prstGeom prst="rect">
            <a:avLst/>
          </a:prstGeom>
          <a:solidFill>
            <a:srgbClr val="FFFF99"/>
          </a:solidFill>
          <a:ln w="9525">
            <a:solidFill>
              <a:schemeClr val="tx1"/>
            </a:solidFill>
            <a:miter lim="800000"/>
            <a:headEnd/>
            <a:tailEnd/>
          </a:ln>
        </p:spPr>
        <p:txBody>
          <a:bodyPr wrap="square">
            <a:spAutoFit/>
          </a:bodyPr>
          <a:lstStyle/>
          <a:p>
            <a:pPr algn="ctr"/>
            <a:r>
              <a:rPr lang="en-US" sz="1200" b="1" dirty="0"/>
              <a:t>Apr – Jul Inflow</a:t>
            </a:r>
          </a:p>
          <a:p>
            <a:pPr algn="ctr"/>
            <a:r>
              <a:rPr lang="en-US" sz="1200" b="1" dirty="0" smtClean="0"/>
              <a:t>1,430 KAF (146%)</a:t>
            </a:r>
            <a:endParaRPr lang="en-US" sz="1200" b="1" dirty="0"/>
          </a:p>
        </p:txBody>
      </p:sp>
      <p:sp>
        <p:nvSpPr>
          <p:cNvPr id="7" name="Line 16"/>
          <p:cNvSpPr>
            <a:spLocks noChangeShapeType="1"/>
          </p:cNvSpPr>
          <p:nvPr/>
        </p:nvSpPr>
        <p:spPr bwMode="auto">
          <a:xfrm>
            <a:off x="3505200" y="3048000"/>
            <a:ext cx="1600200" cy="914400"/>
          </a:xfrm>
          <a:prstGeom prst="line">
            <a:avLst/>
          </a:prstGeom>
          <a:noFill/>
          <a:ln w="9525">
            <a:solidFill>
              <a:schemeClr val="tx1"/>
            </a:solidFill>
            <a:round/>
            <a:headEnd/>
            <a:tailEnd type="triangle" w="med" len="med"/>
          </a:ln>
        </p:spPr>
        <p:txBody>
          <a:bodyPr/>
          <a:lstStyle/>
          <a:p>
            <a:endParaRPr lang="en-US"/>
          </a:p>
        </p:txBody>
      </p:sp>
      <p:sp>
        <p:nvSpPr>
          <p:cNvPr id="8" name="Line 18"/>
          <p:cNvSpPr>
            <a:spLocks noChangeShapeType="1"/>
          </p:cNvSpPr>
          <p:nvPr/>
        </p:nvSpPr>
        <p:spPr bwMode="auto">
          <a:xfrm flipH="1">
            <a:off x="6172200" y="4377898"/>
            <a:ext cx="0" cy="325651"/>
          </a:xfrm>
          <a:prstGeom prst="line">
            <a:avLst/>
          </a:prstGeom>
          <a:noFill/>
          <a:ln w="9525">
            <a:solidFill>
              <a:schemeClr val="tx1"/>
            </a:solidFill>
            <a:round/>
            <a:headEnd/>
            <a:tailEnd type="triangle" w="med" len="med"/>
          </a:ln>
        </p:spPr>
        <p:txBody>
          <a:bodyPr/>
          <a:lstStyle/>
          <a:p>
            <a:endParaRPr lang="en-US"/>
          </a:p>
        </p:txBody>
      </p:sp>
      <p:sp>
        <p:nvSpPr>
          <p:cNvPr id="9" name="Text Box 17"/>
          <p:cNvSpPr txBox="1">
            <a:spLocks noChangeArrowheads="1"/>
          </p:cNvSpPr>
          <p:nvPr/>
        </p:nvSpPr>
        <p:spPr bwMode="auto">
          <a:xfrm>
            <a:off x="5791200" y="3546901"/>
            <a:ext cx="1981200" cy="830997"/>
          </a:xfrm>
          <a:prstGeom prst="rect">
            <a:avLst/>
          </a:prstGeom>
          <a:solidFill>
            <a:srgbClr val="FFFF99"/>
          </a:solidFill>
          <a:ln w="9525">
            <a:solidFill>
              <a:schemeClr val="tx1"/>
            </a:solidFill>
            <a:miter lim="800000"/>
            <a:headEnd/>
            <a:tailEnd/>
          </a:ln>
        </p:spPr>
        <p:txBody>
          <a:bodyPr wrap="square">
            <a:spAutoFit/>
          </a:bodyPr>
          <a:lstStyle/>
          <a:p>
            <a:pPr algn="ctr"/>
            <a:r>
              <a:rPr lang="en-US" sz="1200" b="1" dirty="0"/>
              <a:t>Projected </a:t>
            </a:r>
            <a:r>
              <a:rPr lang="en-US" sz="1200" b="1" dirty="0" smtClean="0"/>
              <a:t>releases steady of approximately 2,000 cfs over summer and winter</a:t>
            </a:r>
            <a:endParaRPr lang="en-US" sz="1200" b="1" u="sng" dirty="0"/>
          </a:p>
        </p:txBody>
      </p:sp>
      <p:sp>
        <p:nvSpPr>
          <p:cNvPr id="11" name="Line 18"/>
          <p:cNvSpPr>
            <a:spLocks noChangeShapeType="1"/>
          </p:cNvSpPr>
          <p:nvPr/>
        </p:nvSpPr>
        <p:spPr bwMode="auto">
          <a:xfrm>
            <a:off x="4038600" y="2286000"/>
            <a:ext cx="1219200" cy="152400"/>
          </a:xfrm>
          <a:prstGeom prst="line">
            <a:avLst/>
          </a:prstGeom>
          <a:noFill/>
          <a:ln w="9525">
            <a:solidFill>
              <a:schemeClr val="tx1"/>
            </a:solidFill>
            <a:round/>
            <a:headEnd/>
            <a:tailEnd type="triangle" w="med" len="med"/>
          </a:ln>
        </p:spPr>
        <p:txBody>
          <a:bodyPr/>
          <a:lstStyle/>
          <a:p>
            <a:endParaRPr lang="en-US"/>
          </a:p>
        </p:txBody>
      </p:sp>
      <p:sp>
        <p:nvSpPr>
          <p:cNvPr id="12" name="Text Box 17"/>
          <p:cNvSpPr txBox="1">
            <a:spLocks noChangeArrowheads="1"/>
          </p:cNvSpPr>
          <p:nvPr/>
        </p:nvSpPr>
        <p:spPr bwMode="auto">
          <a:xfrm>
            <a:off x="2809603" y="1637211"/>
            <a:ext cx="1981200" cy="646331"/>
          </a:xfrm>
          <a:prstGeom prst="rect">
            <a:avLst/>
          </a:prstGeom>
          <a:solidFill>
            <a:srgbClr val="FFFF99"/>
          </a:solidFill>
          <a:ln w="9525">
            <a:solidFill>
              <a:schemeClr val="tx1"/>
            </a:solidFill>
            <a:miter lim="800000"/>
            <a:headEnd/>
            <a:tailEnd/>
          </a:ln>
        </p:spPr>
        <p:txBody>
          <a:bodyPr wrap="square">
            <a:spAutoFit/>
          </a:bodyPr>
          <a:lstStyle/>
          <a:p>
            <a:pPr algn="ctr"/>
            <a:r>
              <a:rPr lang="en-US" sz="1200" b="1" dirty="0"/>
              <a:t>Projected </a:t>
            </a:r>
            <a:r>
              <a:rPr lang="en-US" sz="1200" b="1" dirty="0" smtClean="0"/>
              <a:t>peak between 4,600-8,600 cfs for 3-4 weeks during larval drift</a:t>
            </a:r>
            <a:endParaRPr lang="en-US" sz="1200" b="1" u="sng"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37467</TotalTime>
  <Words>205</Words>
  <Application>Microsoft Macintosh PowerPoint</Application>
  <PresentationFormat>On-screen Show (4:3)</PresentationFormat>
  <Paragraphs>59</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Green River Operations</vt:lpstr>
      <vt:lpstr>Fontenelle Operations</vt:lpstr>
      <vt:lpstr>Fontenelle</vt:lpstr>
      <vt:lpstr>Fontenelle Reservoir Elevation</vt:lpstr>
      <vt:lpstr>Fontenelle Inflow and Release</vt:lpstr>
      <vt:lpstr>Flaming Gorge Operations</vt:lpstr>
      <vt:lpstr>Flaming Gorge</vt:lpstr>
      <vt:lpstr>PowerPoint Presentation</vt:lpstr>
      <vt:lpstr>Upper Green Classifications</vt:lpstr>
      <vt:lpstr>Yampa River Classifications</vt:lpstr>
      <vt:lpstr>PowerPoint Presentation</vt:lpstr>
      <vt:lpstr>Green WY 2014</vt:lpstr>
    </vt:vector>
  </TitlesOfParts>
  <Company>usbr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usbr</dc:creator>
  <cp:lastModifiedBy>Office 2004 Test Drive User</cp:lastModifiedBy>
  <cp:revision>931</cp:revision>
  <dcterms:created xsi:type="dcterms:W3CDTF">2004-03-19T17:04:19Z</dcterms:created>
  <dcterms:modified xsi:type="dcterms:W3CDTF">2014-03-27T14:27:19Z</dcterms:modified>
</cp:coreProperties>
</file>