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C081"/>
    <a:srgbClr val="FFA245"/>
    <a:srgbClr val="CC3300"/>
    <a:srgbClr val="FFF5C9"/>
    <a:srgbClr val="FFE881"/>
    <a:srgbClr val="FFEA81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96" autoAdjust="0"/>
  </p:normalViewPr>
  <p:slideViewPr>
    <p:cSldViewPr>
      <p:cViewPr varScale="1">
        <p:scale>
          <a:sx n="80" d="100"/>
          <a:sy n="80" d="100"/>
        </p:scale>
        <p:origin x="-1116" y="-9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488" y="-330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1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t" anchorCtr="0" compatLnSpc="1">
            <a:prstTxWarp prst="textNoShape">
              <a:avLst/>
            </a:prstTxWarp>
          </a:bodyPr>
          <a:lstStyle>
            <a:lvl1pPr algn="l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0"/>
            <a:ext cx="300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t" anchorCtr="0" compatLnSpc="1">
            <a:prstTxWarp prst="textNoShape">
              <a:avLst/>
            </a:prstTxWarp>
          </a:bodyPr>
          <a:lstStyle>
            <a:lvl1pPr algn="r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19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b" anchorCtr="0" compatLnSpc="1">
            <a:prstTxWarp prst="textNoShape">
              <a:avLst/>
            </a:prstTxWarp>
          </a:bodyPr>
          <a:lstStyle>
            <a:lvl1pPr algn="l" defTabSz="920750">
              <a:defRPr>
                <a:latin typeface="ACaslon RegularSC" pitchFamily="18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759825"/>
            <a:ext cx="3001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6" tIns="46057" rIns="92106" bIns="46057" numCol="1" anchor="b" anchorCtr="0" compatLnSpc="1">
            <a:prstTxWarp prst="textNoShape">
              <a:avLst/>
            </a:prstTxWarp>
          </a:bodyPr>
          <a:lstStyle>
            <a:lvl1pPr algn="r" defTabSz="920750">
              <a:defRPr>
                <a:latin typeface="ACaslon RegularSC" pitchFamily="18" charset="0"/>
              </a:defRPr>
            </a:lvl1pPr>
          </a:lstStyle>
          <a:p>
            <a:fld id="{D2AEAF29-F48E-4744-93E7-E1A3C19F2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80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0413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0225"/>
            <a:ext cx="5106987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 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4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CaslonOpnface BT" pitchFamily="82" charset="0"/>
              </a:defRPr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14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20" rIns="91238" bIns="456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CaslonOpnface BT" pitchFamily="82" charset="0"/>
              </a:defRPr>
            </a:lvl1pPr>
          </a:lstStyle>
          <a:p>
            <a:fld id="{1E4EB34C-07EF-4E70-AB89-4E1E97B72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40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indent="114300" algn="l" rtl="0" fontAlgn="base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49300" indent="165100" algn="l" rtl="0" fontAlgn="base">
      <a:spcBef>
        <a:spcPct val="30000"/>
      </a:spcBef>
      <a:spcAft>
        <a:spcPct val="0"/>
      </a:spcAft>
      <a:buFont typeface="Wingdings" pitchFamily="2" charset="2"/>
      <a:buChar char="ü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CE32C-9BDF-40CB-A6E6-86F65826A438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33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" y="1524000"/>
            <a:ext cx="87630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tabLst>
                <a:tab pos="274320" algn="l"/>
              </a:tabLst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E88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algn="l" rtl="0" fontAlgn="base">
        <a:lnSpc>
          <a:spcPct val="85000"/>
        </a:lnSpc>
        <a:spcBef>
          <a:spcPct val="0"/>
        </a:spcBef>
        <a:spcAft>
          <a:spcPct val="40000"/>
        </a:spcAft>
        <a:defRPr sz="2800" b="1" i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339725" indent="-225425" algn="l" rtl="0" fontAlgn="base">
        <a:lnSpc>
          <a:spcPct val="85000"/>
        </a:lnSpc>
        <a:spcBef>
          <a:spcPct val="0"/>
        </a:spcBef>
        <a:spcAft>
          <a:spcPct val="40000"/>
        </a:spcAft>
        <a:buChar char="•"/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692150" indent="-238125" algn="l" rtl="0" fontAlgn="base">
        <a:lnSpc>
          <a:spcPct val="85000"/>
        </a:lnSpc>
        <a:spcBef>
          <a:spcPct val="0"/>
        </a:spcBef>
        <a:spcAft>
          <a:spcPct val="40000"/>
        </a:spcAft>
        <a:buChar char="–"/>
        <a:defRPr sz="2000"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030288" indent="-223838" algn="l" rtl="0" fontAlgn="base">
        <a:lnSpc>
          <a:spcPct val="85000"/>
        </a:lnSpc>
        <a:spcBef>
          <a:spcPct val="0"/>
        </a:spcBef>
        <a:spcAft>
          <a:spcPct val="40000"/>
        </a:spcAft>
        <a:buChar char="•"/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700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8272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844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7416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198813" indent="-222250" algn="l" rtl="0" fontAlgn="base">
        <a:lnSpc>
          <a:spcPct val="85000"/>
        </a:lnSpc>
        <a:spcBef>
          <a:spcPct val="0"/>
        </a:spcBef>
        <a:spcAft>
          <a:spcPct val="40000"/>
        </a:spcAft>
        <a:buChar char="»"/>
        <a:defRPr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2895600"/>
            <a:ext cx="8686800" cy="685800"/>
          </a:xfrm>
        </p:spPr>
        <p:txBody>
          <a:bodyPr/>
          <a:lstStyle/>
          <a:p>
            <a:pPr algn="ctr"/>
            <a:r>
              <a:rPr lang="en-US" sz="3400" i="1" dirty="0" smtClean="0">
                <a:solidFill>
                  <a:srgbClr val="FFCC66"/>
                </a:solidFill>
                <a:latin typeface="Arial" charset="0"/>
              </a:rPr>
              <a:t>Summary:  Drought, Forecasts, and Energy in the Colorado River </a:t>
            </a:r>
            <a:endParaRPr lang="en-US" sz="3400" i="1" dirty="0">
              <a:solidFill>
                <a:srgbClr val="FFCC66"/>
              </a:solidFill>
              <a:latin typeface="Arial" charset="0"/>
            </a:endParaRPr>
          </a:p>
        </p:txBody>
      </p:sp>
      <p:sp>
        <p:nvSpPr>
          <p:cNvPr id="8304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7810500" cy="12954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W. Paul Miller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Senior Hydrologist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b="0" dirty="0" smtClean="0">
              <a:solidFill>
                <a:srgbClr val="FFFFFF"/>
              </a:solidFill>
            </a:endParaRPr>
          </a:p>
          <a:p>
            <a:pPr algn="ctr"/>
            <a:r>
              <a:rPr lang="en-US" sz="1800" b="0" dirty="0" smtClean="0">
                <a:solidFill>
                  <a:srgbClr val="FFFFFF"/>
                </a:solidFill>
              </a:rPr>
              <a:t>March, </a:t>
            </a:r>
            <a:r>
              <a:rPr lang="en-US" sz="1800" b="0" dirty="0" smtClean="0">
                <a:solidFill>
                  <a:srgbClr val="FFFFFF"/>
                </a:solidFill>
              </a:rPr>
              <a:t>2014</a:t>
            </a: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830470" name="Rectangle 1030"/>
          <p:cNvSpPr>
            <a:spLocks noChangeArrowheads="1"/>
          </p:cNvSpPr>
          <p:nvPr/>
        </p:nvSpPr>
        <p:spPr bwMode="auto">
          <a:xfrm>
            <a:off x="740710" y="1524000"/>
            <a:ext cx="7546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NOAA’s National Weather Service</a:t>
            </a:r>
          </a:p>
          <a:p>
            <a:pPr algn="r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Colorado Basin River Forecast Center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471" name="Rectangle 1031"/>
          <p:cNvSpPr>
            <a:spLocks noChangeArrowheads="1"/>
          </p:cNvSpPr>
          <p:nvPr/>
        </p:nvSpPr>
        <p:spPr bwMode="auto">
          <a:xfrm>
            <a:off x="685800" y="2667000"/>
            <a:ext cx="8023225" cy="76200"/>
          </a:xfrm>
          <a:prstGeom prst="rect">
            <a:avLst/>
          </a:prstGeom>
          <a:gradFill rotWithShape="0">
            <a:gsLst>
              <a:gs pos="0">
                <a:srgbClr val="FA5858">
                  <a:gamma/>
                  <a:shade val="36471"/>
                  <a:invGamma/>
                </a:srgbClr>
              </a:gs>
              <a:gs pos="50000">
                <a:srgbClr val="FA5858"/>
              </a:gs>
              <a:gs pos="100000">
                <a:srgbClr val="FA5858">
                  <a:gamma/>
                  <a:shade val="36471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0472" name="Rectangle 1032"/>
          <p:cNvSpPr>
            <a:spLocks noChangeArrowheads="1"/>
          </p:cNvSpPr>
          <p:nvPr/>
        </p:nvSpPr>
        <p:spPr bwMode="auto">
          <a:xfrm>
            <a:off x="685800" y="3733800"/>
            <a:ext cx="8023225" cy="76200"/>
          </a:xfrm>
          <a:prstGeom prst="rect">
            <a:avLst/>
          </a:prstGeom>
          <a:gradFill rotWithShape="0">
            <a:gsLst>
              <a:gs pos="0">
                <a:srgbClr val="FA5858">
                  <a:gamma/>
                  <a:shade val="36471"/>
                  <a:invGamma/>
                </a:srgbClr>
              </a:gs>
              <a:gs pos="50000">
                <a:srgbClr val="FA5858"/>
              </a:gs>
              <a:gs pos="100000">
                <a:srgbClr val="FA5858">
                  <a:gamma/>
                  <a:shade val="36471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0480" name="Text Box 1040"/>
          <p:cNvSpPr txBox="1">
            <a:spLocks noChangeArrowheads="1"/>
          </p:cNvSpPr>
          <p:nvPr/>
        </p:nvSpPr>
        <p:spPr bwMode="auto">
          <a:xfrm>
            <a:off x="152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NOAA’s National Weather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r>
              <a:rPr lang="en-US" dirty="0" smtClean="0"/>
              <a:t>NOAA convened a workshop in response to drought conditions within the Colorado River Basin at the CBRFC on February 27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CBRFC partnered with NIDIS to develop the agenda and coordinate efforts with leading stakeholders in the region.</a:t>
            </a:r>
          </a:p>
          <a:p>
            <a:endParaRPr lang="en-US" dirty="0" smtClean="0"/>
          </a:p>
          <a:p>
            <a:r>
              <a:rPr lang="en-US" dirty="0" smtClean="0"/>
              <a:t>Draft recommendations from the meeting are currently being finalized, but focus primarily on CBRFC and Reclamation collaboration to identify sources of uncertainty.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 smtClean="0"/>
              <a:t>Attended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Major municipal water users in attendance: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MWD of Southern California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SNWA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Denver Water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Salt Lake City Public Utilities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Colorado River District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Bureau of Reclamation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Colorado River Commission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CBRFC and NIDIS representatives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Universities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University of Arizona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Colorado Mesa 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Discussed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use of forecasts in reservoir operations.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Current state of the region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NIDIS investments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Drought mitigation efforts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State of the Climate Science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Advances in Long Term Decision Support to Address Drought Impacts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NOAA and USBR should collaborate to identify sources of uncertainty and error in forecasting and modeling efforts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Increase frequency of water year updates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Incorporate climate change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Increase forecast lead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Provide earlier projections of seasonal streamflow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Improve communication and educational efforts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Other efforts to improve forecast skill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648200"/>
          </a:xfrm>
        </p:spPr>
        <p:txBody>
          <a:bodyPr/>
          <a:lstStyle/>
          <a:p>
            <a:r>
              <a:rPr lang="en-US" dirty="0" smtClean="0"/>
              <a:t>NOAA and Reclamation will meet to scope out the path forward on collaborative efforts and report on them at future Basin States Technical Committee Meetings. Kevin/Paul will be reaching out to Reclamation to form this group</a:t>
            </a:r>
          </a:p>
          <a:p>
            <a:endParaRPr lang="en-US" dirty="0" smtClean="0"/>
          </a:p>
          <a:p>
            <a:r>
              <a:rPr lang="en-US" dirty="0" smtClean="0"/>
              <a:t>Current CBRFC practices will be examined to see how we can best meet the recommendations of this group.  Some efforts are already underway.</a:t>
            </a:r>
          </a:p>
          <a:p>
            <a:endParaRPr lang="en-US" dirty="0" smtClean="0"/>
          </a:p>
          <a:p>
            <a:r>
              <a:rPr lang="en-US" dirty="0" smtClean="0"/>
              <a:t>Draft report available soon!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aa">
  <a:themeElements>
    <a:clrScheme name="">
      <a:dk1>
        <a:srgbClr val="000000"/>
      </a:dk1>
      <a:lt1>
        <a:srgbClr val="0099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a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a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808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0C0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Designs\noaa.pot</Template>
  <TotalTime>44393</TotalTime>
  <Words>293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noaa</vt:lpstr>
      <vt:lpstr>Summary:  Drought, Forecasts, and Energy in the Colorado River </vt:lpstr>
      <vt:lpstr>Summary</vt:lpstr>
      <vt:lpstr>Who Attended</vt:lpstr>
      <vt:lpstr>Major Topics Discussed</vt:lpstr>
      <vt:lpstr>Recommendations</vt:lpstr>
      <vt:lpstr>Next steps</vt:lpstr>
    </vt:vector>
  </TitlesOfParts>
  <Company>National Weather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Weather Service 3rd Quarter Review 2001</dc:title>
  <dc:creator>David Pascual</dc:creator>
  <cp:lastModifiedBy>W. Paul Miller</cp:lastModifiedBy>
  <cp:revision>1394</cp:revision>
  <dcterms:created xsi:type="dcterms:W3CDTF">2001-08-02T19:44:25Z</dcterms:created>
  <dcterms:modified xsi:type="dcterms:W3CDTF">2014-03-25T17:08:52Z</dcterms:modified>
</cp:coreProperties>
</file>