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306" r:id="rId6"/>
    <p:sldId id="319" r:id="rId7"/>
    <p:sldId id="262" r:id="rId8"/>
    <p:sldId id="263" r:id="rId9"/>
    <p:sldId id="265" r:id="rId10"/>
    <p:sldId id="292" r:id="rId11"/>
    <p:sldId id="293" r:id="rId12"/>
    <p:sldId id="266" r:id="rId13"/>
    <p:sldId id="267" r:id="rId14"/>
    <p:sldId id="268" r:id="rId15"/>
    <p:sldId id="269" r:id="rId16"/>
    <p:sldId id="307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8" r:id="rId28"/>
    <p:sldId id="309" r:id="rId29"/>
    <p:sldId id="310" r:id="rId30"/>
    <p:sldId id="311" r:id="rId31"/>
    <p:sldId id="312" r:id="rId32"/>
    <p:sldId id="313" r:id="rId33"/>
    <p:sldId id="286" r:id="rId34"/>
    <p:sldId id="287" r:id="rId35"/>
    <p:sldId id="314" r:id="rId36"/>
    <p:sldId id="315" r:id="rId37"/>
    <p:sldId id="31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2BE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JOLLA\bja\Alcorn\presentations\crfs\powell_co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Lake Powell Basin Conditions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0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Percent of 1981-2010 Average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257548845471098E-2"/>
          <c:y val="0.14029850746268671"/>
          <c:w val="0.86145648312611012"/>
          <c:h val="0.61194029850746445"/>
        </c:manualLayout>
      </c:layout>
      <c:barChart>
        <c:barDir val="col"/>
        <c:grouping val="clustered"/>
        <c:ser>
          <c:idx val="0"/>
          <c:order val="0"/>
          <c:tx>
            <c:strRef>
              <c:f>'2014'!$B$2</c:f>
              <c:strCache>
                <c:ptCount val="1"/>
                <c:pt idx="0">
                  <c:v>As of Jan 1, 2014</c:v>
                </c:pt>
              </c:strCache>
            </c:strRef>
          </c:tx>
          <c:spPr>
            <a:gradFill rotWithShape="0">
              <a:gsLst>
                <a:gs pos="0">
                  <a:srgbClr val="00CCFF">
                    <a:gamma/>
                    <a:shade val="46275"/>
                    <a:invGamma/>
                  </a:srgbClr>
                </a:gs>
                <a:gs pos="100000">
                  <a:srgbClr val="00CCFF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'2014'!$B$3:$B$7</c:f>
              <c:numCache>
                <c:formatCode>0</c:formatCode>
                <c:ptCount val="5"/>
                <c:pt idx="0">
                  <c:v>86</c:v>
                </c:pt>
                <c:pt idx="1">
                  <c:v>99</c:v>
                </c:pt>
                <c:pt idx="2">
                  <c:v>100</c:v>
                </c:pt>
                <c:pt idx="3">
                  <c:v>81</c:v>
                </c:pt>
                <c:pt idx="4">
                  <c:v>95</c:v>
                </c:pt>
              </c:numCache>
            </c:numRef>
          </c:val>
        </c:ser>
        <c:ser>
          <c:idx val="1"/>
          <c:order val="1"/>
          <c:tx>
            <c:strRef>
              <c:f>'2014'!$C$2</c:f>
              <c:strCache>
                <c:ptCount val="1"/>
                <c:pt idx="0">
                  <c:v>As of Feb 1, 2014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100000">
                  <a:srgbClr val="FF00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'2014'!$C$3:$C$7</c:f>
              <c:numCache>
                <c:formatCode>0</c:formatCode>
                <c:ptCount val="5"/>
                <c:pt idx="0">
                  <c:v>85</c:v>
                </c:pt>
                <c:pt idx="1">
                  <c:v>96</c:v>
                </c:pt>
                <c:pt idx="2">
                  <c:v>100</c:v>
                </c:pt>
                <c:pt idx="3">
                  <c:v>75</c:v>
                </c:pt>
                <c:pt idx="4">
                  <c:v>101</c:v>
                </c:pt>
              </c:numCache>
            </c:numRef>
          </c:val>
        </c:ser>
        <c:ser>
          <c:idx val="2"/>
          <c:order val="2"/>
          <c:tx>
            <c:strRef>
              <c:f>'2014'!$D$2</c:f>
              <c:strCache>
                <c:ptCount val="1"/>
                <c:pt idx="0">
                  <c:v>As of Mar 1, 2014</c:v>
                </c:pt>
              </c:strCache>
            </c:strRef>
          </c:tx>
          <c:spPr>
            <a:gradFill rotWithShape="0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100000">
                  <a:srgbClr val="00FF0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cat>
            <c:strRef>
              <c:f>'2014'!$A$3:$A$7</c:f>
              <c:strCache>
                <c:ptCount val="5"/>
                <c:pt idx="0">
                  <c:v>Monthly Precipitation</c:v>
                </c:pt>
                <c:pt idx="1">
                  <c:v>Water Year Precipitation</c:v>
                </c:pt>
                <c:pt idx="2">
                  <c:v>Snow Water Equivalent</c:v>
                </c:pt>
                <c:pt idx="3">
                  <c:v>Monthly Inflow</c:v>
                </c:pt>
                <c:pt idx="4">
                  <c:v>Forecast</c:v>
                </c:pt>
              </c:strCache>
            </c:strRef>
          </c:cat>
          <c:val>
            <c:numRef>
              <c:f>'2014'!$D$3:$D$7</c:f>
              <c:numCache>
                <c:formatCode>0</c:formatCode>
                <c:ptCount val="5"/>
                <c:pt idx="0">
                  <c:v>115</c:v>
                </c:pt>
                <c:pt idx="1">
                  <c:v>100</c:v>
                </c:pt>
                <c:pt idx="2">
                  <c:v>111</c:v>
                </c:pt>
                <c:pt idx="3">
                  <c:v>84</c:v>
                </c:pt>
                <c:pt idx="4">
                  <c:v>116</c:v>
                </c:pt>
              </c:numCache>
            </c:numRef>
          </c:val>
        </c:ser>
        <c:axId val="101749120"/>
        <c:axId val="101750656"/>
      </c:barChart>
      <c:catAx>
        <c:axId val="1017491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750656"/>
        <c:crosses val="autoZero"/>
        <c:auto val="1"/>
        <c:lblAlgn val="ctr"/>
        <c:lblOffset val="100"/>
        <c:tickLblSkip val="1"/>
        <c:tickMarkSkip val="1"/>
      </c:catAx>
      <c:valAx>
        <c:axId val="101750656"/>
        <c:scaling>
          <c:orientation val="minMax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1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01749120"/>
        <c:crosses val="autoZero"/>
        <c:crossBetween val="between"/>
        <c:majorUnit val="50"/>
        <c:minorUnit val="1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536494010305"/>
          <c:y val="0.15820881401452724"/>
          <c:w val="0.23268210102911122"/>
          <c:h val="0.2298507599340778"/>
        </c:manualLayout>
      </c:layout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67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8B9F4-AA44-4A17-B71C-7D8FCA446964}" type="datetimeFigureOut">
              <a:rPr lang="en-US" smtClean="0"/>
              <a:pPr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D0A99-B9F0-4226-B91E-C1F4B5A39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CBRFC/NRCS</a:t>
            </a:r>
            <a:br>
              <a:rPr lang="en-US" dirty="0" smtClean="0"/>
            </a:br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CRFS </a:t>
            </a:r>
          </a:p>
          <a:p>
            <a:r>
              <a:rPr lang="en-US" dirty="0" smtClean="0"/>
              <a:t>March 27, 2014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brfc.noaa.gov/rmap/grid/png/qpf/2014032612.dy.png"/>
          <p:cNvPicPr>
            <a:picLocks noChangeAspect="1" noChangeArrowheads="1"/>
          </p:cNvPicPr>
          <p:nvPr/>
        </p:nvPicPr>
        <p:blipFill>
          <a:blip r:embed="rId2" cstate="print"/>
          <a:srcRect r="6667"/>
          <a:stretch>
            <a:fillRect/>
          </a:stretch>
        </p:blipFill>
        <p:spPr bwMode="auto">
          <a:xfrm>
            <a:off x="0" y="1143000"/>
            <a:ext cx="5334000" cy="5715000"/>
          </a:xfrm>
          <a:prstGeom prst="rect">
            <a:avLst/>
          </a:prstGeom>
          <a:noFill/>
        </p:spPr>
      </p:pic>
      <p:pic>
        <p:nvPicPr>
          <p:cNvPr id="4" name="Picture 2" descr="http://www.cbrfc.noaa.gov/rmap/grid/png/qpf/2014032612.dy.png"/>
          <p:cNvPicPr>
            <a:picLocks noChangeAspect="1" noChangeArrowheads="1"/>
          </p:cNvPicPr>
          <p:nvPr/>
        </p:nvPicPr>
        <p:blipFill>
          <a:blip r:embed="rId2" cstate="print"/>
          <a:srcRect l="92500" t="66667" b="4000"/>
          <a:stretch>
            <a:fillRect/>
          </a:stretch>
        </p:blipFill>
        <p:spPr bwMode="auto">
          <a:xfrm>
            <a:off x="5334000" y="1701850"/>
            <a:ext cx="1143000" cy="4470350"/>
          </a:xfrm>
          <a:prstGeom prst="rect">
            <a:avLst/>
          </a:prstGeom>
          <a:noFill/>
        </p:spPr>
      </p:pic>
      <p:pic>
        <p:nvPicPr>
          <p:cNvPr id="5" name="Picture 2" descr="http://www.cbrfc.noaa.gov/rmap/grid/png/qpf/2014032612.dy.png"/>
          <p:cNvPicPr>
            <a:picLocks noChangeAspect="1" noChangeArrowheads="1"/>
          </p:cNvPicPr>
          <p:nvPr/>
        </p:nvPicPr>
        <p:blipFill>
          <a:blip r:embed="rId2" cstate="print"/>
          <a:srcRect l="26000" t="2000" r="28000" b="94667"/>
          <a:stretch>
            <a:fillRect/>
          </a:stretch>
        </p:blipFill>
        <p:spPr bwMode="auto">
          <a:xfrm>
            <a:off x="0" y="1066800"/>
            <a:ext cx="5257838" cy="38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SHORT RANGE FORECASTS</a:t>
            </a:r>
            <a:endParaRPr lang="en-US" sz="4000" dirty="0"/>
          </a:p>
        </p:txBody>
      </p:sp>
      <p:pic>
        <p:nvPicPr>
          <p:cNvPr id="6" name="Picture 2" descr="http://www.cbrfc.noaa.gov/rmap/grid/png/qpf/2014032712.dy.png"/>
          <p:cNvPicPr>
            <a:picLocks noChangeAspect="1" noChangeArrowheads="1"/>
          </p:cNvPicPr>
          <p:nvPr/>
        </p:nvPicPr>
        <p:blipFill>
          <a:blip r:embed="rId3" cstate="print"/>
          <a:srcRect l="61333" t="49333" r="6667" b="4000"/>
          <a:stretch>
            <a:fillRect/>
          </a:stretch>
        </p:blipFill>
        <p:spPr bwMode="auto">
          <a:xfrm>
            <a:off x="6781800" y="3962400"/>
            <a:ext cx="1828800" cy="2667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89783" y="3429000"/>
            <a:ext cx="1677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 Day Total QPF</a:t>
            </a:r>
          </a:p>
          <a:p>
            <a:r>
              <a:rPr lang="en-US" b="1" dirty="0" smtClean="0"/>
              <a:t>Issued 3/27/14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pc.ncep.noaa.gov/products/predictions/814day/814temp.new.gif"/>
          <p:cNvPicPr>
            <a:picLocks noChangeAspect="1" noChangeArrowheads="1"/>
          </p:cNvPicPr>
          <p:nvPr/>
        </p:nvPicPr>
        <p:blipFill>
          <a:blip r:embed="rId2" cstate="print"/>
          <a:srcRect t="42693" r="51867" b="12804"/>
          <a:stretch>
            <a:fillRect/>
          </a:stretch>
        </p:blipFill>
        <p:spPr bwMode="auto">
          <a:xfrm>
            <a:off x="4876800" y="3657600"/>
            <a:ext cx="3273425" cy="3200400"/>
          </a:xfrm>
          <a:prstGeom prst="rect">
            <a:avLst/>
          </a:prstGeom>
          <a:noFill/>
        </p:spPr>
      </p:pic>
      <p:pic>
        <p:nvPicPr>
          <p:cNvPr id="1028" name="Picture 4" descr="http://www.cpc.ncep.noaa.gov/products/predictions/610day/610temp.new.gif"/>
          <p:cNvPicPr>
            <a:picLocks noChangeAspect="1" noChangeArrowheads="1"/>
          </p:cNvPicPr>
          <p:nvPr/>
        </p:nvPicPr>
        <p:blipFill>
          <a:blip r:embed="rId3" cstate="print"/>
          <a:srcRect t="41633" r="51867" b="12804"/>
          <a:stretch>
            <a:fillRect/>
          </a:stretch>
        </p:blipFill>
        <p:spPr bwMode="auto">
          <a:xfrm>
            <a:off x="460375" y="3505200"/>
            <a:ext cx="3273425" cy="327660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MEDIUM RANGE FORECASTS</a:t>
            </a:r>
            <a:endParaRPr lang="en-US" sz="4000" dirty="0"/>
          </a:p>
        </p:txBody>
      </p:sp>
      <p:pic>
        <p:nvPicPr>
          <p:cNvPr id="1026" name="Picture 2" descr="http://www.cpc.ncep.noaa.gov/products/predictions/610day/610prcp.new.gif"/>
          <p:cNvPicPr>
            <a:picLocks noChangeAspect="1" noChangeArrowheads="1"/>
          </p:cNvPicPr>
          <p:nvPr/>
        </p:nvPicPr>
        <p:blipFill>
          <a:blip r:embed="rId4" cstate="print"/>
          <a:srcRect t="43753" r="53054" b="12804"/>
          <a:stretch>
            <a:fillRect/>
          </a:stretch>
        </p:blipFill>
        <p:spPr bwMode="auto">
          <a:xfrm>
            <a:off x="460375" y="1143000"/>
            <a:ext cx="3273425" cy="3124200"/>
          </a:xfrm>
          <a:prstGeom prst="rect">
            <a:avLst/>
          </a:prstGeom>
          <a:noFill/>
        </p:spPr>
      </p:pic>
      <p:pic>
        <p:nvPicPr>
          <p:cNvPr id="1030" name="Picture 6" descr="http://www.cpc.ncep.noaa.gov/products/predictions/814day/814prcp.new.gif"/>
          <p:cNvPicPr>
            <a:picLocks noChangeAspect="1" noChangeArrowheads="1"/>
          </p:cNvPicPr>
          <p:nvPr/>
        </p:nvPicPr>
        <p:blipFill>
          <a:blip r:embed="rId5" cstate="print"/>
          <a:srcRect t="42693" r="51935" b="12804"/>
          <a:stretch>
            <a:fillRect/>
          </a:stretch>
        </p:blipFill>
        <p:spPr bwMode="auto">
          <a:xfrm>
            <a:off x="4876800" y="1066800"/>
            <a:ext cx="3273425" cy="3200400"/>
          </a:xfrm>
          <a:prstGeom prst="rect">
            <a:avLst/>
          </a:prstGeom>
          <a:noFill/>
        </p:spPr>
      </p:pic>
      <p:sp>
        <p:nvSpPr>
          <p:cNvPr id="1032" name="AutoShape 8" descr="http://www.cpc.ncep.noaa.gov/products/predictions/814day/814temp.new.gif"/>
          <p:cNvSpPr>
            <a:spLocks noChangeAspect="1" noChangeArrowheads="1"/>
          </p:cNvSpPr>
          <p:nvPr/>
        </p:nvSpPr>
        <p:spPr bwMode="auto">
          <a:xfrm>
            <a:off x="155575" y="-3451225"/>
            <a:ext cx="6800850" cy="719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http://www.cpc.ncep.noaa.gov/products/predictions/814day/814temp.new.gif"/>
          <p:cNvSpPr>
            <a:spLocks noChangeAspect="1" noChangeArrowheads="1"/>
          </p:cNvSpPr>
          <p:nvPr/>
        </p:nvSpPr>
        <p:spPr bwMode="auto">
          <a:xfrm>
            <a:off x="63500" y="-136525"/>
            <a:ext cx="6800850" cy="7191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OUTLOOKS - PRECIPITATION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APRIL-MAY-JUNE 2014</a:t>
            </a:r>
            <a:endParaRPr lang="en-US" dirty="0"/>
          </a:p>
        </p:txBody>
      </p:sp>
      <p:pic>
        <p:nvPicPr>
          <p:cNvPr id="8" name="Picture 2" descr="http://www.cpc.ncep.noaa.gov/products/predictions/30day/off14_prc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3714"/>
            <a:ext cx="4040188" cy="3753610"/>
          </a:xfrm>
          <a:prstGeom prst="rect">
            <a:avLst/>
          </a:prstGeom>
          <a:noFill/>
        </p:spPr>
      </p:pic>
      <p:pic>
        <p:nvPicPr>
          <p:cNvPr id="10" name="Picture 4" descr="http://www.cpc.ncep.noaa.gov/products/predictions/long_range/lead01/off01_prcp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72977"/>
            <a:ext cx="4041775" cy="375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CLIMATE OUTLOOKS - TEMPERATURE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APRIL-MAY-JUNE 2014</a:t>
            </a:r>
            <a:endParaRPr lang="en-US" dirty="0"/>
          </a:p>
        </p:txBody>
      </p:sp>
      <p:pic>
        <p:nvPicPr>
          <p:cNvPr id="8" name="Picture 2" descr="http://www.cpc.ncep.noaa.gov/products/predictions/30day/off14_temp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73714"/>
            <a:ext cx="4040188" cy="3753610"/>
          </a:xfrm>
          <a:prstGeom prst="rect">
            <a:avLst/>
          </a:prstGeom>
          <a:noFill/>
        </p:spPr>
      </p:pic>
      <p:pic>
        <p:nvPicPr>
          <p:cNvPr id="10" name="Picture 4" descr="http://www.cpc.ncep.noaa.gov/products/predictions/long_range/lead01/off01_temp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272977"/>
            <a:ext cx="4041775" cy="3755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WY 2014 </a:t>
            </a:r>
            <a:br>
              <a:rPr lang="en-US" dirty="0" smtClean="0"/>
            </a:br>
            <a:r>
              <a:rPr lang="en-US" dirty="0" smtClean="0"/>
              <a:t>WATER SUPPLY FORECASTS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8194" t="25946" r="33744" b="15676"/>
          <a:stretch>
            <a:fillRect/>
          </a:stretch>
        </p:blipFill>
        <p:spPr bwMode="auto">
          <a:xfrm>
            <a:off x="4267200" y="1066800"/>
            <a:ext cx="464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77533" t="38919" r="13304" b="49189"/>
          <a:stretch>
            <a:fillRect/>
          </a:stretch>
        </p:blipFill>
        <p:spPr bwMode="auto">
          <a:xfrm>
            <a:off x="4267200" y="1066800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4800600" y="457200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F02BE"/>
                </a:solidFill>
              </a:rPr>
              <a:t>MARCH 1, 2014 CBRFC</a:t>
            </a:r>
          </a:p>
          <a:p>
            <a:r>
              <a:rPr lang="en-US" dirty="0" smtClean="0">
                <a:solidFill>
                  <a:srgbClr val="0F02BE"/>
                </a:solidFill>
              </a:rPr>
              <a:t>OFFICIAL WATER SUPPLY FORECASTS </a:t>
            </a:r>
            <a:endParaRPr lang="en-US" dirty="0">
              <a:solidFill>
                <a:srgbClr val="0F02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ESP MARCH 2 VS. MARCH 24</a:t>
            </a:r>
            <a:br>
              <a:rPr lang="en-US" dirty="0" smtClean="0"/>
            </a:br>
            <a:r>
              <a:rPr lang="en-US" dirty="0" smtClean="0"/>
              <a:t>%CHANGE IN VOLUME</a:t>
            </a:r>
            <a:endParaRPr lang="en-US" dirty="0"/>
          </a:p>
        </p:txBody>
      </p:sp>
      <p:pic>
        <p:nvPicPr>
          <p:cNvPr id="6" name="Content Placeholder 5" descr="wsupMap_50PerDiff_o2014-03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7037" r="31481" b="39368"/>
          <a:stretch>
            <a:fillRect/>
          </a:stretch>
        </p:blipFill>
        <p:spPr>
          <a:xfrm>
            <a:off x="1676400" y="1423157"/>
            <a:ext cx="5597299" cy="4977643"/>
          </a:xfrm>
        </p:spPr>
      </p:pic>
      <p:pic>
        <p:nvPicPr>
          <p:cNvPr id="7" name="Content Placeholder 5" descr="wsupMap_50PerDiff_o2014-03-01.png"/>
          <p:cNvPicPr>
            <a:picLocks noChangeAspect="1"/>
          </p:cNvPicPr>
          <p:nvPr/>
        </p:nvPicPr>
        <p:blipFill>
          <a:blip r:embed="rId2" cstate="print"/>
          <a:srcRect t="48600" r="89815"/>
          <a:stretch>
            <a:fillRect/>
          </a:stretch>
        </p:blipFill>
        <p:spPr>
          <a:xfrm>
            <a:off x="291649" y="2286000"/>
            <a:ext cx="1384751" cy="32268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29200" y="1752600"/>
            <a:ext cx="13376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/>
              <a:t>Fontenelle</a:t>
            </a:r>
            <a:r>
              <a:rPr lang="en-US" sz="1400" b="1" dirty="0" smtClean="0"/>
              <a:t>: -2%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2209800"/>
            <a:ext cx="162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Flaming Gorge: -5%</a:t>
            </a:r>
            <a:endParaRPr lang="en-US" sz="1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953000" y="2057400"/>
            <a:ext cx="3048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800600" y="2438400"/>
            <a:ext cx="6096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00800" y="2590800"/>
            <a:ext cx="198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Yampa – </a:t>
            </a:r>
            <a:r>
              <a:rPr lang="en-US" sz="1400" b="1" dirty="0" err="1" smtClean="0"/>
              <a:t>Deerlodge</a:t>
            </a:r>
            <a:r>
              <a:rPr lang="en-US" sz="1400" b="1" dirty="0" smtClean="0"/>
              <a:t>: -9%</a:t>
            </a:r>
            <a:endParaRPr lang="en-US" sz="1400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67400" y="2819400"/>
            <a:ext cx="762000" cy="53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95197" y="3581400"/>
            <a:ext cx="1948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Colorado – Cameo: -5%</a:t>
            </a:r>
            <a:endParaRPr lang="en-US" sz="14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715002" y="3810000"/>
            <a:ext cx="1676398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1186" y="4340423"/>
            <a:ext cx="1330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Blue Mesa: -9%</a:t>
            </a:r>
            <a:endParaRPr lang="en-US" sz="1400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6324600" y="4572000"/>
            <a:ext cx="8382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629400" y="3048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Green – Green River, UT: -7%</a:t>
            </a:r>
            <a:endParaRPr lang="en-US" sz="1400" b="1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4648200" y="3276600"/>
            <a:ext cx="22860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553200" y="4950023"/>
            <a:ext cx="194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Colorado – Cisco: -6%</a:t>
            </a:r>
            <a:endParaRPr lang="en-US" sz="14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953000" y="4343400"/>
            <a:ext cx="1752600" cy="685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324600" y="6169223"/>
            <a:ext cx="1518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Lake Powell: -10%</a:t>
            </a:r>
            <a:endParaRPr lang="en-US" sz="1400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191000" y="5334000"/>
            <a:ext cx="22098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61795" y="5791200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San Juan – Bluff: -17%</a:t>
            </a:r>
            <a:endParaRPr lang="en-US" sz="1400" b="1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4953000" y="5562600"/>
            <a:ext cx="1828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37997" y="5334000"/>
            <a:ext cx="1948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Navajo: -20%</a:t>
            </a:r>
            <a:endParaRPr lang="en-US" sz="1400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6096000" y="5562600"/>
            <a:ext cx="7620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898031" y="1524000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Day QPF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6629400" y="5257800"/>
            <a:ext cx="1905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ESP MARCH 24</a:t>
            </a:r>
            <a:br>
              <a:rPr lang="en-US" dirty="0" smtClean="0"/>
            </a:br>
            <a:r>
              <a:rPr lang="en-US" dirty="0" smtClean="0"/>
              <a:t>%AVERAGE</a:t>
            </a:r>
            <a:endParaRPr lang="en-US" dirty="0"/>
          </a:p>
        </p:txBody>
      </p:sp>
      <p:pic>
        <p:nvPicPr>
          <p:cNvPr id="4" name="Content Placeholder 3" descr="wsupMap_50PerDiff_o2014-04-0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2668" r="25085" b="41073"/>
          <a:stretch>
            <a:fillRect/>
          </a:stretch>
        </p:blipFill>
        <p:spPr>
          <a:xfrm>
            <a:off x="1848414" y="1447800"/>
            <a:ext cx="5390586" cy="4837670"/>
          </a:xfrm>
        </p:spPr>
      </p:pic>
      <p:sp>
        <p:nvSpPr>
          <p:cNvPr id="5" name="TextBox 4"/>
          <p:cNvSpPr txBox="1"/>
          <p:nvPr/>
        </p:nvSpPr>
        <p:spPr>
          <a:xfrm>
            <a:off x="2895600" y="1524000"/>
            <a:ext cx="114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Day QPF</a:t>
            </a:r>
            <a:endParaRPr lang="en-US" dirty="0"/>
          </a:p>
        </p:txBody>
      </p:sp>
      <p:pic>
        <p:nvPicPr>
          <p:cNvPr id="6" name="Content Placeholder 3" descr="wsupMap_50PerDiff_o2014-04-01.png"/>
          <p:cNvPicPr>
            <a:picLocks noChangeAspect="1"/>
          </p:cNvPicPr>
          <p:nvPr/>
        </p:nvPicPr>
        <p:blipFill>
          <a:blip r:embed="rId2" cstate="print"/>
          <a:srcRect t="47709" r="85282"/>
          <a:stretch>
            <a:fillRect/>
          </a:stretch>
        </p:blipFill>
        <p:spPr>
          <a:xfrm>
            <a:off x="381000" y="2362200"/>
            <a:ext cx="1436096" cy="3282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5708650" y="76200"/>
            <a:ext cx="3359150" cy="3810000"/>
            <a:chOff x="5105400" y="228600"/>
            <a:chExt cx="3816350" cy="42672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875463" y="231775"/>
              <a:ext cx="642937" cy="1092200"/>
            </a:xfrm>
            <a:custGeom>
              <a:avLst/>
              <a:gdLst/>
              <a:ahLst/>
              <a:cxnLst>
                <a:cxn ang="0">
                  <a:pos x="305" y="629"/>
                </a:cxn>
                <a:cxn ang="0">
                  <a:pos x="377" y="544"/>
                </a:cxn>
                <a:cxn ang="0">
                  <a:pos x="384" y="309"/>
                </a:cxn>
                <a:cxn ang="0">
                  <a:pos x="405" y="231"/>
                </a:cxn>
                <a:cxn ang="0">
                  <a:pos x="391" y="188"/>
                </a:cxn>
                <a:cxn ang="0">
                  <a:pos x="384" y="167"/>
                </a:cxn>
                <a:cxn ang="0">
                  <a:pos x="334" y="67"/>
                </a:cxn>
                <a:cxn ang="0">
                  <a:pos x="199" y="10"/>
                </a:cxn>
                <a:cxn ang="0">
                  <a:pos x="121" y="18"/>
                </a:cxn>
                <a:cxn ang="0">
                  <a:pos x="78" y="32"/>
                </a:cxn>
                <a:cxn ang="0">
                  <a:pos x="71" y="146"/>
                </a:cxn>
                <a:cxn ang="0">
                  <a:pos x="28" y="160"/>
                </a:cxn>
                <a:cxn ang="0">
                  <a:pos x="0" y="238"/>
                </a:cxn>
                <a:cxn ang="0">
                  <a:pos x="28" y="366"/>
                </a:cxn>
                <a:cxn ang="0">
                  <a:pos x="42" y="409"/>
                </a:cxn>
                <a:cxn ang="0">
                  <a:pos x="21" y="522"/>
                </a:cxn>
                <a:cxn ang="0">
                  <a:pos x="71" y="665"/>
                </a:cxn>
                <a:cxn ang="0">
                  <a:pos x="85" y="686"/>
                </a:cxn>
                <a:cxn ang="0">
                  <a:pos x="128" y="672"/>
                </a:cxn>
                <a:cxn ang="0">
                  <a:pos x="305" y="629"/>
                </a:cxn>
              </a:cxnLst>
              <a:rect l="0" t="0" r="r" b="b"/>
              <a:pathLst>
                <a:path w="405" h="688">
                  <a:moveTo>
                    <a:pt x="305" y="629"/>
                  </a:moveTo>
                  <a:cubicBezTo>
                    <a:pt x="336" y="600"/>
                    <a:pt x="361" y="585"/>
                    <a:pt x="377" y="544"/>
                  </a:cubicBezTo>
                  <a:cubicBezTo>
                    <a:pt x="379" y="466"/>
                    <a:pt x="380" y="387"/>
                    <a:pt x="384" y="309"/>
                  </a:cubicBezTo>
                  <a:cubicBezTo>
                    <a:pt x="385" y="282"/>
                    <a:pt x="405" y="231"/>
                    <a:pt x="405" y="231"/>
                  </a:cubicBezTo>
                  <a:cubicBezTo>
                    <a:pt x="400" y="217"/>
                    <a:pt x="396" y="202"/>
                    <a:pt x="391" y="188"/>
                  </a:cubicBezTo>
                  <a:cubicBezTo>
                    <a:pt x="389" y="181"/>
                    <a:pt x="384" y="167"/>
                    <a:pt x="384" y="167"/>
                  </a:cubicBezTo>
                  <a:cubicBezTo>
                    <a:pt x="376" y="113"/>
                    <a:pt x="369" y="105"/>
                    <a:pt x="334" y="67"/>
                  </a:cubicBezTo>
                  <a:cubicBezTo>
                    <a:pt x="313" y="5"/>
                    <a:pt x="252" y="15"/>
                    <a:pt x="199" y="10"/>
                  </a:cubicBezTo>
                  <a:cubicBezTo>
                    <a:pt x="169" y="0"/>
                    <a:pt x="150" y="8"/>
                    <a:pt x="121" y="18"/>
                  </a:cubicBezTo>
                  <a:cubicBezTo>
                    <a:pt x="107" y="23"/>
                    <a:pt x="78" y="32"/>
                    <a:pt x="78" y="32"/>
                  </a:cubicBezTo>
                  <a:cubicBezTo>
                    <a:pt x="86" y="118"/>
                    <a:pt x="92" y="80"/>
                    <a:pt x="71" y="146"/>
                  </a:cubicBezTo>
                  <a:cubicBezTo>
                    <a:pt x="66" y="160"/>
                    <a:pt x="28" y="160"/>
                    <a:pt x="28" y="160"/>
                  </a:cubicBezTo>
                  <a:cubicBezTo>
                    <a:pt x="10" y="187"/>
                    <a:pt x="6" y="205"/>
                    <a:pt x="0" y="238"/>
                  </a:cubicBezTo>
                  <a:cubicBezTo>
                    <a:pt x="16" y="336"/>
                    <a:pt x="5" y="297"/>
                    <a:pt x="28" y="366"/>
                  </a:cubicBezTo>
                  <a:cubicBezTo>
                    <a:pt x="33" y="380"/>
                    <a:pt x="42" y="409"/>
                    <a:pt x="42" y="409"/>
                  </a:cubicBezTo>
                  <a:cubicBezTo>
                    <a:pt x="36" y="448"/>
                    <a:pt x="27" y="483"/>
                    <a:pt x="21" y="522"/>
                  </a:cubicBezTo>
                  <a:cubicBezTo>
                    <a:pt x="25" y="572"/>
                    <a:pt x="12" y="646"/>
                    <a:pt x="71" y="665"/>
                  </a:cubicBezTo>
                  <a:cubicBezTo>
                    <a:pt x="76" y="672"/>
                    <a:pt x="77" y="685"/>
                    <a:pt x="85" y="686"/>
                  </a:cubicBezTo>
                  <a:cubicBezTo>
                    <a:pt x="100" y="688"/>
                    <a:pt x="128" y="672"/>
                    <a:pt x="128" y="672"/>
                  </a:cubicBezTo>
                  <a:cubicBezTo>
                    <a:pt x="183" y="635"/>
                    <a:pt x="234" y="611"/>
                    <a:pt x="305" y="629"/>
                  </a:cubicBezTo>
                  <a:close/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170" name="Picture 2" descr="http://www.cbrfc.noaa.gov/wsup/pub2/graph/png/ug.cond.2014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300"/>
            <a:ext cx="5638800" cy="2857500"/>
          </a:xfrm>
          <a:prstGeom prst="rect">
            <a:avLst/>
          </a:prstGeom>
          <a:noFill/>
        </p:spPr>
      </p:pic>
      <p:pic>
        <p:nvPicPr>
          <p:cNvPr id="7172" name="Picture 4" descr="http://www.cbrfc.noaa.gov/station/sweplot/png/bbsw4+ekpw4+erdw4+lopw4+nflw4+scdw4+sniw4+trpw4.26-18-median.avg.2014.2013.0.s.0.0.0.0.0.1.0.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33800"/>
            <a:ext cx="4648200" cy="3048000"/>
          </a:xfrm>
          <a:prstGeom prst="rect">
            <a:avLst/>
          </a:prstGeom>
          <a:noFill/>
        </p:spPr>
      </p:pic>
      <p:pic>
        <p:nvPicPr>
          <p:cNvPr id="7174" name="Picture 6" descr="http://www.cbrfc.noaa.gov/station/sweplot/png/bbsw4+bgsw4+ekpw4+erdw4+hewu1+hiru1+hmkw4+hpsu1+incw4+kllw4+lopw4+nflw4+scdw4+scku1+sniw4+trpw4.26-18-median.avg.2014.2013.0.s.0.0.0.0.0.1.0.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733800"/>
            <a:ext cx="4343400" cy="304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6670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163%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628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146%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0400" y="914400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175 / 51%</a:t>
            </a:r>
            <a:endParaRPr lang="en-US" sz="1400" dirty="0"/>
          </a:p>
        </p:txBody>
      </p:sp>
      <p:pic>
        <p:nvPicPr>
          <p:cNvPr id="6146" name="Picture 2" descr="http://www.cbrfc.noaa.gov/rmap/wsup/png/espplot/GBRW4.2014.0.1.0.1.1.1.0.png?ts=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5029200" cy="34290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5401" y="152400"/>
          <a:ext cx="39623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11"/>
                <a:gridCol w="1027289"/>
                <a:gridCol w="953911"/>
                <a:gridCol w="1027288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26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1175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1210/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167%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1240/ 171%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5564755"/>
              </p:ext>
            </p:extLst>
          </p:nvPr>
        </p:nvGraphicFramePr>
        <p:xfrm>
          <a:off x="685800" y="4572000"/>
          <a:ext cx="293077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308"/>
                <a:gridCol w="961292"/>
                <a:gridCol w="797170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1201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995/1030R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1050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1030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/142%</a:t>
                      </a:r>
                      <a:endParaRPr lang="en-US" sz="12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080" y="3449101"/>
            <a:ext cx="4526825" cy="333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brfc.noaa.gov/rmap/wsup/png/espplot/GRNU1.2014.0.1.0.1.1.1.0.png?ts=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953000" cy="32004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105401" y="152400"/>
          <a:ext cx="396239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3911"/>
                <a:gridCol w="1027289"/>
                <a:gridCol w="953911"/>
                <a:gridCol w="1027288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26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1315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1440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1430/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146%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1430/ 146%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3099053"/>
              </p:ext>
            </p:extLst>
          </p:nvPr>
        </p:nvGraphicFramePr>
        <p:xfrm>
          <a:off x="685800" y="4572000"/>
          <a:ext cx="293077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308"/>
                <a:gridCol w="1037492"/>
                <a:gridCol w="720970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1312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1395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1240/1310R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1330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1310 / 134%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5541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 2014 Precipitation and snowpack CONDITIONS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251450" y="76200"/>
            <a:ext cx="3816350" cy="4267200"/>
            <a:chOff x="5105400" y="152400"/>
            <a:chExt cx="3816350" cy="4267200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1524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7275512" y="914400"/>
              <a:ext cx="1106488" cy="733425"/>
            </a:xfrm>
            <a:custGeom>
              <a:avLst/>
              <a:gdLst/>
              <a:ahLst/>
              <a:cxnLst>
                <a:cxn ang="0">
                  <a:pos x="0" y="376"/>
                </a:cxn>
                <a:cxn ang="0">
                  <a:pos x="71" y="455"/>
                </a:cxn>
                <a:cxn ang="0">
                  <a:pos x="142" y="462"/>
                </a:cxn>
                <a:cxn ang="0">
                  <a:pos x="384" y="433"/>
                </a:cxn>
                <a:cxn ang="0">
                  <a:pos x="469" y="440"/>
                </a:cxn>
                <a:cxn ang="0">
                  <a:pos x="490" y="448"/>
                </a:cxn>
                <a:cxn ang="0">
                  <a:pos x="540" y="440"/>
                </a:cxn>
                <a:cxn ang="0">
                  <a:pos x="583" y="426"/>
                </a:cxn>
                <a:cxn ang="0">
                  <a:pos x="633" y="348"/>
                </a:cxn>
                <a:cxn ang="0">
                  <a:pos x="675" y="320"/>
                </a:cxn>
                <a:cxn ang="0">
                  <a:pos x="697" y="241"/>
                </a:cxn>
                <a:cxn ang="0">
                  <a:pos x="690" y="220"/>
                </a:cxn>
                <a:cxn ang="0">
                  <a:pos x="675" y="206"/>
                </a:cxn>
                <a:cxn ang="0">
                  <a:pos x="654" y="142"/>
                </a:cxn>
                <a:cxn ang="0">
                  <a:pos x="583" y="49"/>
                </a:cxn>
                <a:cxn ang="0">
                  <a:pos x="505" y="7"/>
                </a:cxn>
                <a:cxn ang="0">
                  <a:pos x="483" y="0"/>
                </a:cxn>
                <a:cxn ang="0">
                  <a:pos x="327" y="21"/>
                </a:cxn>
                <a:cxn ang="0">
                  <a:pos x="277" y="64"/>
                </a:cxn>
                <a:cxn ang="0">
                  <a:pos x="227" y="142"/>
                </a:cxn>
                <a:cxn ang="0">
                  <a:pos x="185" y="192"/>
                </a:cxn>
                <a:cxn ang="0">
                  <a:pos x="142" y="206"/>
                </a:cxn>
                <a:cxn ang="0">
                  <a:pos x="121" y="213"/>
                </a:cxn>
                <a:cxn ang="0">
                  <a:pos x="106" y="227"/>
                </a:cxn>
                <a:cxn ang="0">
                  <a:pos x="85" y="234"/>
                </a:cxn>
                <a:cxn ang="0">
                  <a:pos x="50" y="263"/>
                </a:cxn>
                <a:cxn ang="0">
                  <a:pos x="14" y="320"/>
                </a:cxn>
                <a:cxn ang="0">
                  <a:pos x="0" y="376"/>
                </a:cxn>
              </a:cxnLst>
              <a:rect l="0" t="0" r="r" b="b"/>
              <a:pathLst>
                <a:path w="697" h="462">
                  <a:moveTo>
                    <a:pt x="0" y="376"/>
                  </a:moveTo>
                  <a:cubicBezTo>
                    <a:pt x="28" y="406"/>
                    <a:pt x="28" y="441"/>
                    <a:pt x="71" y="455"/>
                  </a:cubicBezTo>
                  <a:cubicBezTo>
                    <a:pt x="98" y="446"/>
                    <a:pt x="115" y="453"/>
                    <a:pt x="142" y="462"/>
                  </a:cubicBezTo>
                  <a:cubicBezTo>
                    <a:pt x="224" y="456"/>
                    <a:pt x="306" y="458"/>
                    <a:pt x="384" y="433"/>
                  </a:cubicBezTo>
                  <a:cubicBezTo>
                    <a:pt x="412" y="435"/>
                    <a:pt x="441" y="436"/>
                    <a:pt x="469" y="440"/>
                  </a:cubicBezTo>
                  <a:cubicBezTo>
                    <a:pt x="476" y="441"/>
                    <a:pt x="483" y="448"/>
                    <a:pt x="490" y="448"/>
                  </a:cubicBezTo>
                  <a:cubicBezTo>
                    <a:pt x="507" y="448"/>
                    <a:pt x="524" y="444"/>
                    <a:pt x="540" y="440"/>
                  </a:cubicBezTo>
                  <a:cubicBezTo>
                    <a:pt x="555" y="437"/>
                    <a:pt x="583" y="426"/>
                    <a:pt x="583" y="426"/>
                  </a:cubicBezTo>
                  <a:cubicBezTo>
                    <a:pt x="613" y="382"/>
                    <a:pt x="612" y="409"/>
                    <a:pt x="633" y="348"/>
                  </a:cubicBezTo>
                  <a:cubicBezTo>
                    <a:pt x="639" y="332"/>
                    <a:pt x="675" y="320"/>
                    <a:pt x="675" y="320"/>
                  </a:cubicBezTo>
                  <a:cubicBezTo>
                    <a:pt x="683" y="294"/>
                    <a:pt x="689" y="267"/>
                    <a:pt x="697" y="241"/>
                  </a:cubicBezTo>
                  <a:cubicBezTo>
                    <a:pt x="695" y="234"/>
                    <a:pt x="694" y="226"/>
                    <a:pt x="690" y="220"/>
                  </a:cubicBezTo>
                  <a:cubicBezTo>
                    <a:pt x="686" y="214"/>
                    <a:pt x="678" y="212"/>
                    <a:pt x="675" y="206"/>
                  </a:cubicBezTo>
                  <a:cubicBezTo>
                    <a:pt x="665" y="186"/>
                    <a:pt x="666" y="161"/>
                    <a:pt x="654" y="142"/>
                  </a:cubicBezTo>
                  <a:cubicBezTo>
                    <a:pt x="635" y="113"/>
                    <a:pt x="611" y="72"/>
                    <a:pt x="583" y="49"/>
                  </a:cubicBezTo>
                  <a:cubicBezTo>
                    <a:pt x="556" y="27"/>
                    <a:pt x="539" y="18"/>
                    <a:pt x="505" y="7"/>
                  </a:cubicBezTo>
                  <a:cubicBezTo>
                    <a:pt x="498" y="5"/>
                    <a:pt x="483" y="0"/>
                    <a:pt x="483" y="0"/>
                  </a:cubicBezTo>
                  <a:cubicBezTo>
                    <a:pt x="419" y="4"/>
                    <a:pt x="382" y="3"/>
                    <a:pt x="327" y="21"/>
                  </a:cubicBezTo>
                  <a:cubicBezTo>
                    <a:pt x="311" y="45"/>
                    <a:pt x="304" y="54"/>
                    <a:pt x="277" y="64"/>
                  </a:cubicBezTo>
                  <a:cubicBezTo>
                    <a:pt x="267" y="95"/>
                    <a:pt x="251" y="120"/>
                    <a:pt x="227" y="142"/>
                  </a:cubicBezTo>
                  <a:cubicBezTo>
                    <a:pt x="220" y="162"/>
                    <a:pt x="204" y="182"/>
                    <a:pt x="185" y="192"/>
                  </a:cubicBezTo>
                  <a:cubicBezTo>
                    <a:pt x="172" y="199"/>
                    <a:pt x="156" y="201"/>
                    <a:pt x="142" y="206"/>
                  </a:cubicBezTo>
                  <a:cubicBezTo>
                    <a:pt x="135" y="208"/>
                    <a:pt x="121" y="213"/>
                    <a:pt x="121" y="213"/>
                  </a:cubicBezTo>
                  <a:cubicBezTo>
                    <a:pt x="116" y="218"/>
                    <a:pt x="112" y="224"/>
                    <a:pt x="106" y="227"/>
                  </a:cubicBezTo>
                  <a:cubicBezTo>
                    <a:pt x="100" y="231"/>
                    <a:pt x="91" y="229"/>
                    <a:pt x="85" y="234"/>
                  </a:cubicBezTo>
                  <a:cubicBezTo>
                    <a:pt x="40" y="271"/>
                    <a:pt x="102" y="246"/>
                    <a:pt x="50" y="263"/>
                  </a:cubicBezTo>
                  <a:cubicBezTo>
                    <a:pt x="41" y="286"/>
                    <a:pt x="31" y="302"/>
                    <a:pt x="14" y="320"/>
                  </a:cubicBezTo>
                  <a:cubicBezTo>
                    <a:pt x="3" y="352"/>
                    <a:pt x="8" y="334"/>
                    <a:pt x="0" y="376"/>
                  </a:cubicBezTo>
                  <a:close/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" name="Picture 2" descr="http://www.cbrfc.noaa.gov/wsup/pub2/graph/png/yw.cond.2014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5257800" cy="2895600"/>
          </a:xfrm>
          <a:prstGeom prst="rect">
            <a:avLst/>
          </a:prstGeom>
          <a:noFill/>
        </p:spPr>
      </p:pic>
      <p:pic>
        <p:nvPicPr>
          <p:cNvPr id="4100" name="Picture 4" descr="http://www.cbrfc.noaa.gov/station/sweplot/png/btlw4+dvdw4+oldw4+srsw4+wpkw4.26-18-median.avg.2014.2013.0.s.0.0.0.0.0.1.0.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4686300" cy="3124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8956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119%</a:t>
            </a:r>
            <a:endParaRPr lang="en-US" dirty="0"/>
          </a:p>
        </p:txBody>
      </p:sp>
      <p:pic>
        <p:nvPicPr>
          <p:cNvPr id="4102" name="Picture 6" descr="http://www.cbrfc.noaa.gov/station/sweplot/png/crsc2+drlc2+elkc2+resc2+towc2.26-18-median.avg.2014.2013.0.s.0.0.0.0.0.1.0.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868" y="3556000"/>
            <a:ext cx="4490132" cy="3149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467600" y="441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127%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86400" y="533401"/>
          <a:ext cx="323708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94"/>
                <a:gridCol w="1105348"/>
                <a:gridCol w="1105346"/>
              </a:tblGrid>
              <a:tr h="374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26</a:t>
                      </a:r>
                      <a:endParaRPr lang="en-US" sz="1400" dirty="0"/>
                    </a:p>
                  </a:txBody>
                  <a:tcPr/>
                </a:tc>
              </a:tr>
              <a:tr h="280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395</a:t>
                      </a:r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415/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120%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://www.cbrfc.noaa.gov/rmap/wsup/png/espplot/LILC2.2014.0.1.0.1.1.1.0.png?ts=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5334000" cy="3505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251" y="3438041"/>
            <a:ext cx="4579749" cy="33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39000" y="5175019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1: 420 / 122%</a:t>
            </a:r>
          </a:p>
          <a:p>
            <a:r>
              <a:rPr lang="en-US" sz="1400" dirty="0" smtClean="0"/>
              <a:t>Mar 25:  390 / 113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86400" y="533401"/>
          <a:ext cx="323708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94"/>
                <a:gridCol w="1105348"/>
                <a:gridCol w="1105346"/>
              </a:tblGrid>
              <a:tr h="374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26</a:t>
                      </a:r>
                      <a:endParaRPr lang="en-US" sz="1400" dirty="0"/>
                    </a:p>
                  </a:txBody>
                  <a:tcPr/>
                </a:tc>
              </a:tr>
              <a:tr h="280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1138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1060</a:t>
                      </a:r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1117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1200/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128%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 descr="http://www.cbrfc.noaa.gov/rmap/wsup/png/espplot/MBLC2.2014.0.1.0.1.1.1.0.png?ts=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10200" cy="320040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134" y="3446433"/>
            <a:ext cx="4556865" cy="335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010400" y="5175019"/>
            <a:ext cx="1755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1: 1240 / 133%</a:t>
            </a:r>
          </a:p>
          <a:p>
            <a:r>
              <a:rPr lang="en-US" sz="1400" dirty="0" smtClean="0"/>
              <a:t>Mar 25:  1290 / 138%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5251450" y="76200"/>
            <a:ext cx="3816350" cy="4267200"/>
            <a:chOff x="5105400" y="228600"/>
            <a:chExt cx="3816350" cy="426720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6851650" y="1257300"/>
              <a:ext cx="666750" cy="571500"/>
            </a:xfrm>
            <a:custGeom>
              <a:avLst/>
              <a:gdLst/>
              <a:ahLst/>
              <a:cxnLst>
                <a:cxn ang="0">
                  <a:pos x="200" y="360"/>
                </a:cxn>
                <a:cxn ang="0">
                  <a:pos x="178" y="296"/>
                </a:cxn>
                <a:cxn ang="0">
                  <a:pos x="157" y="282"/>
                </a:cxn>
                <a:cxn ang="0">
                  <a:pos x="114" y="268"/>
                </a:cxn>
                <a:cxn ang="0">
                  <a:pos x="0" y="125"/>
                </a:cxn>
                <a:cxn ang="0">
                  <a:pos x="93" y="4"/>
                </a:cxn>
                <a:cxn ang="0">
                  <a:pos x="157" y="4"/>
                </a:cxn>
                <a:cxn ang="0">
                  <a:pos x="200" y="12"/>
                </a:cxn>
                <a:cxn ang="0">
                  <a:pos x="292" y="19"/>
                </a:cxn>
                <a:cxn ang="0">
                  <a:pos x="363" y="12"/>
                </a:cxn>
                <a:cxn ang="0">
                  <a:pos x="420" y="54"/>
                </a:cxn>
                <a:cxn ang="0">
                  <a:pos x="413" y="76"/>
                </a:cxn>
                <a:cxn ang="0">
                  <a:pos x="377" y="104"/>
                </a:cxn>
                <a:cxn ang="0">
                  <a:pos x="363" y="125"/>
                </a:cxn>
                <a:cxn ang="0">
                  <a:pos x="342" y="132"/>
                </a:cxn>
                <a:cxn ang="0">
                  <a:pos x="299" y="182"/>
                </a:cxn>
                <a:cxn ang="0">
                  <a:pos x="256" y="246"/>
                </a:cxn>
                <a:cxn ang="0">
                  <a:pos x="235" y="282"/>
                </a:cxn>
              </a:cxnLst>
              <a:rect l="0" t="0" r="r" b="b"/>
              <a:pathLst>
                <a:path w="420" h="360">
                  <a:moveTo>
                    <a:pt x="200" y="360"/>
                  </a:moveTo>
                  <a:cubicBezTo>
                    <a:pt x="192" y="339"/>
                    <a:pt x="197" y="309"/>
                    <a:pt x="178" y="296"/>
                  </a:cubicBezTo>
                  <a:cubicBezTo>
                    <a:pt x="171" y="291"/>
                    <a:pt x="165" y="285"/>
                    <a:pt x="157" y="282"/>
                  </a:cubicBezTo>
                  <a:cubicBezTo>
                    <a:pt x="143" y="276"/>
                    <a:pt x="114" y="268"/>
                    <a:pt x="114" y="268"/>
                  </a:cubicBezTo>
                  <a:cubicBezTo>
                    <a:pt x="69" y="219"/>
                    <a:pt x="25" y="194"/>
                    <a:pt x="0" y="125"/>
                  </a:cubicBezTo>
                  <a:cubicBezTo>
                    <a:pt x="40" y="88"/>
                    <a:pt x="35" y="26"/>
                    <a:pt x="93" y="4"/>
                  </a:cubicBezTo>
                  <a:cubicBezTo>
                    <a:pt x="140" y="22"/>
                    <a:pt x="82" y="4"/>
                    <a:pt x="157" y="4"/>
                  </a:cubicBezTo>
                  <a:cubicBezTo>
                    <a:pt x="172" y="4"/>
                    <a:pt x="186" y="9"/>
                    <a:pt x="200" y="12"/>
                  </a:cubicBezTo>
                  <a:cubicBezTo>
                    <a:pt x="236" y="2"/>
                    <a:pt x="254" y="13"/>
                    <a:pt x="292" y="19"/>
                  </a:cubicBezTo>
                  <a:cubicBezTo>
                    <a:pt x="344" y="1"/>
                    <a:pt x="320" y="0"/>
                    <a:pt x="363" y="12"/>
                  </a:cubicBezTo>
                  <a:cubicBezTo>
                    <a:pt x="383" y="25"/>
                    <a:pt x="400" y="41"/>
                    <a:pt x="420" y="54"/>
                  </a:cubicBezTo>
                  <a:cubicBezTo>
                    <a:pt x="418" y="61"/>
                    <a:pt x="418" y="70"/>
                    <a:pt x="413" y="76"/>
                  </a:cubicBezTo>
                  <a:cubicBezTo>
                    <a:pt x="404" y="88"/>
                    <a:pt x="387" y="92"/>
                    <a:pt x="377" y="104"/>
                  </a:cubicBezTo>
                  <a:cubicBezTo>
                    <a:pt x="372" y="110"/>
                    <a:pt x="370" y="120"/>
                    <a:pt x="363" y="125"/>
                  </a:cubicBezTo>
                  <a:cubicBezTo>
                    <a:pt x="357" y="130"/>
                    <a:pt x="349" y="130"/>
                    <a:pt x="342" y="132"/>
                  </a:cubicBezTo>
                  <a:cubicBezTo>
                    <a:pt x="323" y="152"/>
                    <a:pt x="323" y="166"/>
                    <a:pt x="299" y="182"/>
                  </a:cubicBezTo>
                  <a:cubicBezTo>
                    <a:pt x="291" y="216"/>
                    <a:pt x="285" y="227"/>
                    <a:pt x="256" y="246"/>
                  </a:cubicBezTo>
                  <a:cubicBezTo>
                    <a:pt x="239" y="272"/>
                    <a:pt x="246" y="260"/>
                    <a:pt x="235" y="282"/>
                  </a:cubicBezTo>
                </a:path>
              </a:pathLst>
            </a:custGeom>
            <a:noFill/>
            <a:ln w="22225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0" name="Picture 2" descr="http://www.cbrfc.noaa.gov/station/sweplot/png/icyu1+wrvu1+stdu1+dstu1+cucu1+trlu1+rcku1+lbnu1+bndu1+lkfu1+fplu1+cwhu1+mmtu1.26-19-median.avg.2014.2013.0.s.0.0.0.0.0.1.0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225800"/>
            <a:ext cx="5334000" cy="3556000"/>
          </a:xfrm>
          <a:prstGeom prst="rect">
            <a:avLst/>
          </a:prstGeom>
          <a:noFill/>
        </p:spPr>
      </p:pic>
      <p:pic>
        <p:nvPicPr>
          <p:cNvPr id="2052" name="Picture 4" descr="http://www.cbrfc.noaa.gov/wsup/pub2/graph/png/dc.cond.2014.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5715000" cy="28956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05200" y="4343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85%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3553" y="5334000"/>
            <a:ext cx="827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69 / 64%</a:t>
            </a:r>
            <a:endParaRPr lang="en-US" sz="1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86400" y="533401"/>
          <a:ext cx="323708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394"/>
                <a:gridCol w="1105348"/>
                <a:gridCol w="1105346"/>
              </a:tblGrid>
              <a:tr h="3740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26</a:t>
                      </a:r>
                      <a:endParaRPr lang="en-US" sz="1400" dirty="0"/>
                    </a:p>
                  </a:txBody>
                  <a:tcPr/>
                </a:tc>
              </a:tr>
              <a:tr h="2805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86</a:t>
                      </a:r>
                      <a:endParaRPr lang="en-US" sz="1200" dirty="0"/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759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91/8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4%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://www.cbrfc.noaa.gov/rmap/wsup/png/espplot/TADU1.2014.0.1.0.1.1.1.0.png?ts=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34000" cy="37338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870" y="3505200"/>
            <a:ext cx="45541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86600" y="5257800"/>
            <a:ext cx="1481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1: 93 / 86%</a:t>
            </a:r>
          </a:p>
          <a:p>
            <a:r>
              <a:rPr lang="en-US" sz="1400" dirty="0" smtClean="0"/>
              <a:t>Mar 25:  88 / 81%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5251450" y="76200"/>
            <a:ext cx="3816350" cy="4267200"/>
            <a:chOff x="5105400" y="228600"/>
            <a:chExt cx="3816350" cy="42672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688263" y="1490663"/>
              <a:ext cx="1016000" cy="642937"/>
            </a:xfrm>
            <a:custGeom>
              <a:avLst/>
              <a:gdLst/>
              <a:ahLst/>
              <a:cxnLst>
                <a:cxn ang="0">
                  <a:pos x="0" y="313"/>
                </a:cxn>
                <a:cxn ang="0">
                  <a:pos x="64" y="227"/>
                </a:cxn>
                <a:cxn ang="0">
                  <a:pos x="121" y="185"/>
                </a:cxn>
                <a:cxn ang="0">
                  <a:pos x="227" y="156"/>
                </a:cxn>
                <a:cxn ang="0">
                  <a:pos x="313" y="121"/>
                </a:cxn>
                <a:cxn ang="0">
                  <a:pos x="369" y="85"/>
                </a:cxn>
                <a:cxn ang="0">
                  <a:pos x="419" y="42"/>
                </a:cxn>
                <a:cxn ang="0">
                  <a:pos x="476" y="7"/>
                </a:cxn>
                <a:cxn ang="0">
                  <a:pos x="497" y="0"/>
                </a:cxn>
                <a:cxn ang="0">
                  <a:pos x="590" y="28"/>
                </a:cxn>
                <a:cxn ang="0">
                  <a:pos x="618" y="64"/>
                </a:cxn>
                <a:cxn ang="0">
                  <a:pos x="640" y="128"/>
                </a:cxn>
                <a:cxn ang="0">
                  <a:pos x="497" y="298"/>
                </a:cxn>
                <a:cxn ang="0">
                  <a:pos x="441" y="334"/>
                </a:cxn>
                <a:cxn ang="0">
                  <a:pos x="412" y="369"/>
                </a:cxn>
                <a:cxn ang="0">
                  <a:pos x="405" y="391"/>
                </a:cxn>
                <a:cxn ang="0">
                  <a:pos x="362" y="405"/>
                </a:cxn>
                <a:cxn ang="0">
                  <a:pos x="241" y="384"/>
                </a:cxn>
                <a:cxn ang="0">
                  <a:pos x="199" y="369"/>
                </a:cxn>
                <a:cxn ang="0">
                  <a:pos x="42" y="362"/>
                </a:cxn>
              </a:cxnLst>
              <a:rect l="0" t="0" r="r" b="b"/>
              <a:pathLst>
                <a:path w="640" h="405">
                  <a:moveTo>
                    <a:pt x="0" y="313"/>
                  </a:moveTo>
                  <a:cubicBezTo>
                    <a:pt x="13" y="273"/>
                    <a:pt x="20" y="241"/>
                    <a:pt x="64" y="227"/>
                  </a:cubicBezTo>
                  <a:cubicBezTo>
                    <a:pt x="84" y="214"/>
                    <a:pt x="101" y="197"/>
                    <a:pt x="121" y="185"/>
                  </a:cubicBezTo>
                  <a:cubicBezTo>
                    <a:pt x="152" y="166"/>
                    <a:pt x="193" y="165"/>
                    <a:pt x="227" y="156"/>
                  </a:cubicBezTo>
                  <a:cubicBezTo>
                    <a:pt x="261" y="147"/>
                    <a:pt x="281" y="131"/>
                    <a:pt x="313" y="121"/>
                  </a:cubicBezTo>
                  <a:cubicBezTo>
                    <a:pt x="330" y="102"/>
                    <a:pt x="349" y="101"/>
                    <a:pt x="369" y="85"/>
                  </a:cubicBezTo>
                  <a:cubicBezTo>
                    <a:pt x="391" y="68"/>
                    <a:pt x="391" y="51"/>
                    <a:pt x="419" y="42"/>
                  </a:cubicBezTo>
                  <a:cubicBezTo>
                    <a:pt x="441" y="8"/>
                    <a:pt x="425" y="24"/>
                    <a:pt x="476" y="7"/>
                  </a:cubicBezTo>
                  <a:cubicBezTo>
                    <a:pt x="483" y="5"/>
                    <a:pt x="497" y="0"/>
                    <a:pt x="497" y="0"/>
                  </a:cubicBezTo>
                  <a:cubicBezTo>
                    <a:pt x="538" y="6"/>
                    <a:pt x="557" y="6"/>
                    <a:pt x="590" y="28"/>
                  </a:cubicBezTo>
                  <a:cubicBezTo>
                    <a:pt x="598" y="41"/>
                    <a:pt x="610" y="51"/>
                    <a:pt x="618" y="64"/>
                  </a:cubicBezTo>
                  <a:cubicBezTo>
                    <a:pt x="628" y="82"/>
                    <a:pt x="634" y="109"/>
                    <a:pt x="640" y="128"/>
                  </a:cubicBezTo>
                  <a:cubicBezTo>
                    <a:pt x="615" y="204"/>
                    <a:pt x="579" y="272"/>
                    <a:pt x="497" y="298"/>
                  </a:cubicBezTo>
                  <a:cubicBezTo>
                    <a:pt x="480" y="316"/>
                    <a:pt x="462" y="320"/>
                    <a:pt x="441" y="334"/>
                  </a:cubicBezTo>
                  <a:cubicBezTo>
                    <a:pt x="419" y="392"/>
                    <a:pt x="452" y="318"/>
                    <a:pt x="412" y="369"/>
                  </a:cubicBezTo>
                  <a:cubicBezTo>
                    <a:pt x="407" y="375"/>
                    <a:pt x="411" y="387"/>
                    <a:pt x="405" y="391"/>
                  </a:cubicBezTo>
                  <a:cubicBezTo>
                    <a:pt x="393" y="400"/>
                    <a:pt x="362" y="405"/>
                    <a:pt x="362" y="405"/>
                  </a:cubicBezTo>
                  <a:cubicBezTo>
                    <a:pt x="321" y="400"/>
                    <a:pt x="281" y="395"/>
                    <a:pt x="241" y="384"/>
                  </a:cubicBezTo>
                  <a:cubicBezTo>
                    <a:pt x="227" y="380"/>
                    <a:pt x="214" y="370"/>
                    <a:pt x="199" y="369"/>
                  </a:cubicBezTo>
                  <a:cubicBezTo>
                    <a:pt x="147" y="365"/>
                    <a:pt x="42" y="362"/>
                    <a:pt x="42" y="362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38" name="Picture 2" descr="http://www.cbrfc.noaa.gov/station/sweplot/png/btsc2+colc2+cpmc2+fmtc2+gzpc2+hooc2+idpc2+klnc2+lkic2+lync2+mcpc2+phtc2+sumc2+vlmc2+wllc2.24-19-median.avg.2014.2013.2011.2008.2006.0.s.0.0.0.0.0.1.0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048000"/>
            <a:ext cx="5715000" cy="3810000"/>
          </a:xfrm>
          <a:prstGeom prst="rect">
            <a:avLst/>
          </a:prstGeom>
          <a:noFill/>
        </p:spPr>
      </p:pic>
      <p:pic>
        <p:nvPicPr>
          <p:cNvPr id="39940" name="Picture 4" descr="http://www.cbrfc.noaa.gov/wsup/pub2/graph/png/co.cond.2014.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14300"/>
            <a:ext cx="5715000" cy="2857500"/>
          </a:xfrm>
          <a:prstGeom prst="rect">
            <a:avLst/>
          </a:prstGeom>
          <a:noFill/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4409440"/>
          <a:ext cx="3048000" cy="23723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478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COLORADO - CAMEO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APRIL</a:t>
                      </a:r>
                      <a:r>
                        <a:rPr lang="en-US" sz="1400" baseline="0" dirty="0" smtClean="0"/>
                        <a:t> – JULY VOLUME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2014 (FCST</a:t>
                      </a:r>
                      <a:r>
                        <a:rPr lang="en-US" sz="1400" baseline="0" dirty="0" smtClean="0">
                          <a:solidFill>
                            <a:srgbClr val="92D050"/>
                          </a:solidFill>
                        </a:rPr>
                        <a:t> 3/1)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2950 KAF / 125%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2014 (ESP 3/25)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</a:rPr>
                        <a:t>2764 KAF / 117%</a:t>
                      </a:r>
                      <a:endParaRPr lang="en-US" sz="1400" dirty="0">
                        <a:solidFill>
                          <a:srgbClr val="92D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FF"/>
                          </a:solidFill>
                        </a:rPr>
                        <a:t>2006</a:t>
                      </a:r>
                      <a:endParaRPr lang="en-US" sz="1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FF"/>
                          </a:solidFill>
                        </a:rPr>
                        <a:t>2274 KAF / 96%</a:t>
                      </a:r>
                      <a:endParaRPr lang="en-US" sz="1400" dirty="0">
                        <a:solidFill>
                          <a:srgbClr val="FF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2008</a:t>
                      </a:r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00"/>
                          </a:solidFill>
                        </a:rPr>
                        <a:t>3171 KAF / 134%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2011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B0F0"/>
                          </a:solidFill>
                        </a:rPr>
                        <a:t>4200 KAF / 178%</a:t>
                      </a:r>
                      <a:endParaRPr lang="en-US" sz="14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2819400" y="4419600"/>
            <a:ext cx="152400" cy="152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18068" y="420266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cbrfc.noaa.gov/rmap/wsup/png/espplot/CAMC2.2014.0.1.0.1.1.1.0.png?ts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7429500" cy="3714750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410200" y="1219200"/>
          <a:ext cx="35814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163955"/>
                <a:gridCol w="984885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2764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5)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2916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2802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2950 / 125%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13699924"/>
              </p:ext>
            </p:extLst>
          </p:nvPr>
        </p:nvGraphicFramePr>
        <p:xfrm>
          <a:off x="685800" y="4572000"/>
          <a:ext cx="304800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308"/>
                <a:gridCol w="961292"/>
                <a:gridCol w="914400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2774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2890R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2880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2890/ 123%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870" y="3505200"/>
            <a:ext cx="45541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>
          <a:xfrm>
            <a:off x="5251450" y="76200"/>
            <a:ext cx="3816350" cy="4267200"/>
            <a:chOff x="5105400" y="228600"/>
            <a:chExt cx="3816350" cy="42672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7675563" y="2065338"/>
              <a:ext cx="804862" cy="577850"/>
            </a:xfrm>
            <a:custGeom>
              <a:avLst/>
              <a:gdLst/>
              <a:ahLst/>
              <a:cxnLst>
                <a:cxn ang="0">
                  <a:pos x="36" y="29"/>
                </a:cxn>
                <a:cxn ang="0">
                  <a:pos x="114" y="0"/>
                </a:cxn>
                <a:cxn ang="0">
                  <a:pos x="171" y="7"/>
                </a:cxn>
                <a:cxn ang="0">
                  <a:pos x="214" y="22"/>
                </a:cxn>
                <a:cxn ang="0">
                  <a:pos x="306" y="22"/>
                </a:cxn>
                <a:cxn ang="0">
                  <a:pos x="363" y="50"/>
                </a:cxn>
                <a:cxn ang="0">
                  <a:pos x="420" y="43"/>
                </a:cxn>
                <a:cxn ang="0">
                  <a:pos x="441" y="36"/>
                </a:cxn>
                <a:cxn ang="0">
                  <a:pos x="484" y="50"/>
                </a:cxn>
                <a:cxn ang="0">
                  <a:pos x="484" y="121"/>
                </a:cxn>
                <a:cxn ang="0">
                  <a:pos x="498" y="164"/>
                </a:cxn>
                <a:cxn ang="0">
                  <a:pos x="477" y="214"/>
                </a:cxn>
                <a:cxn ang="0">
                  <a:pos x="413" y="292"/>
                </a:cxn>
                <a:cxn ang="0">
                  <a:pos x="349" y="320"/>
                </a:cxn>
                <a:cxn ang="0">
                  <a:pos x="328" y="327"/>
                </a:cxn>
                <a:cxn ang="0">
                  <a:pos x="228" y="349"/>
                </a:cxn>
                <a:cxn ang="0">
                  <a:pos x="171" y="320"/>
                </a:cxn>
                <a:cxn ang="0">
                  <a:pos x="114" y="221"/>
                </a:cxn>
                <a:cxn ang="0">
                  <a:pos x="86" y="157"/>
                </a:cxn>
                <a:cxn ang="0">
                  <a:pos x="79" y="135"/>
                </a:cxn>
                <a:cxn ang="0">
                  <a:pos x="36" y="107"/>
                </a:cxn>
                <a:cxn ang="0">
                  <a:pos x="36" y="29"/>
                </a:cxn>
              </a:cxnLst>
              <a:rect l="0" t="0" r="r" b="b"/>
              <a:pathLst>
                <a:path w="507" h="364">
                  <a:moveTo>
                    <a:pt x="36" y="29"/>
                  </a:moveTo>
                  <a:cubicBezTo>
                    <a:pt x="63" y="11"/>
                    <a:pt x="82" y="6"/>
                    <a:pt x="114" y="0"/>
                  </a:cubicBezTo>
                  <a:cubicBezTo>
                    <a:pt x="133" y="2"/>
                    <a:pt x="152" y="3"/>
                    <a:pt x="171" y="7"/>
                  </a:cubicBezTo>
                  <a:cubicBezTo>
                    <a:pt x="186" y="10"/>
                    <a:pt x="214" y="22"/>
                    <a:pt x="214" y="22"/>
                  </a:cubicBezTo>
                  <a:cubicBezTo>
                    <a:pt x="262" y="5"/>
                    <a:pt x="260" y="7"/>
                    <a:pt x="306" y="22"/>
                  </a:cubicBezTo>
                  <a:cubicBezTo>
                    <a:pt x="321" y="36"/>
                    <a:pt x="363" y="50"/>
                    <a:pt x="363" y="50"/>
                  </a:cubicBezTo>
                  <a:cubicBezTo>
                    <a:pt x="382" y="48"/>
                    <a:pt x="401" y="46"/>
                    <a:pt x="420" y="43"/>
                  </a:cubicBezTo>
                  <a:cubicBezTo>
                    <a:pt x="427" y="42"/>
                    <a:pt x="434" y="35"/>
                    <a:pt x="441" y="36"/>
                  </a:cubicBezTo>
                  <a:cubicBezTo>
                    <a:pt x="456" y="38"/>
                    <a:pt x="484" y="50"/>
                    <a:pt x="484" y="50"/>
                  </a:cubicBezTo>
                  <a:cubicBezTo>
                    <a:pt x="503" y="78"/>
                    <a:pt x="494" y="90"/>
                    <a:pt x="484" y="121"/>
                  </a:cubicBezTo>
                  <a:cubicBezTo>
                    <a:pt x="489" y="135"/>
                    <a:pt x="493" y="150"/>
                    <a:pt x="498" y="164"/>
                  </a:cubicBezTo>
                  <a:cubicBezTo>
                    <a:pt x="507" y="192"/>
                    <a:pt x="489" y="198"/>
                    <a:pt x="477" y="214"/>
                  </a:cubicBezTo>
                  <a:cubicBezTo>
                    <a:pt x="457" y="239"/>
                    <a:pt x="436" y="269"/>
                    <a:pt x="413" y="292"/>
                  </a:cubicBezTo>
                  <a:cubicBezTo>
                    <a:pt x="396" y="309"/>
                    <a:pt x="370" y="313"/>
                    <a:pt x="349" y="320"/>
                  </a:cubicBezTo>
                  <a:cubicBezTo>
                    <a:pt x="342" y="322"/>
                    <a:pt x="328" y="327"/>
                    <a:pt x="328" y="327"/>
                  </a:cubicBezTo>
                  <a:cubicBezTo>
                    <a:pt x="291" y="364"/>
                    <a:pt x="289" y="356"/>
                    <a:pt x="228" y="349"/>
                  </a:cubicBezTo>
                  <a:cubicBezTo>
                    <a:pt x="204" y="341"/>
                    <a:pt x="195" y="328"/>
                    <a:pt x="171" y="320"/>
                  </a:cubicBezTo>
                  <a:cubicBezTo>
                    <a:pt x="131" y="294"/>
                    <a:pt x="133" y="261"/>
                    <a:pt x="114" y="221"/>
                  </a:cubicBezTo>
                  <a:cubicBezTo>
                    <a:pt x="82" y="156"/>
                    <a:pt x="120" y="260"/>
                    <a:pt x="86" y="157"/>
                  </a:cubicBezTo>
                  <a:cubicBezTo>
                    <a:pt x="84" y="150"/>
                    <a:pt x="85" y="139"/>
                    <a:pt x="79" y="135"/>
                  </a:cubicBezTo>
                  <a:cubicBezTo>
                    <a:pt x="65" y="126"/>
                    <a:pt x="36" y="107"/>
                    <a:pt x="36" y="107"/>
                  </a:cubicBezTo>
                  <a:cubicBezTo>
                    <a:pt x="8" y="64"/>
                    <a:pt x="0" y="83"/>
                    <a:pt x="36" y="2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gu.cond.2014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5715000" cy="2857500"/>
          </a:xfrm>
          <a:prstGeom prst="rect">
            <a:avLst/>
          </a:prstGeom>
        </p:spPr>
      </p:pic>
      <p:pic>
        <p:nvPicPr>
          <p:cNvPr id="8" name="Picture 7" descr="bluesn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429000"/>
            <a:ext cx="4953000" cy="330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04367" y="43434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mdc2_ev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105400" cy="36576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190999" y="1143000"/>
          <a:ext cx="4800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7107"/>
                <a:gridCol w="1107831"/>
                <a:gridCol w="1107831"/>
                <a:gridCol w="1107831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24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840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(No</a:t>
                      </a:r>
                      <a:r>
                        <a:rPr lang="en-US" sz="1200" baseline="0" dirty="0" smtClean="0"/>
                        <a:t> QPF</a:t>
                      </a:r>
                      <a:r>
                        <a:rPr lang="en-US" sz="12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878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898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821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CBRFC-ESP (QPF)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875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858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814</a:t>
                      </a:r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850 / 126%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850 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126%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233279"/>
              </p:ext>
            </p:extLst>
          </p:nvPr>
        </p:nvGraphicFramePr>
        <p:xfrm>
          <a:off x="685800" y="4527038"/>
          <a:ext cx="293077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308"/>
                <a:gridCol w="961292"/>
                <a:gridCol w="797170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752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770/785R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750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785 / 116%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429000"/>
            <a:ext cx="4572000" cy="33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mph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505200"/>
            <a:ext cx="6400800" cy="3200400"/>
          </a:xfrm>
          <a:prstGeom prst="rect">
            <a:avLst/>
          </a:prstGeom>
        </p:spPr>
      </p:pic>
      <p:pic>
        <p:nvPicPr>
          <p:cNvPr id="12" name="Picture 11" descr="rbs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0"/>
            <a:ext cx="4267200" cy="3392424"/>
          </a:xfrm>
          <a:prstGeom prst="rect">
            <a:avLst/>
          </a:prstGeom>
        </p:spPr>
      </p:pic>
      <p:pic>
        <p:nvPicPr>
          <p:cNvPr id="11" name="Picture 10" descr="tpi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200"/>
            <a:ext cx="4763386" cy="327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888" y="1902023"/>
            <a:ext cx="1566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120 / 121%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654314" y="2206823"/>
            <a:ext cx="1568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 115 / 116%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1902023"/>
            <a:ext cx="13837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97 / 96%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2133600"/>
            <a:ext cx="13853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94 / 93%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63916" y="5181600"/>
            <a:ext cx="1475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265 / 90%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5483423"/>
            <a:ext cx="1476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235 / 80% 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3468469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Mid Month Forecast Values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cbrfc.noaa.gov/product/mapsum/map/cbrfcM2013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295400"/>
            <a:ext cx="2300288" cy="2667000"/>
          </a:xfrm>
          <a:prstGeom prst="rect">
            <a:avLst/>
          </a:prstGeom>
          <a:noFill/>
        </p:spPr>
      </p:pic>
      <p:pic>
        <p:nvPicPr>
          <p:cNvPr id="9220" name="Picture 4" descr="http://www.cbrfc.noaa.gov/product/mapsum/map/cbrfcM2013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912" y="4038600"/>
            <a:ext cx="2300288" cy="2667000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4191000" y="1371600"/>
            <a:ext cx="4041775" cy="4922043"/>
            <a:chOff x="2438400" y="1707357"/>
            <a:chExt cx="4041775" cy="4922043"/>
          </a:xfrm>
        </p:grpSpPr>
        <p:pic>
          <p:nvPicPr>
            <p:cNvPr id="6" name="Content Placeholder 17" descr="soil_moisture_11-1-2013.png"/>
            <p:cNvPicPr>
              <a:picLocks/>
            </p:cNvPicPr>
            <p:nvPr/>
          </p:nvPicPr>
          <p:blipFill>
            <a:blip r:embed="rId4" cstate="print"/>
            <a:srcRect r="16144" b="17086"/>
            <a:stretch>
              <a:fillRect/>
            </a:stretch>
          </p:blipFill>
          <p:spPr>
            <a:xfrm>
              <a:off x="2438400" y="2404872"/>
              <a:ext cx="4005072" cy="4224528"/>
            </a:xfrm>
            <a:prstGeom prst="rect">
              <a:avLst/>
            </a:prstGeom>
          </p:spPr>
        </p:pic>
        <p:sp>
          <p:nvSpPr>
            <p:cNvPr id="7" name="Text Placeholder 12"/>
            <p:cNvSpPr txBox="1">
              <a:spLocks/>
            </p:cNvSpPr>
            <p:nvPr/>
          </p:nvSpPr>
          <p:spPr>
            <a:xfrm>
              <a:off x="2438400" y="1707357"/>
              <a:ext cx="4041775" cy="654843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n-cs"/>
                </a:rPr>
                <a:t>CBRFC Model Soil Moisture</a:t>
              </a:r>
            </a:p>
            <a:p>
              <a:pPr marL="342900" marR="0" lvl="0" indent="-34290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j-lt"/>
                  <a:ea typeface="ＭＳ Ｐゴシック" pitchFamily="34" charset="-128"/>
                  <a:cs typeface="+mn-cs"/>
                </a:rPr>
                <a:t>November 1, 2013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rcRect l="1605" t="83333" r="81619" b="3114"/>
            <a:stretch>
              <a:fillRect/>
            </a:stretch>
          </p:blipFill>
          <p:spPr bwMode="auto">
            <a:xfrm>
              <a:off x="2440251" y="5715000"/>
              <a:ext cx="1217349" cy="908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CONDITIONS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/>
          <p:nvPr/>
        </p:nvGrpSpPr>
        <p:grpSpPr>
          <a:xfrm>
            <a:off x="5251450" y="76200"/>
            <a:ext cx="3816350" cy="4267200"/>
            <a:chOff x="5105400" y="228600"/>
            <a:chExt cx="3816350" cy="42672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6886575" y="2674938"/>
              <a:ext cx="1485900" cy="658812"/>
            </a:xfrm>
            <a:custGeom>
              <a:avLst/>
              <a:gdLst/>
              <a:ahLst/>
              <a:cxnLst>
                <a:cxn ang="0">
                  <a:pos x="71" y="164"/>
                </a:cxn>
                <a:cxn ang="0">
                  <a:pos x="114" y="185"/>
                </a:cxn>
                <a:cxn ang="0">
                  <a:pos x="128" y="207"/>
                </a:cxn>
                <a:cxn ang="0">
                  <a:pos x="206" y="263"/>
                </a:cxn>
                <a:cxn ang="0">
                  <a:pos x="327" y="327"/>
                </a:cxn>
                <a:cxn ang="0">
                  <a:pos x="362" y="335"/>
                </a:cxn>
                <a:cxn ang="0">
                  <a:pos x="455" y="391"/>
                </a:cxn>
                <a:cxn ang="0">
                  <a:pos x="490" y="413"/>
                </a:cxn>
                <a:cxn ang="0">
                  <a:pos x="533" y="399"/>
                </a:cxn>
                <a:cxn ang="0">
                  <a:pos x="611" y="384"/>
                </a:cxn>
                <a:cxn ang="0">
                  <a:pos x="647" y="377"/>
                </a:cxn>
                <a:cxn ang="0">
                  <a:pos x="810" y="370"/>
                </a:cxn>
                <a:cxn ang="0">
                  <a:pos x="860" y="327"/>
                </a:cxn>
                <a:cxn ang="0">
                  <a:pos x="910" y="235"/>
                </a:cxn>
                <a:cxn ang="0">
                  <a:pos x="896" y="93"/>
                </a:cxn>
                <a:cxn ang="0">
                  <a:pos x="853" y="71"/>
                </a:cxn>
                <a:cxn ang="0">
                  <a:pos x="810" y="57"/>
                </a:cxn>
                <a:cxn ang="0">
                  <a:pos x="732" y="0"/>
                </a:cxn>
                <a:cxn ang="0">
                  <a:pos x="640" y="7"/>
                </a:cxn>
                <a:cxn ang="0">
                  <a:pos x="597" y="22"/>
                </a:cxn>
                <a:cxn ang="0">
                  <a:pos x="540" y="100"/>
                </a:cxn>
                <a:cxn ang="0">
                  <a:pos x="476" y="128"/>
                </a:cxn>
                <a:cxn ang="0">
                  <a:pos x="377" y="79"/>
                </a:cxn>
                <a:cxn ang="0">
                  <a:pos x="277" y="57"/>
                </a:cxn>
                <a:cxn ang="0">
                  <a:pos x="71" y="86"/>
                </a:cxn>
                <a:cxn ang="0">
                  <a:pos x="14" y="128"/>
                </a:cxn>
                <a:cxn ang="0">
                  <a:pos x="0" y="143"/>
                </a:cxn>
              </a:cxnLst>
              <a:rect l="0" t="0" r="r" b="b"/>
              <a:pathLst>
                <a:path w="936" h="415">
                  <a:moveTo>
                    <a:pt x="71" y="164"/>
                  </a:moveTo>
                  <a:cubicBezTo>
                    <a:pt x="84" y="173"/>
                    <a:pt x="102" y="175"/>
                    <a:pt x="114" y="185"/>
                  </a:cubicBezTo>
                  <a:cubicBezTo>
                    <a:pt x="121" y="190"/>
                    <a:pt x="122" y="201"/>
                    <a:pt x="128" y="207"/>
                  </a:cubicBezTo>
                  <a:cubicBezTo>
                    <a:pt x="146" y="223"/>
                    <a:pt x="184" y="248"/>
                    <a:pt x="206" y="263"/>
                  </a:cubicBezTo>
                  <a:cubicBezTo>
                    <a:pt x="220" y="308"/>
                    <a:pt x="285" y="317"/>
                    <a:pt x="327" y="327"/>
                  </a:cubicBezTo>
                  <a:cubicBezTo>
                    <a:pt x="339" y="330"/>
                    <a:pt x="362" y="335"/>
                    <a:pt x="362" y="335"/>
                  </a:cubicBezTo>
                  <a:cubicBezTo>
                    <a:pt x="379" y="351"/>
                    <a:pt x="433" y="384"/>
                    <a:pt x="455" y="391"/>
                  </a:cubicBezTo>
                  <a:cubicBezTo>
                    <a:pt x="464" y="401"/>
                    <a:pt x="473" y="415"/>
                    <a:pt x="490" y="413"/>
                  </a:cubicBezTo>
                  <a:cubicBezTo>
                    <a:pt x="505" y="411"/>
                    <a:pt x="519" y="404"/>
                    <a:pt x="533" y="399"/>
                  </a:cubicBezTo>
                  <a:cubicBezTo>
                    <a:pt x="558" y="391"/>
                    <a:pt x="585" y="389"/>
                    <a:pt x="611" y="384"/>
                  </a:cubicBezTo>
                  <a:cubicBezTo>
                    <a:pt x="623" y="382"/>
                    <a:pt x="647" y="377"/>
                    <a:pt x="647" y="377"/>
                  </a:cubicBezTo>
                  <a:cubicBezTo>
                    <a:pt x="704" y="383"/>
                    <a:pt x="754" y="389"/>
                    <a:pt x="810" y="370"/>
                  </a:cubicBezTo>
                  <a:cubicBezTo>
                    <a:pt x="827" y="355"/>
                    <a:pt x="845" y="344"/>
                    <a:pt x="860" y="327"/>
                  </a:cubicBezTo>
                  <a:cubicBezTo>
                    <a:pt x="870" y="267"/>
                    <a:pt x="880" y="280"/>
                    <a:pt x="910" y="235"/>
                  </a:cubicBezTo>
                  <a:cubicBezTo>
                    <a:pt x="918" y="189"/>
                    <a:pt x="936" y="132"/>
                    <a:pt x="896" y="93"/>
                  </a:cubicBezTo>
                  <a:cubicBezTo>
                    <a:pt x="885" y="82"/>
                    <a:pt x="867" y="76"/>
                    <a:pt x="853" y="71"/>
                  </a:cubicBezTo>
                  <a:cubicBezTo>
                    <a:pt x="839" y="66"/>
                    <a:pt x="810" y="57"/>
                    <a:pt x="810" y="57"/>
                  </a:cubicBezTo>
                  <a:cubicBezTo>
                    <a:pt x="782" y="38"/>
                    <a:pt x="755" y="24"/>
                    <a:pt x="732" y="0"/>
                  </a:cubicBezTo>
                  <a:cubicBezTo>
                    <a:pt x="701" y="2"/>
                    <a:pt x="670" y="2"/>
                    <a:pt x="640" y="7"/>
                  </a:cubicBezTo>
                  <a:cubicBezTo>
                    <a:pt x="625" y="9"/>
                    <a:pt x="597" y="22"/>
                    <a:pt x="597" y="22"/>
                  </a:cubicBezTo>
                  <a:cubicBezTo>
                    <a:pt x="581" y="46"/>
                    <a:pt x="561" y="79"/>
                    <a:pt x="540" y="100"/>
                  </a:cubicBezTo>
                  <a:cubicBezTo>
                    <a:pt x="524" y="116"/>
                    <a:pt x="476" y="128"/>
                    <a:pt x="476" y="128"/>
                  </a:cubicBezTo>
                  <a:cubicBezTo>
                    <a:pt x="437" y="115"/>
                    <a:pt x="414" y="96"/>
                    <a:pt x="377" y="79"/>
                  </a:cubicBezTo>
                  <a:cubicBezTo>
                    <a:pt x="335" y="60"/>
                    <a:pt x="325" y="63"/>
                    <a:pt x="277" y="57"/>
                  </a:cubicBezTo>
                  <a:cubicBezTo>
                    <a:pt x="207" y="63"/>
                    <a:pt x="141" y="79"/>
                    <a:pt x="71" y="86"/>
                  </a:cubicBezTo>
                  <a:cubicBezTo>
                    <a:pt x="50" y="117"/>
                    <a:pt x="41" y="106"/>
                    <a:pt x="14" y="128"/>
                  </a:cubicBezTo>
                  <a:cubicBezTo>
                    <a:pt x="9" y="132"/>
                    <a:pt x="0" y="143"/>
                    <a:pt x="0" y="14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" name="Picture 6" descr="sj.cond.2014.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04800"/>
            <a:ext cx="5715000" cy="2857500"/>
          </a:xfrm>
          <a:prstGeom prst="rect">
            <a:avLst/>
          </a:prstGeom>
        </p:spPr>
      </p:pic>
      <p:pic>
        <p:nvPicPr>
          <p:cNvPr id="8" name="Picture 7" descr="navaj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5105400" cy="340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81400" y="48006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74%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VRN5_dail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"/>
            <a:ext cx="5181600" cy="3810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114800" y="1371600"/>
          <a:ext cx="48768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551"/>
                <a:gridCol w="1125417"/>
                <a:gridCol w="1125417"/>
                <a:gridCol w="1125417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24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(No QPF)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630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583</a:t>
                      </a:r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</a:t>
                      </a:r>
                      <a:r>
                        <a:rPr lang="en-US" sz="1200" baseline="0" dirty="0" smtClean="0"/>
                        <a:t> (QPF)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622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563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630 / 85%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590 / 80%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53430925"/>
              </p:ext>
            </p:extLst>
          </p:nvPr>
        </p:nvGraphicFramePr>
        <p:xfrm>
          <a:off x="685800" y="4572000"/>
          <a:ext cx="2930770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72308"/>
                <a:gridCol w="879231"/>
                <a:gridCol w="879231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478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580R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470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580 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79%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0" y="3505200"/>
            <a:ext cx="45541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vcr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0"/>
            <a:ext cx="4640580" cy="3276600"/>
          </a:xfrm>
          <a:prstGeom prst="rect">
            <a:avLst/>
          </a:prstGeom>
        </p:spPr>
      </p:pic>
      <p:pic>
        <p:nvPicPr>
          <p:cNvPr id="12" name="Picture 11" descr="lemc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95800" cy="3276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2130623"/>
            <a:ext cx="2265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Mid-Month CBRFC: 48 / 87%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2057400"/>
            <a:ext cx="2356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Mid-Month CBRFC: 190 / 98%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4569023"/>
            <a:ext cx="21867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Mid-Month NRCS: 43 / 78%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32476" y="4648200"/>
            <a:ext cx="2278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Mid-Month NRCS: 156 / 80%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92042"/>
            <a:ext cx="4572000" cy="33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92041"/>
            <a:ext cx="4572000" cy="336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67000" y="5175019"/>
            <a:ext cx="1441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1: 49 / 89%</a:t>
            </a:r>
          </a:p>
          <a:p>
            <a:r>
              <a:rPr lang="en-US" sz="1400" dirty="0" smtClean="0"/>
              <a:t>Mar 25: 40 / 73%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7329" y="5327419"/>
            <a:ext cx="1532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 1: 165 / 85%</a:t>
            </a:r>
          </a:p>
          <a:p>
            <a:r>
              <a:rPr lang="en-US" sz="1400" dirty="0" smtClean="0"/>
              <a:t>Mar 25: 150 / 77%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5251450" y="0"/>
            <a:ext cx="3816350" cy="4318000"/>
            <a:chOff x="5105400" y="177800"/>
            <a:chExt cx="3816350" cy="431800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228600"/>
              <a:ext cx="381635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6527800" y="177800"/>
              <a:ext cx="2273300" cy="3098800"/>
            </a:xfrm>
            <a:custGeom>
              <a:avLst/>
              <a:gdLst/>
              <a:ahLst/>
              <a:cxnLst>
                <a:cxn ang="0">
                  <a:pos x="64" y="1808"/>
                </a:cxn>
                <a:cxn ang="0">
                  <a:pos x="16" y="1280"/>
                </a:cxn>
                <a:cxn ang="0">
                  <a:pos x="160" y="944"/>
                </a:cxn>
                <a:cxn ang="0">
                  <a:pos x="208" y="752"/>
                </a:cxn>
                <a:cxn ang="0">
                  <a:pos x="256" y="656"/>
                </a:cxn>
                <a:cxn ang="0">
                  <a:pos x="208" y="224"/>
                </a:cxn>
                <a:cxn ang="0">
                  <a:pos x="352" y="32"/>
                </a:cxn>
                <a:cxn ang="0">
                  <a:pos x="496" y="32"/>
                </a:cxn>
                <a:cxn ang="0">
                  <a:pos x="592" y="176"/>
                </a:cxn>
                <a:cxn ang="0">
                  <a:pos x="736" y="272"/>
                </a:cxn>
                <a:cxn ang="0">
                  <a:pos x="880" y="224"/>
                </a:cxn>
                <a:cxn ang="0">
                  <a:pos x="1072" y="320"/>
                </a:cxn>
                <a:cxn ang="0">
                  <a:pos x="976" y="464"/>
                </a:cxn>
                <a:cxn ang="0">
                  <a:pos x="1168" y="704"/>
                </a:cxn>
                <a:cxn ang="0">
                  <a:pos x="1168" y="800"/>
                </a:cxn>
                <a:cxn ang="0">
                  <a:pos x="1312" y="800"/>
                </a:cxn>
                <a:cxn ang="0">
                  <a:pos x="1408" y="944"/>
                </a:cxn>
                <a:cxn ang="0">
                  <a:pos x="1168" y="1184"/>
                </a:cxn>
                <a:cxn ang="0">
                  <a:pos x="1264" y="1328"/>
                </a:cxn>
                <a:cxn ang="0">
                  <a:pos x="1120" y="1472"/>
                </a:cxn>
                <a:cxn ang="0">
                  <a:pos x="976" y="1568"/>
                </a:cxn>
                <a:cxn ang="0">
                  <a:pos x="1168" y="1664"/>
                </a:cxn>
                <a:cxn ang="0">
                  <a:pos x="1120" y="1856"/>
                </a:cxn>
                <a:cxn ang="0">
                  <a:pos x="832" y="1952"/>
                </a:cxn>
                <a:cxn ang="0">
                  <a:pos x="400" y="1856"/>
                </a:cxn>
                <a:cxn ang="0">
                  <a:pos x="64" y="1808"/>
                </a:cxn>
              </a:cxnLst>
              <a:rect l="0" t="0" r="r" b="b"/>
              <a:pathLst>
                <a:path w="1432" h="1952">
                  <a:moveTo>
                    <a:pt x="64" y="1808"/>
                  </a:moveTo>
                  <a:cubicBezTo>
                    <a:pt x="0" y="1712"/>
                    <a:pt x="0" y="1424"/>
                    <a:pt x="16" y="1280"/>
                  </a:cubicBezTo>
                  <a:cubicBezTo>
                    <a:pt x="32" y="1136"/>
                    <a:pt x="128" y="1032"/>
                    <a:pt x="160" y="944"/>
                  </a:cubicBezTo>
                  <a:cubicBezTo>
                    <a:pt x="192" y="856"/>
                    <a:pt x="192" y="800"/>
                    <a:pt x="208" y="752"/>
                  </a:cubicBezTo>
                  <a:cubicBezTo>
                    <a:pt x="224" y="704"/>
                    <a:pt x="256" y="744"/>
                    <a:pt x="256" y="656"/>
                  </a:cubicBezTo>
                  <a:cubicBezTo>
                    <a:pt x="256" y="568"/>
                    <a:pt x="192" y="328"/>
                    <a:pt x="208" y="224"/>
                  </a:cubicBezTo>
                  <a:cubicBezTo>
                    <a:pt x="224" y="120"/>
                    <a:pt x="304" y="64"/>
                    <a:pt x="352" y="32"/>
                  </a:cubicBezTo>
                  <a:cubicBezTo>
                    <a:pt x="400" y="0"/>
                    <a:pt x="456" y="8"/>
                    <a:pt x="496" y="32"/>
                  </a:cubicBezTo>
                  <a:cubicBezTo>
                    <a:pt x="536" y="56"/>
                    <a:pt x="552" y="136"/>
                    <a:pt x="592" y="176"/>
                  </a:cubicBezTo>
                  <a:cubicBezTo>
                    <a:pt x="632" y="216"/>
                    <a:pt x="688" y="264"/>
                    <a:pt x="736" y="272"/>
                  </a:cubicBezTo>
                  <a:cubicBezTo>
                    <a:pt x="784" y="280"/>
                    <a:pt x="824" y="216"/>
                    <a:pt x="880" y="224"/>
                  </a:cubicBezTo>
                  <a:cubicBezTo>
                    <a:pt x="936" y="232"/>
                    <a:pt x="1056" y="280"/>
                    <a:pt x="1072" y="320"/>
                  </a:cubicBezTo>
                  <a:cubicBezTo>
                    <a:pt x="1088" y="360"/>
                    <a:pt x="960" y="400"/>
                    <a:pt x="976" y="464"/>
                  </a:cubicBezTo>
                  <a:cubicBezTo>
                    <a:pt x="992" y="528"/>
                    <a:pt x="1136" y="648"/>
                    <a:pt x="1168" y="704"/>
                  </a:cubicBezTo>
                  <a:cubicBezTo>
                    <a:pt x="1200" y="760"/>
                    <a:pt x="1144" y="784"/>
                    <a:pt x="1168" y="800"/>
                  </a:cubicBezTo>
                  <a:cubicBezTo>
                    <a:pt x="1192" y="816"/>
                    <a:pt x="1272" y="776"/>
                    <a:pt x="1312" y="800"/>
                  </a:cubicBezTo>
                  <a:cubicBezTo>
                    <a:pt x="1352" y="824"/>
                    <a:pt x="1432" y="880"/>
                    <a:pt x="1408" y="944"/>
                  </a:cubicBezTo>
                  <a:cubicBezTo>
                    <a:pt x="1384" y="1008"/>
                    <a:pt x="1192" y="1120"/>
                    <a:pt x="1168" y="1184"/>
                  </a:cubicBezTo>
                  <a:cubicBezTo>
                    <a:pt x="1144" y="1248"/>
                    <a:pt x="1272" y="1280"/>
                    <a:pt x="1264" y="1328"/>
                  </a:cubicBezTo>
                  <a:cubicBezTo>
                    <a:pt x="1256" y="1376"/>
                    <a:pt x="1168" y="1432"/>
                    <a:pt x="1120" y="1472"/>
                  </a:cubicBezTo>
                  <a:cubicBezTo>
                    <a:pt x="1072" y="1512"/>
                    <a:pt x="968" y="1536"/>
                    <a:pt x="976" y="1568"/>
                  </a:cubicBezTo>
                  <a:cubicBezTo>
                    <a:pt x="984" y="1600"/>
                    <a:pt x="1144" y="1616"/>
                    <a:pt x="1168" y="1664"/>
                  </a:cubicBezTo>
                  <a:cubicBezTo>
                    <a:pt x="1192" y="1712"/>
                    <a:pt x="1176" y="1808"/>
                    <a:pt x="1120" y="1856"/>
                  </a:cubicBezTo>
                  <a:cubicBezTo>
                    <a:pt x="1064" y="1904"/>
                    <a:pt x="952" y="1952"/>
                    <a:pt x="832" y="1952"/>
                  </a:cubicBezTo>
                  <a:cubicBezTo>
                    <a:pt x="712" y="1952"/>
                    <a:pt x="528" y="1880"/>
                    <a:pt x="400" y="1856"/>
                  </a:cubicBezTo>
                  <a:cubicBezTo>
                    <a:pt x="272" y="1832"/>
                    <a:pt x="128" y="1904"/>
                    <a:pt x="64" y="1808"/>
                  </a:cubicBez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0" y="0"/>
          <a:ext cx="541972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746" name="Picture 2" descr="http://www.cbrfc.noaa.gov/station/sweplot/png/bgsw4+bndu1+brtc2+btsc2+ekpw4+fmtc2+idpc2+mcpc2+mmtu1+oldw4+rmpc2+scku1+seeu1+stdu1+sumc2+towc2+vlmc2.24-19-median.avg.2014.2013.0.s.0.0.0.0.0.1.0.0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3048000"/>
            <a:ext cx="5715000" cy="3810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42799" y="3810000"/>
            <a:ext cx="28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</a:t>
            </a:r>
            <a:r>
              <a:rPr lang="en-US" dirty="0" err="1" smtClean="0"/>
              <a:t>precip</a:t>
            </a:r>
            <a:r>
              <a:rPr lang="en-US" dirty="0" smtClean="0"/>
              <a:t> </a:t>
            </a:r>
            <a:r>
              <a:rPr lang="en-US" dirty="0" smtClean="0"/>
              <a:t>to date</a:t>
            </a:r>
            <a:r>
              <a:rPr lang="en-US" dirty="0" smtClean="0"/>
              <a:t>: ~85%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200" y="4126468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cbrfc.noaa.gov/rmap/wsup/png/espplot/GRVU1.2014.0.1.0.1.1.1.0.png?ts=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35425" cy="2857500"/>
          </a:xfrm>
          <a:prstGeom prst="rect">
            <a:avLst/>
          </a:prstGeom>
          <a:noFill/>
        </p:spPr>
      </p:pic>
      <p:pic>
        <p:nvPicPr>
          <p:cNvPr id="30728" name="Picture 8" descr="http://www.cbrfc.noaa.gov/rmap/wsup/png/espplot/CLRU1.2014.0.1.0.1.1.1.0.png?ts=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038600" cy="2857500"/>
          </a:xfrm>
          <a:prstGeom prst="rect">
            <a:avLst/>
          </a:prstGeom>
          <a:noFill/>
        </p:spPr>
      </p:pic>
      <p:pic>
        <p:nvPicPr>
          <p:cNvPr id="30730" name="Picture 10" descr="http://www.cbrfc.noaa.gov/rmap/wsup/png/espplot/BFFU1.2014.0.1.0.1.1.1.0.png?ts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0500"/>
            <a:ext cx="4038600" cy="28575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09800" y="1219200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3580 / 121%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1521023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3210/ 108%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2243546" y="3200400"/>
            <a:ext cx="1617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5180/ 117%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505200"/>
            <a:ext cx="1579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4840/ 113%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60719" y="563880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NRCS:  935/ </a:t>
            </a:r>
            <a:r>
              <a:rPr lang="en-US" sz="1400" dirty="0"/>
              <a:t>8</a:t>
            </a:r>
            <a:r>
              <a:rPr lang="en-US" sz="1400" dirty="0" smtClean="0"/>
              <a:t>5%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5331023"/>
            <a:ext cx="1435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CBRFC: 980/ 89%</a:t>
            </a:r>
            <a:endParaRPr lang="en-US" sz="1400" dirty="0"/>
          </a:p>
        </p:txBody>
      </p:sp>
      <p:pic>
        <p:nvPicPr>
          <p:cNvPr id="30724" name="Picture 4" descr="http://www.cbrfc.noaa.gov/rmap/wsup/png/espplot/GLDA3.2014.0.1.0.1.1.1.0.png?ts=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1828800"/>
            <a:ext cx="5105400" cy="3429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107200" y="0"/>
            <a:ext cx="171220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Green – Green River, UT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368362" y="2057400"/>
            <a:ext cx="145103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Colorado – Cisco, nr</a:t>
            </a:r>
            <a:endParaRPr lang="en-US" sz="1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341341" y="3990201"/>
            <a:ext cx="14018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San Juan – Bluff, nr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50600" y="1828800"/>
            <a:ext cx="24156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Colorado – Lake Powell Inflow</a:t>
            </a:r>
            <a:endParaRPr lang="en-US" sz="14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781703"/>
              </p:ext>
            </p:extLst>
          </p:nvPr>
        </p:nvGraphicFramePr>
        <p:xfrm>
          <a:off x="4343400" y="5410200"/>
          <a:ext cx="4419599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6756"/>
                <a:gridCol w="1123028"/>
                <a:gridCol w="1104900"/>
                <a:gridCol w="934915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 Daily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NRCS-Statistical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7710-7790R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7390-7480R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7290-7390R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NRCS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7800/ 109%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7500 / 105%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4038601" y="152400"/>
          <a:ext cx="4953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600"/>
                <a:gridCol w="1253170"/>
                <a:gridCol w="1171115"/>
                <a:gridCol w="1171115"/>
              </a:tblGrid>
              <a:tr h="322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Mar</a:t>
                      </a:r>
                      <a:r>
                        <a:rPr lang="en-US" sz="1400" baseline="0" dirty="0" smtClean="0"/>
                        <a:t> 25</a:t>
                      </a:r>
                      <a:endParaRPr lang="en-US" sz="14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CBRFC-SWS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8281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CBRFC-ESP (QPF</a:t>
                      </a:r>
                      <a:r>
                        <a:rPr lang="en-US" sz="1200" baseline="0" dirty="0" smtClean="0"/>
                        <a:t> 0)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8218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7591</a:t>
                      </a:r>
                      <a:endParaRPr lang="en-US" sz="1200" dirty="0"/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CBRFC-ESP (QPF 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8349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7538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6894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CBRFC FINAL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8300/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116%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8000 / 112%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228600"/>
            <a:ext cx="5410200" cy="76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Virgin and Lower Colorado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://www.cbrfc.noaa.gov/wsup/pub2/graph/png/vg.cond.2014.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762000"/>
            <a:ext cx="5715000" cy="2857500"/>
          </a:xfrm>
          <a:prstGeom prst="rect">
            <a:avLst/>
          </a:prstGeom>
          <a:noFill/>
        </p:spPr>
      </p:pic>
      <p:pic>
        <p:nvPicPr>
          <p:cNvPr id="3076" name="Picture 4" descr="http://www.cbrfc.noaa.gov/wsup/pub2/graph/png/lc.vol.2014.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73380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2600" y="434876"/>
            <a:ext cx="2826158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Lake Mead Intervening Flow</a:t>
            </a:r>
          </a:p>
          <a:p>
            <a:r>
              <a:rPr lang="en-US" dirty="0" smtClean="0"/>
              <a:t>Forecast issued 3/17/2014</a:t>
            </a:r>
          </a:p>
          <a:p>
            <a:endParaRPr lang="en-US" dirty="0" smtClean="0"/>
          </a:p>
          <a:p>
            <a:r>
              <a:rPr lang="en-US" dirty="0" smtClean="0"/>
              <a:t>March:	80 KAF / 73% </a:t>
            </a:r>
          </a:p>
          <a:p>
            <a:r>
              <a:rPr lang="en-US" dirty="0" smtClean="0"/>
              <a:t>April:	50 KAF / 48%</a:t>
            </a:r>
          </a:p>
          <a:p>
            <a:r>
              <a:rPr lang="en-US" dirty="0" smtClean="0"/>
              <a:t>May:	50 KAF / 66% </a:t>
            </a:r>
          </a:p>
          <a:p>
            <a:endParaRPr lang="en-US" dirty="0" smtClean="0"/>
          </a:p>
          <a:p>
            <a:r>
              <a:rPr lang="en-US" dirty="0" smtClean="0"/>
              <a:t>April - July:   175 KAF / 63%</a:t>
            </a:r>
          </a:p>
        </p:txBody>
      </p:sp>
      <p:pic>
        <p:nvPicPr>
          <p:cNvPr id="2050" name="Picture 2" descr="http://www.cbrfc.noaa.gov/station/sweplot/png/cvyu1+hrsu1+lgcu1+lgfu1+mdvu1.25-19-median.avg.2014.2013.0.s.0.0.0.0.0.1.0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3352800"/>
          </a:xfrm>
          <a:prstGeom prst="rect">
            <a:avLst/>
          </a:prstGeom>
          <a:noFill/>
        </p:spPr>
      </p:pic>
      <p:pic>
        <p:nvPicPr>
          <p:cNvPr id="2052" name="Picture 4" descr="http://www.cbrfc.noaa.gov/rmap/wsup/png/espplot/VIRU1.2014.0.1.0.1.1.1.0.png?ts=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724400" cy="3505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514600" y="4419600"/>
            <a:ext cx="1816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Mar1: 21 </a:t>
            </a:r>
            <a:r>
              <a:rPr lang="en-US" sz="1400" dirty="0" err="1" smtClean="0"/>
              <a:t>kaf</a:t>
            </a:r>
            <a:r>
              <a:rPr lang="en-US" sz="1400" dirty="0" smtClean="0"/>
              <a:t>/ 36% </a:t>
            </a:r>
            <a:r>
              <a:rPr lang="en-US" sz="1400" dirty="0" err="1" smtClean="0"/>
              <a:t>avg</a:t>
            </a:r>
            <a:endParaRPr lang="en-US" sz="1400" dirty="0" smtClean="0"/>
          </a:p>
          <a:p>
            <a:r>
              <a:rPr lang="en-US" sz="1400" dirty="0" smtClean="0"/>
              <a:t>Mar25: 20 </a:t>
            </a:r>
            <a:r>
              <a:rPr lang="en-US" sz="1400" dirty="0" err="1" smtClean="0"/>
              <a:t>kaf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90500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43%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0" y="3505200"/>
            <a:ext cx="45541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010400" y="5181600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Mar1:  23 / 40%</a:t>
            </a:r>
          </a:p>
          <a:p>
            <a:r>
              <a:rPr lang="en-US" sz="1400" dirty="0" smtClean="0"/>
              <a:t>Mar25: 17.9 / 31%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brfc.noaa.gov/rmap/wsup/png/espplot/SLRA3.2014.0.1.0.1.1.1.0.png?ts=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2896"/>
            <a:ext cx="8991600" cy="3895104"/>
          </a:xfrm>
          <a:prstGeom prst="rect">
            <a:avLst/>
          </a:prstGeom>
          <a:noFill/>
        </p:spPr>
      </p:pic>
      <p:pic>
        <p:nvPicPr>
          <p:cNvPr id="1026" name="Picture 2" descr="http://www.cbrfc.noaa.gov/station/sweplot/png/blda3+cnda3+hnma3+mvfa3+wcta3.25-19-median.avg.2014.2013.0.s.0.0.0.0.0.1.0.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0"/>
            <a:ext cx="5257800" cy="2946400"/>
          </a:xfrm>
          <a:prstGeom prst="rect">
            <a:avLst/>
          </a:prstGeom>
          <a:noFill/>
        </p:spPr>
      </p:pic>
      <p:grpSp>
        <p:nvGrpSpPr>
          <p:cNvPr id="2" name="Group 10"/>
          <p:cNvGrpSpPr/>
          <p:nvPr/>
        </p:nvGrpSpPr>
        <p:grpSpPr>
          <a:xfrm>
            <a:off x="4495800" y="3733800"/>
            <a:ext cx="2910349" cy="3124201"/>
            <a:chOff x="4221480" y="2762473"/>
            <a:chExt cx="2644260" cy="2922046"/>
          </a:xfrm>
        </p:grpSpPr>
        <p:sp>
          <p:nvSpPr>
            <p:cNvPr id="5" name="TextBox 4"/>
            <p:cNvSpPr txBox="1"/>
            <p:nvPr/>
          </p:nvSpPr>
          <p:spPr>
            <a:xfrm>
              <a:off x="4221480" y="3974053"/>
              <a:ext cx="1788162" cy="287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 </a:t>
              </a:r>
              <a:r>
                <a:rPr lang="en-US" sz="1400" dirty="0" err="1" smtClean="0"/>
                <a:t>obs</a:t>
              </a:r>
              <a:r>
                <a:rPr lang="en-US" sz="1400" dirty="0" smtClean="0"/>
                <a:t> </a:t>
              </a:r>
              <a:r>
                <a:rPr lang="en-US" sz="1400" dirty="0" smtClean="0"/>
                <a:t>to date: </a:t>
              </a:r>
              <a:r>
                <a:rPr lang="en-US" sz="1400" dirty="0" smtClean="0"/>
                <a:t>~</a:t>
              </a:r>
              <a:r>
                <a:rPr lang="en-US" sz="1400" dirty="0" smtClean="0"/>
                <a:t>20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kaf</a:t>
              </a:r>
              <a:endParaRPr 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21480" y="3261359"/>
              <a:ext cx="2619500" cy="287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Mar-May forecast: 66 </a:t>
              </a:r>
              <a:r>
                <a:rPr lang="en-US" sz="1400" dirty="0" err="1" smtClean="0"/>
                <a:t>kaf</a:t>
              </a:r>
              <a:r>
                <a:rPr lang="en-US" sz="1400" dirty="0" smtClean="0"/>
                <a:t> / 28 % med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221480" y="2762473"/>
              <a:ext cx="2644260" cy="287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Jan-May forecast: 220 </a:t>
              </a:r>
              <a:r>
                <a:rPr lang="en-US" sz="1400" dirty="0" err="1" smtClean="0"/>
                <a:t>kaf</a:t>
              </a:r>
              <a:r>
                <a:rPr lang="en-US" sz="1400" dirty="0" smtClean="0"/>
                <a:t> / 71 % med</a:t>
              </a:r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221480" y="5638800"/>
              <a:ext cx="45720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1480" y="3614921"/>
              <a:ext cx="1426498" cy="287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Jan-Feb </a:t>
              </a:r>
              <a:r>
                <a:rPr lang="en-US" sz="1400" dirty="0" err="1" smtClean="0"/>
                <a:t>obs</a:t>
              </a:r>
              <a:r>
                <a:rPr lang="en-US" sz="1400" dirty="0" smtClean="0"/>
                <a:t>: 29 </a:t>
              </a:r>
              <a:r>
                <a:rPr lang="en-US" sz="1400" dirty="0" err="1" smtClean="0"/>
                <a:t>kaf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brfc.noaa.gov/product/mapsum/map/cbrfcM2013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900" y="1143000"/>
            <a:ext cx="2300288" cy="26670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90501" y="3886200"/>
            <a:ext cx="3009899" cy="2895600"/>
            <a:chOff x="5905501" y="76200"/>
            <a:chExt cx="3009899" cy="2895600"/>
          </a:xfrm>
        </p:grpSpPr>
        <p:pic>
          <p:nvPicPr>
            <p:cNvPr id="17414" name="Picture 6" descr="http://www.cbrfc.noaa.gov/product/mapsum/map/cbrfcM20140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05501" y="304800"/>
              <a:ext cx="2300288" cy="2667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7543800" y="762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250%-350%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7391400" y="381000"/>
              <a:ext cx="762000" cy="164068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620000" y="609600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150%-200%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8" name="Straight Arrow Connector 7"/>
            <p:cNvCxnSpPr>
              <a:stCxn id="7" idx="2"/>
            </p:cNvCxnSpPr>
            <p:nvPr/>
          </p:nvCxnSpPr>
          <p:spPr>
            <a:xfrm flipH="1">
              <a:off x="8001000" y="948154"/>
              <a:ext cx="266700" cy="194846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</p:cNvCxnSpPr>
            <p:nvPr/>
          </p:nvCxnSpPr>
          <p:spPr>
            <a:xfrm flipH="1">
              <a:off x="7924800" y="948154"/>
              <a:ext cx="342900" cy="499646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829301" y="1143000"/>
            <a:ext cx="3162299" cy="2667000"/>
            <a:chOff x="3009901" y="304800"/>
            <a:chExt cx="3162299" cy="2667000"/>
          </a:xfrm>
        </p:grpSpPr>
        <p:pic>
          <p:nvPicPr>
            <p:cNvPr id="17412" name="Picture 4" descr="http://www.cbrfc.noaa.gov/product/mapsum/map/cbrfcM20140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09901" y="304800"/>
              <a:ext cx="2300288" cy="2667000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876800" y="1535668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F02BE"/>
                  </a:solidFill>
                </a:rPr>
                <a:t>150%-200%</a:t>
              </a:r>
              <a:endParaRPr lang="en-US" sz="1600" b="1" dirty="0">
                <a:solidFill>
                  <a:srgbClr val="0F02BE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 flipV="1">
              <a:off x="5105400" y="1295400"/>
              <a:ext cx="152400" cy="304800"/>
            </a:xfrm>
            <a:prstGeom prst="straightConnector1">
              <a:avLst/>
            </a:prstGeom>
            <a:ln>
              <a:solidFill>
                <a:srgbClr val="0F02BE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PRECIPITATION</a:t>
            </a:r>
            <a:endParaRPr lang="en-US" dirty="0"/>
          </a:p>
        </p:txBody>
      </p:sp>
      <p:pic>
        <p:nvPicPr>
          <p:cNvPr id="17416" name="Picture 8" descr="http://www.cbrfc.noaa.gov/product/mapsum/map/cbrfcS20140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10000"/>
            <a:ext cx="2628900" cy="304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2770" name="Picture 2" descr="decor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" y="1143000"/>
            <a:ext cx="230028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/>
          <a:srcRect l="47958" t="40318" r="31190" b="11936"/>
          <a:stretch>
            <a:fillRect/>
          </a:stretch>
        </p:blipFill>
        <p:spPr bwMode="auto">
          <a:xfrm>
            <a:off x="2895476" y="1371600"/>
            <a:ext cx="4572124" cy="514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MARCH PRECIPITATION TO DATE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9148" t="47878" r="63901" b="6499"/>
          <a:stretch>
            <a:fillRect/>
          </a:stretch>
        </p:blipFill>
        <p:spPr bwMode="auto">
          <a:xfrm>
            <a:off x="1409747" y="1752600"/>
            <a:ext cx="1143086" cy="49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377568" y="1639669"/>
            <a:ext cx="1614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F02BE"/>
                </a:solidFill>
              </a:rPr>
              <a:t>Near to </a:t>
            </a:r>
          </a:p>
          <a:p>
            <a:r>
              <a:rPr lang="en-US" b="1" dirty="0" smtClean="0">
                <a:solidFill>
                  <a:srgbClr val="0F02BE"/>
                </a:solidFill>
              </a:rPr>
              <a:t>Above Average</a:t>
            </a:r>
            <a:endParaRPr lang="en-US" b="1" dirty="0">
              <a:solidFill>
                <a:srgbClr val="0F02B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4763911" y="1354667"/>
            <a:ext cx="2634585" cy="1828800"/>
          </a:xfrm>
          <a:custGeom>
            <a:avLst/>
            <a:gdLst>
              <a:gd name="connsiteX0" fmla="*/ 948267 w 2634585"/>
              <a:gd name="connsiteY0" fmla="*/ 33866 h 1828800"/>
              <a:gd name="connsiteX1" fmla="*/ 948267 w 2634585"/>
              <a:gd name="connsiteY1" fmla="*/ 33866 h 1828800"/>
              <a:gd name="connsiteX2" fmla="*/ 688622 w 2634585"/>
              <a:gd name="connsiteY2" fmla="*/ 67733 h 1828800"/>
              <a:gd name="connsiteX3" fmla="*/ 654756 w 2634585"/>
              <a:gd name="connsiteY3" fmla="*/ 90311 h 1828800"/>
              <a:gd name="connsiteX4" fmla="*/ 564445 w 2634585"/>
              <a:gd name="connsiteY4" fmla="*/ 124177 h 1828800"/>
              <a:gd name="connsiteX5" fmla="*/ 395111 w 2634585"/>
              <a:gd name="connsiteY5" fmla="*/ 169333 h 1828800"/>
              <a:gd name="connsiteX6" fmla="*/ 361245 w 2634585"/>
              <a:gd name="connsiteY6" fmla="*/ 180622 h 1828800"/>
              <a:gd name="connsiteX7" fmla="*/ 225778 w 2634585"/>
              <a:gd name="connsiteY7" fmla="*/ 248355 h 1828800"/>
              <a:gd name="connsiteX8" fmla="*/ 90311 w 2634585"/>
              <a:gd name="connsiteY8" fmla="*/ 349955 h 1828800"/>
              <a:gd name="connsiteX9" fmla="*/ 67733 w 2634585"/>
              <a:gd name="connsiteY9" fmla="*/ 383822 h 1828800"/>
              <a:gd name="connsiteX10" fmla="*/ 22578 w 2634585"/>
              <a:gd name="connsiteY10" fmla="*/ 508000 h 1828800"/>
              <a:gd name="connsiteX11" fmla="*/ 0 w 2634585"/>
              <a:gd name="connsiteY11" fmla="*/ 620889 h 1828800"/>
              <a:gd name="connsiteX12" fmla="*/ 11289 w 2634585"/>
              <a:gd name="connsiteY12" fmla="*/ 801511 h 1828800"/>
              <a:gd name="connsiteX13" fmla="*/ 22578 w 2634585"/>
              <a:gd name="connsiteY13" fmla="*/ 846666 h 1828800"/>
              <a:gd name="connsiteX14" fmla="*/ 112889 w 2634585"/>
              <a:gd name="connsiteY14" fmla="*/ 914400 h 1828800"/>
              <a:gd name="connsiteX15" fmla="*/ 146756 w 2634585"/>
              <a:gd name="connsiteY15" fmla="*/ 925689 h 1828800"/>
              <a:gd name="connsiteX16" fmla="*/ 293511 w 2634585"/>
              <a:gd name="connsiteY16" fmla="*/ 936977 h 1828800"/>
              <a:gd name="connsiteX17" fmla="*/ 349956 w 2634585"/>
              <a:gd name="connsiteY17" fmla="*/ 925689 h 1828800"/>
              <a:gd name="connsiteX18" fmla="*/ 462845 w 2634585"/>
              <a:gd name="connsiteY18" fmla="*/ 914400 h 1828800"/>
              <a:gd name="connsiteX19" fmla="*/ 508000 w 2634585"/>
              <a:gd name="connsiteY19" fmla="*/ 880533 h 1828800"/>
              <a:gd name="connsiteX20" fmla="*/ 609600 w 2634585"/>
              <a:gd name="connsiteY20" fmla="*/ 722489 h 1828800"/>
              <a:gd name="connsiteX21" fmla="*/ 632178 w 2634585"/>
              <a:gd name="connsiteY21" fmla="*/ 688622 h 1828800"/>
              <a:gd name="connsiteX22" fmla="*/ 666045 w 2634585"/>
              <a:gd name="connsiteY22" fmla="*/ 643466 h 1828800"/>
              <a:gd name="connsiteX23" fmla="*/ 688622 w 2634585"/>
              <a:gd name="connsiteY23" fmla="*/ 609600 h 1828800"/>
              <a:gd name="connsiteX24" fmla="*/ 790222 w 2634585"/>
              <a:gd name="connsiteY24" fmla="*/ 519289 h 1828800"/>
              <a:gd name="connsiteX25" fmla="*/ 914400 w 2634585"/>
              <a:gd name="connsiteY25" fmla="*/ 462844 h 1828800"/>
              <a:gd name="connsiteX26" fmla="*/ 1027289 w 2634585"/>
              <a:gd name="connsiteY26" fmla="*/ 451555 h 1828800"/>
              <a:gd name="connsiteX27" fmla="*/ 1253067 w 2634585"/>
              <a:gd name="connsiteY27" fmla="*/ 485422 h 1828800"/>
              <a:gd name="connsiteX28" fmla="*/ 1286933 w 2634585"/>
              <a:gd name="connsiteY28" fmla="*/ 508000 h 1828800"/>
              <a:gd name="connsiteX29" fmla="*/ 1343378 w 2634585"/>
              <a:gd name="connsiteY29" fmla="*/ 530577 h 1828800"/>
              <a:gd name="connsiteX30" fmla="*/ 1467556 w 2634585"/>
              <a:gd name="connsiteY30" fmla="*/ 620889 h 1828800"/>
              <a:gd name="connsiteX31" fmla="*/ 1591733 w 2634585"/>
              <a:gd name="connsiteY31" fmla="*/ 711200 h 1828800"/>
              <a:gd name="connsiteX32" fmla="*/ 1636889 w 2634585"/>
              <a:gd name="connsiteY32" fmla="*/ 767644 h 1828800"/>
              <a:gd name="connsiteX33" fmla="*/ 1670756 w 2634585"/>
              <a:gd name="connsiteY33" fmla="*/ 801511 h 1828800"/>
              <a:gd name="connsiteX34" fmla="*/ 1794933 w 2634585"/>
              <a:gd name="connsiteY34" fmla="*/ 993422 h 1828800"/>
              <a:gd name="connsiteX35" fmla="*/ 1840089 w 2634585"/>
              <a:gd name="connsiteY35" fmla="*/ 1061155 h 1828800"/>
              <a:gd name="connsiteX36" fmla="*/ 1828800 w 2634585"/>
              <a:gd name="connsiteY36" fmla="*/ 1264355 h 1828800"/>
              <a:gd name="connsiteX37" fmla="*/ 1806222 w 2634585"/>
              <a:gd name="connsiteY37" fmla="*/ 1411111 h 1828800"/>
              <a:gd name="connsiteX38" fmla="*/ 1749778 w 2634585"/>
              <a:gd name="connsiteY38" fmla="*/ 1422400 h 1828800"/>
              <a:gd name="connsiteX39" fmla="*/ 1727200 w 2634585"/>
              <a:gd name="connsiteY39" fmla="*/ 1456266 h 1828800"/>
              <a:gd name="connsiteX40" fmla="*/ 1738489 w 2634585"/>
              <a:gd name="connsiteY40" fmla="*/ 1580444 h 1828800"/>
              <a:gd name="connsiteX41" fmla="*/ 1772356 w 2634585"/>
              <a:gd name="connsiteY41" fmla="*/ 1625600 h 1828800"/>
              <a:gd name="connsiteX42" fmla="*/ 1851378 w 2634585"/>
              <a:gd name="connsiteY42" fmla="*/ 1704622 h 1828800"/>
              <a:gd name="connsiteX43" fmla="*/ 1885245 w 2634585"/>
              <a:gd name="connsiteY43" fmla="*/ 1749777 h 1828800"/>
              <a:gd name="connsiteX44" fmla="*/ 1986845 w 2634585"/>
              <a:gd name="connsiteY44" fmla="*/ 1806222 h 1828800"/>
              <a:gd name="connsiteX45" fmla="*/ 2054578 w 2634585"/>
              <a:gd name="connsiteY45" fmla="*/ 1828800 h 1828800"/>
              <a:gd name="connsiteX46" fmla="*/ 2393245 w 2634585"/>
              <a:gd name="connsiteY46" fmla="*/ 1806222 h 1828800"/>
              <a:gd name="connsiteX47" fmla="*/ 2460978 w 2634585"/>
              <a:gd name="connsiteY47" fmla="*/ 1794933 h 1828800"/>
              <a:gd name="connsiteX48" fmla="*/ 2562578 w 2634585"/>
              <a:gd name="connsiteY48" fmla="*/ 1727200 h 1828800"/>
              <a:gd name="connsiteX49" fmla="*/ 2596445 w 2634585"/>
              <a:gd name="connsiteY49" fmla="*/ 1704622 h 1828800"/>
              <a:gd name="connsiteX50" fmla="*/ 2607733 w 2634585"/>
              <a:gd name="connsiteY50" fmla="*/ 1670755 h 1828800"/>
              <a:gd name="connsiteX51" fmla="*/ 2630311 w 2634585"/>
              <a:gd name="connsiteY51" fmla="*/ 1636889 h 1828800"/>
              <a:gd name="connsiteX52" fmla="*/ 2607733 w 2634585"/>
              <a:gd name="connsiteY52" fmla="*/ 1365955 h 1828800"/>
              <a:gd name="connsiteX53" fmla="*/ 2573867 w 2634585"/>
              <a:gd name="connsiteY53" fmla="*/ 1286933 h 1828800"/>
              <a:gd name="connsiteX54" fmla="*/ 2540000 w 2634585"/>
              <a:gd name="connsiteY54" fmla="*/ 1219200 h 1828800"/>
              <a:gd name="connsiteX55" fmla="*/ 2528711 w 2634585"/>
              <a:gd name="connsiteY55" fmla="*/ 1174044 h 1828800"/>
              <a:gd name="connsiteX56" fmla="*/ 2472267 w 2634585"/>
              <a:gd name="connsiteY56" fmla="*/ 1162755 h 1828800"/>
              <a:gd name="connsiteX57" fmla="*/ 2348089 w 2634585"/>
              <a:gd name="connsiteY57" fmla="*/ 1174044 h 1828800"/>
              <a:gd name="connsiteX58" fmla="*/ 2201333 w 2634585"/>
              <a:gd name="connsiteY58" fmla="*/ 1275644 h 1828800"/>
              <a:gd name="connsiteX59" fmla="*/ 2065867 w 2634585"/>
              <a:gd name="connsiteY59" fmla="*/ 1241777 h 1828800"/>
              <a:gd name="connsiteX60" fmla="*/ 2043289 w 2634585"/>
              <a:gd name="connsiteY60" fmla="*/ 1162755 h 1828800"/>
              <a:gd name="connsiteX61" fmla="*/ 2009422 w 2634585"/>
              <a:gd name="connsiteY61" fmla="*/ 1016000 h 1828800"/>
              <a:gd name="connsiteX62" fmla="*/ 1964267 w 2634585"/>
              <a:gd name="connsiteY62" fmla="*/ 982133 h 1828800"/>
              <a:gd name="connsiteX63" fmla="*/ 1885245 w 2634585"/>
              <a:gd name="connsiteY63" fmla="*/ 880533 h 1828800"/>
              <a:gd name="connsiteX64" fmla="*/ 1862667 w 2634585"/>
              <a:gd name="connsiteY64" fmla="*/ 846666 h 1828800"/>
              <a:gd name="connsiteX65" fmla="*/ 1772356 w 2634585"/>
              <a:gd name="connsiteY65" fmla="*/ 756355 h 1828800"/>
              <a:gd name="connsiteX66" fmla="*/ 1749778 w 2634585"/>
              <a:gd name="connsiteY66" fmla="*/ 722489 h 1828800"/>
              <a:gd name="connsiteX67" fmla="*/ 1569156 w 2634585"/>
              <a:gd name="connsiteY67" fmla="*/ 587022 h 1828800"/>
              <a:gd name="connsiteX68" fmla="*/ 1444978 w 2634585"/>
              <a:gd name="connsiteY68" fmla="*/ 474133 h 1828800"/>
              <a:gd name="connsiteX69" fmla="*/ 1399822 w 2634585"/>
              <a:gd name="connsiteY69" fmla="*/ 304800 h 1828800"/>
              <a:gd name="connsiteX70" fmla="*/ 1354667 w 2634585"/>
              <a:gd name="connsiteY70" fmla="*/ 101600 h 1828800"/>
              <a:gd name="connsiteX71" fmla="*/ 1275645 w 2634585"/>
              <a:gd name="connsiteY71" fmla="*/ 11289 h 1828800"/>
              <a:gd name="connsiteX72" fmla="*/ 1207911 w 2634585"/>
              <a:gd name="connsiteY72" fmla="*/ 0 h 1828800"/>
              <a:gd name="connsiteX73" fmla="*/ 891822 w 2634585"/>
              <a:gd name="connsiteY73" fmla="*/ 11289 h 1828800"/>
              <a:gd name="connsiteX74" fmla="*/ 778933 w 2634585"/>
              <a:gd name="connsiteY74" fmla="*/ 33866 h 1828800"/>
              <a:gd name="connsiteX75" fmla="*/ 778933 w 2634585"/>
              <a:gd name="connsiteY75" fmla="*/ 45155 h 1828800"/>
              <a:gd name="connsiteX76" fmla="*/ 835378 w 2634585"/>
              <a:gd name="connsiteY76" fmla="*/ 45155 h 1828800"/>
              <a:gd name="connsiteX77" fmla="*/ 880533 w 2634585"/>
              <a:gd name="connsiteY77" fmla="*/ 33866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2634585" h="1828800">
                <a:moveTo>
                  <a:pt x="948267" y="33866"/>
                </a:moveTo>
                <a:lnTo>
                  <a:pt x="948267" y="33866"/>
                </a:lnTo>
                <a:cubicBezTo>
                  <a:pt x="861719" y="45155"/>
                  <a:pt x="774333" y="51250"/>
                  <a:pt x="688622" y="67733"/>
                </a:cubicBezTo>
                <a:cubicBezTo>
                  <a:pt x="675299" y="70295"/>
                  <a:pt x="667107" y="84697"/>
                  <a:pt x="654756" y="90311"/>
                </a:cubicBezTo>
                <a:cubicBezTo>
                  <a:pt x="625487" y="103615"/>
                  <a:pt x="594660" y="113190"/>
                  <a:pt x="564445" y="124177"/>
                </a:cubicBezTo>
                <a:cubicBezTo>
                  <a:pt x="504341" y="146033"/>
                  <a:pt x="472030" y="148821"/>
                  <a:pt x="395111" y="169333"/>
                </a:cubicBezTo>
                <a:cubicBezTo>
                  <a:pt x="383613" y="172399"/>
                  <a:pt x="371647" y="174843"/>
                  <a:pt x="361245" y="180622"/>
                </a:cubicBezTo>
                <a:cubicBezTo>
                  <a:pt x="229943" y="253567"/>
                  <a:pt x="357639" y="204401"/>
                  <a:pt x="225778" y="248355"/>
                </a:cubicBezTo>
                <a:cubicBezTo>
                  <a:pt x="180622" y="282222"/>
                  <a:pt x="133167" y="313221"/>
                  <a:pt x="90311" y="349955"/>
                </a:cubicBezTo>
                <a:cubicBezTo>
                  <a:pt x="80010" y="358785"/>
                  <a:pt x="73801" y="371687"/>
                  <a:pt x="67733" y="383822"/>
                </a:cubicBezTo>
                <a:cubicBezTo>
                  <a:pt x="46001" y="427286"/>
                  <a:pt x="30939" y="462014"/>
                  <a:pt x="22578" y="508000"/>
                </a:cubicBezTo>
                <a:cubicBezTo>
                  <a:pt x="1823" y="622151"/>
                  <a:pt x="23184" y="551337"/>
                  <a:pt x="0" y="620889"/>
                </a:cubicBezTo>
                <a:cubicBezTo>
                  <a:pt x="3763" y="681096"/>
                  <a:pt x="5286" y="741486"/>
                  <a:pt x="11289" y="801511"/>
                </a:cubicBezTo>
                <a:cubicBezTo>
                  <a:pt x="12833" y="816949"/>
                  <a:pt x="12199" y="835134"/>
                  <a:pt x="22578" y="846666"/>
                </a:cubicBezTo>
                <a:cubicBezTo>
                  <a:pt x="47751" y="874636"/>
                  <a:pt x="81142" y="894197"/>
                  <a:pt x="112889" y="914400"/>
                </a:cubicBezTo>
                <a:cubicBezTo>
                  <a:pt x="122928" y="920789"/>
                  <a:pt x="134948" y="924213"/>
                  <a:pt x="146756" y="925689"/>
                </a:cubicBezTo>
                <a:cubicBezTo>
                  <a:pt x="195440" y="931774"/>
                  <a:pt x="244593" y="933214"/>
                  <a:pt x="293511" y="936977"/>
                </a:cubicBezTo>
                <a:cubicBezTo>
                  <a:pt x="312326" y="933214"/>
                  <a:pt x="330937" y="928225"/>
                  <a:pt x="349956" y="925689"/>
                </a:cubicBezTo>
                <a:cubicBezTo>
                  <a:pt x="387442" y="920691"/>
                  <a:pt x="426483" y="924789"/>
                  <a:pt x="462845" y="914400"/>
                </a:cubicBezTo>
                <a:cubicBezTo>
                  <a:pt x="480936" y="909231"/>
                  <a:pt x="496571" y="895479"/>
                  <a:pt x="508000" y="880533"/>
                </a:cubicBezTo>
                <a:cubicBezTo>
                  <a:pt x="546043" y="830784"/>
                  <a:pt x="575577" y="775070"/>
                  <a:pt x="609600" y="722489"/>
                </a:cubicBezTo>
                <a:cubicBezTo>
                  <a:pt x="616971" y="711098"/>
                  <a:pt x="624652" y="699911"/>
                  <a:pt x="632178" y="688622"/>
                </a:cubicBezTo>
                <a:cubicBezTo>
                  <a:pt x="642615" y="672967"/>
                  <a:pt x="655109" y="658776"/>
                  <a:pt x="666045" y="643466"/>
                </a:cubicBezTo>
                <a:cubicBezTo>
                  <a:pt x="673931" y="632426"/>
                  <a:pt x="679688" y="619810"/>
                  <a:pt x="688622" y="609600"/>
                </a:cubicBezTo>
                <a:cubicBezTo>
                  <a:pt x="727291" y="565406"/>
                  <a:pt x="745756" y="551050"/>
                  <a:pt x="790222" y="519289"/>
                </a:cubicBezTo>
                <a:cubicBezTo>
                  <a:pt x="831476" y="489822"/>
                  <a:pt x="857271" y="475540"/>
                  <a:pt x="914400" y="462844"/>
                </a:cubicBezTo>
                <a:cubicBezTo>
                  <a:pt x="951317" y="454640"/>
                  <a:pt x="989659" y="455318"/>
                  <a:pt x="1027289" y="451555"/>
                </a:cubicBezTo>
                <a:cubicBezTo>
                  <a:pt x="1107949" y="458888"/>
                  <a:pt x="1176057" y="459752"/>
                  <a:pt x="1253067" y="485422"/>
                </a:cubicBezTo>
                <a:cubicBezTo>
                  <a:pt x="1265938" y="489712"/>
                  <a:pt x="1274798" y="501933"/>
                  <a:pt x="1286933" y="508000"/>
                </a:cubicBezTo>
                <a:cubicBezTo>
                  <a:pt x="1305058" y="517062"/>
                  <a:pt x="1325588" y="520873"/>
                  <a:pt x="1343378" y="530577"/>
                </a:cubicBezTo>
                <a:cubicBezTo>
                  <a:pt x="1418877" y="571758"/>
                  <a:pt x="1400828" y="574180"/>
                  <a:pt x="1467556" y="620889"/>
                </a:cubicBezTo>
                <a:cubicBezTo>
                  <a:pt x="1541337" y="672535"/>
                  <a:pt x="1517679" y="637146"/>
                  <a:pt x="1591733" y="711200"/>
                </a:cubicBezTo>
                <a:cubicBezTo>
                  <a:pt x="1608771" y="728238"/>
                  <a:pt x="1621022" y="749511"/>
                  <a:pt x="1636889" y="767644"/>
                </a:cubicBezTo>
                <a:cubicBezTo>
                  <a:pt x="1647402" y="779659"/>
                  <a:pt x="1661601" y="788432"/>
                  <a:pt x="1670756" y="801511"/>
                </a:cubicBezTo>
                <a:cubicBezTo>
                  <a:pt x="1714450" y="863932"/>
                  <a:pt x="1753311" y="929601"/>
                  <a:pt x="1794933" y="993422"/>
                </a:cubicBezTo>
                <a:cubicBezTo>
                  <a:pt x="1809756" y="1016151"/>
                  <a:pt x="1840089" y="1061155"/>
                  <a:pt x="1840089" y="1061155"/>
                </a:cubicBezTo>
                <a:cubicBezTo>
                  <a:pt x="1836326" y="1128888"/>
                  <a:pt x="1828800" y="1196517"/>
                  <a:pt x="1828800" y="1264355"/>
                </a:cubicBezTo>
                <a:cubicBezTo>
                  <a:pt x="1828800" y="1334762"/>
                  <a:pt x="1876307" y="1332265"/>
                  <a:pt x="1806222" y="1411111"/>
                </a:cubicBezTo>
                <a:cubicBezTo>
                  <a:pt x="1793475" y="1425452"/>
                  <a:pt x="1768593" y="1418637"/>
                  <a:pt x="1749778" y="1422400"/>
                </a:cubicBezTo>
                <a:cubicBezTo>
                  <a:pt x="1742252" y="1433689"/>
                  <a:pt x="1728167" y="1442733"/>
                  <a:pt x="1727200" y="1456266"/>
                </a:cubicBezTo>
                <a:cubicBezTo>
                  <a:pt x="1724239" y="1497724"/>
                  <a:pt x="1727780" y="1540284"/>
                  <a:pt x="1738489" y="1580444"/>
                </a:cubicBezTo>
                <a:cubicBezTo>
                  <a:pt x="1743337" y="1598624"/>
                  <a:pt x="1759700" y="1611678"/>
                  <a:pt x="1772356" y="1625600"/>
                </a:cubicBezTo>
                <a:cubicBezTo>
                  <a:pt x="1797414" y="1653164"/>
                  <a:pt x="1825037" y="1678281"/>
                  <a:pt x="1851378" y="1704622"/>
                </a:cubicBezTo>
                <a:cubicBezTo>
                  <a:pt x="1864682" y="1717926"/>
                  <a:pt x="1871941" y="1736473"/>
                  <a:pt x="1885245" y="1749777"/>
                </a:cubicBezTo>
                <a:cubicBezTo>
                  <a:pt x="1902630" y="1767162"/>
                  <a:pt x="1976718" y="1802002"/>
                  <a:pt x="1986845" y="1806222"/>
                </a:cubicBezTo>
                <a:cubicBezTo>
                  <a:pt x="2008813" y="1815376"/>
                  <a:pt x="2054578" y="1828800"/>
                  <a:pt x="2054578" y="1828800"/>
                </a:cubicBezTo>
                <a:cubicBezTo>
                  <a:pt x="2127569" y="1824506"/>
                  <a:pt x="2311147" y="1814864"/>
                  <a:pt x="2393245" y="1806222"/>
                </a:cubicBezTo>
                <a:cubicBezTo>
                  <a:pt x="2416008" y="1803826"/>
                  <a:pt x="2438400" y="1798696"/>
                  <a:pt x="2460978" y="1794933"/>
                </a:cubicBezTo>
                <a:lnTo>
                  <a:pt x="2562578" y="1727200"/>
                </a:lnTo>
                <a:lnTo>
                  <a:pt x="2596445" y="1704622"/>
                </a:lnTo>
                <a:cubicBezTo>
                  <a:pt x="2600208" y="1693333"/>
                  <a:pt x="2602411" y="1681398"/>
                  <a:pt x="2607733" y="1670755"/>
                </a:cubicBezTo>
                <a:cubicBezTo>
                  <a:pt x="2613800" y="1658620"/>
                  <a:pt x="2629722" y="1650444"/>
                  <a:pt x="2630311" y="1636889"/>
                </a:cubicBezTo>
                <a:cubicBezTo>
                  <a:pt x="2631422" y="1611328"/>
                  <a:pt x="2634585" y="1439799"/>
                  <a:pt x="2607733" y="1365955"/>
                </a:cubicBezTo>
                <a:cubicBezTo>
                  <a:pt x="2597940" y="1339023"/>
                  <a:pt x="2585876" y="1312953"/>
                  <a:pt x="2573867" y="1286933"/>
                </a:cubicBezTo>
                <a:cubicBezTo>
                  <a:pt x="2563289" y="1264014"/>
                  <a:pt x="2551289" y="1241778"/>
                  <a:pt x="2540000" y="1219200"/>
                </a:cubicBezTo>
                <a:cubicBezTo>
                  <a:pt x="2536237" y="1204148"/>
                  <a:pt x="2540630" y="1183977"/>
                  <a:pt x="2528711" y="1174044"/>
                </a:cubicBezTo>
                <a:cubicBezTo>
                  <a:pt x="2513971" y="1161760"/>
                  <a:pt x="2491454" y="1162755"/>
                  <a:pt x="2472267" y="1162755"/>
                </a:cubicBezTo>
                <a:cubicBezTo>
                  <a:pt x="2430704" y="1162755"/>
                  <a:pt x="2389482" y="1170281"/>
                  <a:pt x="2348089" y="1174044"/>
                </a:cubicBezTo>
                <a:cubicBezTo>
                  <a:pt x="2320296" y="1196279"/>
                  <a:pt x="2229022" y="1272875"/>
                  <a:pt x="2201333" y="1275644"/>
                </a:cubicBezTo>
                <a:cubicBezTo>
                  <a:pt x="2155019" y="1280275"/>
                  <a:pt x="2111022" y="1253066"/>
                  <a:pt x="2065867" y="1241777"/>
                </a:cubicBezTo>
                <a:cubicBezTo>
                  <a:pt x="2058341" y="1215436"/>
                  <a:pt x="2048662" y="1189618"/>
                  <a:pt x="2043289" y="1162755"/>
                </a:cubicBezTo>
                <a:cubicBezTo>
                  <a:pt x="2034316" y="1117889"/>
                  <a:pt x="2040042" y="1056827"/>
                  <a:pt x="2009422" y="1016000"/>
                </a:cubicBezTo>
                <a:cubicBezTo>
                  <a:pt x="1998133" y="1000948"/>
                  <a:pt x="1976981" y="996002"/>
                  <a:pt x="1964267" y="982133"/>
                </a:cubicBezTo>
                <a:cubicBezTo>
                  <a:pt x="1935276" y="950506"/>
                  <a:pt x="1909044" y="916232"/>
                  <a:pt x="1885245" y="880533"/>
                </a:cubicBezTo>
                <a:cubicBezTo>
                  <a:pt x="1877719" y="869244"/>
                  <a:pt x="1871794" y="856705"/>
                  <a:pt x="1862667" y="846666"/>
                </a:cubicBezTo>
                <a:cubicBezTo>
                  <a:pt x="1834029" y="815165"/>
                  <a:pt x="1800994" y="787856"/>
                  <a:pt x="1772356" y="756355"/>
                </a:cubicBezTo>
                <a:cubicBezTo>
                  <a:pt x="1763230" y="746316"/>
                  <a:pt x="1759372" y="732083"/>
                  <a:pt x="1749778" y="722489"/>
                </a:cubicBezTo>
                <a:cubicBezTo>
                  <a:pt x="1580133" y="552844"/>
                  <a:pt x="1769687" y="762486"/>
                  <a:pt x="1569156" y="587022"/>
                </a:cubicBezTo>
                <a:cubicBezTo>
                  <a:pt x="1466830" y="497487"/>
                  <a:pt x="1507130" y="536285"/>
                  <a:pt x="1444978" y="474133"/>
                </a:cubicBezTo>
                <a:cubicBezTo>
                  <a:pt x="1418970" y="396109"/>
                  <a:pt x="1436575" y="451810"/>
                  <a:pt x="1399822" y="304800"/>
                </a:cubicBezTo>
                <a:cubicBezTo>
                  <a:pt x="1382993" y="237486"/>
                  <a:pt x="1369719" y="169333"/>
                  <a:pt x="1354667" y="101600"/>
                </a:cubicBezTo>
                <a:cubicBezTo>
                  <a:pt x="1347456" y="69152"/>
                  <a:pt x="1307196" y="23909"/>
                  <a:pt x="1275645" y="11289"/>
                </a:cubicBezTo>
                <a:cubicBezTo>
                  <a:pt x="1254393" y="2788"/>
                  <a:pt x="1230489" y="3763"/>
                  <a:pt x="1207911" y="0"/>
                </a:cubicBezTo>
                <a:cubicBezTo>
                  <a:pt x="1102548" y="3763"/>
                  <a:pt x="996925" y="2992"/>
                  <a:pt x="891822" y="11289"/>
                </a:cubicBezTo>
                <a:cubicBezTo>
                  <a:pt x="853566" y="14309"/>
                  <a:pt x="778933" y="33866"/>
                  <a:pt x="778933" y="33866"/>
                </a:cubicBezTo>
                <a:lnTo>
                  <a:pt x="778933" y="45155"/>
                </a:lnTo>
                <a:lnTo>
                  <a:pt x="835378" y="45155"/>
                </a:lnTo>
                <a:lnTo>
                  <a:pt x="880533" y="33866"/>
                </a:lnTo>
              </a:path>
            </a:pathLst>
          </a:custGeom>
          <a:ln w="25400">
            <a:solidFill>
              <a:srgbClr val="0F0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30583" t="9549" r="61076" b="87268"/>
          <a:stretch>
            <a:fillRect/>
          </a:stretch>
        </p:blipFill>
        <p:spPr bwMode="auto">
          <a:xfrm>
            <a:off x="1371529" y="1447800"/>
            <a:ext cx="1371671" cy="34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Freeform 19"/>
          <p:cNvSpPr/>
          <p:nvPr/>
        </p:nvSpPr>
        <p:spPr>
          <a:xfrm>
            <a:off x="5868315" y="3226343"/>
            <a:ext cx="1088990" cy="1373936"/>
          </a:xfrm>
          <a:custGeom>
            <a:avLst/>
            <a:gdLst>
              <a:gd name="connsiteX0" fmla="*/ 916307 w 1088990"/>
              <a:gd name="connsiteY0" fmla="*/ 194190 h 1373936"/>
              <a:gd name="connsiteX1" fmla="*/ 916307 w 1088990"/>
              <a:gd name="connsiteY1" fmla="*/ 194190 h 1373936"/>
              <a:gd name="connsiteX2" fmla="*/ 735685 w 1088990"/>
              <a:gd name="connsiteY2" fmla="*/ 137746 h 1373936"/>
              <a:gd name="connsiteX3" fmla="*/ 656663 w 1088990"/>
              <a:gd name="connsiteY3" fmla="*/ 47435 h 1373936"/>
              <a:gd name="connsiteX4" fmla="*/ 521196 w 1088990"/>
              <a:gd name="connsiteY4" fmla="*/ 24857 h 1373936"/>
              <a:gd name="connsiteX5" fmla="*/ 250263 w 1088990"/>
              <a:gd name="connsiteY5" fmla="*/ 2279 h 1373936"/>
              <a:gd name="connsiteX6" fmla="*/ 193818 w 1088990"/>
              <a:gd name="connsiteY6" fmla="*/ 13568 h 1373936"/>
              <a:gd name="connsiteX7" fmla="*/ 159952 w 1088990"/>
              <a:gd name="connsiteY7" fmla="*/ 92590 h 1373936"/>
              <a:gd name="connsiteX8" fmla="*/ 92218 w 1088990"/>
              <a:gd name="connsiteY8" fmla="*/ 194190 h 1373936"/>
              <a:gd name="connsiteX9" fmla="*/ 69641 w 1088990"/>
              <a:gd name="connsiteY9" fmla="*/ 284501 h 1373936"/>
              <a:gd name="connsiteX10" fmla="*/ 24485 w 1088990"/>
              <a:gd name="connsiteY10" fmla="*/ 419968 h 1373936"/>
              <a:gd name="connsiteX11" fmla="*/ 1907 w 1088990"/>
              <a:gd name="connsiteY11" fmla="*/ 532857 h 1373936"/>
              <a:gd name="connsiteX12" fmla="*/ 13196 w 1088990"/>
              <a:gd name="connsiteY12" fmla="*/ 781213 h 1373936"/>
              <a:gd name="connsiteX13" fmla="*/ 58352 w 1088990"/>
              <a:gd name="connsiteY13" fmla="*/ 882813 h 1373936"/>
              <a:gd name="connsiteX14" fmla="*/ 193818 w 1088990"/>
              <a:gd name="connsiteY14" fmla="*/ 1006990 h 1373936"/>
              <a:gd name="connsiteX15" fmla="*/ 238974 w 1088990"/>
              <a:gd name="connsiteY15" fmla="*/ 1029568 h 1373936"/>
              <a:gd name="connsiteX16" fmla="*/ 340574 w 1088990"/>
              <a:gd name="connsiteY16" fmla="*/ 1086013 h 1373936"/>
              <a:gd name="connsiteX17" fmla="*/ 509907 w 1088990"/>
              <a:gd name="connsiteY17" fmla="*/ 1198901 h 1373936"/>
              <a:gd name="connsiteX18" fmla="*/ 600218 w 1088990"/>
              <a:gd name="connsiteY18" fmla="*/ 1255346 h 1373936"/>
              <a:gd name="connsiteX19" fmla="*/ 667952 w 1088990"/>
              <a:gd name="connsiteY19" fmla="*/ 1300501 h 1373936"/>
              <a:gd name="connsiteX20" fmla="*/ 724396 w 1088990"/>
              <a:gd name="connsiteY20" fmla="*/ 1311790 h 1373936"/>
              <a:gd name="connsiteX21" fmla="*/ 758263 w 1088990"/>
              <a:gd name="connsiteY21" fmla="*/ 1323079 h 1373936"/>
              <a:gd name="connsiteX22" fmla="*/ 1006618 w 1088990"/>
              <a:gd name="connsiteY22" fmla="*/ 1277924 h 1373936"/>
              <a:gd name="connsiteX23" fmla="*/ 1040485 w 1088990"/>
              <a:gd name="connsiteY23" fmla="*/ 1210190 h 1373936"/>
              <a:gd name="connsiteX24" fmla="*/ 1063063 w 1088990"/>
              <a:gd name="connsiteY24" fmla="*/ 1142457 h 1373936"/>
              <a:gd name="connsiteX25" fmla="*/ 1074352 w 1088990"/>
              <a:gd name="connsiteY25" fmla="*/ 1029568 h 1373936"/>
              <a:gd name="connsiteX26" fmla="*/ 1085641 w 1088990"/>
              <a:gd name="connsiteY26" fmla="*/ 995701 h 1373936"/>
              <a:gd name="connsiteX27" fmla="*/ 1063063 w 1088990"/>
              <a:gd name="connsiteY27" fmla="*/ 487701 h 1373936"/>
              <a:gd name="connsiteX28" fmla="*/ 1051774 w 1088990"/>
              <a:gd name="connsiteY28" fmla="*/ 284501 h 1373936"/>
              <a:gd name="connsiteX29" fmla="*/ 1040485 w 1088990"/>
              <a:gd name="connsiteY29" fmla="*/ 216768 h 1373936"/>
              <a:gd name="connsiteX30" fmla="*/ 984041 w 1088990"/>
              <a:gd name="connsiteY30" fmla="*/ 182901 h 1373936"/>
              <a:gd name="connsiteX31" fmla="*/ 916307 w 1088990"/>
              <a:gd name="connsiteY31" fmla="*/ 194190 h 1373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88990" h="1373936">
                <a:moveTo>
                  <a:pt x="916307" y="194190"/>
                </a:moveTo>
                <a:lnTo>
                  <a:pt x="916307" y="194190"/>
                </a:lnTo>
                <a:cubicBezTo>
                  <a:pt x="856100" y="175375"/>
                  <a:pt x="790956" y="168145"/>
                  <a:pt x="735685" y="137746"/>
                </a:cubicBezTo>
                <a:cubicBezTo>
                  <a:pt x="585174" y="54965"/>
                  <a:pt x="762021" y="86945"/>
                  <a:pt x="656663" y="47435"/>
                </a:cubicBezTo>
                <a:cubicBezTo>
                  <a:pt x="636952" y="40043"/>
                  <a:pt x="532091" y="26219"/>
                  <a:pt x="521196" y="24857"/>
                </a:cubicBezTo>
                <a:cubicBezTo>
                  <a:pt x="400950" y="9826"/>
                  <a:pt x="391212" y="11676"/>
                  <a:pt x="250263" y="2279"/>
                </a:cubicBezTo>
                <a:cubicBezTo>
                  <a:pt x="231448" y="6042"/>
                  <a:pt x="207386" y="0"/>
                  <a:pt x="193818" y="13568"/>
                </a:cubicBezTo>
                <a:cubicBezTo>
                  <a:pt x="173554" y="33832"/>
                  <a:pt x="174002" y="67613"/>
                  <a:pt x="159952" y="92590"/>
                </a:cubicBezTo>
                <a:cubicBezTo>
                  <a:pt x="139997" y="128066"/>
                  <a:pt x="114796" y="160323"/>
                  <a:pt x="92218" y="194190"/>
                </a:cubicBezTo>
                <a:cubicBezTo>
                  <a:pt x="84692" y="224294"/>
                  <a:pt x="78557" y="254780"/>
                  <a:pt x="69641" y="284501"/>
                </a:cubicBezTo>
                <a:cubicBezTo>
                  <a:pt x="55964" y="330092"/>
                  <a:pt x="33820" y="373294"/>
                  <a:pt x="24485" y="419968"/>
                </a:cubicBezTo>
                <a:lnTo>
                  <a:pt x="1907" y="532857"/>
                </a:lnTo>
                <a:cubicBezTo>
                  <a:pt x="5670" y="615642"/>
                  <a:pt x="0" y="699400"/>
                  <a:pt x="13196" y="781213"/>
                </a:cubicBezTo>
                <a:cubicBezTo>
                  <a:pt x="19097" y="817801"/>
                  <a:pt x="39284" y="851034"/>
                  <a:pt x="58352" y="882813"/>
                </a:cubicBezTo>
                <a:cubicBezTo>
                  <a:pt x="93499" y="941391"/>
                  <a:pt x="137162" y="970936"/>
                  <a:pt x="193818" y="1006990"/>
                </a:cubicBezTo>
                <a:cubicBezTo>
                  <a:pt x="208016" y="1016025"/>
                  <a:pt x="224972" y="1020233"/>
                  <a:pt x="238974" y="1029568"/>
                </a:cubicBezTo>
                <a:cubicBezTo>
                  <a:pt x="329473" y="1089901"/>
                  <a:pt x="257915" y="1065348"/>
                  <a:pt x="340574" y="1086013"/>
                </a:cubicBezTo>
                <a:lnTo>
                  <a:pt x="509907" y="1198901"/>
                </a:lnTo>
                <a:cubicBezTo>
                  <a:pt x="539642" y="1218293"/>
                  <a:pt x="570268" y="1236287"/>
                  <a:pt x="600218" y="1255346"/>
                </a:cubicBezTo>
                <a:cubicBezTo>
                  <a:pt x="623111" y="1269914"/>
                  <a:pt x="645374" y="1285450"/>
                  <a:pt x="667952" y="1300501"/>
                </a:cubicBezTo>
                <a:cubicBezTo>
                  <a:pt x="683917" y="1311144"/>
                  <a:pt x="705782" y="1307136"/>
                  <a:pt x="724396" y="1311790"/>
                </a:cubicBezTo>
                <a:cubicBezTo>
                  <a:pt x="735940" y="1314676"/>
                  <a:pt x="746974" y="1319316"/>
                  <a:pt x="758263" y="1323079"/>
                </a:cubicBezTo>
                <a:cubicBezTo>
                  <a:pt x="936300" y="1314177"/>
                  <a:pt x="953278" y="1373936"/>
                  <a:pt x="1006618" y="1277924"/>
                </a:cubicBezTo>
                <a:cubicBezTo>
                  <a:pt x="1018877" y="1255858"/>
                  <a:pt x="1030776" y="1233491"/>
                  <a:pt x="1040485" y="1210190"/>
                </a:cubicBezTo>
                <a:cubicBezTo>
                  <a:pt x="1049639" y="1188222"/>
                  <a:pt x="1055537" y="1165035"/>
                  <a:pt x="1063063" y="1142457"/>
                </a:cubicBezTo>
                <a:cubicBezTo>
                  <a:pt x="1066826" y="1104827"/>
                  <a:pt x="1068602" y="1066946"/>
                  <a:pt x="1074352" y="1029568"/>
                </a:cubicBezTo>
                <a:cubicBezTo>
                  <a:pt x="1076161" y="1017807"/>
                  <a:pt x="1085641" y="1007601"/>
                  <a:pt x="1085641" y="995701"/>
                </a:cubicBezTo>
                <a:cubicBezTo>
                  <a:pt x="1085641" y="644555"/>
                  <a:pt x="1088990" y="695117"/>
                  <a:pt x="1063063" y="487701"/>
                </a:cubicBezTo>
                <a:cubicBezTo>
                  <a:pt x="1059300" y="419968"/>
                  <a:pt x="1057408" y="352104"/>
                  <a:pt x="1051774" y="284501"/>
                </a:cubicBezTo>
                <a:cubicBezTo>
                  <a:pt x="1049873" y="261691"/>
                  <a:pt x="1053182" y="235813"/>
                  <a:pt x="1040485" y="216768"/>
                </a:cubicBezTo>
                <a:cubicBezTo>
                  <a:pt x="1028314" y="198511"/>
                  <a:pt x="1003666" y="192713"/>
                  <a:pt x="984041" y="182901"/>
                </a:cubicBezTo>
                <a:cubicBezTo>
                  <a:pt x="951946" y="166854"/>
                  <a:pt x="927596" y="192308"/>
                  <a:pt x="916307" y="19419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467600" y="3581400"/>
            <a:ext cx="143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Below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to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Much Below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Average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Observed 24 hr Precipitation</a:t>
            </a:r>
            <a:br>
              <a:rPr lang="en-US" dirty="0" smtClean="0"/>
            </a:br>
            <a:r>
              <a:rPr lang="en-US" dirty="0" smtClean="0"/>
              <a:t>Ending 3/27/14 12z</a:t>
            </a:r>
            <a:endParaRPr lang="en-US" dirty="0"/>
          </a:p>
        </p:txBody>
      </p:sp>
      <p:pic>
        <p:nvPicPr>
          <p:cNvPr id="4" name="Picture 3" descr="dqc.png"/>
          <p:cNvPicPr>
            <a:picLocks noChangeAspect="1"/>
          </p:cNvPicPr>
          <p:nvPr/>
        </p:nvPicPr>
        <p:blipFill>
          <a:blip r:embed="rId2" cstate="print"/>
          <a:srcRect l="92457" t="7778" b="60499"/>
          <a:stretch>
            <a:fillRect/>
          </a:stretch>
        </p:blipFill>
        <p:spPr>
          <a:xfrm>
            <a:off x="7106160" y="2057400"/>
            <a:ext cx="1199640" cy="4191000"/>
          </a:xfrm>
          <a:prstGeom prst="rect">
            <a:avLst/>
          </a:prstGeom>
        </p:spPr>
      </p:pic>
      <p:pic>
        <p:nvPicPr>
          <p:cNvPr id="5" name="Picture 4" descr="dqc.png"/>
          <p:cNvPicPr>
            <a:picLocks noChangeAspect="1"/>
          </p:cNvPicPr>
          <p:nvPr/>
        </p:nvPicPr>
        <p:blipFill>
          <a:blip r:embed="rId3" cstate="print"/>
          <a:srcRect l="22311" t="7436" r="29695" b="39499"/>
          <a:stretch>
            <a:fillRect/>
          </a:stretch>
        </p:blipFill>
        <p:spPr>
          <a:xfrm>
            <a:off x="1371600" y="1524000"/>
            <a:ext cx="5724733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 WATER EQUIVALENT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March 5, 2014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March 24, 2014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ar5snow.jpg"/>
          <p:cNvPicPr>
            <a:picLocks noChangeAspect="1"/>
          </p:cNvPicPr>
          <p:nvPr/>
        </p:nvPicPr>
        <p:blipFill>
          <a:blip r:embed="rId2" cstate="print"/>
          <a:srcRect l="12883" r="17112" b="35336"/>
          <a:stretch>
            <a:fillRect/>
          </a:stretch>
        </p:blipFill>
        <p:spPr>
          <a:xfrm>
            <a:off x="533400" y="2209800"/>
            <a:ext cx="3816750" cy="3880325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l="28194" t="25946" r="32335" b="12432"/>
          <a:stretch>
            <a:fillRect/>
          </a:stretch>
        </p:blipFill>
        <p:spPr bwMode="auto">
          <a:xfrm>
            <a:off x="4693956" y="2186916"/>
            <a:ext cx="3840444" cy="390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swe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209800"/>
            <a:ext cx="1195109" cy="21157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Freeform 11"/>
          <p:cNvSpPr/>
          <p:nvPr/>
        </p:nvSpPr>
        <p:spPr>
          <a:xfrm>
            <a:off x="6795526" y="4343185"/>
            <a:ext cx="1428251" cy="1267393"/>
          </a:xfrm>
          <a:custGeom>
            <a:avLst/>
            <a:gdLst>
              <a:gd name="connsiteX0" fmla="*/ 1050252 w 1428251"/>
              <a:gd name="connsiteY0" fmla="*/ 36904 h 1267393"/>
              <a:gd name="connsiteX1" fmla="*/ 1050252 w 1428251"/>
              <a:gd name="connsiteY1" fmla="*/ 36904 h 1267393"/>
              <a:gd name="connsiteX2" fmla="*/ 903496 w 1428251"/>
              <a:gd name="connsiteY2" fmla="*/ 3037 h 1267393"/>
              <a:gd name="connsiteX3" fmla="*/ 237452 w 1428251"/>
              <a:gd name="connsiteY3" fmla="*/ 104637 h 1267393"/>
              <a:gd name="connsiteX4" fmla="*/ 101985 w 1428251"/>
              <a:gd name="connsiteY4" fmla="*/ 285259 h 1267393"/>
              <a:gd name="connsiteX5" fmla="*/ 22963 w 1428251"/>
              <a:gd name="connsiteY5" fmla="*/ 409437 h 1267393"/>
              <a:gd name="connsiteX6" fmla="*/ 11674 w 1428251"/>
              <a:gd name="connsiteY6" fmla="*/ 477171 h 1267393"/>
              <a:gd name="connsiteX7" fmla="*/ 385 w 1428251"/>
              <a:gd name="connsiteY7" fmla="*/ 511037 h 1267393"/>
              <a:gd name="connsiteX8" fmla="*/ 45541 w 1428251"/>
              <a:gd name="connsiteY8" fmla="*/ 917437 h 1267393"/>
              <a:gd name="connsiteX9" fmla="*/ 90696 w 1428251"/>
              <a:gd name="connsiteY9" fmla="*/ 1007748 h 1267393"/>
              <a:gd name="connsiteX10" fmla="*/ 124563 w 1428251"/>
              <a:gd name="connsiteY10" fmla="*/ 1030326 h 1267393"/>
              <a:gd name="connsiteX11" fmla="*/ 282607 w 1428251"/>
              <a:gd name="connsiteY11" fmla="*/ 1143215 h 1267393"/>
              <a:gd name="connsiteX12" fmla="*/ 372918 w 1428251"/>
              <a:gd name="connsiteY12" fmla="*/ 1177082 h 1267393"/>
              <a:gd name="connsiteX13" fmla="*/ 406785 w 1428251"/>
              <a:gd name="connsiteY13" fmla="*/ 1188371 h 1267393"/>
              <a:gd name="connsiteX14" fmla="*/ 463230 w 1428251"/>
              <a:gd name="connsiteY14" fmla="*/ 1210948 h 1267393"/>
              <a:gd name="connsiteX15" fmla="*/ 508385 w 1428251"/>
              <a:gd name="connsiteY15" fmla="*/ 1222237 h 1267393"/>
              <a:gd name="connsiteX16" fmla="*/ 598696 w 1428251"/>
              <a:gd name="connsiteY16" fmla="*/ 1256104 h 1267393"/>
              <a:gd name="connsiteX17" fmla="*/ 790607 w 1428251"/>
              <a:gd name="connsiteY17" fmla="*/ 1267393 h 1267393"/>
              <a:gd name="connsiteX18" fmla="*/ 1197007 w 1428251"/>
              <a:gd name="connsiteY18" fmla="*/ 1233526 h 1267393"/>
              <a:gd name="connsiteX19" fmla="*/ 1377630 w 1428251"/>
              <a:gd name="connsiteY19" fmla="*/ 1143215 h 1267393"/>
              <a:gd name="connsiteX20" fmla="*/ 1411496 w 1428251"/>
              <a:gd name="connsiteY20" fmla="*/ 1086771 h 1267393"/>
              <a:gd name="connsiteX21" fmla="*/ 1411496 w 1428251"/>
              <a:gd name="connsiteY21" fmla="*/ 917437 h 1267393"/>
              <a:gd name="connsiteX22" fmla="*/ 1377630 w 1428251"/>
              <a:gd name="connsiteY22" fmla="*/ 838415 h 1267393"/>
              <a:gd name="connsiteX23" fmla="*/ 1298607 w 1428251"/>
              <a:gd name="connsiteY23" fmla="*/ 544904 h 1267393"/>
              <a:gd name="connsiteX24" fmla="*/ 1276030 w 1428251"/>
              <a:gd name="connsiteY24" fmla="*/ 465882 h 1267393"/>
              <a:gd name="connsiteX25" fmla="*/ 1242163 w 1428251"/>
              <a:gd name="connsiteY25" fmla="*/ 330415 h 1267393"/>
              <a:gd name="connsiteX26" fmla="*/ 1208296 w 1428251"/>
              <a:gd name="connsiteY26" fmla="*/ 251393 h 1267393"/>
              <a:gd name="connsiteX27" fmla="*/ 1163141 w 1428251"/>
              <a:gd name="connsiteY27" fmla="*/ 206237 h 1267393"/>
              <a:gd name="connsiteX28" fmla="*/ 1117985 w 1428251"/>
              <a:gd name="connsiteY28" fmla="*/ 115926 h 1267393"/>
              <a:gd name="connsiteX29" fmla="*/ 1084118 w 1428251"/>
              <a:gd name="connsiteY29" fmla="*/ 82059 h 1267393"/>
              <a:gd name="connsiteX30" fmla="*/ 1084118 w 1428251"/>
              <a:gd name="connsiteY30" fmla="*/ 82059 h 1267393"/>
              <a:gd name="connsiteX31" fmla="*/ 1050252 w 1428251"/>
              <a:gd name="connsiteY31" fmla="*/ 36904 h 1267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28251" h="1267393">
                <a:moveTo>
                  <a:pt x="1050252" y="36904"/>
                </a:moveTo>
                <a:lnTo>
                  <a:pt x="1050252" y="36904"/>
                </a:lnTo>
                <a:cubicBezTo>
                  <a:pt x="1001333" y="25615"/>
                  <a:pt x="953608" y="0"/>
                  <a:pt x="903496" y="3037"/>
                </a:cubicBezTo>
                <a:cubicBezTo>
                  <a:pt x="444562" y="30851"/>
                  <a:pt x="476750" y="24870"/>
                  <a:pt x="237452" y="104637"/>
                </a:cubicBezTo>
                <a:cubicBezTo>
                  <a:pt x="110562" y="249655"/>
                  <a:pt x="201366" y="136187"/>
                  <a:pt x="101985" y="285259"/>
                </a:cubicBezTo>
                <a:cubicBezTo>
                  <a:pt x="22516" y="404463"/>
                  <a:pt x="66903" y="321560"/>
                  <a:pt x="22963" y="409437"/>
                </a:cubicBezTo>
                <a:cubicBezTo>
                  <a:pt x="19200" y="432015"/>
                  <a:pt x="16639" y="454827"/>
                  <a:pt x="11674" y="477171"/>
                </a:cubicBezTo>
                <a:cubicBezTo>
                  <a:pt x="9093" y="488787"/>
                  <a:pt x="385" y="499138"/>
                  <a:pt x="385" y="511037"/>
                </a:cubicBezTo>
                <a:cubicBezTo>
                  <a:pt x="385" y="657697"/>
                  <a:pt x="0" y="780814"/>
                  <a:pt x="45541" y="917437"/>
                </a:cubicBezTo>
                <a:cubicBezTo>
                  <a:pt x="56184" y="949367"/>
                  <a:pt x="71395" y="980175"/>
                  <a:pt x="90696" y="1007748"/>
                </a:cubicBezTo>
                <a:cubicBezTo>
                  <a:pt x="98477" y="1018863"/>
                  <a:pt x="114262" y="1021496"/>
                  <a:pt x="124563" y="1030326"/>
                </a:cubicBezTo>
                <a:cubicBezTo>
                  <a:pt x="193638" y="1089534"/>
                  <a:pt x="166123" y="1099533"/>
                  <a:pt x="282607" y="1143215"/>
                </a:cubicBezTo>
                <a:lnTo>
                  <a:pt x="372918" y="1177082"/>
                </a:lnTo>
                <a:cubicBezTo>
                  <a:pt x="384101" y="1181149"/>
                  <a:pt x="395643" y="1184193"/>
                  <a:pt x="406785" y="1188371"/>
                </a:cubicBezTo>
                <a:cubicBezTo>
                  <a:pt x="425759" y="1195486"/>
                  <a:pt x="444006" y="1204540"/>
                  <a:pt x="463230" y="1210948"/>
                </a:cubicBezTo>
                <a:cubicBezTo>
                  <a:pt x="477949" y="1215854"/>
                  <a:pt x="493858" y="1216789"/>
                  <a:pt x="508385" y="1222237"/>
                </a:cubicBezTo>
                <a:cubicBezTo>
                  <a:pt x="556902" y="1240431"/>
                  <a:pt x="546910" y="1251172"/>
                  <a:pt x="598696" y="1256104"/>
                </a:cubicBezTo>
                <a:cubicBezTo>
                  <a:pt x="662488" y="1262180"/>
                  <a:pt x="726637" y="1263630"/>
                  <a:pt x="790607" y="1267393"/>
                </a:cubicBezTo>
                <a:cubicBezTo>
                  <a:pt x="877772" y="1262805"/>
                  <a:pt x="1106408" y="1255395"/>
                  <a:pt x="1197007" y="1233526"/>
                </a:cubicBezTo>
                <a:cubicBezTo>
                  <a:pt x="1297171" y="1209349"/>
                  <a:pt x="1313597" y="1191240"/>
                  <a:pt x="1377630" y="1143215"/>
                </a:cubicBezTo>
                <a:cubicBezTo>
                  <a:pt x="1388919" y="1124400"/>
                  <a:pt x="1404558" y="1107586"/>
                  <a:pt x="1411496" y="1086771"/>
                </a:cubicBezTo>
                <a:cubicBezTo>
                  <a:pt x="1428251" y="1036505"/>
                  <a:pt x="1424745" y="967121"/>
                  <a:pt x="1411496" y="917437"/>
                </a:cubicBezTo>
                <a:cubicBezTo>
                  <a:pt x="1404112" y="889747"/>
                  <a:pt x="1386692" y="865602"/>
                  <a:pt x="1377630" y="838415"/>
                </a:cubicBezTo>
                <a:cubicBezTo>
                  <a:pt x="1302295" y="612411"/>
                  <a:pt x="1340385" y="712017"/>
                  <a:pt x="1298607" y="544904"/>
                </a:cubicBezTo>
                <a:cubicBezTo>
                  <a:pt x="1291963" y="518327"/>
                  <a:pt x="1283002" y="492375"/>
                  <a:pt x="1276030" y="465882"/>
                </a:cubicBezTo>
                <a:cubicBezTo>
                  <a:pt x="1264185" y="420869"/>
                  <a:pt x="1253452" y="375571"/>
                  <a:pt x="1242163" y="330415"/>
                </a:cubicBezTo>
                <a:cubicBezTo>
                  <a:pt x="1236713" y="308616"/>
                  <a:pt x="1220412" y="267548"/>
                  <a:pt x="1208296" y="251393"/>
                </a:cubicBezTo>
                <a:cubicBezTo>
                  <a:pt x="1195524" y="234364"/>
                  <a:pt x="1174949" y="223948"/>
                  <a:pt x="1163141" y="206237"/>
                </a:cubicBezTo>
                <a:cubicBezTo>
                  <a:pt x="1144472" y="178233"/>
                  <a:pt x="1136055" y="144321"/>
                  <a:pt x="1117985" y="115926"/>
                </a:cubicBezTo>
                <a:cubicBezTo>
                  <a:pt x="1109414" y="102457"/>
                  <a:pt x="1084118" y="82059"/>
                  <a:pt x="1084118" y="82059"/>
                </a:cubicBezTo>
                <a:lnTo>
                  <a:pt x="1084118" y="82059"/>
                </a:lnTo>
                <a:lnTo>
                  <a:pt x="1050252" y="36904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SWE</a:t>
            </a:r>
            <a:endParaRPr lang="en-US" dirty="0"/>
          </a:p>
        </p:txBody>
      </p:sp>
      <p:pic>
        <p:nvPicPr>
          <p:cNvPr id="10" name="Picture 9" descr="chps_swe.png"/>
          <p:cNvPicPr>
            <a:picLocks noChangeAspect="1"/>
          </p:cNvPicPr>
          <p:nvPr/>
        </p:nvPicPr>
        <p:blipFill>
          <a:blip r:embed="rId2" cstate="print"/>
          <a:srcRect l="45274" t="9124" r="19167" b="16408"/>
          <a:stretch>
            <a:fillRect/>
          </a:stretch>
        </p:blipFill>
        <p:spPr>
          <a:xfrm>
            <a:off x="4343400" y="1447800"/>
            <a:ext cx="4648200" cy="5159710"/>
          </a:xfrm>
          <a:prstGeom prst="rect">
            <a:avLst/>
          </a:prstGeom>
        </p:spPr>
      </p:pic>
      <p:pic>
        <p:nvPicPr>
          <p:cNvPr id="11" name="Picture 10" descr="chps_swe.png"/>
          <p:cNvPicPr>
            <a:picLocks noChangeAspect="1"/>
          </p:cNvPicPr>
          <p:nvPr/>
        </p:nvPicPr>
        <p:blipFill>
          <a:blip r:embed="rId2" cstate="print"/>
          <a:srcRect l="14167" t="70286" r="78904" b="15008"/>
          <a:stretch>
            <a:fillRect/>
          </a:stretch>
        </p:blipFill>
        <p:spPr>
          <a:xfrm>
            <a:off x="4343400" y="1447800"/>
            <a:ext cx="1219200" cy="137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05600" y="1447800"/>
            <a:ext cx="23757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MARCH 24, 2014</a:t>
            </a:r>
          </a:p>
          <a:p>
            <a:r>
              <a:rPr lang="en-US" sz="1600" b="1" dirty="0" smtClean="0"/>
              <a:t>% CALIBRATION AVERAGE</a:t>
            </a:r>
          </a:p>
          <a:p>
            <a:pPr algn="ctr"/>
            <a:r>
              <a:rPr lang="en-US" sz="1600" b="1" dirty="0" smtClean="0"/>
              <a:t>(&gt; 2”)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28194" t="25946" r="32335" b="12432"/>
          <a:stretch>
            <a:fillRect/>
          </a:stretch>
        </p:blipFill>
        <p:spPr bwMode="auto">
          <a:xfrm>
            <a:off x="274356" y="1524000"/>
            <a:ext cx="384044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swelegen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091" y="1524000"/>
            <a:ext cx="1195109" cy="211578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WY 2014 </a:t>
            </a:r>
            <a:br>
              <a:rPr lang="en-US" dirty="0" smtClean="0"/>
            </a:br>
            <a:r>
              <a:rPr lang="en-US" dirty="0" smtClean="0"/>
              <a:t>WEATHER AND CLIMATE FORECASTS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1677</TotalTime>
  <Words>927</Words>
  <Application>Microsoft Office PowerPoint</Application>
  <PresentationFormat>On-screen Show (4:3)</PresentationFormat>
  <Paragraphs>317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CBRFC/NRCS DISCUSSION</vt:lpstr>
      <vt:lpstr>WY 2014 Precipitation and snowpack CONDITIONS</vt:lpstr>
      <vt:lpstr>FALL CONDITIONS</vt:lpstr>
      <vt:lpstr>WINTER PRECIPITATION</vt:lpstr>
      <vt:lpstr>MARCH PRECIPITATION TO DATE</vt:lpstr>
      <vt:lpstr>Observed 24 hr Precipitation Ending 3/27/14 12z</vt:lpstr>
      <vt:lpstr>SNOW WATER EQUIVALENT</vt:lpstr>
      <vt:lpstr>MODEL SWE</vt:lpstr>
      <vt:lpstr>WY 2014  WEATHER AND CLIMATE FORECASTS </vt:lpstr>
      <vt:lpstr>SHORT RANGE FORECASTS</vt:lpstr>
      <vt:lpstr>MEDIUM RANGE FORECASTS</vt:lpstr>
      <vt:lpstr>CLIMATE OUTLOOKS - PRECIPITATION</vt:lpstr>
      <vt:lpstr>CLIMATE OUTLOOKS - TEMPERATURE</vt:lpstr>
      <vt:lpstr>WY 2014  WATER SUPPLY FORECASTS </vt:lpstr>
      <vt:lpstr>ESP MARCH 2 VS. MARCH 24 %CHANGE IN VOLUME</vt:lpstr>
      <vt:lpstr>ESP MARCH 24 %AVERAGE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CBRFC/NRCS DISCUSSION</dc:title>
  <dc:creator>brenda alcorn</dc:creator>
  <cp:lastModifiedBy>brenda alcorn</cp:lastModifiedBy>
  <cp:revision>96</cp:revision>
  <dcterms:created xsi:type="dcterms:W3CDTF">2014-03-24T16:23:12Z</dcterms:created>
  <dcterms:modified xsi:type="dcterms:W3CDTF">2014-03-27T15:03:57Z</dcterms:modified>
</cp:coreProperties>
</file>